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48" r:id="rId3"/>
    <p:sldId id="350" r:id="rId4"/>
    <p:sldId id="354" r:id="rId5"/>
    <p:sldId id="351" r:id="rId6"/>
    <p:sldId id="269" r:id="rId7"/>
    <p:sldId id="367" r:id="rId8"/>
    <p:sldId id="357" r:id="rId9"/>
    <p:sldId id="343" r:id="rId10"/>
    <p:sldId id="362" r:id="rId11"/>
    <p:sldId id="363" r:id="rId12"/>
    <p:sldId id="345" r:id="rId13"/>
    <p:sldId id="324" r:id="rId14"/>
    <p:sldId id="325" r:id="rId15"/>
    <p:sldId id="331" r:id="rId16"/>
    <p:sldId id="358" r:id="rId17"/>
    <p:sldId id="326" r:id="rId18"/>
    <p:sldId id="341" r:id="rId19"/>
    <p:sldId id="337" r:id="rId20"/>
    <p:sldId id="329" r:id="rId21"/>
    <p:sldId id="366" r:id="rId22"/>
    <p:sldId id="364" r:id="rId23"/>
    <p:sldId id="330" r:id="rId24"/>
    <p:sldId id="346" r:id="rId25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862652-1E9F-4E05-A106-7C88569DE394}">
          <p14:sldIdLst>
            <p14:sldId id="256"/>
            <p14:sldId id="348"/>
            <p14:sldId id="350"/>
            <p14:sldId id="354"/>
            <p14:sldId id="351"/>
            <p14:sldId id="269"/>
            <p14:sldId id="367"/>
            <p14:sldId id="357"/>
            <p14:sldId id="343"/>
            <p14:sldId id="362"/>
            <p14:sldId id="363"/>
            <p14:sldId id="345"/>
            <p14:sldId id="324"/>
            <p14:sldId id="325"/>
            <p14:sldId id="331"/>
            <p14:sldId id="358"/>
            <p14:sldId id="326"/>
            <p14:sldId id="341"/>
            <p14:sldId id="337"/>
            <p14:sldId id="329"/>
            <p14:sldId id="366"/>
            <p14:sldId id="364"/>
            <p14:sldId id="330"/>
          </p14:sldIdLst>
        </p14:section>
        <p14:section name="Untitled Section" id="{A0F5D384-EC0F-4DE3-9EBF-A583DC634D6D}">
          <p14:sldIdLst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94616" autoAdjust="0"/>
  </p:normalViewPr>
  <p:slideViewPr>
    <p:cSldViewPr snapToGrid="0">
      <p:cViewPr>
        <p:scale>
          <a:sx n="70" d="100"/>
          <a:sy n="70" d="100"/>
        </p:scale>
        <p:origin x="-58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lang="en-US" sz="2000" noProof="0" dirty="0" smtClean="0">
                <a:solidFill>
                  <a:srgbClr val="2A2A2A"/>
                </a:solidFill>
                <a:latin typeface="Trebuchet MS" pitchFamily="34" charset="0"/>
              </a:defRPr>
            </a:lvl1pPr>
            <a:lvl2pPr marL="266700" indent="-266700">
              <a:defRPr>
                <a:solidFill>
                  <a:srgbClr val="2A2A2A"/>
                </a:solidFill>
              </a:defRPr>
            </a:lvl2pPr>
            <a:lvl3pPr marL="542925" indent="-276225">
              <a:defRPr>
                <a:solidFill>
                  <a:srgbClr val="2A2A2A"/>
                </a:solidFill>
              </a:defRPr>
            </a:lvl3pPr>
            <a:lvl4pPr marL="809625" indent="-266700">
              <a:defRPr>
                <a:solidFill>
                  <a:srgbClr val="2A2A2A"/>
                </a:solidFill>
              </a:defRPr>
            </a:lvl4pPr>
            <a:lvl5pPr marL="1076325" indent="-266700">
              <a:defRPr>
                <a:solidFill>
                  <a:srgbClr val="2A2A2A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295275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270EAF-BFA1-4AD6-9D81-4359FAD1F3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76200"/>
            <a:ext cx="8597900" cy="638156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868BF4FB-D2DA-4968-8169-D8CB49D7FB91}" type="datetime1">
              <a:rPr lang="en-US" smtClean="0"/>
              <a:pPr/>
              <a:t>3/12/2012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tags" Target="../tags/tag13.xml"/><Relationship Id="rId21" Type="http://schemas.openxmlformats.org/officeDocument/2006/relationships/image" Target="../media/image25.wmf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12.xml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17.png"/><Relationship Id="rId23" Type="http://schemas.openxmlformats.org/officeDocument/2006/relationships/image" Target="../media/image27.wmf"/><Relationship Id="rId10" Type="http://schemas.openxmlformats.org/officeDocument/2006/relationships/tags" Target="../tags/tag20.xml"/><Relationship Id="rId19" Type="http://schemas.openxmlformats.org/officeDocument/2006/relationships/image" Target="../media/image23.wmf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6.png"/><Relationship Id="rId22" Type="http://schemas.openxmlformats.org/officeDocument/2006/relationships/image" Target="../media/image26.png"/><Relationship Id="rId27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tags" Target="../tags/tag24.xml"/><Relationship Id="rId21" Type="http://schemas.openxmlformats.org/officeDocument/2006/relationships/image" Target="../media/image27.wmf"/><Relationship Id="rId7" Type="http://schemas.openxmlformats.org/officeDocument/2006/relationships/tags" Target="../tags/tag28.xml"/><Relationship Id="rId12" Type="http://schemas.openxmlformats.org/officeDocument/2006/relationships/image" Target="../media/image23.wmf"/><Relationship Id="rId17" Type="http://schemas.openxmlformats.org/officeDocument/2006/relationships/image" Target="../media/image37.png"/><Relationship Id="rId2" Type="http://schemas.openxmlformats.org/officeDocument/2006/relationships/tags" Target="../tags/tag23.xml"/><Relationship Id="rId16" Type="http://schemas.openxmlformats.org/officeDocument/2006/relationships/image" Target="../media/image36.png"/><Relationship Id="rId20" Type="http://schemas.openxmlformats.org/officeDocument/2006/relationships/image" Target="../media/image25.wmf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4.png"/><Relationship Id="rId5" Type="http://schemas.openxmlformats.org/officeDocument/2006/relationships/tags" Target="../tags/tag26.xml"/><Relationship Id="rId15" Type="http://schemas.openxmlformats.org/officeDocument/2006/relationships/image" Target="../media/image35.png"/><Relationship Id="rId23" Type="http://schemas.openxmlformats.org/officeDocument/2006/relationships/image" Target="../media/image3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9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40.xml"/><Relationship Id="rId7" Type="http://schemas.openxmlformats.org/officeDocument/2006/relationships/image" Target="../media/image2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8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45.xml"/><Relationship Id="rId7" Type="http://schemas.openxmlformats.org/officeDocument/2006/relationships/image" Target="../media/image2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14.png"/><Relationship Id="rId5" Type="http://schemas.openxmlformats.org/officeDocument/2006/relationships/image" Target="../media/image5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sz="4000" dirty="0" err="1" smtClean="0"/>
              <a:t>Satisfiability</a:t>
            </a:r>
            <a:r>
              <a:rPr lang="en-US" sz="4000" dirty="0" smtClean="0"/>
              <a:t> of Elastic Demand in the smart grid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3426854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Boudec,</a:t>
            </a:r>
          </a:p>
          <a:p>
            <a:pPr algn="r" eaLnBrk="1" hangingPunct="1"/>
            <a:r>
              <a:rPr lang="en-US" dirty="0" smtClean="0"/>
              <a:t>Dan-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 err="1" smtClean="0"/>
              <a:t>Tomozei</a:t>
            </a:r>
            <a:endParaRPr lang="en-US" dirty="0" smtClean="0"/>
          </a:p>
          <a:p>
            <a:pPr algn="r" eaLnBrk="1" hangingPunct="1"/>
            <a:r>
              <a:rPr lang="en-US" dirty="0" smtClean="0"/>
              <a:t>EPFL</a:t>
            </a:r>
            <a:endParaRPr lang="en-US" dirty="0"/>
          </a:p>
          <a:p>
            <a:pPr algn="r" eaLnBrk="1" hangingPunct="1"/>
            <a:endParaRPr lang="en-US" dirty="0" smtClean="0"/>
          </a:p>
          <a:p>
            <a:pPr algn="r" eaLnBrk="1" hangingPunct="1"/>
            <a:endParaRPr lang="en-US" dirty="0"/>
          </a:p>
          <a:p>
            <a:pPr algn="r" eaLnBrk="1" hangingPunct="1"/>
            <a:endParaRPr lang="en-US" dirty="0" smtClean="0"/>
          </a:p>
          <a:p>
            <a:pPr algn="r" eaLnBrk="1" hangingPunct="1"/>
            <a:r>
              <a:rPr lang="en-US" dirty="0" smtClean="0"/>
              <a:t>Energy Systems Day</a:t>
            </a:r>
          </a:p>
          <a:p>
            <a:pPr algn="r" eaLnBrk="1" hangingPunct="1"/>
            <a:r>
              <a:rPr lang="en-US" dirty="0" smtClean="0"/>
              <a:t>Isaac Newton Institute</a:t>
            </a:r>
          </a:p>
          <a:p>
            <a:pPr algn="r" eaLnBrk="1" hangingPunct="1"/>
            <a:r>
              <a:rPr lang="en-US" dirty="0" smtClean="0"/>
              <a:t>Cambridge, 2012 March 12</a:t>
            </a:r>
            <a:endParaRPr lang="en-US" dirty="0"/>
          </a:p>
          <a:p>
            <a:pPr algn="r" eaLnBrk="1" hangingPunct="1"/>
            <a:r>
              <a:rPr lang="en-US" dirty="0" smtClean="0"/>
              <a:t> 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171662" y="4344015"/>
            <a:ext cx="5949123" cy="2109321"/>
            <a:chOff x="1171662" y="4344015"/>
            <a:chExt cx="5949123" cy="2109321"/>
          </a:xfrm>
        </p:grpSpPr>
        <p:grpSp>
          <p:nvGrpSpPr>
            <p:cNvPr id="68" name="Group 67"/>
            <p:cNvGrpSpPr/>
            <p:nvPr/>
          </p:nvGrpSpPr>
          <p:grpSpPr>
            <a:xfrm>
              <a:off x="1171662" y="4344015"/>
              <a:ext cx="5949123" cy="2109321"/>
              <a:chOff x="1171662" y="4344015"/>
              <a:chExt cx="5949123" cy="210932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331640" y="5646380"/>
                <a:ext cx="5715234" cy="806956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968750"/>
                <a:endParaRPr lang="fr-FR" sz="80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 flipV="1">
                <a:off x="6705503" y="4344015"/>
                <a:ext cx="415282" cy="28970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 flipV="1">
                <a:off x="1171662" y="4972957"/>
                <a:ext cx="415282" cy="28970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62" name="Picture 61" descr="addin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1422815" y="5733256"/>
              <a:ext cx="5530215" cy="662940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Our Macroscopic Model with Elastic Demand</a:t>
            </a:r>
            <a:endParaRPr lang="fr-CH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81119" y="3870064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Returning 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120367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Expressed</a:t>
            </a:r>
          </a:p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91" y="3568831"/>
            <a:ext cx="405384" cy="1786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57796" y="3942072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Frustrated</a:t>
            </a:r>
          </a:p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36" y="4386241"/>
            <a:ext cx="1841564" cy="19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23486" y="329934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Satisfied</a:t>
            </a:r>
          </a:p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60" y="5036161"/>
            <a:ext cx="309372" cy="17868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 bwMode="auto">
          <a:xfrm>
            <a:off x="4902326" y="3716301"/>
            <a:ext cx="1366601" cy="117018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4518592" y="3578764"/>
            <a:ext cx="383734" cy="392092"/>
            <a:chOff x="4518592" y="3578764"/>
            <a:chExt cx="383734" cy="39209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518592" y="3578764"/>
              <a:ext cx="383734" cy="39209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Plus 24"/>
            <p:cNvSpPr/>
            <p:nvPr/>
          </p:nvSpPr>
          <p:spPr bwMode="auto">
            <a:xfrm>
              <a:off x="4595377" y="3659728"/>
              <a:ext cx="230164" cy="230164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6652660" y="3716301"/>
            <a:ext cx="1225678" cy="117018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5400000">
            <a:off x="5905051" y="2945110"/>
            <a:ext cx="1120954" cy="126487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-Shape 27"/>
          <p:cNvSpPr/>
          <p:nvPr/>
        </p:nvSpPr>
        <p:spPr bwMode="auto">
          <a:xfrm rot="16200000">
            <a:off x="2586763" y="1541912"/>
            <a:ext cx="1483384" cy="6341272"/>
          </a:xfrm>
          <a:prstGeom prst="corner">
            <a:avLst>
              <a:gd name="adj1" fmla="val 4929"/>
              <a:gd name="adj2" fmla="val 45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268926" y="3578764"/>
            <a:ext cx="383734" cy="392092"/>
            <a:chOff x="6268926" y="3578764"/>
            <a:chExt cx="383734" cy="392092"/>
          </a:xfrm>
        </p:grpSpPr>
        <p:sp>
          <p:nvSpPr>
            <p:cNvPr id="30" name="Minus 29"/>
            <p:cNvSpPr/>
            <p:nvPr/>
          </p:nvSpPr>
          <p:spPr bwMode="auto">
            <a:xfrm>
              <a:off x="6342642" y="3659728"/>
              <a:ext cx="230164" cy="230164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68926" y="3578764"/>
              <a:ext cx="383734" cy="39209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2" name="Bent-Up Arrow 31"/>
          <p:cNvSpPr/>
          <p:nvPr/>
        </p:nvSpPr>
        <p:spPr bwMode="auto">
          <a:xfrm rot="5400000" flipH="1">
            <a:off x="66924" y="4460078"/>
            <a:ext cx="1085057" cy="903266"/>
          </a:xfrm>
          <a:custGeom>
            <a:avLst/>
            <a:gdLst>
              <a:gd name="connsiteX0" fmla="*/ 0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0 w 4310742"/>
              <a:gd name="connsiteY9" fmla="*/ 3344536 h 3588519"/>
              <a:gd name="connsiteX0" fmla="*/ 0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91440 w 4310742"/>
              <a:gd name="connsiteY9" fmla="*/ 3435976 h 3588519"/>
              <a:gd name="connsiteX0" fmla="*/ 266007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91440 w 4310742"/>
              <a:gd name="connsiteY9" fmla="*/ 3435976 h 3588519"/>
              <a:gd name="connsiteX0" fmla="*/ 266007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0742" h="3588519">
                <a:moveTo>
                  <a:pt x="266007" y="3344536"/>
                </a:moveTo>
                <a:lnTo>
                  <a:pt x="3933858" y="3344536"/>
                </a:lnTo>
                <a:lnTo>
                  <a:pt x="3933858" y="635886"/>
                </a:lnTo>
                <a:lnTo>
                  <a:pt x="3800957" y="635886"/>
                </a:lnTo>
                <a:lnTo>
                  <a:pt x="4055849" y="0"/>
                </a:lnTo>
                <a:lnTo>
                  <a:pt x="4310742" y="635886"/>
                </a:lnTo>
                <a:lnTo>
                  <a:pt x="4177841" y="635886"/>
                </a:lnTo>
                <a:lnTo>
                  <a:pt x="4177841" y="3588519"/>
                </a:lnTo>
                <a:lnTo>
                  <a:pt x="0" y="3588519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Bent-Up Arrow 32"/>
          <p:cNvSpPr/>
          <p:nvPr/>
        </p:nvSpPr>
        <p:spPr bwMode="auto">
          <a:xfrm rot="5400000">
            <a:off x="3582896" y="2839115"/>
            <a:ext cx="764688" cy="1106703"/>
          </a:xfrm>
          <a:prstGeom prst="bentUpArrow">
            <a:avLst>
              <a:gd name="adj1" fmla="val 10045"/>
              <a:gd name="adj2" fmla="val 8806"/>
              <a:gd name="adj3" fmla="val 212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4" name="Group 13"/>
          <p:cNvGrpSpPr/>
          <p:nvPr/>
        </p:nvGrpSpPr>
        <p:grpSpPr>
          <a:xfrm>
            <a:off x="1699724" y="3814021"/>
            <a:ext cx="2813668" cy="656376"/>
            <a:chOff x="1699724" y="3814021"/>
            <a:chExt cx="2813668" cy="6563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699724" y="4392112"/>
              <a:ext cx="1780343" cy="782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Bent-Up Arrow 50"/>
            <p:cNvSpPr/>
            <p:nvPr/>
          </p:nvSpPr>
          <p:spPr bwMode="auto">
            <a:xfrm rot="5400000" flipH="1">
              <a:off x="3634452" y="3591456"/>
              <a:ext cx="656376" cy="1101505"/>
            </a:xfrm>
            <a:custGeom>
              <a:avLst/>
              <a:gdLst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0 w 2083343"/>
                <a:gd name="connsiteY9" fmla="*/ 326831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91440 w 2083343"/>
                <a:gd name="connsiteY9" fmla="*/ 335975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249382 w 2083343"/>
                <a:gd name="connsiteY8" fmla="*/ 3496186 h 349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3343" h="3496186">
                  <a:moveTo>
                    <a:pt x="0" y="3268310"/>
                  </a:moveTo>
                  <a:lnTo>
                    <a:pt x="1782612" y="3268310"/>
                  </a:lnTo>
                  <a:lnTo>
                    <a:pt x="1782612" y="504815"/>
                  </a:lnTo>
                  <a:lnTo>
                    <a:pt x="1709758" y="504815"/>
                  </a:lnTo>
                  <a:lnTo>
                    <a:pt x="1896550" y="0"/>
                  </a:lnTo>
                  <a:lnTo>
                    <a:pt x="2083343" y="504815"/>
                  </a:lnTo>
                  <a:lnTo>
                    <a:pt x="2010488" y="504815"/>
                  </a:lnTo>
                  <a:lnTo>
                    <a:pt x="2010488" y="3496186"/>
                  </a:lnTo>
                  <a:lnTo>
                    <a:pt x="249382" y="3496186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1" y="4191899"/>
            <a:ext cx="996125" cy="178689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 bwMode="auto">
          <a:xfrm>
            <a:off x="1240060" y="3578764"/>
            <a:ext cx="280690" cy="531665"/>
          </a:xfrm>
          <a:prstGeom prst="up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4657" y="30779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Evaporation</a:t>
            </a:r>
            <a:endParaRPr lang="fr-CH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4" y="3362527"/>
            <a:ext cx="421386" cy="178689"/>
          </a:xfrm>
          <a:prstGeom prst="rect">
            <a:avLst/>
          </a:prstGeom>
        </p:spPr>
      </p:pic>
      <p:sp>
        <p:nvSpPr>
          <p:cNvPr id="41" name="Freeform 40"/>
          <p:cNvSpPr/>
          <p:nvPr/>
        </p:nvSpPr>
        <p:spPr>
          <a:xfrm>
            <a:off x="5644872" y="2138362"/>
            <a:ext cx="757414" cy="338750"/>
          </a:xfrm>
          <a:custGeom>
            <a:avLst/>
            <a:gdLst>
              <a:gd name="connsiteX0" fmla="*/ 807522 w 1838707"/>
              <a:gd name="connsiteY0" fmla="*/ 47502 h 938151"/>
              <a:gd name="connsiteX1" fmla="*/ 581891 w 1838707"/>
              <a:gd name="connsiteY1" fmla="*/ 47502 h 938151"/>
              <a:gd name="connsiteX2" fmla="*/ 546265 w 1838707"/>
              <a:gd name="connsiteY2" fmla="*/ 59377 h 938151"/>
              <a:gd name="connsiteX3" fmla="*/ 415637 w 1838707"/>
              <a:gd name="connsiteY3" fmla="*/ 71252 h 938151"/>
              <a:gd name="connsiteX4" fmla="*/ 356260 w 1838707"/>
              <a:gd name="connsiteY4" fmla="*/ 83128 h 938151"/>
              <a:gd name="connsiteX5" fmla="*/ 320634 w 1838707"/>
              <a:gd name="connsiteY5" fmla="*/ 95003 h 938151"/>
              <a:gd name="connsiteX6" fmla="*/ 190005 w 1838707"/>
              <a:gd name="connsiteY6" fmla="*/ 118753 h 938151"/>
              <a:gd name="connsiteX7" fmla="*/ 154379 w 1838707"/>
              <a:gd name="connsiteY7" fmla="*/ 130629 h 938151"/>
              <a:gd name="connsiteX8" fmla="*/ 83127 w 1838707"/>
              <a:gd name="connsiteY8" fmla="*/ 178130 h 938151"/>
              <a:gd name="connsiteX9" fmla="*/ 35626 w 1838707"/>
              <a:gd name="connsiteY9" fmla="*/ 249382 h 938151"/>
              <a:gd name="connsiteX10" fmla="*/ 0 w 1838707"/>
              <a:gd name="connsiteY10" fmla="*/ 320634 h 938151"/>
              <a:gd name="connsiteX11" fmla="*/ 11876 w 1838707"/>
              <a:gd name="connsiteY11" fmla="*/ 653143 h 938151"/>
              <a:gd name="connsiteX12" fmla="*/ 71252 w 1838707"/>
              <a:gd name="connsiteY12" fmla="*/ 736270 h 938151"/>
              <a:gd name="connsiteX13" fmla="*/ 106878 w 1838707"/>
              <a:gd name="connsiteY13" fmla="*/ 760021 h 938151"/>
              <a:gd name="connsiteX14" fmla="*/ 142504 w 1838707"/>
              <a:gd name="connsiteY14" fmla="*/ 795647 h 938151"/>
              <a:gd name="connsiteX15" fmla="*/ 332509 w 1838707"/>
              <a:gd name="connsiteY15" fmla="*/ 866899 h 938151"/>
              <a:gd name="connsiteX16" fmla="*/ 463138 w 1838707"/>
              <a:gd name="connsiteY16" fmla="*/ 902525 h 938151"/>
              <a:gd name="connsiteX17" fmla="*/ 534390 w 1838707"/>
              <a:gd name="connsiteY17" fmla="*/ 926276 h 938151"/>
              <a:gd name="connsiteX18" fmla="*/ 700644 w 1838707"/>
              <a:gd name="connsiteY18" fmla="*/ 938151 h 938151"/>
              <a:gd name="connsiteX19" fmla="*/ 1650670 w 1838707"/>
              <a:gd name="connsiteY19" fmla="*/ 926276 h 938151"/>
              <a:gd name="connsiteX20" fmla="*/ 1686296 w 1838707"/>
              <a:gd name="connsiteY20" fmla="*/ 902525 h 938151"/>
              <a:gd name="connsiteX21" fmla="*/ 1721922 w 1838707"/>
              <a:gd name="connsiteY21" fmla="*/ 890650 h 938151"/>
              <a:gd name="connsiteX22" fmla="*/ 1816925 w 1838707"/>
              <a:gd name="connsiteY22" fmla="*/ 807522 h 938151"/>
              <a:gd name="connsiteX23" fmla="*/ 1816925 w 1838707"/>
              <a:gd name="connsiteY23" fmla="*/ 439387 h 938151"/>
              <a:gd name="connsiteX24" fmla="*/ 1805050 w 1838707"/>
              <a:gd name="connsiteY24" fmla="*/ 403761 h 938151"/>
              <a:gd name="connsiteX25" fmla="*/ 1793174 w 1838707"/>
              <a:gd name="connsiteY25" fmla="*/ 356260 h 938151"/>
              <a:gd name="connsiteX26" fmla="*/ 1769424 w 1838707"/>
              <a:gd name="connsiteY26" fmla="*/ 320634 h 938151"/>
              <a:gd name="connsiteX27" fmla="*/ 1757548 w 1838707"/>
              <a:gd name="connsiteY27" fmla="*/ 285008 h 938151"/>
              <a:gd name="connsiteX28" fmla="*/ 1662546 w 1838707"/>
              <a:gd name="connsiteY28" fmla="*/ 130629 h 938151"/>
              <a:gd name="connsiteX29" fmla="*/ 1543792 w 1838707"/>
              <a:gd name="connsiteY29" fmla="*/ 59377 h 938151"/>
              <a:gd name="connsiteX30" fmla="*/ 1448790 w 1838707"/>
              <a:gd name="connsiteY30" fmla="*/ 47502 h 938151"/>
              <a:gd name="connsiteX31" fmla="*/ 1318161 w 1838707"/>
              <a:gd name="connsiteY31" fmla="*/ 23751 h 938151"/>
              <a:gd name="connsiteX32" fmla="*/ 855024 w 1838707"/>
              <a:gd name="connsiteY32" fmla="*/ 0 h 938151"/>
              <a:gd name="connsiteX33" fmla="*/ 415637 w 1838707"/>
              <a:gd name="connsiteY33" fmla="*/ 0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38707" h="938151">
                <a:moveTo>
                  <a:pt x="807522" y="47502"/>
                </a:moveTo>
                <a:cubicBezTo>
                  <a:pt x="703517" y="26700"/>
                  <a:pt x="741161" y="28764"/>
                  <a:pt x="581891" y="47502"/>
                </a:cubicBezTo>
                <a:cubicBezTo>
                  <a:pt x="569459" y="48965"/>
                  <a:pt x="558657" y="57607"/>
                  <a:pt x="546265" y="59377"/>
                </a:cubicBezTo>
                <a:cubicBezTo>
                  <a:pt x="502982" y="65560"/>
                  <a:pt x="459180" y="67294"/>
                  <a:pt x="415637" y="71252"/>
                </a:cubicBezTo>
                <a:cubicBezTo>
                  <a:pt x="395845" y="75211"/>
                  <a:pt x="375842" y="78233"/>
                  <a:pt x="356260" y="83128"/>
                </a:cubicBezTo>
                <a:cubicBezTo>
                  <a:pt x="344116" y="86164"/>
                  <a:pt x="332778" y="91967"/>
                  <a:pt x="320634" y="95003"/>
                </a:cubicBezTo>
                <a:cubicBezTo>
                  <a:pt x="287440" y="103301"/>
                  <a:pt x="221767" y="113459"/>
                  <a:pt x="190005" y="118753"/>
                </a:cubicBezTo>
                <a:cubicBezTo>
                  <a:pt x="178130" y="122712"/>
                  <a:pt x="165321" y="124550"/>
                  <a:pt x="154379" y="130629"/>
                </a:cubicBezTo>
                <a:cubicBezTo>
                  <a:pt x="129426" y="144492"/>
                  <a:pt x="83127" y="178130"/>
                  <a:pt x="83127" y="178130"/>
                </a:cubicBezTo>
                <a:cubicBezTo>
                  <a:pt x="67293" y="201881"/>
                  <a:pt x="44652" y="222302"/>
                  <a:pt x="35626" y="249382"/>
                </a:cubicBezTo>
                <a:cubicBezTo>
                  <a:pt x="19238" y="298548"/>
                  <a:pt x="30695" y="274593"/>
                  <a:pt x="0" y="320634"/>
                </a:cubicBezTo>
                <a:cubicBezTo>
                  <a:pt x="3959" y="431470"/>
                  <a:pt x="1524" y="542720"/>
                  <a:pt x="11876" y="653143"/>
                </a:cubicBezTo>
                <a:cubicBezTo>
                  <a:pt x="14725" y="683531"/>
                  <a:pt x="50062" y="718612"/>
                  <a:pt x="71252" y="736270"/>
                </a:cubicBezTo>
                <a:cubicBezTo>
                  <a:pt x="82216" y="745407"/>
                  <a:pt x="95914" y="750884"/>
                  <a:pt x="106878" y="760021"/>
                </a:cubicBezTo>
                <a:cubicBezTo>
                  <a:pt x="119780" y="770772"/>
                  <a:pt x="128335" y="786631"/>
                  <a:pt x="142504" y="795647"/>
                </a:cubicBezTo>
                <a:cubicBezTo>
                  <a:pt x="284086" y="885744"/>
                  <a:pt x="187133" y="808748"/>
                  <a:pt x="332509" y="866899"/>
                </a:cubicBezTo>
                <a:cubicBezTo>
                  <a:pt x="459631" y="917748"/>
                  <a:pt x="319591" y="866638"/>
                  <a:pt x="463138" y="902525"/>
                </a:cubicBezTo>
                <a:cubicBezTo>
                  <a:pt x="487426" y="908597"/>
                  <a:pt x="509418" y="924492"/>
                  <a:pt x="534390" y="926276"/>
                </a:cubicBezTo>
                <a:lnTo>
                  <a:pt x="700644" y="938151"/>
                </a:lnTo>
                <a:cubicBezTo>
                  <a:pt x="1017319" y="934193"/>
                  <a:pt x="1334177" y="937716"/>
                  <a:pt x="1650670" y="926276"/>
                </a:cubicBezTo>
                <a:cubicBezTo>
                  <a:pt x="1664933" y="925760"/>
                  <a:pt x="1673530" y="908908"/>
                  <a:pt x="1686296" y="902525"/>
                </a:cubicBezTo>
                <a:cubicBezTo>
                  <a:pt x="1697492" y="896927"/>
                  <a:pt x="1710047" y="894608"/>
                  <a:pt x="1721922" y="890650"/>
                </a:cubicBezTo>
                <a:cubicBezTo>
                  <a:pt x="1805049" y="835231"/>
                  <a:pt x="1777340" y="866899"/>
                  <a:pt x="1816925" y="807522"/>
                </a:cubicBezTo>
                <a:cubicBezTo>
                  <a:pt x="1853536" y="661074"/>
                  <a:pt x="1837286" y="744804"/>
                  <a:pt x="1816925" y="439387"/>
                </a:cubicBezTo>
                <a:cubicBezTo>
                  <a:pt x="1816092" y="426897"/>
                  <a:pt x="1808489" y="415797"/>
                  <a:pt x="1805050" y="403761"/>
                </a:cubicBezTo>
                <a:cubicBezTo>
                  <a:pt x="1800566" y="388068"/>
                  <a:pt x="1799603" y="371261"/>
                  <a:pt x="1793174" y="356260"/>
                </a:cubicBezTo>
                <a:cubicBezTo>
                  <a:pt x="1787552" y="343142"/>
                  <a:pt x="1775807" y="333399"/>
                  <a:pt x="1769424" y="320634"/>
                </a:cubicBezTo>
                <a:cubicBezTo>
                  <a:pt x="1763826" y="309438"/>
                  <a:pt x="1762479" y="296514"/>
                  <a:pt x="1757548" y="285008"/>
                </a:cubicBezTo>
                <a:cubicBezTo>
                  <a:pt x="1739988" y="244034"/>
                  <a:pt x="1682333" y="143820"/>
                  <a:pt x="1662546" y="130629"/>
                </a:cubicBezTo>
                <a:cubicBezTo>
                  <a:pt x="1647221" y="120413"/>
                  <a:pt x="1573005" y="66680"/>
                  <a:pt x="1543792" y="59377"/>
                </a:cubicBezTo>
                <a:cubicBezTo>
                  <a:pt x="1512831" y="51637"/>
                  <a:pt x="1480333" y="52355"/>
                  <a:pt x="1448790" y="47502"/>
                </a:cubicBezTo>
                <a:cubicBezTo>
                  <a:pt x="1409512" y="41459"/>
                  <a:pt x="1357180" y="26352"/>
                  <a:pt x="1318161" y="23751"/>
                </a:cubicBezTo>
                <a:cubicBezTo>
                  <a:pt x="1163922" y="13468"/>
                  <a:pt x="1009606" y="0"/>
                  <a:pt x="855024" y="0"/>
                </a:cubicBezTo>
                <a:lnTo>
                  <a:pt x="415637" y="0"/>
                </a:lnTo>
              </a:path>
            </a:pathLst>
          </a:custGeom>
          <a:ln w="28575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 flipH="1">
            <a:off x="6310864" y="921869"/>
            <a:ext cx="1336539" cy="1290361"/>
          </a:xfrm>
          <a:custGeom>
            <a:avLst/>
            <a:gdLst>
              <a:gd name="connsiteX0" fmla="*/ 0 w 4488872"/>
              <a:gd name="connsiteY0" fmla="*/ 0 h 4156363"/>
              <a:gd name="connsiteX1" fmla="*/ 2660072 w 4488872"/>
              <a:gd name="connsiteY1" fmla="*/ 3313215 h 4156363"/>
              <a:gd name="connsiteX2" fmla="*/ 4488872 w 4488872"/>
              <a:gd name="connsiteY2" fmla="*/ 4156363 h 4156363"/>
              <a:gd name="connsiteX0" fmla="*/ 0 w 2937165"/>
              <a:gd name="connsiteY0" fmla="*/ 0 h 3613126"/>
              <a:gd name="connsiteX1" fmla="*/ 1108365 w 2937165"/>
              <a:gd name="connsiteY1" fmla="*/ 2769978 h 3613126"/>
              <a:gd name="connsiteX2" fmla="*/ 2937165 w 2937165"/>
              <a:gd name="connsiteY2" fmla="*/ 3613126 h 36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7165" h="3613126">
                <a:moveTo>
                  <a:pt x="0" y="0"/>
                </a:moveTo>
                <a:cubicBezTo>
                  <a:pt x="955963" y="1310244"/>
                  <a:pt x="618838" y="2167790"/>
                  <a:pt x="1108365" y="2769978"/>
                </a:cubicBezTo>
                <a:cubicBezTo>
                  <a:pt x="1597892" y="3372166"/>
                  <a:pt x="2396837" y="3537915"/>
                  <a:pt x="2937165" y="3613126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27396" y="6926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Segoe Script" pitchFamily="34" charset="0"/>
              </a:rPr>
              <a:t>Control</a:t>
            </a:r>
            <a:endParaRPr lang="fr-CH" sz="8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5542" y="1352944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66FF"/>
                </a:solidFill>
                <a:latin typeface="Segoe Script" pitchFamily="34" charset="0"/>
              </a:rPr>
              <a:t>Randomness</a:t>
            </a:r>
            <a:endParaRPr lang="fr-CH" sz="800" b="1" dirty="0">
              <a:solidFill>
                <a:srgbClr val="FF66FF"/>
              </a:solidFill>
              <a:latin typeface="Segoe Script" pitchFamily="34" charset="0"/>
            </a:endParaRPr>
          </a:p>
        </p:txBody>
      </p:sp>
      <p:grpSp>
        <p:nvGrpSpPr>
          <p:cNvPr id="45" name="Group 15"/>
          <p:cNvGrpSpPr/>
          <p:nvPr/>
        </p:nvGrpSpPr>
        <p:grpSpPr>
          <a:xfrm>
            <a:off x="4259443" y="1574729"/>
            <a:ext cx="3045082" cy="1153937"/>
            <a:chOff x="4259443" y="1574729"/>
            <a:chExt cx="3045082" cy="1153937"/>
          </a:xfrm>
        </p:grpSpPr>
        <p:sp>
          <p:nvSpPr>
            <p:cNvPr id="46" name="Freeform 45"/>
            <p:cNvSpPr/>
            <p:nvPr/>
          </p:nvSpPr>
          <p:spPr>
            <a:xfrm>
              <a:off x="4259443" y="1622773"/>
              <a:ext cx="444303" cy="1105893"/>
            </a:xfrm>
            <a:custGeom>
              <a:avLst/>
              <a:gdLst>
                <a:gd name="connsiteX0" fmla="*/ 0 w 2030881"/>
                <a:gd name="connsiteY0" fmla="*/ 0 h 4424516"/>
                <a:gd name="connsiteX1" fmla="*/ 2005781 w 2030881"/>
                <a:gd name="connsiteY1" fmla="*/ 2035278 h 4424516"/>
                <a:gd name="connsiteX2" fmla="*/ 943897 w 2030881"/>
                <a:gd name="connsiteY2" fmla="*/ 4424516 h 4424516"/>
                <a:gd name="connsiteX0" fmla="*/ 764133 w 1310792"/>
                <a:gd name="connsiteY0" fmla="*/ 0 h 3510116"/>
                <a:gd name="connsiteX1" fmla="*/ 1061884 w 1310792"/>
                <a:gd name="connsiteY1" fmla="*/ 1120878 h 3510116"/>
                <a:gd name="connsiteX2" fmla="*/ 0 w 1310792"/>
                <a:gd name="connsiteY2" fmla="*/ 3510116 h 3510116"/>
                <a:gd name="connsiteX0" fmla="*/ 764133 w 1835188"/>
                <a:gd name="connsiteY0" fmla="*/ 0 h 3510116"/>
                <a:gd name="connsiteX1" fmla="*/ 1803756 w 1835188"/>
                <a:gd name="connsiteY1" fmla="*/ 2363082 h 3510116"/>
                <a:gd name="connsiteX2" fmla="*/ 0 w 1835188"/>
                <a:gd name="connsiteY2" fmla="*/ 3510116 h 351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188" h="3510116">
                  <a:moveTo>
                    <a:pt x="764133" y="0"/>
                  </a:moveTo>
                  <a:cubicBezTo>
                    <a:pt x="1688365" y="648929"/>
                    <a:pt x="1931111" y="1778063"/>
                    <a:pt x="1803756" y="2363082"/>
                  </a:cubicBezTo>
                  <a:cubicBezTo>
                    <a:pt x="1676401" y="2948101"/>
                    <a:pt x="609600" y="2684206"/>
                    <a:pt x="0" y="3510116"/>
                  </a:cubicBezTo>
                </a:path>
              </a:pathLst>
            </a:custGeom>
            <a:ln w="28575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520603" y="1574729"/>
              <a:ext cx="2783922" cy="990176"/>
            </a:xfrm>
            <a:custGeom>
              <a:avLst/>
              <a:gdLst>
                <a:gd name="connsiteX0" fmla="*/ 0 w 10294374"/>
                <a:gd name="connsiteY0" fmla="*/ 0 h 4238284"/>
                <a:gd name="connsiteX1" fmla="*/ 6253316 w 10294374"/>
                <a:gd name="connsiteY1" fmla="*/ 3982065 h 4238284"/>
                <a:gd name="connsiteX2" fmla="*/ 10294374 w 10294374"/>
                <a:gd name="connsiteY2" fmla="*/ 3510116 h 4238284"/>
                <a:gd name="connsiteX0" fmla="*/ 0 w 10294374"/>
                <a:gd name="connsiteY0" fmla="*/ 0 h 4056718"/>
                <a:gd name="connsiteX1" fmla="*/ 4237229 w 10294374"/>
                <a:gd name="connsiteY1" fmla="*/ 3728677 h 4056718"/>
                <a:gd name="connsiteX2" fmla="*/ 10294374 w 10294374"/>
                <a:gd name="connsiteY2" fmla="*/ 3510116 h 4056718"/>
                <a:gd name="connsiteX0" fmla="*/ 0 w 10294374"/>
                <a:gd name="connsiteY0" fmla="*/ 0 h 3911293"/>
                <a:gd name="connsiteX1" fmla="*/ 2684763 w 10294374"/>
                <a:gd name="connsiteY1" fmla="*/ 2055870 h 3911293"/>
                <a:gd name="connsiteX2" fmla="*/ 4237229 w 10294374"/>
                <a:gd name="connsiteY2" fmla="*/ 3728677 h 3911293"/>
                <a:gd name="connsiteX3" fmla="*/ 10294374 w 10294374"/>
                <a:gd name="connsiteY3" fmla="*/ 3510116 h 3911293"/>
                <a:gd name="connsiteX0" fmla="*/ 0 w 8362057"/>
                <a:gd name="connsiteY0" fmla="*/ 0 h 3031399"/>
                <a:gd name="connsiteX1" fmla="*/ 752446 w 8362057"/>
                <a:gd name="connsiteY1" fmla="*/ 1175976 h 3031399"/>
                <a:gd name="connsiteX2" fmla="*/ 2304912 w 8362057"/>
                <a:gd name="connsiteY2" fmla="*/ 2848783 h 3031399"/>
                <a:gd name="connsiteX3" fmla="*/ 8362057 w 8362057"/>
                <a:gd name="connsiteY3" fmla="*/ 2630222 h 3031399"/>
                <a:gd name="connsiteX0" fmla="*/ 0 w 8362057"/>
                <a:gd name="connsiteY0" fmla="*/ 0 h 3031399"/>
                <a:gd name="connsiteX1" fmla="*/ 2304912 w 8362057"/>
                <a:gd name="connsiteY1" fmla="*/ 2848783 h 3031399"/>
                <a:gd name="connsiteX2" fmla="*/ 8362057 w 8362057"/>
                <a:gd name="connsiteY2" fmla="*/ 2630222 h 303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2057" h="3031399">
                  <a:moveTo>
                    <a:pt x="0" y="0"/>
                  </a:moveTo>
                  <a:cubicBezTo>
                    <a:pt x="480190" y="593496"/>
                    <a:pt x="911236" y="2410413"/>
                    <a:pt x="2304912" y="2848783"/>
                  </a:cubicBezTo>
                  <a:cubicBezTo>
                    <a:pt x="3573181" y="3091157"/>
                    <a:pt x="7199392" y="3158706"/>
                    <a:pt x="8362057" y="2630222"/>
                  </a:cubicBezTo>
                </a:path>
              </a:pathLst>
            </a:custGeom>
            <a:ln w="28575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15542" y="2121067"/>
            <a:ext cx="3717231" cy="890297"/>
            <a:chOff x="3915542" y="2121067"/>
            <a:chExt cx="3717231" cy="890297"/>
          </a:xfrm>
        </p:grpSpPr>
        <p:sp>
          <p:nvSpPr>
            <p:cNvPr id="49" name="Freeform 48"/>
            <p:cNvSpPr/>
            <p:nvPr/>
          </p:nvSpPr>
          <p:spPr>
            <a:xfrm>
              <a:off x="3915542" y="2682766"/>
              <a:ext cx="452500" cy="328598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28575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212114" y="2121067"/>
              <a:ext cx="420659" cy="349640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28575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1" name="Group 19"/>
          <p:cNvGrpSpPr/>
          <p:nvPr/>
        </p:nvGrpSpPr>
        <p:grpSpPr>
          <a:xfrm>
            <a:off x="5052018" y="966028"/>
            <a:ext cx="2544318" cy="1449195"/>
            <a:chOff x="5052018" y="966028"/>
            <a:chExt cx="2544318" cy="1449195"/>
          </a:xfrm>
        </p:grpSpPr>
        <p:sp>
          <p:nvSpPr>
            <p:cNvPr id="52" name="TextBox 51"/>
            <p:cNvSpPr txBox="1"/>
            <p:nvPr/>
          </p:nvSpPr>
          <p:spPr>
            <a:xfrm>
              <a:off x="5903042" y="185624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Supply</a:t>
              </a:r>
              <a:endParaRPr lang="fr-CH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3" name="Picture 3" descr="C:\Users\tomozei\AppData\Local\Microsoft\Windows\Temporary Internet Files\Content.IE5\3UL8SXHM\MC900441874[1].wmf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077" y="966028"/>
              <a:ext cx="817594" cy="819013"/>
            </a:xfrm>
            <a:prstGeom prst="rect">
              <a:avLst/>
            </a:prstGeom>
            <a:noFill/>
            <a:ln w="28575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018" y="2209864"/>
              <a:ext cx="2544318" cy="205359"/>
            </a:xfrm>
            <a:prstGeom prst="rect">
              <a:avLst/>
            </a:prstGeom>
          </p:spPr>
        </p:pic>
        <p:pic>
          <p:nvPicPr>
            <p:cNvPr id="55" name="Picture 2" descr="C:\Users\tomozei\AppData\Local\Microsoft\Windows\Temporary Internet Files\Content.IE5\NVUGMELH\MC900104526[1].wmf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202" y="966028"/>
              <a:ext cx="878296" cy="81901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18"/>
          <p:cNvGrpSpPr/>
          <p:nvPr/>
        </p:nvGrpSpPr>
        <p:grpSpPr>
          <a:xfrm>
            <a:off x="2626035" y="1653653"/>
            <a:ext cx="1668209" cy="1291533"/>
            <a:chOff x="2626035" y="1653653"/>
            <a:chExt cx="1668209" cy="1291533"/>
          </a:xfrm>
        </p:grpSpPr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35" y="2739827"/>
              <a:ext cx="1668209" cy="205359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701004" y="2477111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Natural Demand</a:t>
              </a:r>
              <a:endParaRPr lang="fr-CH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9" name="Picture 4" descr="C:\Users\tomozei\AppData\Local\Microsoft\Windows\Temporary Internet Files\Content.IE5\NVUGMELH\MC900310802[1].wmf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940" y="1653653"/>
              <a:ext cx="1047858" cy="778108"/>
            </a:xfrm>
            <a:prstGeom prst="rect">
              <a:avLst/>
            </a:prstGeom>
            <a:noFill/>
            <a:ln w="28575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6823486" y="393305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Reserve</a:t>
            </a: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(Excess supply)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54" y="4402997"/>
            <a:ext cx="1622870" cy="17868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3" y="1338728"/>
            <a:ext cx="1969580" cy="17868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5536" y="980728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Segoe Script" pitchFamily="34" charset="0"/>
                <a:cs typeface="Arial" pitchFamily="34" charset="0"/>
              </a:rPr>
              <a:t>Ramping Constraint</a:t>
            </a:r>
            <a:endParaRPr lang="fr-CH" sz="1400" b="1" dirty="0">
              <a:solidFill>
                <a:srgbClr val="FF0000"/>
              </a:solidFill>
              <a:latin typeface="Segoe Script" pitchFamily="34" charset="0"/>
              <a:cs typeface="Arial" pitchFamily="34" charset="0"/>
            </a:endParaRPr>
          </a:p>
        </p:txBody>
      </p:sp>
      <p:cxnSp>
        <p:nvCxnSpPr>
          <p:cNvPr id="66" name="Straight Connector 65"/>
          <p:cNvCxnSpPr>
            <a:stCxn id="65" idx="3"/>
            <a:endCxn id="41" idx="3"/>
          </p:cNvCxnSpPr>
          <p:nvPr/>
        </p:nvCxnSpPr>
        <p:spPr>
          <a:xfrm>
            <a:off x="2548690" y="1134617"/>
            <a:ext cx="3267394" cy="1029473"/>
          </a:xfrm>
          <a:prstGeom prst="line">
            <a:avLst/>
          </a:prstGeom>
          <a:ln w="28575">
            <a:solidFill>
              <a:srgbClr val="002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26" cstate="print"/>
          <a:srcRect l="38760" t="19363" r="2618" b="26163"/>
          <a:stretch/>
        </p:blipFill>
        <p:spPr bwMode="auto">
          <a:xfrm flipH="1">
            <a:off x="990752" y="4147679"/>
            <a:ext cx="702470" cy="577465"/>
          </a:xfrm>
          <a:prstGeom prst="rect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52593" y="4725144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Backlogged 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09389" y="2991563"/>
                <a:ext cx="18230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min</m:t>
                      </m:r>
                      <m:r>
                        <a:rPr lang="fr-CH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⁡(</m:t>
                      </m:r>
                      <m:sSup>
                        <m:sSupPr>
                          <m:ctrlP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CH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89" y="2991563"/>
                <a:ext cx="1823063" cy="338554"/>
              </a:xfrm>
              <a:prstGeom prst="rect">
                <a:avLst/>
              </a:prstGeom>
              <a:blipFill rotWithShape="1">
                <a:blip r:embed="rId27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25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Backlogged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052513"/>
                <a:ext cx="3286826" cy="5689600"/>
              </a:xfrm>
            </p:spPr>
            <p:txBody>
              <a:bodyPr/>
              <a:lstStyle/>
              <a:p>
                <a:r>
                  <a:rPr lang="fr-CH" dirty="0" smtClean="0"/>
                  <a:t>We assume </a:t>
                </a:r>
                <a:r>
                  <a:rPr lang="fr-CH" dirty="0" err="1" smtClean="0"/>
                  <a:t>backlogged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demand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subject</a:t>
                </a:r>
                <a:r>
                  <a:rPr lang="fr-CH" dirty="0" smtClean="0"/>
                  <a:t> to </a:t>
                </a:r>
                <a:r>
                  <a:rPr lang="fr-CH" dirty="0" err="1" smtClean="0"/>
                  <a:t>two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processes</a:t>
                </a:r>
                <a:r>
                  <a:rPr lang="fr-CH" dirty="0" smtClean="0"/>
                  <a:t>: update and </a:t>
                </a:r>
                <a:r>
                  <a:rPr lang="fr-CH" dirty="0" err="1" smtClean="0"/>
                  <a:t>re-submit</a:t>
                </a:r>
                <a:endParaRPr lang="fr-CH" dirty="0" smtClean="0"/>
              </a:p>
              <a:p>
                <a:r>
                  <a:rPr lang="fr-CH" dirty="0" smtClean="0"/>
                  <a:t>Update </a:t>
                </a:r>
                <a:r>
                  <a:rPr lang="fr-CH" dirty="0" err="1" smtClean="0"/>
                  <a:t>term</a:t>
                </a:r>
                <a:r>
                  <a:rPr lang="fr-CH" dirty="0" smtClean="0"/>
                  <a:t> (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):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fr-CH" b="0" i="1" smtClean="0">
                        <a:latin typeface="Cambria Math"/>
                      </a:rPr>
                      <m:t>𝑍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  <m:r>
                      <a:rPr lang="fr-CH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err="1" smtClean="0"/>
                  <a:t>with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𝜇</m:t>
                    </m:r>
                    <m:r>
                      <a:rPr lang="fr-CH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fr-CH" dirty="0" smtClean="0"/>
                  <a:t> or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𝜇</m:t>
                    </m:r>
                    <m:r>
                      <a:rPr lang="fr-CH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the 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 rate (proportion </a:t>
                </a:r>
                <a:r>
                  <a:rPr lang="fr-CH" dirty="0" err="1" smtClean="0"/>
                  <a:t>lost</a:t>
                </a:r>
                <a:r>
                  <a:rPr lang="fr-CH" dirty="0" smtClean="0"/>
                  <a:t> per time slot)</a:t>
                </a:r>
              </a:p>
              <a:p>
                <a:r>
                  <a:rPr lang="fr-CH" dirty="0" err="1" smtClean="0"/>
                  <a:t>Re-submission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term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𝜆</m:t>
                    </m:r>
                    <m:r>
                      <a:rPr lang="fr-CH" b="0" i="1" smtClean="0">
                        <a:latin typeface="Cambria Math"/>
                      </a:rPr>
                      <m:t>𝑍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  <m:r>
                      <a:rPr lang="fr-CH" b="0" i="1" smtClean="0">
                        <a:latin typeface="Cambria Math"/>
                      </a:rPr>
                      <m:t>𝑑𝑡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1/</m:t>
                    </m:r>
                    <m:r>
                      <a:rPr lang="fr-CH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fr-CH" dirty="0" smtClean="0"/>
                  <a:t> (time slots)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the </a:t>
                </a:r>
                <a:r>
                  <a:rPr lang="fr-CH" dirty="0" err="1" smtClean="0"/>
                  <a:t>average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delay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052513"/>
                <a:ext cx="3286826" cy="5689600"/>
              </a:xfrm>
              <a:blipFill rotWithShape="1">
                <a:blip r:embed="rId11"/>
                <a:stretch>
                  <a:fillRect t="-857" r="-556" b="-310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5466" y="1654574"/>
            <a:ext cx="5271891" cy="4587240"/>
            <a:chOff x="3745466" y="1654574"/>
            <a:chExt cx="5271891" cy="4587240"/>
          </a:xfrm>
        </p:grpSpPr>
        <p:grpSp>
          <p:nvGrpSpPr>
            <p:cNvPr id="6" name="Group 5"/>
            <p:cNvGrpSpPr/>
            <p:nvPr/>
          </p:nvGrpSpPr>
          <p:grpSpPr>
            <a:xfrm>
              <a:off x="3745466" y="1654574"/>
              <a:ext cx="5271891" cy="4587240"/>
              <a:chOff x="3745466" y="1654574"/>
              <a:chExt cx="5271891" cy="4587240"/>
            </a:xfrm>
          </p:grpSpPr>
          <p:sp>
            <p:nvSpPr>
              <p:cNvPr id="8" name="Rectangle 7"/>
              <p:cNvSpPr/>
              <p:nvPr/>
            </p:nvSpPr>
            <p:spPr bwMode="auto">
              <a:xfrm flipV="1">
                <a:off x="7820250" y="4769367"/>
                <a:ext cx="259557" cy="27054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 flipV="1">
                <a:off x="4089500" y="5858009"/>
                <a:ext cx="259557" cy="27054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46672" y="2673961"/>
                <a:ext cx="784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Supply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pic>
            <p:nvPicPr>
              <p:cNvPr id="11" name="Picture 3" descr="C:\Users\tomozei\AppData\Local\Microsoft\Windows\Temporary Internet Files\Content.IE5\3UL8SXHM\MC900441874[1]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438" y="1909822"/>
                <a:ext cx="511007" cy="764825"/>
              </a:xfrm>
              <a:prstGeom prst="rect">
                <a:avLst/>
              </a:prstGeom>
              <a:noFill/>
              <a:ln w="57150">
                <a:solidFill>
                  <a:srgbClr val="FF66FF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666" y="3071360"/>
                <a:ext cx="1431475" cy="17262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8501" y="3566259"/>
                <a:ext cx="938562" cy="172627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535155" y="4316306"/>
                <a:ext cx="11074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Returning </a:t>
                </a:r>
              </a:p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31444" y="3693347"/>
                <a:ext cx="10873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Expressed</a:t>
                </a:r>
              </a:p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9261" y="4316306"/>
                <a:ext cx="228076" cy="15020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275674" y="5279060"/>
                <a:ext cx="1109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Frustrated</a:t>
                </a:r>
              </a:p>
              <a:p>
                <a:pPr algn="r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9014" y="4995897"/>
                <a:ext cx="1036094" cy="16478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8080882" y="3806613"/>
                <a:ext cx="936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Satisfied</a:t>
                </a:r>
              </a:p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59929" y="5448958"/>
                <a:ext cx="1968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Backlogged 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2249" y="5949814"/>
                <a:ext cx="174058" cy="150208"/>
              </a:xfrm>
              <a:prstGeom prst="rect">
                <a:avLst/>
              </a:prstGeom>
            </p:spPr>
          </p:pic>
          <p:sp>
            <p:nvSpPr>
              <p:cNvPr id="22" name="Right Arrow 21"/>
              <p:cNvSpPr/>
              <p:nvPr/>
            </p:nvSpPr>
            <p:spPr bwMode="auto">
              <a:xfrm>
                <a:off x="6421211" y="4478128"/>
                <a:ext cx="854142" cy="109276"/>
              </a:xfrm>
              <a:prstGeom prst="rightArrow">
                <a:avLst>
                  <a:gd name="adj1" fmla="val 50000"/>
                  <a:gd name="adj2" fmla="val 1460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 bwMode="auto">
              <a:xfrm>
                <a:off x="7321427" y="4425298"/>
                <a:ext cx="143855" cy="214936"/>
              </a:xfrm>
              <a:prstGeom prst="mathMin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6181373" y="4349690"/>
                <a:ext cx="239839" cy="366151"/>
              </a:xfrm>
              <a:prstGeom prst="rect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Plus 24"/>
              <p:cNvSpPr/>
              <p:nvPr/>
            </p:nvSpPr>
            <p:spPr bwMode="auto">
              <a:xfrm>
                <a:off x="6229365" y="4425298"/>
                <a:ext cx="143855" cy="214936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 bwMode="auto">
              <a:xfrm>
                <a:off x="7515192" y="4478128"/>
                <a:ext cx="766064" cy="109276"/>
              </a:xfrm>
              <a:prstGeom prst="rightArrow">
                <a:avLst>
                  <a:gd name="adj1" fmla="val 50000"/>
                  <a:gd name="adj2" fmla="val 1460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 bwMode="auto">
              <a:xfrm rot="5400000">
                <a:off x="6874838" y="3777492"/>
                <a:ext cx="1046788" cy="79056"/>
              </a:xfrm>
              <a:prstGeom prst="rightArrow">
                <a:avLst>
                  <a:gd name="adj1" fmla="val 50000"/>
                  <a:gd name="adj2" fmla="val 1460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275354" y="4349690"/>
                <a:ext cx="239839" cy="366151"/>
              </a:xfrm>
              <a:prstGeom prst="rect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9" name="Bent-Up Arrow 28"/>
              <p:cNvSpPr/>
              <p:nvPr/>
            </p:nvSpPr>
            <p:spPr bwMode="auto">
              <a:xfrm rot="5400000">
                <a:off x="5478474" y="3829866"/>
                <a:ext cx="714094" cy="691703"/>
              </a:xfrm>
              <a:prstGeom prst="bentUpArrow">
                <a:avLst>
                  <a:gd name="adj1" fmla="val 10045"/>
                  <a:gd name="adj2" fmla="val 8806"/>
                  <a:gd name="adj3" fmla="val 212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3563" y="3197631"/>
                <a:ext cx="16270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Natural Demand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419546" y="5109225"/>
                <a:ext cx="1112737" cy="731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2" name="Bent-Up Arrow 50"/>
              <p:cNvSpPr/>
              <p:nvPr/>
            </p:nvSpPr>
            <p:spPr bwMode="auto">
              <a:xfrm rot="5400000" flipH="1">
                <a:off x="5527422" y="4531627"/>
                <a:ext cx="612948" cy="688454"/>
              </a:xfrm>
              <a:custGeom>
                <a:avLst/>
                <a:gdLst>
                  <a:gd name="connsiteX0" fmla="*/ 0 w 2083343"/>
                  <a:gd name="connsiteY0" fmla="*/ 3268310 h 3496186"/>
                  <a:gd name="connsiteX1" fmla="*/ 1782612 w 2083343"/>
                  <a:gd name="connsiteY1" fmla="*/ 3268310 h 3496186"/>
                  <a:gd name="connsiteX2" fmla="*/ 1782612 w 2083343"/>
                  <a:gd name="connsiteY2" fmla="*/ 504815 h 3496186"/>
                  <a:gd name="connsiteX3" fmla="*/ 1709758 w 2083343"/>
                  <a:gd name="connsiteY3" fmla="*/ 504815 h 3496186"/>
                  <a:gd name="connsiteX4" fmla="*/ 1896550 w 2083343"/>
                  <a:gd name="connsiteY4" fmla="*/ 0 h 3496186"/>
                  <a:gd name="connsiteX5" fmla="*/ 2083343 w 2083343"/>
                  <a:gd name="connsiteY5" fmla="*/ 504815 h 3496186"/>
                  <a:gd name="connsiteX6" fmla="*/ 2010488 w 2083343"/>
                  <a:gd name="connsiteY6" fmla="*/ 504815 h 3496186"/>
                  <a:gd name="connsiteX7" fmla="*/ 2010488 w 2083343"/>
                  <a:gd name="connsiteY7" fmla="*/ 3496186 h 3496186"/>
                  <a:gd name="connsiteX8" fmla="*/ 0 w 2083343"/>
                  <a:gd name="connsiteY8" fmla="*/ 3496186 h 3496186"/>
                  <a:gd name="connsiteX9" fmla="*/ 0 w 2083343"/>
                  <a:gd name="connsiteY9" fmla="*/ 3268310 h 3496186"/>
                  <a:gd name="connsiteX0" fmla="*/ 0 w 2083343"/>
                  <a:gd name="connsiteY0" fmla="*/ 3268310 h 3496186"/>
                  <a:gd name="connsiteX1" fmla="*/ 1782612 w 2083343"/>
                  <a:gd name="connsiteY1" fmla="*/ 3268310 h 3496186"/>
                  <a:gd name="connsiteX2" fmla="*/ 1782612 w 2083343"/>
                  <a:gd name="connsiteY2" fmla="*/ 504815 h 3496186"/>
                  <a:gd name="connsiteX3" fmla="*/ 1709758 w 2083343"/>
                  <a:gd name="connsiteY3" fmla="*/ 504815 h 3496186"/>
                  <a:gd name="connsiteX4" fmla="*/ 1896550 w 2083343"/>
                  <a:gd name="connsiteY4" fmla="*/ 0 h 3496186"/>
                  <a:gd name="connsiteX5" fmla="*/ 2083343 w 2083343"/>
                  <a:gd name="connsiteY5" fmla="*/ 504815 h 3496186"/>
                  <a:gd name="connsiteX6" fmla="*/ 2010488 w 2083343"/>
                  <a:gd name="connsiteY6" fmla="*/ 504815 h 3496186"/>
                  <a:gd name="connsiteX7" fmla="*/ 2010488 w 2083343"/>
                  <a:gd name="connsiteY7" fmla="*/ 3496186 h 3496186"/>
                  <a:gd name="connsiteX8" fmla="*/ 0 w 2083343"/>
                  <a:gd name="connsiteY8" fmla="*/ 3496186 h 3496186"/>
                  <a:gd name="connsiteX9" fmla="*/ 91440 w 2083343"/>
                  <a:gd name="connsiteY9" fmla="*/ 3359750 h 3496186"/>
                  <a:gd name="connsiteX0" fmla="*/ 0 w 2083343"/>
                  <a:gd name="connsiteY0" fmla="*/ 3268310 h 3496186"/>
                  <a:gd name="connsiteX1" fmla="*/ 1782612 w 2083343"/>
                  <a:gd name="connsiteY1" fmla="*/ 3268310 h 3496186"/>
                  <a:gd name="connsiteX2" fmla="*/ 1782612 w 2083343"/>
                  <a:gd name="connsiteY2" fmla="*/ 504815 h 3496186"/>
                  <a:gd name="connsiteX3" fmla="*/ 1709758 w 2083343"/>
                  <a:gd name="connsiteY3" fmla="*/ 504815 h 3496186"/>
                  <a:gd name="connsiteX4" fmla="*/ 1896550 w 2083343"/>
                  <a:gd name="connsiteY4" fmla="*/ 0 h 3496186"/>
                  <a:gd name="connsiteX5" fmla="*/ 2083343 w 2083343"/>
                  <a:gd name="connsiteY5" fmla="*/ 504815 h 3496186"/>
                  <a:gd name="connsiteX6" fmla="*/ 2010488 w 2083343"/>
                  <a:gd name="connsiteY6" fmla="*/ 504815 h 3496186"/>
                  <a:gd name="connsiteX7" fmla="*/ 2010488 w 2083343"/>
                  <a:gd name="connsiteY7" fmla="*/ 3496186 h 3496186"/>
                  <a:gd name="connsiteX8" fmla="*/ 0 w 2083343"/>
                  <a:gd name="connsiteY8" fmla="*/ 3496186 h 3496186"/>
                  <a:gd name="connsiteX0" fmla="*/ 0 w 2083343"/>
                  <a:gd name="connsiteY0" fmla="*/ 3268310 h 3496186"/>
                  <a:gd name="connsiteX1" fmla="*/ 1782612 w 2083343"/>
                  <a:gd name="connsiteY1" fmla="*/ 3268310 h 3496186"/>
                  <a:gd name="connsiteX2" fmla="*/ 1782612 w 2083343"/>
                  <a:gd name="connsiteY2" fmla="*/ 504815 h 3496186"/>
                  <a:gd name="connsiteX3" fmla="*/ 1709758 w 2083343"/>
                  <a:gd name="connsiteY3" fmla="*/ 504815 h 3496186"/>
                  <a:gd name="connsiteX4" fmla="*/ 1896550 w 2083343"/>
                  <a:gd name="connsiteY4" fmla="*/ 0 h 3496186"/>
                  <a:gd name="connsiteX5" fmla="*/ 2083343 w 2083343"/>
                  <a:gd name="connsiteY5" fmla="*/ 504815 h 3496186"/>
                  <a:gd name="connsiteX6" fmla="*/ 2010488 w 2083343"/>
                  <a:gd name="connsiteY6" fmla="*/ 504815 h 3496186"/>
                  <a:gd name="connsiteX7" fmla="*/ 2010488 w 2083343"/>
                  <a:gd name="connsiteY7" fmla="*/ 3496186 h 3496186"/>
                  <a:gd name="connsiteX8" fmla="*/ 249382 w 2083343"/>
                  <a:gd name="connsiteY8" fmla="*/ 3496186 h 349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3343" h="3496186">
                    <a:moveTo>
                      <a:pt x="0" y="3268310"/>
                    </a:moveTo>
                    <a:lnTo>
                      <a:pt x="1782612" y="3268310"/>
                    </a:lnTo>
                    <a:lnTo>
                      <a:pt x="1782612" y="504815"/>
                    </a:lnTo>
                    <a:lnTo>
                      <a:pt x="1709758" y="504815"/>
                    </a:lnTo>
                    <a:lnTo>
                      <a:pt x="1896550" y="0"/>
                    </a:lnTo>
                    <a:lnTo>
                      <a:pt x="2083343" y="504815"/>
                    </a:lnTo>
                    <a:lnTo>
                      <a:pt x="2010488" y="504815"/>
                    </a:lnTo>
                    <a:lnTo>
                      <a:pt x="2010488" y="3496186"/>
                    </a:lnTo>
                    <a:lnTo>
                      <a:pt x="249382" y="3496186"/>
                    </a:lnTo>
                  </a:path>
                </a:pathLst>
              </a:cu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917" y="4922257"/>
                <a:ext cx="560435" cy="150208"/>
              </a:xfrm>
              <a:prstGeom prst="rect">
                <a:avLst/>
              </a:prstGeom>
            </p:spPr>
          </p:pic>
          <p:sp>
            <p:nvSpPr>
              <p:cNvPr id="34" name="Up Arrow 33"/>
              <p:cNvSpPr/>
              <p:nvPr/>
            </p:nvSpPr>
            <p:spPr bwMode="auto">
              <a:xfrm>
                <a:off x="4132249" y="4349690"/>
                <a:ext cx="175435" cy="496488"/>
              </a:xfrm>
              <a:prstGeom prst="upArrow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9525" cap="flat" cmpd="sng" algn="ctr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2">
                        <a:lumMod val="40000"/>
                        <a:lumOff val="60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910119" y="3749980"/>
                <a:ext cx="13348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b="1" dirty="0" smtClean="0">
                    <a:solidFill>
                      <a:srgbClr val="FF0000"/>
                    </a:solidFill>
                    <a:latin typeface="+mn-lt"/>
                  </a:rPr>
                  <a:t>Evaporation</a:t>
                </a:r>
                <a:endParaRPr lang="fr-CH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740" y="4147759"/>
                <a:ext cx="237078" cy="150208"/>
              </a:xfrm>
              <a:prstGeom prst="rect">
                <a:avLst/>
              </a:prstGeom>
            </p:spPr>
          </p:pic>
          <p:sp>
            <p:nvSpPr>
              <p:cNvPr id="37" name="Freeform 36"/>
              <p:cNvSpPr/>
              <p:nvPr/>
            </p:nvSpPr>
            <p:spPr>
              <a:xfrm>
                <a:off x="6922591" y="3020036"/>
                <a:ext cx="398836" cy="285445"/>
              </a:xfrm>
              <a:custGeom>
                <a:avLst/>
                <a:gdLst>
                  <a:gd name="connsiteX0" fmla="*/ 807522 w 1838707"/>
                  <a:gd name="connsiteY0" fmla="*/ 47502 h 938151"/>
                  <a:gd name="connsiteX1" fmla="*/ 581891 w 1838707"/>
                  <a:gd name="connsiteY1" fmla="*/ 47502 h 938151"/>
                  <a:gd name="connsiteX2" fmla="*/ 546265 w 1838707"/>
                  <a:gd name="connsiteY2" fmla="*/ 59377 h 938151"/>
                  <a:gd name="connsiteX3" fmla="*/ 415637 w 1838707"/>
                  <a:gd name="connsiteY3" fmla="*/ 71252 h 938151"/>
                  <a:gd name="connsiteX4" fmla="*/ 356260 w 1838707"/>
                  <a:gd name="connsiteY4" fmla="*/ 83128 h 938151"/>
                  <a:gd name="connsiteX5" fmla="*/ 320634 w 1838707"/>
                  <a:gd name="connsiteY5" fmla="*/ 95003 h 938151"/>
                  <a:gd name="connsiteX6" fmla="*/ 190005 w 1838707"/>
                  <a:gd name="connsiteY6" fmla="*/ 118753 h 938151"/>
                  <a:gd name="connsiteX7" fmla="*/ 154379 w 1838707"/>
                  <a:gd name="connsiteY7" fmla="*/ 130629 h 938151"/>
                  <a:gd name="connsiteX8" fmla="*/ 83127 w 1838707"/>
                  <a:gd name="connsiteY8" fmla="*/ 178130 h 938151"/>
                  <a:gd name="connsiteX9" fmla="*/ 35626 w 1838707"/>
                  <a:gd name="connsiteY9" fmla="*/ 249382 h 938151"/>
                  <a:gd name="connsiteX10" fmla="*/ 0 w 1838707"/>
                  <a:gd name="connsiteY10" fmla="*/ 320634 h 938151"/>
                  <a:gd name="connsiteX11" fmla="*/ 11876 w 1838707"/>
                  <a:gd name="connsiteY11" fmla="*/ 653143 h 938151"/>
                  <a:gd name="connsiteX12" fmla="*/ 71252 w 1838707"/>
                  <a:gd name="connsiteY12" fmla="*/ 736270 h 938151"/>
                  <a:gd name="connsiteX13" fmla="*/ 106878 w 1838707"/>
                  <a:gd name="connsiteY13" fmla="*/ 760021 h 938151"/>
                  <a:gd name="connsiteX14" fmla="*/ 142504 w 1838707"/>
                  <a:gd name="connsiteY14" fmla="*/ 795647 h 938151"/>
                  <a:gd name="connsiteX15" fmla="*/ 332509 w 1838707"/>
                  <a:gd name="connsiteY15" fmla="*/ 866899 h 938151"/>
                  <a:gd name="connsiteX16" fmla="*/ 463138 w 1838707"/>
                  <a:gd name="connsiteY16" fmla="*/ 902525 h 938151"/>
                  <a:gd name="connsiteX17" fmla="*/ 534390 w 1838707"/>
                  <a:gd name="connsiteY17" fmla="*/ 926276 h 938151"/>
                  <a:gd name="connsiteX18" fmla="*/ 700644 w 1838707"/>
                  <a:gd name="connsiteY18" fmla="*/ 938151 h 938151"/>
                  <a:gd name="connsiteX19" fmla="*/ 1650670 w 1838707"/>
                  <a:gd name="connsiteY19" fmla="*/ 926276 h 938151"/>
                  <a:gd name="connsiteX20" fmla="*/ 1686296 w 1838707"/>
                  <a:gd name="connsiteY20" fmla="*/ 902525 h 938151"/>
                  <a:gd name="connsiteX21" fmla="*/ 1721922 w 1838707"/>
                  <a:gd name="connsiteY21" fmla="*/ 890650 h 938151"/>
                  <a:gd name="connsiteX22" fmla="*/ 1816925 w 1838707"/>
                  <a:gd name="connsiteY22" fmla="*/ 807522 h 938151"/>
                  <a:gd name="connsiteX23" fmla="*/ 1816925 w 1838707"/>
                  <a:gd name="connsiteY23" fmla="*/ 439387 h 938151"/>
                  <a:gd name="connsiteX24" fmla="*/ 1805050 w 1838707"/>
                  <a:gd name="connsiteY24" fmla="*/ 403761 h 938151"/>
                  <a:gd name="connsiteX25" fmla="*/ 1793174 w 1838707"/>
                  <a:gd name="connsiteY25" fmla="*/ 356260 h 938151"/>
                  <a:gd name="connsiteX26" fmla="*/ 1769424 w 1838707"/>
                  <a:gd name="connsiteY26" fmla="*/ 320634 h 938151"/>
                  <a:gd name="connsiteX27" fmla="*/ 1757548 w 1838707"/>
                  <a:gd name="connsiteY27" fmla="*/ 285008 h 938151"/>
                  <a:gd name="connsiteX28" fmla="*/ 1662546 w 1838707"/>
                  <a:gd name="connsiteY28" fmla="*/ 130629 h 938151"/>
                  <a:gd name="connsiteX29" fmla="*/ 1543792 w 1838707"/>
                  <a:gd name="connsiteY29" fmla="*/ 59377 h 938151"/>
                  <a:gd name="connsiteX30" fmla="*/ 1448790 w 1838707"/>
                  <a:gd name="connsiteY30" fmla="*/ 47502 h 938151"/>
                  <a:gd name="connsiteX31" fmla="*/ 1318161 w 1838707"/>
                  <a:gd name="connsiteY31" fmla="*/ 23751 h 938151"/>
                  <a:gd name="connsiteX32" fmla="*/ 855024 w 1838707"/>
                  <a:gd name="connsiteY32" fmla="*/ 0 h 938151"/>
                  <a:gd name="connsiteX33" fmla="*/ 415637 w 1838707"/>
                  <a:gd name="connsiteY33" fmla="*/ 0 h 93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838707" h="938151">
                    <a:moveTo>
                      <a:pt x="807522" y="47502"/>
                    </a:moveTo>
                    <a:cubicBezTo>
                      <a:pt x="703517" y="26700"/>
                      <a:pt x="741161" y="28764"/>
                      <a:pt x="581891" y="47502"/>
                    </a:cubicBezTo>
                    <a:cubicBezTo>
                      <a:pt x="569459" y="48965"/>
                      <a:pt x="558657" y="57607"/>
                      <a:pt x="546265" y="59377"/>
                    </a:cubicBezTo>
                    <a:cubicBezTo>
                      <a:pt x="502982" y="65560"/>
                      <a:pt x="459180" y="67294"/>
                      <a:pt x="415637" y="71252"/>
                    </a:cubicBezTo>
                    <a:cubicBezTo>
                      <a:pt x="395845" y="75211"/>
                      <a:pt x="375842" y="78233"/>
                      <a:pt x="356260" y="83128"/>
                    </a:cubicBezTo>
                    <a:cubicBezTo>
                      <a:pt x="344116" y="86164"/>
                      <a:pt x="332778" y="91967"/>
                      <a:pt x="320634" y="95003"/>
                    </a:cubicBezTo>
                    <a:cubicBezTo>
                      <a:pt x="287440" y="103301"/>
                      <a:pt x="221767" y="113459"/>
                      <a:pt x="190005" y="118753"/>
                    </a:cubicBezTo>
                    <a:cubicBezTo>
                      <a:pt x="178130" y="122712"/>
                      <a:pt x="165321" y="124550"/>
                      <a:pt x="154379" y="130629"/>
                    </a:cubicBezTo>
                    <a:cubicBezTo>
                      <a:pt x="129426" y="144492"/>
                      <a:pt x="83127" y="178130"/>
                      <a:pt x="83127" y="178130"/>
                    </a:cubicBezTo>
                    <a:cubicBezTo>
                      <a:pt x="67293" y="201881"/>
                      <a:pt x="44652" y="222302"/>
                      <a:pt x="35626" y="249382"/>
                    </a:cubicBezTo>
                    <a:cubicBezTo>
                      <a:pt x="19238" y="298548"/>
                      <a:pt x="30695" y="274593"/>
                      <a:pt x="0" y="320634"/>
                    </a:cubicBezTo>
                    <a:cubicBezTo>
                      <a:pt x="3959" y="431470"/>
                      <a:pt x="1524" y="542720"/>
                      <a:pt x="11876" y="653143"/>
                    </a:cubicBezTo>
                    <a:cubicBezTo>
                      <a:pt x="14725" y="683531"/>
                      <a:pt x="50062" y="718612"/>
                      <a:pt x="71252" y="736270"/>
                    </a:cubicBezTo>
                    <a:cubicBezTo>
                      <a:pt x="82216" y="745407"/>
                      <a:pt x="95914" y="750884"/>
                      <a:pt x="106878" y="760021"/>
                    </a:cubicBezTo>
                    <a:cubicBezTo>
                      <a:pt x="119780" y="770772"/>
                      <a:pt x="128335" y="786631"/>
                      <a:pt x="142504" y="795647"/>
                    </a:cubicBezTo>
                    <a:cubicBezTo>
                      <a:pt x="284086" y="885744"/>
                      <a:pt x="187133" y="808748"/>
                      <a:pt x="332509" y="866899"/>
                    </a:cubicBezTo>
                    <a:cubicBezTo>
                      <a:pt x="459631" y="917748"/>
                      <a:pt x="319591" y="866638"/>
                      <a:pt x="463138" y="902525"/>
                    </a:cubicBezTo>
                    <a:cubicBezTo>
                      <a:pt x="487426" y="908597"/>
                      <a:pt x="509418" y="924492"/>
                      <a:pt x="534390" y="926276"/>
                    </a:cubicBezTo>
                    <a:lnTo>
                      <a:pt x="700644" y="938151"/>
                    </a:lnTo>
                    <a:cubicBezTo>
                      <a:pt x="1017319" y="934193"/>
                      <a:pt x="1334177" y="937716"/>
                      <a:pt x="1650670" y="926276"/>
                    </a:cubicBezTo>
                    <a:cubicBezTo>
                      <a:pt x="1664933" y="925760"/>
                      <a:pt x="1673530" y="908908"/>
                      <a:pt x="1686296" y="902525"/>
                    </a:cubicBezTo>
                    <a:cubicBezTo>
                      <a:pt x="1697492" y="896927"/>
                      <a:pt x="1710047" y="894608"/>
                      <a:pt x="1721922" y="890650"/>
                    </a:cubicBezTo>
                    <a:cubicBezTo>
                      <a:pt x="1805049" y="835231"/>
                      <a:pt x="1777340" y="866899"/>
                      <a:pt x="1816925" y="807522"/>
                    </a:cubicBezTo>
                    <a:cubicBezTo>
                      <a:pt x="1853536" y="661074"/>
                      <a:pt x="1837286" y="744804"/>
                      <a:pt x="1816925" y="439387"/>
                    </a:cubicBezTo>
                    <a:cubicBezTo>
                      <a:pt x="1816092" y="426897"/>
                      <a:pt x="1808489" y="415797"/>
                      <a:pt x="1805050" y="403761"/>
                    </a:cubicBezTo>
                    <a:cubicBezTo>
                      <a:pt x="1800566" y="388068"/>
                      <a:pt x="1799603" y="371261"/>
                      <a:pt x="1793174" y="356260"/>
                    </a:cubicBezTo>
                    <a:cubicBezTo>
                      <a:pt x="1787552" y="343142"/>
                      <a:pt x="1775807" y="333399"/>
                      <a:pt x="1769424" y="320634"/>
                    </a:cubicBezTo>
                    <a:cubicBezTo>
                      <a:pt x="1763826" y="309438"/>
                      <a:pt x="1762479" y="296514"/>
                      <a:pt x="1757548" y="285008"/>
                    </a:cubicBezTo>
                    <a:cubicBezTo>
                      <a:pt x="1739988" y="244034"/>
                      <a:pt x="1682333" y="143820"/>
                      <a:pt x="1662546" y="130629"/>
                    </a:cubicBezTo>
                    <a:cubicBezTo>
                      <a:pt x="1647221" y="120413"/>
                      <a:pt x="1573005" y="66680"/>
                      <a:pt x="1543792" y="59377"/>
                    </a:cubicBezTo>
                    <a:cubicBezTo>
                      <a:pt x="1512831" y="51637"/>
                      <a:pt x="1480333" y="52355"/>
                      <a:pt x="1448790" y="47502"/>
                    </a:cubicBezTo>
                    <a:cubicBezTo>
                      <a:pt x="1409512" y="41459"/>
                      <a:pt x="1357180" y="26352"/>
                      <a:pt x="1318161" y="23751"/>
                    </a:cubicBezTo>
                    <a:cubicBezTo>
                      <a:pt x="1163922" y="13468"/>
                      <a:pt x="1009606" y="0"/>
                      <a:pt x="855024" y="0"/>
                    </a:cubicBezTo>
                    <a:lnTo>
                      <a:pt x="415637" y="0"/>
                    </a:lnTo>
                  </a:path>
                </a:pathLst>
              </a:custGeom>
              <a:ln w="57150">
                <a:solidFill>
                  <a:srgbClr val="0070C0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 flipH="1">
                <a:off x="7301566" y="1868584"/>
                <a:ext cx="835353" cy="1204987"/>
              </a:xfrm>
              <a:custGeom>
                <a:avLst/>
                <a:gdLst>
                  <a:gd name="connsiteX0" fmla="*/ 0 w 4488872"/>
                  <a:gd name="connsiteY0" fmla="*/ 0 h 4156363"/>
                  <a:gd name="connsiteX1" fmla="*/ 2660072 w 4488872"/>
                  <a:gd name="connsiteY1" fmla="*/ 3313215 h 4156363"/>
                  <a:gd name="connsiteX2" fmla="*/ 4488872 w 4488872"/>
                  <a:gd name="connsiteY2" fmla="*/ 4156363 h 4156363"/>
                  <a:gd name="connsiteX0" fmla="*/ 0 w 2937165"/>
                  <a:gd name="connsiteY0" fmla="*/ 0 h 3613126"/>
                  <a:gd name="connsiteX1" fmla="*/ 1108365 w 2937165"/>
                  <a:gd name="connsiteY1" fmla="*/ 2769978 h 3613126"/>
                  <a:gd name="connsiteX2" fmla="*/ 2937165 w 2937165"/>
                  <a:gd name="connsiteY2" fmla="*/ 3613126 h 3613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165" h="3613126">
                    <a:moveTo>
                      <a:pt x="0" y="0"/>
                    </a:moveTo>
                    <a:cubicBezTo>
                      <a:pt x="955963" y="1310244"/>
                      <a:pt x="618838" y="2167790"/>
                      <a:pt x="1108365" y="2769978"/>
                    </a:cubicBezTo>
                    <a:cubicBezTo>
                      <a:pt x="1597892" y="3372166"/>
                      <a:pt x="2396837" y="3537915"/>
                      <a:pt x="2937165" y="3613126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695156" y="1654574"/>
                <a:ext cx="1002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  <a:latin typeface="Segoe Script" pitchFamily="34" charset="0"/>
                  </a:rPr>
                  <a:t>Control</a:t>
                </a:r>
                <a:endParaRPr lang="fr-CH" sz="1600" b="1" dirty="0">
                  <a:solidFill>
                    <a:srgbClr val="0070C0"/>
                  </a:solidFill>
                  <a:latin typeface="Segoe Script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449343" y="2271139"/>
                <a:ext cx="1560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66FF"/>
                    </a:solidFill>
                    <a:latin typeface="Segoe Script" pitchFamily="34" charset="0"/>
                  </a:rPr>
                  <a:t>Randomness</a:t>
                </a:r>
                <a:endParaRPr lang="fr-CH" sz="1600" b="1" dirty="0">
                  <a:solidFill>
                    <a:srgbClr val="FF66FF"/>
                  </a:solidFill>
                  <a:latin typeface="Segoe Script" pitchFamily="34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935720" y="2523114"/>
                <a:ext cx="361377" cy="1032724"/>
              </a:xfrm>
              <a:custGeom>
                <a:avLst/>
                <a:gdLst>
                  <a:gd name="connsiteX0" fmla="*/ 0 w 2030881"/>
                  <a:gd name="connsiteY0" fmla="*/ 0 h 4424516"/>
                  <a:gd name="connsiteX1" fmla="*/ 2005781 w 2030881"/>
                  <a:gd name="connsiteY1" fmla="*/ 2035278 h 4424516"/>
                  <a:gd name="connsiteX2" fmla="*/ 943897 w 2030881"/>
                  <a:gd name="connsiteY2" fmla="*/ 4424516 h 4424516"/>
                  <a:gd name="connsiteX0" fmla="*/ 764133 w 1310792"/>
                  <a:gd name="connsiteY0" fmla="*/ 0 h 3510116"/>
                  <a:gd name="connsiteX1" fmla="*/ 1061884 w 1310792"/>
                  <a:gd name="connsiteY1" fmla="*/ 1120878 h 3510116"/>
                  <a:gd name="connsiteX2" fmla="*/ 0 w 1310792"/>
                  <a:gd name="connsiteY2" fmla="*/ 3510116 h 3510116"/>
                  <a:gd name="connsiteX0" fmla="*/ 764133 w 1835188"/>
                  <a:gd name="connsiteY0" fmla="*/ 0 h 3510116"/>
                  <a:gd name="connsiteX1" fmla="*/ 1803756 w 1835188"/>
                  <a:gd name="connsiteY1" fmla="*/ 2363082 h 3510116"/>
                  <a:gd name="connsiteX2" fmla="*/ 0 w 1835188"/>
                  <a:gd name="connsiteY2" fmla="*/ 3510116 h 351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5188" h="3510116">
                    <a:moveTo>
                      <a:pt x="764133" y="0"/>
                    </a:moveTo>
                    <a:cubicBezTo>
                      <a:pt x="1688365" y="648929"/>
                      <a:pt x="1931111" y="1778063"/>
                      <a:pt x="1803756" y="2363082"/>
                    </a:cubicBezTo>
                    <a:cubicBezTo>
                      <a:pt x="1676401" y="2948101"/>
                      <a:pt x="609600" y="2684206"/>
                      <a:pt x="0" y="3510116"/>
                    </a:cubicBezTo>
                  </a:path>
                </a:pathLst>
              </a:custGeom>
              <a:ln w="57150">
                <a:solidFill>
                  <a:srgbClr val="FF66FF"/>
                </a:solidFill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3968750"/>
                <a:endParaRPr lang="fr-CH" sz="16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182631" y="2478248"/>
                <a:ext cx="1646621" cy="891879"/>
              </a:xfrm>
              <a:custGeom>
                <a:avLst/>
                <a:gdLst>
                  <a:gd name="connsiteX0" fmla="*/ 0 w 10294374"/>
                  <a:gd name="connsiteY0" fmla="*/ 0 h 4238284"/>
                  <a:gd name="connsiteX1" fmla="*/ 6253316 w 10294374"/>
                  <a:gd name="connsiteY1" fmla="*/ 3982065 h 4238284"/>
                  <a:gd name="connsiteX2" fmla="*/ 10294374 w 10294374"/>
                  <a:gd name="connsiteY2" fmla="*/ 3510116 h 4238284"/>
                  <a:gd name="connsiteX0" fmla="*/ 0 w 10294374"/>
                  <a:gd name="connsiteY0" fmla="*/ 0 h 4056718"/>
                  <a:gd name="connsiteX1" fmla="*/ 4237229 w 10294374"/>
                  <a:gd name="connsiteY1" fmla="*/ 3728677 h 4056718"/>
                  <a:gd name="connsiteX2" fmla="*/ 10294374 w 10294374"/>
                  <a:gd name="connsiteY2" fmla="*/ 3510116 h 4056718"/>
                  <a:gd name="connsiteX0" fmla="*/ 0 w 10294374"/>
                  <a:gd name="connsiteY0" fmla="*/ 0 h 3911293"/>
                  <a:gd name="connsiteX1" fmla="*/ 2684763 w 10294374"/>
                  <a:gd name="connsiteY1" fmla="*/ 2055870 h 3911293"/>
                  <a:gd name="connsiteX2" fmla="*/ 4237229 w 10294374"/>
                  <a:gd name="connsiteY2" fmla="*/ 3728677 h 3911293"/>
                  <a:gd name="connsiteX3" fmla="*/ 10294374 w 10294374"/>
                  <a:gd name="connsiteY3" fmla="*/ 3510116 h 3911293"/>
                  <a:gd name="connsiteX0" fmla="*/ 0 w 8362057"/>
                  <a:gd name="connsiteY0" fmla="*/ 0 h 3031399"/>
                  <a:gd name="connsiteX1" fmla="*/ 752446 w 8362057"/>
                  <a:gd name="connsiteY1" fmla="*/ 1175976 h 3031399"/>
                  <a:gd name="connsiteX2" fmla="*/ 2304912 w 8362057"/>
                  <a:gd name="connsiteY2" fmla="*/ 2848783 h 3031399"/>
                  <a:gd name="connsiteX3" fmla="*/ 8362057 w 8362057"/>
                  <a:gd name="connsiteY3" fmla="*/ 2630222 h 3031399"/>
                  <a:gd name="connsiteX0" fmla="*/ 0 w 8362057"/>
                  <a:gd name="connsiteY0" fmla="*/ 0 h 3031399"/>
                  <a:gd name="connsiteX1" fmla="*/ 2304912 w 8362057"/>
                  <a:gd name="connsiteY1" fmla="*/ 2848783 h 3031399"/>
                  <a:gd name="connsiteX2" fmla="*/ 8362057 w 8362057"/>
                  <a:gd name="connsiteY2" fmla="*/ 2630222 h 303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2057" h="3031399">
                    <a:moveTo>
                      <a:pt x="0" y="0"/>
                    </a:moveTo>
                    <a:cubicBezTo>
                      <a:pt x="480190" y="593496"/>
                      <a:pt x="911236" y="2410413"/>
                      <a:pt x="2304912" y="2848783"/>
                    </a:cubicBezTo>
                    <a:cubicBezTo>
                      <a:pt x="3573181" y="3091157"/>
                      <a:pt x="7199392" y="3158706"/>
                      <a:pt x="8362057" y="2630222"/>
                    </a:cubicBezTo>
                  </a:path>
                </a:pathLst>
              </a:custGeom>
              <a:ln w="57150">
                <a:solidFill>
                  <a:srgbClr val="FF66FF"/>
                </a:solidFill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3968750"/>
                <a:endParaRPr lang="fr-CH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727387" y="3503872"/>
                <a:ext cx="223944" cy="306856"/>
              </a:xfrm>
              <a:custGeom>
                <a:avLst/>
                <a:gdLst>
                  <a:gd name="connsiteX0" fmla="*/ 807522 w 1838707"/>
                  <a:gd name="connsiteY0" fmla="*/ 47502 h 938151"/>
                  <a:gd name="connsiteX1" fmla="*/ 581891 w 1838707"/>
                  <a:gd name="connsiteY1" fmla="*/ 47502 h 938151"/>
                  <a:gd name="connsiteX2" fmla="*/ 546265 w 1838707"/>
                  <a:gd name="connsiteY2" fmla="*/ 59377 h 938151"/>
                  <a:gd name="connsiteX3" fmla="*/ 415637 w 1838707"/>
                  <a:gd name="connsiteY3" fmla="*/ 71252 h 938151"/>
                  <a:gd name="connsiteX4" fmla="*/ 356260 w 1838707"/>
                  <a:gd name="connsiteY4" fmla="*/ 83128 h 938151"/>
                  <a:gd name="connsiteX5" fmla="*/ 320634 w 1838707"/>
                  <a:gd name="connsiteY5" fmla="*/ 95003 h 938151"/>
                  <a:gd name="connsiteX6" fmla="*/ 190005 w 1838707"/>
                  <a:gd name="connsiteY6" fmla="*/ 118753 h 938151"/>
                  <a:gd name="connsiteX7" fmla="*/ 154379 w 1838707"/>
                  <a:gd name="connsiteY7" fmla="*/ 130629 h 938151"/>
                  <a:gd name="connsiteX8" fmla="*/ 83127 w 1838707"/>
                  <a:gd name="connsiteY8" fmla="*/ 178130 h 938151"/>
                  <a:gd name="connsiteX9" fmla="*/ 35626 w 1838707"/>
                  <a:gd name="connsiteY9" fmla="*/ 249382 h 938151"/>
                  <a:gd name="connsiteX10" fmla="*/ 0 w 1838707"/>
                  <a:gd name="connsiteY10" fmla="*/ 320634 h 938151"/>
                  <a:gd name="connsiteX11" fmla="*/ 11876 w 1838707"/>
                  <a:gd name="connsiteY11" fmla="*/ 653143 h 938151"/>
                  <a:gd name="connsiteX12" fmla="*/ 71252 w 1838707"/>
                  <a:gd name="connsiteY12" fmla="*/ 736270 h 938151"/>
                  <a:gd name="connsiteX13" fmla="*/ 106878 w 1838707"/>
                  <a:gd name="connsiteY13" fmla="*/ 760021 h 938151"/>
                  <a:gd name="connsiteX14" fmla="*/ 142504 w 1838707"/>
                  <a:gd name="connsiteY14" fmla="*/ 795647 h 938151"/>
                  <a:gd name="connsiteX15" fmla="*/ 332509 w 1838707"/>
                  <a:gd name="connsiteY15" fmla="*/ 866899 h 938151"/>
                  <a:gd name="connsiteX16" fmla="*/ 463138 w 1838707"/>
                  <a:gd name="connsiteY16" fmla="*/ 902525 h 938151"/>
                  <a:gd name="connsiteX17" fmla="*/ 534390 w 1838707"/>
                  <a:gd name="connsiteY17" fmla="*/ 926276 h 938151"/>
                  <a:gd name="connsiteX18" fmla="*/ 700644 w 1838707"/>
                  <a:gd name="connsiteY18" fmla="*/ 938151 h 938151"/>
                  <a:gd name="connsiteX19" fmla="*/ 1650670 w 1838707"/>
                  <a:gd name="connsiteY19" fmla="*/ 926276 h 938151"/>
                  <a:gd name="connsiteX20" fmla="*/ 1686296 w 1838707"/>
                  <a:gd name="connsiteY20" fmla="*/ 902525 h 938151"/>
                  <a:gd name="connsiteX21" fmla="*/ 1721922 w 1838707"/>
                  <a:gd name="connsiteY21" fmla="*/ 890650 h 938151"/>
                  <a:gd name="connsiteX22" fmla="*/ 1816925 w 1838707"/>
                  <a:gd name="connsiteY22" fmla="*/ 807522 h 938151"/>
                  <a:gd name="connsiteX23" fmla="*/ 1816925 w 1838707"/>
                  <a:gd name="connsiteY23" fmla="*/ 439387 h 938151"/>
                  <a:gd name="connsiteX24" fmla="*/ 1805050 w 1838707"/>
                  <a:gd name="connsiteY24" fmla="*/ 403761 h 938151"/>
                  <a:gd name="connsiteX25" fmla="*/ 1793174 w 1838707"/>
                  <a:gd name="connsiteY25" fmla="*/ 356260 h 938151"/>
                  <a:gd name="connsiteX26" fmla="*/ 1769424 w 1838707"/>
                  <a:gd name="connsiteY26" fmla="*/ 320634 h 938151"/>
                  <a:gd name="connsiteX27" fmla="*/ 1757548 w 1838707"/>
                  <a:gd name="connsiteY27" fmla="*/ 285008 h 938151"/>
                  <a:gd name="connsiteX28" fmla="*/ 1662546 w 1838707"/>
                  <a:gd name="connsiteY28" fmla="*/ 130629 h 938151"/>
                  <a:gd name="connsiteX29" fmla="*/ 1543792 w 1838707"/>
                  <a:gd name="connsiteY29" fmla="*/ 59377 h 938151"/>
                  <a:gd name="connsiteX30" fmla="*/ 1448790 w 1838707"/>
                  <a:gd name="connsiteY30" fmla="*/ 47502 h 938151"/>
                  <a:gd name="connsiteX31" fmla="*/ 1318161 w 1838707"/>
                  <a:gd name="connsiteY31" fmla="*/ 23751 h 938151"/>
                  <a:gd name="connsiteX32" fmla="*/ 855024 w 1838707"/>
                  <a:gd name="connsiteY32" fmla="*/ 0 h 938151"/>
                  <a:gd name="connsiteX33" fmla="*/ 415637 w 1838707"/>
                  <a:gd name="connsiteY33" fmla="*/ 0 h 93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838707" h="938151">
                    <a:moveTo>
                      <a:pt x="807522" y="47502"/>
                    </a:moveTo>
                    <a:cubicBezTo>
                      <a:pt x="703517" y="26700"/>
                      <a:pt x="741161" y="28764"/>
                      <a:pt x="581891" y="47502"/>
                    </a:cubicBezTo>
                    <a:cubicBezTo>
                      <a:pt x="569459" y="48965"/>
                      <a:pt x="558657" y="57607"/>
                      <a:pt x="546265" y="59377"/>
                    </a:cubicBezTo>
                    <a:cubicBezTo>
                      <a:pt x="502982" y="65560"/>
                      <a:pt x="459180" y="67294"/>
                      <a:pt x="415637" y="71252"/>
                    </a:cubicBezTo>
                    <a:cubicBezTo>
                      <a:pt x="395845" y="75211"/>
                      <a:pt x="375842" y="78233"/>
                      <a:pt x="356260" y="83128"/>
                    </a:cubicBezTo>
                    <a:cubicBezTo>
                      <a:pt x="344116" y="86164"/>
                      <a:pt x="332778" y="91967"/>
                      <a:pt x="320634" y="95003"/>
                    </a:cubicBezTo>
                    <a:cubicBezTo>
                      <a:pt x="287440" y="103301"/>
                      <a:pt x="221767" y="113459"/>
                      <a:pt x="190005" y="118753"/>
                    </a:cubicBezTo>
                    <a:cubicBezTo>
                      <a:pt x="178130" y="122712"/>
                      <a:pt x="165321" y="124550"/>
                      <a:pt x="154379" y="130629"/>
                    </a:cubicBezTo>
                    <a:cubicBezTo>
                      <a:pt x="129426" y="144492"/>
                      <a:pt x="83127" y="178130"/>
                      <a:pt x="83127" y="178130"/>
                    </a:cubicBezTo>
                    <a:cubicBezTo>
                      <a:pt x="67293" y="201881"/>
                      <a:pt x="44652" y="222302"/>
                      <a:pt x="35626" y="249382"/>
                    </a:cubicBezTo>
                    <a:cubicBezTo>
                      <a:pt x="19238" y="298548"/>
                      <a:pt x="30695" y="274593"/>
                      <a:pt x="0" y="320634"/>
                    </a:cubicBezTo>
                    <a:cubicBezTo>
                      <a:pt x="3959" y="431470"/>
                      <a:pt x="1524" y="542720"/>
                      <a:pt x="11876" y="653143"/>
                    </a:cubicBezTo>
                    <a:cubicBezTo>
                      <a:pt x="14725" y="683531"/>
                      <a:pt x="50062" y="718612"/>
                      <a:pt x="71252" y="736270"/>
                    </a:cubicBezTo>
                    <a:cubicBezTo>
                      <a:pt x="82216" y="745407"/>
                      <a:pt x="95914" y="750884"/>
                      <a:pt x="106878" y="760021"/>
                    </a:cubicBezTo>
                    <a:cubicBezTo>
                      <a:pt x="119780" y="770772"/>
                      <a:pt x="128335" y="786631"/>
                      <a:pt x="142504" y="795647"/>
                    </a:cubicBezTo>
                    <a:cubicBezTo>
                      <a:pt x="284086" y="885744"/>
                      <a:pt x="187133" y="808748"/>
                      <a:pt x="332509" y="866899"/>
                    </a:cubicBezTo>
                    <a:cubicBezTo>
                      <a:pt x="459631" y="917748"/>
                      <a:pt x="319591" y="866638"/>
                      <a:pt x="463138" y="902525"/>
                    </a:cubicBezTo>
                    <a:cubicBezTo>
                      <a:pt x="487426" y="908597"/>
                      <a:pt x="509418" y="924492"/>
                      <a:pt x="534390" y="926276"/>
                    </a:cubicBezTo>
                    <a:lnTo>
                      <a:pt x="700644" y="938151"/>
                    </a:lnTo>
                    <a:cubicBezTo>
                      <a:pt x="1017319" y="934193"/>
                      <a:pt x="1334177" y="937716"/>
                      <a:pt x="1650670" y="926276"/>
                    </a:cubicBezTo>
                    <a:cubicBezTo>
                      <a:pt x="1664933" y="925760"/>
                      <a:pt x="1673530" y="908908"/>
                      <a:pt x="1686296" y="902525"/>
                    </a:cubicBezTo>
                    <a:cubicBezTo>
                      <a:pt x="1697492" y="896927"/>
                      <a:pt x="1710047" y="894608"/>
                      <a:pt x="1721922" y="890650"/>
                    </a:cubicBezTo>
                    <a:cubicBezTo>
                      <a:pt x="1805049" y="835231"/>
                      <a:pt x="1777340" y="866899"/>
                      <a:pt x="1816925" y="807522"/>
                    </a:cubicBezTo>
                    <a:cubicBezTo>
                      <a:pt x="1853536" y="661074"/>
                      <a:pt x="1837286" y="744804"/>
                      <a:pt x="1816925" y="439387"/>
                    </a:cubicBezTo>
                    <a:cubicBezTo>
                      <a:pt x="1816092" y="426897"/>
                      <a:pt x="1808489" y="415797"/>
                      <a:pt x="1805050" y="403761"/>
                    </a:cubicBezTo>
                    <a:cubicBezTo>
                      <a:pt x="1800566" y="388068"/>
                      <a:pt x="1799603" y="371261"/>
                      <a:pt x="1793174" y="356260"/>
                    </a:cubicBezTo>
                    <a:cubicBezTo>
                      <a:pt x="1787552" y="343142"/>
                      <a:pt x="1775807" y="333399"/>
                      <a:pt x="1769424" y="320634"/>
                    </a:cubicBezTo>
                    <a:cubicBezTo>
                      <a:pt x="1763826" y="309438"/>
                      <a:pt x="1762479" y="296514"/>
                      <a:pt x="1757548" y="285008"/>
                    </a:cubicBezTo>
                    <a:cubicBezTo>
                      <a:pt x="1739988" y="244034"/>
                      <a:pt x="1682333" y="143820"/>
                      <a:pt x="1662546" y="130629"/>
                    </a:cubicBezTo>
                    <a:cubicBezTo>
                      <a:pt x="1647221" y="120413"/>
                      <a:pt x="1573005" y="66680"/>
                      <a:pt x="1543792" y="59377"/>
                    </a:cubicBezTo>
                    <a:cubicBezTo>
                      <a:pt x="1512831" y="51637"/>
                      <a:pt x="1480333" y="52355"/>
                      <a:pt x="1448790" y="47502"/>
                    </a:cubicBezTo>
                    <a:cubicBezTo>
                      <a:pt x="1409512" y="41459"/>
                      <a:pt x="1357180" y="26352"/>
                      <a:pt x="1318161" y="23751"/>
                    </a:cubicBezTo>
                    <a:cubicBezTo>
                      <a:pt x="1163922" y="13468"/>
                      <a:pt x="1009606" y="0"/>
                      <a:pt x="855024" y="0"/>
                    </a:cubicBezTo>
                    <a:lnTo>
                      <a:pt x="415637" y="0"/>
                    </a:lnTo>
                  </a:path>
                </a:pathLst>
              </a:custGeom>
              <a:ln w="57150">
                <a:solidFill>
                  <a:srgbClr val="FF66FF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7783246" y="3045697"/>
                <a:ext cx="248809" cy="223951"/>
              </a:xfrm>
              <a:custGeom>
                <a:avLst/>
                <a:gdLst>
                  <a:gd name="connsiteX0" fmla="*/ 807522 w 1838707"/>
                  <a:gd name="connsiteY0" fmla="*/ 47502 h 938151"/>
                  <a:gd name="connsiteX1" fmla="*/ 581891 w 1838707"/>
                  <a:gd name="connsiteY1" fmla="*/ 47502 h 938151"/>
                  <a:gd name="connsiteX2" fmla="*/ 546265 w 1838707"/>
                  <a:gd name="connsiteY2" fmla="*/ 59377 h 938151"/>
                  <a:gd name="connsiteX3" fmla="*/ 415637 w 1838707"/>
                  <a:gd name="connsiteY3" fmla="*/ 71252 h 938151"/>
                  <a:gd name="connsiteX4" fmla="*/ 356260 w 1838707"/>
                  <a:gd name="connsiteY4" fmla="*/ 83128 h 938151"/>
                  <a:gd name="connsiteX5" fmla="*/ 320634 w 1838707"/>
                  <a:gd name="connsiteY5" fmla="*/ 95003 h 938151"/>
                  <a:gd name="connsiteX6" fmla="*/ 190005 w 1838707"/>
                  <a:gd name="connsiteY6" fmla="*/ 118753 h 938151"/>
                  <a:gd name="connsiteX7" fmla="*/ 154379 w 1838707"/>
                  <a:gd name="connsiteY7" fmla="*/ 130629 h 938151"/>
                  <a:gd name="connsiteX8" fmla="*/ 83127 w 1838707"/>
                  <a:gd name="connsiteY8" fmla="*/ 178130 h 938151"/>
                  <a:gd name="connsiteX9" fmla="*/ 35626 w 1838707"/>
                  <a:gd name="connsiteY9" fmla="*/ 249382 h 938151"/>
                  <a:gd name="connsiteX10" fmla="*/ 0 w 1838707"/>
                  <a:gd name="connsiteY10" fmla="*/ 320634 h 938151"/>
                  <a:gd name="connsiteX11" fmla="*/ 11876 w 1838707"/>
                  <a:gd name="connsiteY11" fmla="*/ 653143 h 938151"/>
                  <a:gd name="connsiteX12" fmla="*/ 71252 w 1838707"/>
                  <a:gd name="connsiteY12" fmla="*/ 736270 h 938151"/>
                  <a:gd name="connsiteX13" fmla="*/ 106878 w 1838707"/>
                  <a:gd name="connsiteY13" fmla="*/ 760021 h 938151"/>
                  <a:gd name="connsiteX14" fmla="*/ 142504 w 1838707"/>
                  <a:gd name="connsiteY14" fmla="*/ 795647 h 938151"/>
                  <a:gd name="connsiteX15" fmla="*/ 332509 w 1838707"/>
                  <a:gd name="connsiteY15" fmla="*/ 866899 h 938151"/>
                  <a:gd name="connsiteX16" fmla="*/ 463138 w 1838707"/>
                  <a:gd name="connsiteY16" fmla="*/ 902525 h 938151"/>
                  <a:gd name="connsiteX17" fmla="*/ 534390 w 1838707"/>
                  <a:gd name="connsiteY17" fmla="*/ 926276 h 938151"/>
                  <a:gd name="connsiteX18" fmla="*/ 700644 w 1838707"/>
                  <a:gd name="connsiteY18" fmla="*/ 938151 h 938151"/>
                  <a:gd name="connsiteX19" fmla="*/ 1650670 w 1838707"/>
                  <a:gd name="connsiteY19" fmla="*/ 926276 h 938151"/>
                  <a:gd name="connsiteX20" fmla="*/ 1686296 w 1838707"/>
                  <a:gd name="connsiteY20" fmla="*/ 902525 h 938151"/>
                  <a:gd name="connsiteX21" fmla="*/ 1721922 w 1838707"/>
                  <a:gd name="connsiteY21" fmla="*/ 890650 h 938151"/>
                  <a:gd name="connsiteX22" fmla="*/ 1816925 w 1838707"/>
                  <a:gd name="connsiteY22" fmla="*/ 807522 h 938151"/>
                  <a:gd name="connsiteX23" fmla="*/ 1816925 w 1838707"/>
                  <a:gd name="connsiteY23" fmla="*/ 439387 h 938151"/>
                  <a:gd name="connsiteX24" fmla="*/ 1805050 w 1838707"/>
                  <a:gd name="connsiteY24" fmla="*/ 403761 h 938151"/>
                  <a:gd name="connsiteX25" fmla="*/ 1793174 w 1838707"/>
                  <a:gd name="connsiteY25" fmla="*/ 356260 h 938151"/>
                  <a:gd name="connsiteX26" fmla="*/ 1769424 w 1838707"/>
                  <a:gd name="connsiteY26" fmla="*/ 320634 h 938151"/>
                  <a:gd name="connsiteX27" fmla="*/ 1757548 w 1838707"/>
                  <a:gd name="connsiteY27" fmla="*/ 285008 h 938151"/>
                  <a:gd name="connsiteX28" fmla="*/ 1662546 w 1838707"/>
                  <a:gd name="connsiteY28" fmla="*/ 130629 h 938151"/>
                  <a:gd name="connsiteX29" fmla="*/ 1543792 w 1838707"/>
                  <a:gd name="connsiteY29" fmla="*/ 59377 h 938151"/>
                  <a:gd name="connsiteX30" fmla="*/ 1448790 w 1838707"/>
                  <a:gd name="connsiteY30" fmla="*/ 47502 h 938151"/>
                  <a:gd name="connsiteX31" fmla="*/ 1318161 w 1838707"/>
                  <a:gd name="connsiteY31" fmla="*/ 23751 h 938151"/>
                  <a:gd name="connsiteX32" fmla="*/ 855024 w 1838707"/>
                  <a:gd name="connsiteY32" fmla="*/ 0 h 938151"/>
                  <a:gd name="connsiteX33" fmla="*/ 415637 w 1838707"/>
                  <a:gd name="connsiteY33" fmla="*/ 0 h 93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838707" h="938151">
                    <a:moveTo>
                      <a:pt x="807522" y="47502"/>
                    </a:moveTo>
                    <a:cubicBezTo>
                      <a:pt x="703517" y="26700"/>
                      <a:pt x="741161" y="28764"/>
                      <a:pt x="581891" y="47502"/>
                    </a:cubicBezTo>
                    <a:cubicBezTo>
                      <a:pt x="569459" y="48965"/>
                      <a:pt x="558657" y="57607"/>
                      <a:pt x="546265" y="59377"/>
                    </a:cubicBezTo>
                    <a:cubicBezTo>
                      <a:pt x="502982" y="65560"/>
                      <a:pt x="459180" y="67294"/>
                      <a:pt x="415637" y="71252"/>
                    </a:cubicBezTo>
                    <a:cubicBezTo>
                      <a:pt x="395845" y="75211"/>
                      <a:pt x="375842" y="78233"/>
                      <a:pt x="356260" y="83128"/>
                    </a:cubicBezTo>
                    <a:cubicBezTo>
                      <a:pt x="344116" y="86164"/>
                      <a:pt x="332778" y="91967"/>
                      <a:pt x="320634" y="95003"/>
                    </a:cubicBezTo>
                    <a:cubicBezTo>
                      <a:pt x="287440" y="103301"/>
                      <a:pt x="221767" y="113459"/>
                      <a:pt x="190005" y="118753"/>
                    </a:cubicBezTo>
                    <a:cubicBezTo>
                      <a:pt x="178130" y="122712"/>
                      <a:pt x="165321" y="124550"/>
                      <a:pt x="154379" y="130629"/>
                    </a:cubicBezTo>
                    <a:cubicBezTo>
                      <a:pt x="129426" y="144492"/>
                      <a:pt x="83127" y="178130"/>
                      <a:pt x="83127" y="178130"/>
                    </a:cubicBezTo>
                    <a:cubicBezTo>
                      <a:pt x="67293" y="201881"/>
                      <a:pt x="44652" y="222302"/>
                      <a:pt x="35626" y="249382"/>
                    </a:cubicBezTo>
                    <a:cubicBezTo>
                      <a:pt x="19238" y="298548"/>
                      <a:pt x="30695" y="274593"/>
                      <a:pt x="0" y="320634"/>
                    </a:cubicBezTo>
                    <a:cubicBezTo>
                      <a:pt x="3959" y="431470"/>
                      <a:pt x="1524" y="542720"/>
                      <a:pt x="11876" y="653143"/>
                    </a:cubicBezTo>
                    <a:cubicBezTo>
                      <a:pt x="14725" y="683531"/>
                      <a:pt x="50062" y="718612"/>
                      <a:pt x="71252" y="736270"/>
                    </a:cubicBezTo>
                    <a:cubicBezTo>
                      <a:pt x="82216" y="745407"/>
                      <a:pt x="95914" y="750884"/>
                      <a:pt x="106878" y="760021"/>
                    </a:cubicBezTo>
                    <a:cubicBezTo>
                      <a:pt x="119780" y="770772"/>
                      <a:pt x="128335" y="786631"/>
                      <a:pt x="142504" y="795647"/>
                    </a:cubicBezTo>
                    <a:cubicBezTo>
                      <a:pt x="284086" y="885744"/>
                      <a:pt x="187133" y="808748"/>
                      <a:pt x="332509" y="866899"/>
                    </a:cubicBezTo>
                    <a:cubicBezTo>
                      <a:pt x="459631" y="917748"/>
                      <a:pt x="319591" y="866638"/>
                      <a:pt x="463138" y="902525"/>
                    </a:cubicBezTo>
                    <a:cubicBezTo>
                      <a:pt x="487426" y="908597"/>
                      <a:pt x="509418" y="924492"/>
                      <a:pt x="534390" y="926276"/>
                    </a:cubicBezTo>
                    <a:lnTo>
                      <a:pt x="700644" y="938151"/>
                    </a:lnTo>
                    <a:cubicBezTo>
                      <a:pt x="1017319" y="934193"/>
                      <a:pt x="1334177" y="937716"/>
                      <a:pt x="1650670" y="926276"/>
                    </a:cubicBezTo>
                    <a:cubicBezTo>
                      <a:pt x="1664933" y="925760"/>
                      <a:pt x="1673530" y="908908"/>
                      <a:pt x="1686296" y="902525"/>
                    </a:cubicBezTo>
                    <a:cubicBezTo>
                      <a:pt x="1697492" y="896927"/>
                      <a:pt x="1710047" y="894608"/>
                      <a:pt x="1721922" y="890650"/>
                    </a:cubicBezTo>
                    <a:cubicBezTo>
                      <a:pt x="1805049" y="835231"/>
                      <a:pt x="1777340" y="866899"/>
                      <a:pt x="1816925" y="807522"/>
                    </a:cubicBezTo>
                    <a:cubicBezTo>
                      <a:pt x="1853536" y="661074"/>
                      <a:pt x="1837286" y="744804"/>
                      <a:pt x="1816925" y="439387"/>
                    </a:cubicBezTo>
                    <a:cubicBezTo>
                      <a:pt x="1816092" y="426897"/>
                      <a:pt x="1808489" y="415797"/>
                      <a:pt x="1805050" y="403761"/>
                    </a:cubicBezTo>
                    <a:cubicBezTo>
                      <a:pt x="1800566" y="388068"/>
                      <a:pt x="1799603" y="371261"/>
                      <a:pt x="1793174" y="356260"/>
                    </a:cubicBezTo>
                    <a:cubicBezTo>
                      <a:pt x="1787552" y="343142"/>
                      <a:pt x="1775807" y="333399"/>
                      <a:pt x="1769424" y="320634"/>
                    </a:cubicBezTo>
                    <a:cubicBezTo>
                      <a:pt x="1763826" y="309438"/>
                      <a:pt x="1762479" y="296514"/>
                      <a:pt x="1757548" y="285008"/>
                    </a:cubicBezTo>
                    <a:cubicBezTo>
                      <a:pt x="1739988" y="244034"/>
                      <a:pt x="1682333" y="143820"/>
                      <a:pt x="1662546" y="130629"/>
                    </a:cubicBezTo>
                    <a:cubicBezTo>
                      <a:pt x="1647221" y="120413"/>
                      <a:pt x="1573005" y="66680"/>
                      <a:pt x="1543792" y="59377"/>
                    </a:cubicBezTo>
                    <a:cubicBezTo>
                      <a:pt x="1512831" y="51637"/>
                      <a:pt x="1480333" y="52355"/>
                      <a:pt x="1448790" y="47502"/>
                    </a:cubicBezTo>
                    <a:cubicBezTo>
                      <a:pt x="1409512" y="41459"/>
                      <a:pt x="1357180" y="26352"/>
                      <a:pt x="1318161" y="23751"/>
                    </a:cubicBezTo>
                    <a:cubicBezTo>
                      <a:pt x="1163922" y="13468"/>
                      <a:pt x="1009606" y="0"/>
                      <a:pt x="855024" y="0"/>
                    </a:cubicBezTo>
                    <a:lnTo>
                      <a:pt x="415637" y="0"/>
                    </a:lnTo>
                  </a:path>
                </a:pathLst>
              </a:custGeom>
              <a:ln w="57150">
                <a:solidFill>
                  <a:srgbClr val="FF66FF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9687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H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45" name="Picture 2" descr="C:\Users\tomozei\AppData\Local\Microsoft\Windows\Temporary Internet Files\Content.IE5\NVUGMELH\MC900104526[1].wmf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9278" y="1909822"/>
                <a:ext cx="548946" cy="764825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Users\tomozei\AppData\Local\Microsoft\Windows\Temporary Internet Files\Content.IE5\NVUGMELH\MC900310802[1].wmf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025" y="2428655"/>
                <a:ext cx="654924" cy="726625"/>
              </a:xfrm>
              <a:prstGeom prst="rect">
                <a:avLst/>
              </a:prstGeom>
              <a:noFill/>
              <a:ln w="57150">
                <a:solidFill>
                  <a:srgbClr val="FF66FF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7209157" y="5335693"/>
                <a:ext cx="15514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Reserve</a:t>
                </a:r>
              </a:p>
              <a:p>
                <a:pPr algn="r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(Excess supply)</a:t>
                </a:r>
                <a:endParaRPr lang="fr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7783" y="4824446"/>
                <a:ext cx="913053" cy="150208"/>
              </a:xfrm>
              <a:prstGeom prst="rect">
                <a:avLst/>
              </a:prstGeom>
            </p:spPr>
          </p:pic>
          <p:sp>
            <p:nvSpPr>
              <p:cNvPr id="49" name="Bent-Up Arrow 48"/>
              <p:cNvSpPr/>
              <p:nvPr/>
            </p:nvSpPr>
            <p:spPr bwMode="auto">
              <a:xfrm rot="5400000" flipH="1">
                <a:off x="3279502" y="5518494"/>
                <a:ext cx="1189284" cy="257355"/>
              </a:xfrm>
              <a:prstGeom prst="bentUpArrow">
                <a:avLst>
                  <a:gd name="adj1" fmla="val 21039"/>
                  <a:gd name="adj2" fmla="val 25000"/>
                  <a:gd name="adj3" fmla="val 25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Bent-Up Arrow 49"/>
              <p:cNvSpPr/>
              <p:nvPr/>
            </p:nvSpPr>
            <p:spPr bwMode="auto">
              <a:xfrm>
                <a:off x="3745467" y="4712734"/>
                <a:ext cx="3817428" cy="1529080"/>
              </a:xfrm>
              <a:prstGeom prst="bentUpArrow">
                <a:avLst>
                  <a:gd name="adj1" fmla="val 4565"/>
                  <a:gd name="adj2" fmla="val 12882"/>
                  <a:gd name="adj3" fmla="val 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49489" y="5923249"/>
                <a:ext cx="45572" cy="2769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7" name="Picture 5"/>
            <p:cNvPicPr>
              <a:picLocks noChangeAspect="1" noChangeArrowheads="1"/>
            </p:cNvPicPr>
            <p:nvPr/>
          </p:nvPicPr>
          <p:blipFill rotWithShape="1">
            <a:blip r:embed="rId23" cstate="print"/>
            <a:srcRect l="38760" t="19363" r="2618" b="26163"/>
            <a:stretch/>
          </p:blipFill>
          <p:spPr bwMode="auto">
            <a:xfrm flipH="1">
              <a:off x="4002821" y="4922257"/>
              <a:ext cx="392761" cy="577465"/>
            </a:xfrm>
            <a:prstGeom prst="rect">
              <a:avLst/>
            </a:prstGeom>
            <a:noFill/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344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30419" y="5611466"/>
            <a:ext cx="6733496" cy="93610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968750"/>
            <a:endParaRPr lang="fr-FR" sz="8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95" y="5748048"/>
            <a:ext cx="6275070" cy="6629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597900" cy="785037"/>
          </a:xfrm>
        </p:spPr>
        <p:txBody>
          <a:bodyPr/>
          <a:lstStyle/>
          <a:p>
            <a:r>
              <a:rPr lang="en-US" dirty="0" smtClean="0"/>
              <a:t>Macroscopic Model, continued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87338" y="861237"/>
                <a:ext cx="8856662" cy="5719510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Assumption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– 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) =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ARIMA(0, 1, 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0)</a:t>
                </a:r>
                <a:b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</a:b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typical for deviation from forecast</a:t>
                </a:r>
                <a:b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≔</m:t>
                    </m:r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∼</m:t>
                    </m:r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fr-F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2-d Markov </a:t>
                </a:r>
                <a:r>
                  <a:rPr lang="fr-FR" sz="2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chain</a:t>
                </a:r>
                <a:r>
                  <a:rPr lang="fr-F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on 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continuous</a:t>
                </a:r>
                <a:r>
                  <a:rPr lang="fr-F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state </a:t>
                </a:r>
                <a:r>
                  <a:rPr lang="fr-FR" sz="2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space</a:t>
                </a:r>
                <a:endParaRPr lang="fr-F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338" y="861237"/>
                <a:ext cx="8856662" cy="5719510"/>
              </a:xfrm>
              <a:blipFill rotWithShape="1">
                <a:blip r:embed="rId5"/>
                <a:stretch>
                  <a:fillRect t="-10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9"/>
          <a:stretch/>
        </p:blipFill>
        <p:spPr bwMode="auto">
          <a:xfrm>
            <a:off x="382767" y="2027487"/>
            <a:ext cx="5550195" cy="292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1371" y="3051543"/>
            <a:ext cx="310662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fr-C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S. </a:t>
            </a:r>
            <a:r>
              <a:rPr lang="fr-CH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Meyn</a:t>
            </a:r>
            <a:endParaRPr lang="fr-CH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“Dynamic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Models and Dynamic Markets</a:t>
            </a:r>
          </a:p>
          <a:p>
            <a:pPr algn="l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Electric Power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Markets”</a:t>
            </a:r>
            <a:endParaRPr lang="fr-CH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Control </a:t>
            </a:r>
            <a:r>
              <a:rPr lang="fr-CH" dirty="0" err="1" smtClean="0"/>
              <a:t>Problem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388" y="762001"/>
                <a:ext cx="4126919" cy="5588557"/>
              </a:xfrm>
            </p:spPr>
            <p:txBody>
              <a:bodyPr/>
              <a:lstStyle/>
              <a:p>
                <a:r>
                  <a:rPr lang="fr-CH" b="1" dirty="0" smtClean="0"/>
                  <a:t>Control variable:  </a:t>
                </a:r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𝐺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fr-CH" dirty="0" smtClean="0"/>
                  <a:t> </a:t>
                </a:r>
                <a:br>
                  <a:rPr lang="fr-CH" dirty="0" smtClean="0"/>
                </a:br>
                <a:r>
                  <a:rPr lang="fr-CH" dirty="0" smtClean="0"/>
                  <a:t>production </a:t>
                </a:r>
                <a:r>
                  <a:rPr lang="fr-CH" dirty="0" err="1" smtClean="0"/>
                  <a:t>bought</a:t>
                </a:r>
                <a:r>
                  <a:rPr lang="fr-CH" dirty="0" smtClean="0"/>
                  <a:t> one time slot </a:t>
                </a:r>
                <a:r>
                  <a:rPr lang="fr-CH" dirty="0" err="1" smtClean="0"/>
                  <a:t>ago</a:t>
                </a:r>
                <a:r>
                  <a:rPr lang="fr-CH" dirty="0" smtClean="0"/>
                  <a:t> in real time </a:t>
                </a:r>
                <a:r>
                  <a:rPr lang="fr-CH" dirty="0" err="1" smtClean="0"/>
                  <a:t>market</a:t>
                </a:r>
                <a:endParaRPr lang="fr-CH" dirty="0" smtClean="0"/>
              </a:p>
              <a:p>
                <a:r>
                  <a:rPr lang="fr-CH" dirty="0" smtClean="0"/>
                  <a:t>Controller </a:t>
                </a:r>
                <a:r>
                  <a:rPr lang="fr-CH" dirty="0" err="1" smtClean="0"/>
                  <a:t>sees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only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supply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𝐺</m:t>
                    </m:r>
                    <m:r>
                      <a:rPr lang="fr-CH" i="1" baseline="30000" dirty="0" smtClean="0">
                        <a:latin typeface="Cambria Math"/>
                      </a:rPr>
                      <m:t>𝑎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fr-CH" dirty="0" smtClean="0"/>
                  <a:t>and </a:t>
                </a:r>
                <a:r>
                  <a:rPr lang="fr-CH" dirty="0" err="1" smtClean="0"/>
                  <a:t>expressed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demand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𝐸</m:t>
                    </m:r>
                    <m:r>
                      <a:rPr lang="fr-CH" i="1" baseline="30000" dirty="0" err="1" smtClean="0">
                        <a:latin typeface="Cambria Math"/>
                      </a:rPr>
                      <m:t>𝑎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)</m:t>
                    </m:r>
                  </m:oMath>
                </a14:m>
                <a:endParaRPr lang="fr-CH" dirty="0" smtClean="0"/>
              </a:p>
              <a:p>
                <a:r>
                  <a:rPr lang="fr-CH" b="1" dirty="0" smtClean="0"/>
                  <a:t>Our </a:t>
                </a:r>
                <a:r>
                  <a:rPr lang="fr-CH" b="1" dirty="0" err="1" smtClean="0"/>
                  <a:t>Problem</a:t>
                </a:r>
                <a:r>
                  <a:rPr lang="fr-CH" b="1" dirty="0" smtClean="0"/>
                  <a:t>:</a:t>
                </a:r>
                <a:r>
                  <a:rPr lang="fr-CH" dirty="0" smtClean="0"/>
                  <a:t> </a:t>
                </a:r>
                <a:br>
                  <a:rPr lang="fr-CH" dirty="0" smtClean="0"/>
                </a:br>
                <a:r>
                  <a:rPr lang="fr-CH" dirty="0" err="1" smtClean="0"/>
                  <a:t>keep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backlog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𝑍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stable</a:t>
                </a:r>
              </a:p>
              <a:p>
                <a:r>
                  <a:rPr lang="fr-CH" dirty="0" err="1" smtClean="0"/>
                  <a:t>Ramp</a:t>
                </a:r>
                <a:r>
                  <a:rPr lang="fr-CH" dirty="0" smtClean="0"/>
                  <a:t>-up and </a:t>
                </a:r>
                <a:r>
                  <a:rPr lang="fr-CH" dirty="0" err="1" smtClean="0"/>
                  <a:t>ramp</a:t>
                </a:r>
                <a:r>
                  <a:rPr lang="fr-CH" dirty="0" smtClean="0"/>
                  <a:t>-down </a:t>
                </a:r>
                <a:r>
                  <a:rPr lang="fr-CH" dirty="0" err="1" smtClean="0"/>
                  <a:t>constraints</a:t>
                </a:r>
                <a:endParaRPr lang="fr-CH" dirty="0" smtClean="0"/>
              </a:p>
              <a:p>
                <a:pPr>
                  <a:buNone/>
                </a:pPr>
                <a:r>
                  <a:rPr lang="fr-CH" dirty="0" smtClean="0"/>
                  <a:t>	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𝜉</m:t>
                    </m:r>
                    <m:r>
                      <a:rPr lang="fr-CH" i="1" dirty="0" smtClean="0">
                        <a:latin typeface="Cambria Math"/>
                      </a:rPr>
                      <m:t> ≤ </m:t>
                    </m:r>
                    <m:r>
                      <a:rPr lang="fr-CH" i="1" dirty="0" smtClean="0">
                        <a:latin typeface="Cambria Math"/>
                      </a:rPr>
                      <m:t>𝐺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) ⎼ </m:t>
                    </m:r>
                    <m:r>
                      <a:rPr lang="fr-CH" i="1" dirty="0" smtClean="0">
                        <a:latin typeface="Cambria Math"/>
                      </a:rPr>
                      <m:t>𝐺</m:t>
                    </m:r>
                    <m:r>
                      <a:rPr lang="fr-CH" i="1" dirty="0" smtClean="0">
                        <a:latin typeface="Cambria Math"/>
                      </a:rPr>
                      <m:t>(</m:t>
                    </m:r>
                    <m:r>
                      <a:rPr lang="fr-CH" i="1" dirty="0" smtClean="0">
                        <a:latin typeface="Cambria Math"/>
                      </a:rPr>
                      <m:t>𝑡</m:t>
                    </m:r>
                    <m:r>
                      <a:rPr lang="fr-CH" i="1" dirty="0" smtClean="0">
                        <a:latin typeface="Cambria Math"/>
                      </a:rPr>
                      <m:t>−1) ≤ </m:t>
                    </m:r>
                    <m:r>
                      <a:rPr lang="el-GR" i="1" dirty="0" smtClean="0">
                        <a:latin typeface="Cambria Math"/>
                      </a:rPr>
                      <m:t>𝜁</m:t>
                    </m:r>
                  </m:oMath>
                </a14:m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388" y="762001"/>
                <a:ext cx="4126919" cy="5588557"/>
              </a:xfrm>
              <a:blipFill rotWithShape="1">
                <a:blip r:embed="rId3"/>
                <a:stretch>
                  <a:fillRect t="-872" r="-88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56" y="1294071"/>
            <a:ext cx="5078044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Threshold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Policies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352925" cy="2514600"/>
          </a:xfrm>
        </p:spPr>
        <p:txBody>
          <a:bodyPr/>
          <a:lstStyle/>
          <a:p>
            <a:pPr>
              <a:buNone/>
            </a:pP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supply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adjusted</a:t>
            </a:r>
            <a:r>
              <a:rPr lang="fr-CH" dirty="0" smtClean="0"/>
              <a:t> to </a:t>
            </a: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 </a:t>
            </a:r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r>
              <a:rPr lang="fr-CH" dirty="0" smtClean="0"/>
              <a:t>R(t) := </a:t>
            </a:r>
            <a:r>
              <a:rPr lang="fr-CH" dirty="0" err="1" smtClean="0"/>
              <a:t>reserve</a:t>
            </a:r>
            <a:r>
              <a:rPr lang="fr-CH" dirty="0" smtClean="0"/>
              <a:t> = </a:t>
            </a:r>
            <a:r>
              <a:rPr lang="fr-CH" dirty="0" err="1" smtClean="0"/>
              <a:t>excess</a:t>
            </a:r>
            <a:r>
              <a:rPr lang="fr-CH" dirty="0" smtClean="0"/>
              <a:t> of </a:t>
            </a:r>
            <a:r>
              <a:rPr lang="fr-CH" dirty="0" err="1" smtClean="0"/>
              <a:t>demand</a:t>
            </a:r>
            <a:r>
              <a:rPr lang="fr-CH" dirty="0" smtClean="0"/>
              <a:t> over </a:t>
            </a:r>
            <a:r>
              <a:rPr lang="fr-CH" dirty="0" err="1" smtClean="0"/>
              <a:t>supply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25538" b="-83"/>
          <a:stretch>
            <a:fillRect/>
          </a:stretch>
        </p:blipFill>
        <p:spPr bwMode="auto">
          <a:xfrm>
            <a:off x="304800" y="2514600"/>
            <a:ext cx="2886635" cy="67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2914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 bwMode="auto">
              <a:xfrm>
                <a:off x="1905000" y="3733800"/>
                <a:ext cx="6477000" cy="29464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fr-CH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Threshold </a:t>
                </a:r>
                <a:r>
                  <a:rPr kumimoji="0" lang="fr-CH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policy</a:t>
                </a:r>
                <a:r>
                  <a:rPr kumimoji="0" lang="fr-CH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: </a:t>
                </a:r>
                <a:endParaRPr kumimoji="0" lang="fr-CH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fr-CH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𝑅</m:t>
                    </m:r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𝑡</m:t>
                    </m:r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 &lt; </m:t>
                    </m:r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𝑟</m:t>
                    </m:r>
                    <m:r>
                      <a:rPr kumimoji="0" lang="fr-CH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∗ </m:t>
                    </m:r>
                  </m:oMath>
                </a14:m>
                <a:r>
                  <a:rPr kumimoji="0" lang="fr-CH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increase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fr-CH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supply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to come as close to</a:t>
                </a:r>
                <a:r>
                  <a:rPr kumimoji="0" lang="fr-CH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CH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5F5F5F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CH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5F5F5F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fr-CH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5F5F5F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as possible (</a:t>
                </a:r>
                <a:r>
                  <a:rPr kumimoji="0" lang="fr-CH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considering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fr-CH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ramp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up </a:t>
                </a:r>
                <a:r>
                  <a:rPr kumimoji="0" lang="fr-CH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constraint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pPr marL="342900" lvl="0" indent="-342900" algn="l" eaLnBrk="0" hangingPunct="0">
                  <a:spcBef>
                    <a:spcPct val="20000"/>
                  </a:spcBef>
                  <a:defRPr/>
                </a:pPr>
                <a:r>
                  <a:rPr lang="fr-CH" sz="2400" b="1" kern="0" dirty="0" err="1" smtClean="0">
                    <a:solidFill>
                      <a:srgbClr val="5F5F5F"/>
                    </a:solidFill>
                    <a:latin typeface="+mn-lt"/>
                  </a:rPr>
                  <a:t>else</a:t>
                </a:r>
                <a:r>
                  <a:rPr kumimoji="0" lang="fr-CH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CH" sz="2400" kern="0" dirty="0" err="1" smtClean="0">
                    <a:solidFill>
                      <a:srgbClr val="5F5F5F"/>
                    </a:solidFill>
                    <a:latin typeface="Cambria"/>
                  </a:rPr>
                  <a:t>decrease</a:t>
                </a:r>
                <a:r>
                  <a:rPr lang="fr-CH" sz="2400" kern="0" dirty="0" smtClean="0">
                    <a:solidFill>
                      <a:srgbClr val="5F5F5F"/>
                    </a:solidFill>
                    <a:latin typeface="Cambria"/>
                  </a:rPr>
                  <a:t> </a:t>
                </a:r>
                <a:r>
                  <a:rPr lang="fr-CH" sz="2400" kern="0" dirty="0" err="1">
                    <a:solidFill>
                      <a:srgbClr val="5F5F5F"/>
                    </a:solidFill>
                    <a:latin typeface="Cambria"/>
                  </a:rPr>
                  <a:t>supply</a:t>
                </a:r>
                <a:r>
                  <a:rPr lang="fr-CH" sz="2400" kern="0" dirty="0">
                    <a:solidFill>
                      <a:srgbClr val="5F5F5F"/>
                    </a:solidFill>
                    <a:latin typeface="Cambria"/>
                  </a:rPr>
                  <a:t> to come as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400" i="1" kern="0">
                            <a:solidFill>
                              <a:srgbClr val="5F5F5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i="1" kern="0">
                            <a:solidFill>
                              <a:srgbClr val="5F5F5F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fr-CH" sz="2400" i="1" kern="0">
                            <a:solidFill>
                              <a:srgbClr val="5F5F5F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sz="2400" kern="0" dirty="0">
                    <a:solidFill>
                      <a:srgbClr val="5F5F5F"/>
                    </a:solidFill>
                    <a:latin typeface="Cambria"/>
                  </a:rPr>
                  <a:t>as possible (</a:t>
                </a:r>
                <a:r>
                  <a:rPr lang="fr-CH" sz="2400" kern="0" dirty="0" err="1">
                    <a:solidFill>
                      <a:srgbClr val="5F5F5F"/>
                    </a:solidFill>
                    <a:latin typeface="Cambria"/>
                  </a:rPr>
                  <a:t>considering</a:t>
                </a:r>
                <a:r>
                  <a:rPr lang="fr-CH" sz="2400" kern="0" dirty="0">
                    <a:solidFill>
                      <a:srgbClr val="5F5F5F"/>
                    </a:solidFill>
                    <a:latin typeface="Cambria"/>
                  </a:rPr>
                  <a:t> </a:t>
                </a:r>
                <a:r>
                  <a:rPr lang="fr-CH" sz="2400" kern="0" dirty="0" err="1">
                    <a:solidFill>
                      <a:srgbClr val="5F5F5F"/>
                    </a:solidFill>
                    <a:latin typeface="Cambria"/>
                  </a:rPr>
                  <a:t>ramp</a:t>
                </a:r>
                <a:r>
                  <a:rPr lang="fr-CH" sz="2400" kern="0" dirty="0">
                    <a:solidFill>
                      <a:srgbClr val="5F5F5F"/>
                    </a:solidFill>
                    <a:latin typeface="Cambria"/>
                  </a:rPr>
                  <a:t> </a:t>
                </a:r>
                <a:r>
                  <a:rPr lang="fr-CH" sz="2400" kern="0" dirty="0" smtClean="0">
                    <a:solidFill>
                      <a:srgbClr val="5F5F5F"/>
                    </a:solidFill>
                    <a:latin typeface="Cambria"/>
                  </a:rPr>
                  <a:t>down </a:t>
                </a:r>
                <a:r>
                  <a:rPr lang="fr-CH" sz="2400" kern="0" dirty="0" err="1">
                    <a:solidFill>
                      <a:srgbClr val="5F5F5F"/>
                    </a:solidFill>
                    <a:latin typeface="Cambria"/>
                  </a:rPr>
                  <a:t>constraint</a:t>
                </a:r>
                <a:r>
                  <a:rPr lang="fr-CH" sz="2400" kern="0" dirty="0">
                    <a:solidFill>
                      <a:srgbClr val="5F5F5F"/>
                    </a:solidFill>
                    <a:latin typeface="Cambria"/>
                  </a:rPr>
                  <a:t>)</a:t>
                </a:r>
              </a:p>
              <a:p>
                <a:pPr marL="342900" lvl="0" indent="-342900" algn="l" eaLnBrk="0" hangingPunct="0">
                  <a:spcBef>
                    <a:spcPct val="20000"/>
                  </a:spcBef>
                  <a:defRPr/>
                </a:pPr>
                <a:endParaRPr lang="fr-CH" sz="2400" kern="0" dirty="0">
                  <a:solidFill>
                    <a:srgbClr val="5F5F5F"/>
                  </a:solidFill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fr-CH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fr-CH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fr-CH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3733800"/>
                <a:ext cx="6477000" cy="2946400"/>
              </a:xfrm>
              <a:prstGeom prst="rect">
                <a:avLst/>
              </a:prstGeom>
              <a:blipFill rotWithShape="1">
                <a:blip r:embed="rId5"/>
                <a:stretch>
                  <a:fillRect l="-1410" t="-1443" r="-282"/>
                </a:stretch>
              </a:blipFill>
              <a:ln w="9525">
                <a:solidFill>
                  <a:schemeClr val="bg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Simulation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2276733" cy="5689600"/>
          </a:xfrm>
        </p:spPr>
        <p:txBody>
          <a:bodyPr/>
          <a:lstStyle/>
          <a:p>
            <a:r>
              <a:rPr lang="fr-CH" dirty="0" err="1" smtClean="0"/>
              <a:t>Linearized</a:t>
            </a:r>
            <a:r>
              <a:rPr lang="fr-CH" dirty="0" smtClean="0"/>
              <a:t> system: 1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eigenvalue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7928" y="1096816"/>
            <a:ext cx="5715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 rot="16200000" flipV="1">
            <a:off x="4780497" y="3408511"/>
            <a:ext cx="4381082" cy="40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6748920" y="844898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kern="0" dirty="0" smtClean="0">
                <a:solidFill>
                  <a:srgbClr val="FF0000"/>
                </a:solidFill>
              </a:rPr>
              <a:t>r*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Stability</a:t>
            </a:r>
            <a:r>
              <a:rPr lang="fr-CH" dirty="0"/>
              <a:t> </a:t>
            </a:r>
            <a:r>
              <a:rPr lang="fr-CH" dirty="0" err="1"/>
              <a:t>Results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3200" dirty="0" smtClean="0"/>
              <a:t>3.</a:t>
            </a:r>
            <a:endParaRPr lang="fr-CH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3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Findings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CH" dirty="0" smtClean="0"/>
                  <a:t>If 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𝜇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positive, system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stable (</a:t>
                </a:r>
                <a:r>
                  <a:rPr lang="fr-CH" dirty="0" err="1" smtClean="0"/>
                  <a:t>ergodic</a:t>
                </a:r>
                <a:r>
                  <a:rPr lang="fr-CH" dirty="0" smtClean="0"/>
                  <a:t>, positive </a:t>
                </a:r>
                <a:r>
                  <a:rPr lang="fr-CH" dirty="0" err="1" smtClean="0"/>
                  <a:t>recurrent</a:t>
                </a:r>
                <a:r>
                  <a:rPr lang="fr-CH" dirty="0" smtClean="0"/>
                  <a:t> Markov </a:t>
                </a:r>
                <a:r>
                  <a:rPr lang="fr-CH" dirty="0" err="1" smtClean="0"/>
                  <a:t>chain</a:t>
                </a:r>
                <a:r>
                  <a:rPr lang="fr-CH" dirty="0" smtClean="0"/>
                  <a:t>) for </a:t>
                </a:r>
                <a:r>
                  <a:rPr lang="fr-CH" dirty="0" err="1" smtClean="0"/>
                  <a:t>any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threshold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𝑟</m:t>
                    </m:r>
                    <m:r>
                      <a:rPr lang="fr-CH" i="1" dirty="0" smtClean="0">
                        <a:latin typeface="Cambria Math"/>
                      </a:rPr>
                      <m:t>∗</m:t>
                    </m:r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dirty="0" smtClean="0"/>
                  <a:t>If 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𝜇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</a:t>
                </a:r>
                <a:r>
                  <a:rPr lang="fr-CH" dirty="0" err="1" smtClean="0"/>
                  <a:t>negative</a:t>
                </a:r>
                <a:r>
                  <a:rPr lang="fr-CH" dirty="0" smtClean="0"/>
                  <a:t>, </a:t>
                </a:r>
                <a:r>
                  <a:rPr lang="fr-CH" dirty="0"/>
                  <a:t>system </a:t>
                </a:r>
                <a:r>
                  <a:rPr lang="fr-CH" dirty="0" err="1" smtClean="0"/>
                  <a:t>unstable</a:t>
                </a:r>
                <a:r>
                  <a:rPr lang="fr-CH" dirty="0" smtClean="0"/>
                  <a:t>  for </a:t>
                </a:r>
                <a:r>
                  <a:rPr lang="fr-CH" dirty="0" err="1" smtClean="0"/>
                  <a:t>any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threshold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𝑟</m:t>
                    </m:r>
                    <m:r>
                      <a:rPr lang="fr-CH" i="1" dirty="0" smtClean="0">
                        <a:latin typeface="Cambria Math"/>
                      </a:rPr>
                      <m:t>∗</m:t>
                    </m:r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168400"/>
            <a:ext cx="4352925" cy="5689600"/>
          </a:xfrm>
        </p:spPr>
        <p:txBody>
          <a:bodyPr/>
          <a:lstStyle/>
          <a:p>
            <a:r>
              <a:rPr lang="fr-CH" dirty="0" smtClean="0"/>
              <a:t>Delay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play</a:t>
            </a:r>
            <a:r>
              <a:rPr lang="fr-CH" dirty="0" smtClean="0"/>
              <a:t> a </a:t>
            </a:r>
            <a:r>
              <a:rPr lang="fr-CH" dirty="0" err="1" smtClean="0"/>
              <a:t>role</a:t>
            </a:r>
            <a:r>
              <a:rPr lang="fr-CH" dirty="0" smtClean="0"/>
              <a:t> in  </a:t>
            </a:r>
            <a:r>
              <a:rPr lang="fr-CH" dirty="0" err="1" smtClean="0"/>
              <a:t>stability</a:t>
            </a:r>
            <a:endParaRPr lang="fr-CH" dirty="0" smtClean="0"/>
          </a:p>
          <a:p>
            <a:r>
              <a:rPr lang="fr-CH" dirty="0" err="1" smtClean="0"/>
              <a:t>Nor</a:t>
            </a:r>
            <a:r>
              <a:rPr lang="fr-CH" dirty="0" smtClean="0"/>
              <a:t> do </a:t>
            </a:r>
            <a:r>
              <a:rPr lang="fr-CH" dirty="0" err="1" smtClean="0"/>
              <a:t>ramp</a:t>
            </a:r>
            <a:r>
              <a:rPr lang="fr-CH" dirty="0" smtClean="0"/>
              <a:t>-up / </a:t>
            </a:r>
            <a:r>
              <a:rPr lang="fr-CH" dirty="0" err="1" smtClean="0"/>
              <a:t>ramp</a:t>
            </a:r>
            <a:r>
              <a:rPr lang="fr-CH" dirty="0" smtClean="0"/>
              <a:t> down </a:t>
            </a:r>
            <a:r>
              <a:rPr lang="fr-CH" dirty="0" err="1" smtClean="0"/>
              <a:t>constraints</a:t>
            </a:r>
            <a:r>
              <a:rPr lang="fr-CH" dirty="0" smtClean="0"/>
              <a:t> or size of </a:t>
            </a:r>
            <a:r>
              <a:rPr lang="fr-CH" dirty="0" err="1" smtClean="0"/>
              <a:t>reserve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68" y="3264195"/>
            <a:ext cx="4114800" cy="349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785793"/>
                <a:ext cx="6130781" cy="5821835"/>
              </a:xfrm>
            </p:spPr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sz="2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Case 1:</a:t>
                </a:r>
                <a:r>
                  <a:rPr lang="fr-FR" sz="2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𝜇</m:t>
                    </m:r>
                    <m:r>
                      <a:rPr lang="fr-CH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&gt;0</m:t>
                    </m:r>
                  </m:oMath>
                </a14:m>
                <a:endParaRPr lang="fr-FR" sz="2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buNone/>
                </a:pPr>
                <a:r>
                  <a:rPr lang="en-US" sz="2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Postponing a task = discount</a:t>
                </a:r>
              </a:p>
              <a:p>
                <a:pPr lvl="1"/>
                <a:endParaRPr lang="en-US" sz="2300" dirty="0" smtClean="0"/>
              </a:p>
              <a:p>
                <a:r>
                  <a:rPr lang="en-US" sz="3100" b="1" dirty="0" smtClean="0">
                    <a:latin typeface="+mn-lt"/>
                  </a:rPr>
                  <a:t>Theorem 1</a:t>
                </a:r>
                <a:r>
                  <a:rPr lang="en-US" sz="3100" dirty="0" smtClean="0">
                    <a:latin typeface="+mn-lt"/>
                  </a:rPr>
                  <a:t>: 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Markov chain </a:t>
                </a:r>
                <a:r>
                  <a:rPr lang="en-US" sz="31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(R,Z)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Harris recurrent and </a:t>
                </a:r>
                <a:r>
                  <a:rPr lang="en-US" sz="3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ergodic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. It converges to the unique steady state probability distribution, for </a:t>
                </a:r>
                <a:r>
                  <a:rPr lang="en-US" sz="31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any threshold and any strictly positive ramp-up constraint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.</a:t>
                </a:r>
                <a:b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</a:b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/>
                </a:r>
                <a:b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</a:br>
                <a:endParaRPr lang="en-US" sz="2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1"/>
                <a:r>
                  <a:rPr lang="en-US" sz="2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fr-CH" sz="29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𝜇</m:t>
                    </m:r>
                    <m:r>
                      <a:rPr lang="fr-CH" sz="29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&lt;0</m:t>
                    </m:r>
                  </m:oMath>
                </a14:m>
                <a:endParaRPr lang="en-US" sz="2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2">
                  <a:buNone/>
                </a:pPr>
                <a:r>
                  <a:rPr lang="en-US" sz="2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Postponing a task = penalty</a:t>
                </a:r>
              </a:p>
              <a:p>
                <a:endParaRPr lang="en-US" sz="3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en-US" sz="3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</a:rPr>
                  <a:t>Theorem </a:t>
                </a:r>
                <a:r>
                  <a:rPr lang="en-US" sz="3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</a:rPr>
                  <a:t>2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: </a:t>
                </a:r>
                <a:r>
                  <a:rPr lang="en-US" sz="3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Markov chain </a:t>
                </a:r>
                <a:r>
                  <a:rPr lang="en-US" sz="31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(R,Z)</a:t>
                </a:r>
                <a:r>
                  <a:rPr lang="en-US" sz="3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non-positive, for </a:t>
                </a:r>
                <a:r>
                  <a:rPr lang="en-US" sz="31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any threshold</a:t>
                </a:r>
                <a:r>
                  <a:rPr lang="en-US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.</a:t>
                </a:r>
              </a:p>
              <a:p>
                <a:endParaRPr lang="fr-CH" sz="3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>
                  <a:buNone/>
                </a:pPr>
                <a:r>
                  <a:rPr lang="fr-CH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	</a:t>
                </a:r>
                <a:r>
                  <a:rPr lang="fr-CH" sz="3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Method</a:t>
                </a:r>
                <a:r>
                  <a:rPr lang="fr-CH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of Proof: </a:t>
                </a:r>
                <a:r>
                  <a:rPr lang="fr-CH" sz="3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quadratic</a:t>
                </a:r>
                <a:r>
                  <a:rPr lang="fr-CH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fr-CH" sz="3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Lyapunov</a:t>
                </a:r>
                <a:r>
                  <a:rPr lang="fr-CH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(case 1) or </a:t>
                </a:r>
                <a:r>
                  <a:rPr lang="fr-CH" sz="3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logarithmic</a:t>
                </a:r>
                <a:r>
                  <a:rPr lang="fr-CH" sz="3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L. (case 2)</a:t>
                </a:r>
                <a:endParaRPr lang="en-US" sz="3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785793"/>
                <a:ext cx="6130781" cy="5821835"/>
              </a:xfrm>
              <a:blipFill rotWithShape="1">
                <a:blip r:embed="rId5"/>
                <a:stretch>
                  <a:fillRect t="-1780" r="-398" b="-178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09633" y="6422572"/>
            <a:ext cx="483158" cy="3048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Findings</a:t>
            </a:r>
            <a:endParaRPr lang="fr-FR" dirty="0"/>
          </a:p>
        </p:txBody>
      </p:sp>
      <p:grpSp>
        <p:nvGrpSpPr>
          <p:cNvPr id="5" name="Group 4"/>
          <p:cNvGrpSpPr/>
          <p:nvPr/>
        </p:nvGrpSpPr>
        <p:grpSpPr>
          <a:xfrm>
            <a:off x="7020272" y="1124744"/>
            <a:ext cx="1705916" cy="2136874"/>
            <a:chOff x="7020272" y="1124744"/>
            <a:chExt cx="1705916" cy="2136874"/>
          </a:xfrm>
        </p:grpSpPr>
        <p:sp>
          <p:nvSpPr>
            <p:cNvPr id="9" name="TextBox 8"/>
            <p:cNvSpPr txBox="1"/>
            <p:nvPr/>
          </p:nvSpPr>
          <p:spPr>
            <a:xfrm>
              <a:off x="7020272" y="2771912"/>
              <a:ext cx="1705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Backlogged Demand</a:t>
              </a:r>
              <a:endParaRPr lang="fr-CH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39" y="3082929"/>
              <a:ext cx="309372" cy="178689"/>
            </a:xfrm>
            <a:prstGeom prst="rect">
              <a:avLst/>
            </a:prstGeom>
          </p:spPr>
        </p:pic>
        <p:sp>
          <p:nvSpPr>
            <p:cNvPr id="11" name="Up Arrow 10"/>
            <p:cNvSpPr/>
            <p:nvPr/>
          </p:nvSpPr>
          <p:spPr bwMode="auto">
            <a:xfrm>
              <a:off x="7707739" y="1625532"/>
              <a:ext cx="280690" cy="531665"/>
            </a:xfrm>
            <a:prstGeom prst="upArrow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52336" y="1124744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Evaporation</a:t>
              </a:r>
              <a:endParaRPr lang="fr-CH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23" y="1409295"/>
              <a:ext cx="421386" cy="178689"/>
            </a:xfrm>
            <a:prstGeom prst="rect">
              <a:avLst/>
            </a:prstGeom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8760" t="19363" r="2618" b="26163"/>
            <a:stretch/>
          </p:blipFill>
          <p:spPr bwMode="auto">
            <a:xfrm flipH="1">
              <a:off x="7521995" y="2189096"/>
              <a:ext cx="702470" cy="577465"/>
            </a:xfrm>
            <a:prstGeom prst="rect">
              <a:avLst/>
            </a:prstGeom>
            <a:noFill/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Evaporation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388" y="1052513"/>
                <a:ext cx="5115626" cy="5689600"/>
              </a:xfrm>
            </p:spPr>
            <p:txBody>
              <a:bodyPr/>
              <a:lstStyle/>
              <a:p>
                <a:r>
                  <a:rPr lang="fr-CH" i="1" dirty="0" smtClean="0"/>
                  <a:t>Negative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means</a:t>
                </a:r>
                <a:r>
                  <a:rPr lang="fr-CH" dirty="0" smtClean="0"/>
                  <a:t>:</a:t>
                </a:r>
                <a:br>
                  <a:rPr lang="fr-CH" dirty="0" smtClean="0"/>
                </a:br>
                <a:r>
                  <a:rPr lang="fr-CH" dirty="0" err="1" smtClean="0"/>
                  <a:t>delaying</a:t>
                </a:r>
                <a:r>
                  <a:rPr lang="fr-CH" dirty="0" smtClean="0"/>
                  <a:t> a </a:t>
                </a:r>
                <a:r>
                  <a:rPr lang="fr-CH" dirty="0" err="1" smtClean="0"/>
                  <a:t>load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makes</a:t>
                </a:r>
                <a:r>
                  <a:rPr lang="fr-CH" dirty="0" smtClean="0"/>
                  <a:t> the </a:t>
                </a:r>
                <a:r>
                  <a:rPr lang="fr-CH" i="1" dirty="0" err="1" smtClean="0"/>
                  <a:t>returning</a:t>
                </a:r>
                <a:r>
                  <a:rPr lang="fr-CH" i="1" dirty="0" smtClean="0"/>
                  <a:t> </a:t>
                </a:r>
                <a:r>
                  <a:rPr lang="fr-CH" i="1" dirty="0" err="1" smtClean="0"/>
                  <a:t>load</a:t>
                </a:r>
                <a:r>
                  <a:rPr lang="fr-CH" i="1" dirty="0" smtClean="0"/>
                  <a:t> </a:t>
                </a:r>
                <a:r>
                  <a:rPr lang="fr-CH" dirty="0" err="1" smtClean="0"/>
                  <a:t>larger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than</a:t>
                </a:r>
                <a:r>
                  <a:rPr lang="fr-CH" dirty="0" smtClean="0"/>
                  <a:t> the original one.</a:t>
                </a:r>
              </a:p>
              <a:p>
                <a:endParaRPr lang="fr-CH" dirty="0" smtClean="0"/>
              </a:p>
              <a:p>
                <a:r>
                  <a:rPr lang="fr-CH" dirty="0" err="1" smtClean="0"/>
                  <a:t>Could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happen</a:t>
                </a:r>
                <a:r>
                  <a:rPr lang="fr-CH" dirty="0" smtClean="0"/>
                  <a:t> ?</a:t>
                </a:r>
                <a:br>
                  <a:rPr lang="fr-CH" dirty="0" smtClean="0"/>
                </a:br>
                <a:endParaRPr lang="fr-CH" dirty="0" smtClean="0"/>
              </a:p>
              <a:p>
                <a:pPr marL="0" indent="0">
                  <a:buNone/>
                </a:pPr>
                <a:r>
                  <a:rPr lang="fr-CH" b="1" dirty="0" smtClean="0"/>
                  <a:t>Q</a:t>
                </a:r>
                <a:r>
                  <a:rPr lang="fr-CH" b="1" dirty="0"/>
                  <a:t>. </a:t>
                </a:r>
                <a:r>
                  <a:rPr lang="fr-CH" dirty="0" err="1" smtClean="0"/>
                  <a:t>Does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letting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your</a:t>
                </a:r>
                <a:r>
                  <a:rPr lang="fr-CH" dirty="0" smtClean="0"/>
                  <a:t> house cool down </a:t>
                </a:r>
                <a:r>
                  <a:rPr lang="fr-CH" dirty="0" err="1" smtClean="0"/>
                  <a:t>now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imply</a:t>
                </a: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err="1" smtClean="0"/>
                  <a:t>spending</a:t>
                </a:r>
                <a:r>
                  <a:rPr lang="fr-CH" dirty="0" smtClean="0"/>
                  <a:t> more </a:t>
                </a:r>
                <a:r>
                  <a:rPr lang="fr-CH" dirty="0" err="1" smtClean="0"/>
                  <a:t>heat</a:t>
                </a:r>
                <a:r>
                  <a:rPr lang="fr-CH" dirty="0" smtClean="0"/>
                  <a:t> in total </a:t>
                </a:r>
                <a:br>
                  <a:rPr lang="fr-CH" dirty="0" smtClean="0"/>
                </a:br>
                <a:r>
                  <a:rPr lang="fr-CH" dirty="0" err="1" smtClean="0"/>
                  <a:t>compared</a:t>
                </a:r>
                <a:r>
                  <a:rPr lang="fr-CH" dirty="0" smtClean="0"/>
                  <a:t> to </a:t>
                </a:r>
                <a:br>
                  <a:rPr lang="fr-CH" dirty="0" smtClean="0"/>
                </a:br>
                <a:r>
                  <a:rPr lang="fr-CH" dirty="0" err="1" smtClean="0"/>
                  <a:t>keeping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temperature</a:t>
                </a:r>
                <a:r>
                  <a:rPr lang="fr-CH" dirty="0" smtClean="0"/>
                  <a:t> </a:t>
                </a:r>
                <a:r>
                  <a:rPr lang="fr-CH" dirty="0"/>
                  <a:t>constant ? 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388" y="1052513"/>
                <a:ext cx="5115626" cy="5689600"/>
              </a:xfrm>
              <a:blipFill rotWithShape="1">
                <a:blip r:embed="rId3"/>
                <a:stretch>
                  <a:fillRect l="-1786" t="-857" r="-131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63116" y="1073888"/>
                <a:ext cx="3772934" cy="55820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fr-CH" dirty="0" smtClean="0"/>
                  <a:t> return of the </a:t>
                </a:r>
                <a:r>
                  <a:rPr lang="fr-CH" dirty="0" err="1" smtClean="0"/>
                  <a:t>load</a:t>
                </a:r>
                <a:r>
                  <a:rPr lang="fr-CH" dirty="0" smtClean="0"/>
                  <a:t>:</a:t>
                </a:r>
                <a:endParaRPr lang="fr-CH" dirty="0"/>
              </a:p>
              <a:p>
                <a:pPr marL="0" indent="0">
                  <a:buNone/>
                </a:pPr>
                <a:r>
                  <a:rPr lang="fr-CH" b="1" dirty="0" smtClean="0"/>
                  <a:t>Q. </a:t>
                </a:r>
                <a:r>
                  <a:rPr lang="fr-CH" dirty="0" err="1" smtClean="0"/>
                  <a:t>Does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letting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your</a:t>
                </a:r>
                <a:r>
                  <a:rPr lang="fr-CH" dirty="0" smtClean="0"/>
                  <a:t> house cool down </a:t>
                </a:r>
                <a:r>
                  <a:rPr lang="fr-CH" dirty="0" err="1" smtClean="0"/>
                  <a:t>now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imply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spending</a:t>
                </a:r>
                <a:r>
                  <a:rPr lang="fr-CH" dirty="0" smtClean="0"/>
                  <a:t> more </a:t>
                </a:r>
                <a:r>
                  <a:rPr lang="fr-CH" dirty="0" err="1" smtClean="0"/>
                  <a:t>heat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later</a:t>
                </a:r>
                <a:r>
                  <a:rPr lang="fr-CH" dirty="0" smtClean="0"/>
                  <a:t> ?</a:t>
                </a:r>
              </a:p>
              <a:p>
                <a:pPr marL="0" indent="0">
                  <a:buNone/>
                </a:pPr>
                <a:r>
                  <a:rPr lang="fr-CH" b="1" dirty="0" smtClean="0"/>
                  <a:t>A. </a:t>
                </a:r>
                <a:r>
                  <a:rPr lang="fr-CH" dirty="0" err="1" smtClean="0"/>
                  <a:t>Ye</a:t>
                </a:r>
                <a:r>
                  <a:rPr lang="en-US" dirty="0" smtClean="0"/>
                  <a:t>s</a:t>
                </a:r>
                <a:br>
                  <a:rPr lang="en-US" dirty="0" smtClean="0"/>
                </a:br>
                <a:r>
                  <a:rPr lang="en-US" dirty="0" smtClean="0"/>
                  <a:t>(you will need to heat up your house later -- delayed load)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63116" y="1073888"/>
                <a:ext cx="3772934" cy="5582093"/>
              </a:xfrm>
              <a:blipFill rotWithShape="1">
                <a:blip r:embed="rId4"/>
                <a:stretch>
                  <a:fillRect l="-2423" t="-873" r="-17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93194" y="1622739"/>
            <a:ext cx="4340181" cy="2009104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fr-CH" dirty="0" smtClean="0"/>
              <a:t>Introduction</a:t>
            </a:r>
            <a:endParaRPr lang="fr-CH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fr-CH" dirty="0" smtClean="0"/>
              <a:t>A </a:t>
            </a:r>
            <a:r>
              <a:rPr lang="fr-CH" dirty="0"/>
              <a:t>Model of </a:t>
            </a:r>
            <a:r>
              <a:rPr lang="fr-CH" dirty="0" err="1"/>
              <a:t>Elastic</a:t>
            </a:r>
            <a:r>
              <a:rPr lang="fr-CH" dirty="0"/>
              <a:t> </a:t>
            </a:r>
            <a:r>
              <a:rPr lang="fr-CH" dirty="0" err="1" smtClean="0"/>
              <a:t>Demand</a:t>
            </a:r>
            <a:endParaRPr lang="fr-CH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fr-CH" dirty="0" err="1" smtClean="0"/>
              <a:t>Stability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8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33" y="48341"/>
                <a:ext cx="8431618" cy="3502902"/>
              </a:xfrm>
            </p:spPr>
            <p:txBody>
              <a:bodyPr/>
              <a:lstStyle/>
              <a:p>
                <a:r>
                  <a:rPr lang="fr-CH" dirty="0" smtClean="0"/>
                  <a:t>Assume the house model of [6]</a:t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𝜖</m:t>
                    </m:r>
                    <m:nary>
                      <m:naryPr>
                        <m:chr m:val="∑"/>
                        <m:ctrlPr>
                          <a:rPr lang="fr-CH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latin typeface="Cambria Math"/>
                          </a:rPr>
                          <m:t>𝜏</m:t>
                        </m:r>
                      </m:sup>
                      <m:e>
                        <m:r>
                          <a:rPr lang="fr-CH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𝐾</m:t>
                    </m:r>
                    <m:nary>
                      <m:naryPr>
                        <m:chr m:val="∑"/>
                        <m:ctrlPr>
                          <a:rPr lang="fr-CH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latin typeface="Cambria Math"/>
                          </a:rPr>
                          <m:t>𝜏</m:t>
                        </m:r>
                      </m:sup>
                      <m:e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H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fr-CH" b="0" i="1" smtClean="0">
                        <a:latin typeface="Cambria Math"/>
                      </a:rPr>
                      <m:t>+</m:t>
                    </m:r>
                    <m:r>
                      <a:rPr lang="fr-CH" b="0" i="1" smtClean="0">
                        <a:latin typeface="Cambria Math"/>
                      </a:rPr>
                      <m:t>𝐶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𝑇</m:t>
                    </m:r>
                    <m:r>
                      <a:rPr lang="fr-CH" b="0" i="1" smtClean="0">
                        <a:latin typeface="Cambria Math"/>
                      </a:rPr>
                      <m:t>(0)</m:t>
                    </m:r>
                  </m:oMath>
                </a14:m>
                <a:endParaRPr lang="fr-CH" b="0" dirty="0" smtClean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 smtClean="0"/>
              </a:p>
              <a:p>
                <a:pPr marL="0" indent="0">
                  <a:buNone/>
                </a:pP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33" y="48341"/>
                <a:ext cx="8431618" cy="3502902"/>
              </a:xfrm>
              <a:blipFill rotWithShape="1">
                <a:blip r:embed="rId3"/>
                <a:stretch>
                  <a:fillRect t="-1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1208" y="755233"/>
            <a:ext cx="6210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406608" y="907633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16408" y="907633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808" y="1288633"/>
            <a:ext cx="1037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leakiness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35" y="1288633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inertia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3" y="919301"/>
            <a:ext cx="14954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heat</a:t>
            </a:r>
            <a:r>
              <a:rPr lang="fr-CH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rgbClr val="00B0F0"/>
                </a:solidFill>
                <a:latin typeface="+mj-lt"/>
              </a:rPr>
              <a:t>provided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  <a:p>
            <a:r>
              <a:rPr lang="fr-CH" dirty="0" smtClean="0">
                <a:solidFill>
                  <a:srgbClr val="00B0F0"/>
                </a:solidFill>
                <a:latin typeface="+mj-lt"/>
              </a:rPr>
              <a:t>to building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3353" y="1288633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outside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672" y="2250846"/>
            <a:ext cx="1079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efficiency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8976" y="1900005"/>
            <a:ext cx="1121563" cy="1108977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500" y="3043741"/>
            <a:ext cx="24784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rgbClr val="00B0F0"/>
                </a:solidFill>
                <a:latin typeface="+mj-lt"/>
              </a:rPr>
              <a:t>E, total </a:t>
            </a:r>
            <a:r>
              <a:rPr lang="fr-CH" dirty="0" err="1" smtClean="0">
                <a:solidFill>
                  <a:srgbClr val="00B0F0"/>
                </a:solidFill>
                <a:latin typeface="+mj-lt"/>
              </a:rPr>
              <a:t>energy</a:t>
            </a:r>
            <a:r>
              <a:rPr lang="fr-CH" dirty="0" smtClean="0">
                <a:solidFill>
                  <a:srgbClr val="00B0F0"/>
                </a:solidFill>
                <a:latin typeface="+mj-lt"/>
              </a:rPr>
              <a:t>  </a:t>
            </a:r>
            <a:r>
              <a:rPr lang="fr-CH" dirty="0" err="1" smtClean="0">
                <a:solidFill>
                  <a:srgbClr val="00B0F0"/>
                </a:solidFill>
                <a:latin typeface="+mj-lt"/>
              </a:rPr>
              <a:t>provided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63542" y="2269827"/>
            <a:ext cx="59499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72699" y="2861936"/>
                <a:ext cx="12722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rgbClr val="00B0F0"/>
                    </a:solidFill>
                    <a:latin typeface="+mj-lt"/>
                  </a:rPr>
                  <a:t>achieved</a:t>
                </a:r>
                <a:r>
                  <a:rPr lang="fr-CH" dirty="0" smtClean="0">
                    <a:solidFill>
                      <a:srgbClr val="00B0F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CH" b="0" i="0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CH" b="0" i="0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o</m:t>
                        </m:r>
                      </m:sup>
                    </m:sSup>
                  </m:oMath>
                </a14:m>
                <a:endParaRPr lang="fr-CH" dirty="0" smtClean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99" y="2861936"/>
                <a:ext cx="127227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49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08705"/>
                  </p:ext>
                </p:extLst>
              </p:nvPr>
            </p:nvGraphicFramePr>
            <p:xfrm>
              <a:off x="183218" y="3701264"/>
              <a:ext cx="8651232" cy="2254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67293"/>
                    <a:gridCol w="5284381"/>
                    <a:gridCol w="189955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smtClean="0"/>
                            <a:t>Scenario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smtClean="0"/>
                            <a:t>Optimal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err="1" smtClean="0"/>
                            <a:t>Frustrated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H" dirty="0" smtClean="0"/>
                            <a:t>Building </a:t>
                          </a:r>
                          <a:r>
                            <a:rPr lang="fr-CH" dirty="0" err="1" smtClean="0"/>
                            <a:t>temperature</a:t>
                          </a:r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H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i="1" dirty="0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fr-CH" b="0" i="1" dirty="0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CH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CH" i="1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=0…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H" i="1" dirty="0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fr-CH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CH" i="1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=0…</m:t>
                                </m:r>
                                <m:r>
                                  <a:rPr lang="fr-CH" i="1" dirty="0" smtClean="0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fr-CH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fr-CH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b="0" i="1" dirty="0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fr-CH" b="0" i="1" dirty="0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CH" b="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dirty="0" err="1" smtClean="0"/>
                            <a:t>Heat</a:t>
                          </a:r>
                          <a:r>
                            <a:rPr lang="fr-CH" dirty="0" smtClean="0"/>
                            <a:t> </a:t>
                          </a:r>
                          <a:r>
                            <a:rPr lang="fr-CH" dirty="0" err="1" smtClean="0"/>
                            <a:t>provided</a:t>
                          </a:r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fr-CH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fr-CH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CH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fr-CH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CH" b="0" i="1" smtClean="0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fr-CH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CH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fr-CH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fr-CH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fr-CH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fr-CH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CH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fr-CH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fr-CH" dirty="0" smtClean="0"/>
                        </a:p>
                        <a:p>
                          <a:pPr algn="ctr"/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0" i="1" dirty="0" smtClean="0">
                              <a:latin typeface="Cambria Math"/>
                            </a:rPr>
                            <a:t/>
                          </a:r>
                          <a:br>
                            <a:rPr lang="fr-CH" b="0" i="1" dirty="0" smtClean="0">
                              <a:latin typeface="Cambria Math"/>
                            </a:rPr>
                          </a:br>
                          <a:r>
                            <a:rPr lang="fr-CH" b="0" i="1" dirty="0" smtClean="0">
                              <a:latin typeface="Cambria Math"/>
                            </a:rPr>
                            <a:t/>
                          </a:r>
                          <a:br>
                            <a:rPr lang="fr-CH" b="0" i="1" dirty="0" smtClean="0">
                              <a:latin typeface="Cambria Math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H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08705"/>
                  </p:ext>
                </p:extLst>
              </p:nvPr>
            </p:nvGraphicFramePr>
            <p:xfrm>
              <a:off x="183218" y="3701264"/>
              <a:ext cx="8651232" cy="2254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67293"/>
                    <a:gridCol w="5284381"/>
                    <a:gridCol w="18995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smtClean="0"/>
                            <a:t>Scenario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smtClean="0"/>
                            <a:t>Optimal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b="1" i="1" dirty="0" err="1" smtClean="0"/>
                            <a:t>Frustrated</a:t>
                          </a:r>
                          <a:endParaRPr lang="fr-CH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CH" dirty="0" smtClean="0"/>
                            <a:t>Building </a:t>
                          </a:r>
                          <a:r>
                            <a:rPr lang="fr-CH" dirty="0" err="1" smtClean="0"/>
                            <a:t>temperature</a:t>
                          </a:r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27829" t="-62857" r="-36143" b="-1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54808" t="-62857" r="-321" b="-196190"/>
                          </a:stretch>
                        </a:blipFill>
                      </a:tcPr>
                    </a:tc>
                  </a:tr>
                  <a:tr h="1248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H" dirty="0" err="1" smtClean="0"/>
                            <a:t>Heat</a:t>
                          </a:r>
                          <a:r>
                            <a:rPr lang="fr-CH" dirty="0" smtClean="0"/>
                            <a:t> </a:t>
                          </a:r>
                          <a:r>
                            <a:rPr lang="fr-CH" dirty="0" err="1" smtClean="0"/>
                            <a:t>provided</a:t>
                          </a:r>
                          <a:endParaRPr lang="fr-C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27829" t="-83415" r="-36143" b="-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54808" t="-83415" r="-321" b="-4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ectangle 20"/>
          <p:cNvSpPr/>
          <p:nvPr/>
        </p:nvSpPr>
        <p:spPr bwMode="auto">
          <a:xfrm>
            <a:off x="1467077" y="911171"/>
            <a:ext cx="602832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Less</a:t>
            </a:r>
            <a:r>
              <a:rPr lang="fr-CH" dirty="0" smtClean="0"/>
              <a:t> </a:t>
            </a:r>
            <a:r>
              <a:rPr lang="fr-CH" dirty="0" err="1" smtClean="0"/>
              <a:t>Heat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1870" y="1052513"/>
                <a:ext cx="5752214" cy="5689600"/>
              </a:xfrm>
            </p:spPr>
            <p:txBody>
              <a:bodyPr/>
              <a:lstStyle/>
              <a:p>
                <a:r>
                  <a:rPr lang="fr-CH" dirty="0" smtClean="0"/>
                  <a:t>With constant coefficient of performance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fr-CH" dirty="0" smtClean="0"/>
                  <a:t>, total </a:t>
                </a:r>
                <a:r>
                  <a:rPr lang="fr-CH" dirty="0" err="1" smtClean="0"/>
                  <a:t>energy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provided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less</a:t>
                </a:r>
                <a:r>
                  <a:rPr lang="fr-CH" dirty="0" smtClean="0"/>
                  <a:t> if let building cool down and warm up </a:t>
                </a:r>
                <a:r>
                  <a:rPr lang="fr-CH" dirty="0" err="1" smtClean="0"/>
                  <a:t>again</a:t>
                </a:r>
                <a:endParaRPr lang="fr-CH" dirty="0" smtClean="0"/>
              </a:p>
              <a:p>
                <a:endParaRPr lang="fr-CH" dirty="0"/>
              </a:p>
              <a:p>
                <a:r>
                  <a:rPr lang="fr-CH" dirty="0" smtClean="0"/>
                  <a:t>Assume </a:t>
                </a:r>
                <a:r>
                  <a:rPr lang="fr-CH" dirty="0" err="1" smtClean="0"/>
                  <a:t>some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demand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frustrated</a:t>
                </a:r>
                <a:r>
                  <a:rPr lang="fr-CH" dirty="0"/>
                  <a:t> </a:t>
                </a:r>
                <a:r>
                  <a:rPr lang="fr-CH" dirty="0" smtClean="0"/>
                  <a:t>(second scenario)</a:t>
                </a:r>
                <a:br>
                  <a:rPr lang="fr-CH" dirty="0" smtClean="0"/>
                </a:br>
                <a:r>
                  <a:rPr lang="fr-CH" dirty="0" smtClean="0"/>
                  <a:t>update </a:t>
                </a:r>
                <a:r>
                  <a:rPr lang="fr-CH" dirty="0" err="1" smtClean="0"/>
                  <a:t>process</a:t>
                </a:r>
                <a:r>
                  <a:rPr lang="fr-CH" dirty="0" smtClean="0"/>
                  <a:t> replaces </a:t>
                </a:r>
                <a:r>
                  <a:rPr lang="fr-CH" dirty="0" err="1" smtClean="0"/>
                  <a:t>backlogged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demand</a:t>
                </a:r>
                <a:r>
                  <a:rPr lang="fr-CH" dirty="0" smtClean="0"/>
                  <a:t> by </a:t>
                </a:r>
                <a:r>
                  <a:rPr lang="fr-CH" i="1" dirty="0" err="1" smtClean="0"/>
                  <a:t>what</a:t>
                </a:r>
                <a:r>
                  <a:rPr lang="fr-CH" i="1" dirty="0" smtClean="0"/>
                  <a:t> </a:t>
                </a:r>
                <a:r>
                  <a:rPr lang="fr-CH" i="1" dirty="0" err="1" smtClean="0"/>
                  <a:t>is</a:t>
                </a:r>
                <a:r>
                  <a:rPr lang="fr-CH" i="1" dirty="0" smtClean="0"/>
                  <a:t> </a:t>
                </a:r>
                <a:r>
                  <a:rPr lang="fr-CH" i="1" dirty="0" err="1" smtClean="0"/>
                  <a:t>needed</a:t>
                </a:r>
                <a:r>
                  <a:rPr lang="fr-CH" i="1" dirty="0" smtClean="0"/>
                  <a:t> to </a:t>
                </a:r>
                <a:r>
                  <a:rPr lang="fr-CH" i="1" dirty="0" err="1" smtClean="0"/>
                  <a:t>recover</a:t>
                </a:r>
                <a:r>
                  <a:rPr lang="fr-CH" i="1" dirty="0" smtClean="0"/>
                  <a:t> the </a:t>
                </a:r>
                <a:r>
                  <a:rPr lang="fr-CH" i="1" dirty="0" err="1" smtClean="0"/>
                  <a:t>target</a:t>
                </a:r>
                <a:r>
                  <a:rPr lang="fr-CH" i="1" dirty="0" smtClean="0"/>
                  <a:t> </a:t>
                </a:r>
                <a:r>
                  <a:rPr lang="fr-CH" i="1" dirty="0" err="1" smtClean="0"/>
                  <a:t>temperature</a:t>
                </a:r>
                <a:r>
                  <a:rPr lang="fr-CH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CH" b="0" i="1" dirty="0" smtClean="0"/>
              </a:p>
              <a:p>
                <a:endParaRPr lang="fr-CH" dirty="0" smtClean="0"/>
              </a:p>
              <a:p>
                <a:r>
                  <a:rPr lang="fr-CH" dirty="0" smtClean="0"/>
                  <a:t>Update </a:t>
                </a:r>
                <a:r>
                  <a:rPr lang="fr-CH" dirty="0" err="1" smtClean="0"/>
                  <a:t>process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decreases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backlog</a:t>
                </a:r>
                <a:r>
                  <a:rPr lang="fr-CH" dirty="0" smtClean="0"/>
                  <a:t>,  </a:t>
                </a:r>
                <a:r>
                  <a:rPr lang="fr-CH" dirty="0" err="1"/>
                  <a:t>e</a:t>
                </a:r>
                <a:r>
                  <a:rPr lang="fr-CH" dirty="0" err="1" smtClean="0"/>
                  <a:t>vaporation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positive</a:t>
                </a:r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870" y="1052513"/>
                <a:ext cx="5752214" cy="5689600"/>
              </a:xfrm>
              <a:blipFill rotWithShape="1">
                <a:blip r:embed="rId5"/>
                <a:stretch>
                  <a:fillRect t="-857" r="-264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36544" y="2771912"/>
            <a:ext cx="1705916" cy="2136874"/>
            <a:chOff x="7020272" y="1124744"/>
            <a:chExt cx="1705916" cy="2136874"/>
          </a:xfrm>
        </p:grpSpPr>
        <p:sp>
          <p:nvSpPr>
            <p:cNvPr id="7" name="TextBox 6"/>
            <p:cNvSpPr txBox="1"/>
            <p:nvPr/>
          </p:nvSpPr>
          <p:spPr>
            <a:xfrm>
              <a:off x="7020272" y="2771912"/>
              <a:ext cx="1705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Backlogged Demand</a:t>
              </a:r>
              <a:endParaRPr lang="fr-CH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39" y="3082929"/>
              <a:ext cx="309372" cy="178689"/>
            </a:xfrm>
            <a:prstGeom prst="rect">
              <a:avLst/>
            </a:prstGeom>
          </p:spPr>
        </p:pic>
        <p:sp>
          <p:nvSpPr>
            <p:cNvPr id="9" name="Up Arrow 8"/>
            <p:cNvSpPr/>
            <p:nvPr/>
          </p:nvSpPr>
          <p:spPr bwMode="auto">
            <a:xfrm>
              <a:off x="7707739" y="1625532"/>
              <a:ext cx="280690" cy="531665"/>
            </a:xfrm>
            <a:prstGeom prst="upArrow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52336" y="1124744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Evaporation</a:t>
              </a:r>
              <a:endParaRPr lang="fr-CH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23" y="1409295"/>
              <a:ext cx="421386" cy="178689"/>
            </a:xfrm>
            <a:prstGeom prst="rect">
              <a:avLst/>
            </a:prstGeom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8760" t="19363" r="2618" b="26163"/>
            <a:stretch/>
          </p:blipFill>
          <p:spPr bwMode="auto">
            <a:xfrm flipH="1">
              <a:off x="7521995" y="2189096"/>
              <a:ext cx="702470" cy="577465"/>
            </a:xfrm>
            <a:prstGeom prst="rect">
              <a:avLst/>
            </a:prstGeom>
            <a:noFill/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790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5633631" cy="90805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Sign</a:t>
            </a:r>
            <a:r>
              <a:rPr lang="fr-CH" dirty="0" smtClean="0"/>
              <a:t> of  Evaporation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813917"/>
                <a:ext cx="5296852" cy="5928196"/>
              </a:xfrm>
            </p:spPr>
            <p:txBody>
              <a:bodyPr/>
              <a:lstStyle/>
              <a:p>
                <a:r>
                  <a:rPr lang="fr-CH" dirty="0" smtClean="0"/>
                  <a:t>Resistive </a:t>
                </a:r>
                <a:r>
                  <a:rPr lang="fr-CH" dirty="0" err="1" smtClean="0"/>
                  <a:t>heating</a:t>
                </a:r>
                <a:r>
                  <a:rPr lang="fr-CH" dirty="0" smtClean="0"/>
                  <a:t> system:</a:t>
                </a:r>
                <a:br>
                  <a:rPr lang="fr-CH" dirty="0" smtClean="0"/>
                </a:br>
                <a:r>
                  <a:rPr lang="fr-CH" dirty="0" err="1" smtClean="0"/>
                  <a:t>evaporation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positive.</a:t>
                </a:r>
              </a:p>
              <a:p>
                <a:pPr>
                  <a:buNone/>
                </a:pPr>
                <a:r>
                  <a:rPr lang="fr-CH" dirty="0" smtClean="0"/>
                  <a:t>	This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why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Voltalis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bluepod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accepted</a:t>
                </a:r>
                <a:r>
                  <a:rPr lang="fr-CH" dirty="0" smtClean="0"/>
                  <a:t> by </a:t>
                </a:r>
                <a:r>
                  <a:rPr lang="fr-CH" dirty="0" err="1" smtClean="0"/>
                  <a:t>users</a:t>
                </a:r>
                <a:r>
                  <a:rPr lang="fr-CH" dirty="0" smtClean="0"/>
                  <a:t/>
                </a:r>
                <a:br>
                  <a:rPr lang="fr-CH" dirty="0" smtClean="0"/>
                </a:br>
                <a:endParaRPr lang="fr-CH" dirty="0" smtClean="0"/>
              </a:p>
              <a:p>
                <a:r>
                  <a:rPr lang="fr-CH" dirty="0" smtClean="0"/>
                  <a:t>If </a:t>
                </a:r>
                <a:r>
                  <a:rPr lang="fr-CH" dirty="0" err="1" smtClean="0"/>
                  <a:t>heat</a:t>
                </a:r>
                <a:r>
                  <a:rPr lang="fr-CH" dirty="0" smtClean="0"/>
                  <a:t> = </a:t>
                </a:r>
                <a:r>
                  <a:rPr lang="fr-CH" dirty="0" err="1" smtClean="0"/>
                  <a:t>heat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pump</a:t>
                </a:r>
                <a:r>
                  <a:rPr lang="fr-CH" dirty="0" smtClean="0"/>
                  <a:t>, coefficient of performance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may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variable</a:t>
                </a:r>
                <a:br>
                  <a:rPr lang="fr-CH" dirty="0" smtClean="0"/>
                </a:br>
                <a:r>
                  <a:rPr lang="fr-CH" dirty="0" err="1" smtClean="0"/>
                  <a:t>negative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evaporation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possible</a:t>
                </a:r>
              </a:p>
              <a:p>
                <a:endParaRPr lang="fr-CH" dirty="0"/>
              </a:p>
              <a:p>
                <a:r>
                  <a:rPr lang="fr-CH" dirty="0" smtClean="0"/>
                  <a:t>Electric </a:t>
                </a:r>
                <a:r>
                  <a:rPr lang="fr-CH" dirty="0" err="1" smtClean="0"/>
                  <a:t>vehicle</a:t>
                </a:r>
                <a:r>
                  <a:rPr lang="fr-CH" dirty="0" smtClean="0"/>
                  <a:t>: </a:t>
                </a:r>
                <a:r>
                  <a:rPr lang="fr-CH" dirty="0" err="1" smtClean="0"/>
                  <a:t>delayed</a:t>
                </a:r>
                <a:r>
                  <a:rPr lang="fr-CH" dirty="0" smtClean="0"/>
                  <a:t>  charge </a:t>
                </a:r>
                <a:r>
                  <a:rPr lang="fr-CH" dirty="0" err="1" smtClean="0"/>
                  <a:t>may</a:t>
                </a:r>
                <a:r>
                  <a:rPr lang="fr-CH" dirty="0" smtClean="0"/>
                  <a:t> have to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faster</a:t>
                </a:r>
                <a:r>
                  <a:rPr lang="fr-CH" dirty="0" smtClean="0"/>
                  <a:t>, </a:t>
                </a:r>
                <a:r>
                  <a:rPr lang="fr-CH" dirty="0" err="1" smtClean="0"/>
                  <a:t>less</a:t>
                </a:r>
                <a:r>
                  <a:rPr lang="fr-CH" dirty="0" smtClean="0"/>
                  <a:t> efficient, </a:t>
                </a:r>
                <a:r>
                  <a:rPr lang="fr-CH" dirty="0" err="1" smtClean="0"/>
                  <a:t>negative</a:t>
                </a:r>
                <a:r>
                  <a:rPr lang="fr-CH" dirty="0" smtClean="0"/>
                  <a:t> </a:t>
                </a:r>
                <a:r>
                  <a:rPr lang="fr-CH" dirty="0" err="1"/>
                  <a:t>evaporation</a:t>
                </a:r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possible</a:t>
                </a:r>
                <a:endParaRPr lang="fr-CH" dirty="0" smtClean="0"/>
              </a:p>
              <a:p>
                <a:pPr>
                  <a:buNone/>
                </a:pP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813917"/>
                <a:ext cx="5296852" cy="5928196"/>
              </a:xfrm>
              <a:blipFill rotWithShape="1">
                <a:blip r:embed="rId3"/>
                <a:stretch>
                  <a:fillRect t="-82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9358" y="134346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0003" y="2639421"/>
            <a:ext cx="36957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0103" y="5141192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50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733647" y="990600"/>
            <a:ext cx="7974417" cy="5689600"/>
          </a:xfrm>
        </p:spPr>
        <p:txBody>
          <a:bodyPr/>
          <a:lstStyle/>
          <a:p>
            <a:r>
              <a:rPr lang="fr-CH" dirty="0" smtClean="0"/>
              <a:t>A first model of adaptive </a:t>
            </a:r>
            <a:r>
              <a:rPr lang="fr-CH" dirty="0" err="1" smtClean="0"/>
              <a:t>appliances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volatile </a:t>
            </a:r>
            <a:r>
              <a:rPr lang="fr-CH" dirty="0" err="1" smtClean="0"/>
              <a:t>demand</a:t>
            </a:r>
            <a:r>
              <a:rPr lang="fr-CH" dirty="0" smtClean="0"/>
              <a:t> and </a:t>
            </a:r>
            <a:r>
              <a:rPr lang="fr-CH" dirty="0" err="1" smtClean="0"/>
              <a:t>supply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Suggests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system </a:t>
            </a:r>
            <a:r>
              <a:rPr lang="fr-CH" dirty="0" err="1" smtClean="0"/>
              <a:t>unstable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Existing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err="1"/>
              <a:t>-</a:t>
            </a:r>
            <a:r>
              <a:rPr lang="fr-CH" dirty="0" err="1" smtClean="0"/>
              <a:t>response</a:t>
            </a:r>
            <a:r>
              <a:rPr lang="fr-CH" dirty="0" smtClean="0"/>
              <a:t> positive </a:t>
            </a:r>
            <a:r>
              <a:rPr lang="fr-CH" dirty="0" err="1" smtClean="0"/>
              <a:t>experience</a:t>
            </a:r>
            <a:r>
              <a:rPr lang="fr-CH" dirty="0" smtClean="0"/>
              <a:t> (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Voltalis</a:t>
            </a:r>
            <a:r>
              <a:rPr lang="fr-CH" dirty="0" smtClean="0"/>
              <a:t>/</a:t>
            </a:r>
            <a:r>
              <a:rPr lang="fr-CH" dirty="0" err="1" smtClean="0"/>
              <a:t>PeakSaver</a:t>
            </a:r>
            <a:r>
              <a:rPr lang="fr-CH" dirty="0" smtClean="0"/>
              <a:t>) </a:t>
            </a:r>
            <a:r>
              <a:rPr lang="fr-CH" dirty="0" err="1" smtClean="0"/>
              <a:t>might</a:t>
            </a:r>
            <a:r>
              <a:rPr lang="fr-CH" dirty="0" smtClean="0"/>
              <a:t> not carry over to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loads</a:t>
            </a:r>
            <a:endParaRPr lang="fr-CH" dirty="0" smtClean="0"/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smtClean="0"/>
              <a:t>Model </a:t>
            </a:r>
            <a:r>
              <a:rPr lang="fr-CH" dirty="0" err="1" smtClean="0"/>
              <a:t>suggests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large </a:t>
            </a:r>
            <a:r>
              <a:rPr lang="fr-CH" dirty="0" err="1" smtClean="0"/>
              <a:t>backlogs</a:t>
            </a:r>
            <a:r>
              <a:rPr lang="fr-CH" dirty="0" smtClean="0"/>
              <a:t> are possible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/>
              <a:t>B</a:t>
            </a:r>
            <a:r>
              <a:rPr lang="fr-CH" dirty="0" err="1" smtClean="0"/>
              <a:t>acklogged</a:t>
            </a:r>
            <a:r>
              <a:rPr lang="fr-CH" dirty="0" smtClean="0"/>
              <a:t>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 new </a:t>
            </a:r>
            <a:r>
              <a:rPr lang="fr-CH" dirty="0" err="1" smtClean="0"/>
              <a:t>threat</a:t>
            </a:r>
            <a:r>
              <a:rPr lang="fr-CH" dirty="0" smtClean="0"/>
              <a:t> to </a:t>
            </a:r>
            <a:r>
              <a:rPr lang="fr-CH" dirty="0" err="1" smtClean="0"/>
              <a:t>grid</a:t>
            </a:r>
            <a:r>
              <a:rPr lang="fr-CH" dirty="0" smtClean="0"/>
              <a:t> </a:t>
            </a:r>
            <a:r>
              <a:rPr lang="fr-CH" dirty="0" err="1" smtClean="0"/>
              <a:t>operation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Need</a:t>
            </a:r>
            <a:r>
              <a:rPr lang="fr-CH" dirty="0" smtClean="0"/>
              <a:t> to </a:t>
            </a:r>
            <a:r>
              <a:rPr lang="fr-CH" dirty="0" err="1" smtClean="0"/>
              <a:t>measure</a:t>
            </a:r>
            <a:r>
              <a:rPr lang="fr-CH" dirty="0" smtClean="0"/>
              <a:t> and </a:t>
            </a: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backlogged</a:t>
            </a:r>
            <a:r>
              <a:rPr lang="fr-CH" dirty="0" smtClean="0"/>
              <a:t> </a:t>
            </a:r>
            <a:r>
              <a:rPr lang="fr-CH" dirty="0" err="1" smtClean="0"/>
              <a:t>load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[1]  Cho, </a:t>
            </a:r>
            <a:r>
              <a:rPr lang="en-US" dirty="0" err="1" smtClean="0">
                <a:latin typeface="+mn-lt"/>
              </a:rPr>
              <a:t>Meyn</a:t>
            </a:r>
            <a:r>
              <a:rPr lang="en-US" dirty="0" smtClean="0">
                <a:latin typeface="+mn-lt"/>
              </a:rPr>
              <a:t> – </a:t>
            </a:r>
            <a:r>
              <a:rPr lang="en-US" i="1" dirty="0" smtClean="0">
                <a:latin typeface="+mn-lt"/>
              </a:rPr>
              <a:t>Efficiency and marginal cost pricing in dynamic competitive markets with friction</a:t>
            </a:r>
            <a:r>
              <a:rPr lang="en-US" i="1" dirty="0">
                <a:latin typeface="+mn-lt"/>
              </a:rPr>
              <a:t>, </a:t>
            </a:r>
            <a:r>
              <a:rPr lang="en-US" dirty="0">
                <a:latin typeface="+mn-lt"/>
              </a:rPr>
              <a:t>Theoretical Economics, 2010</a:t>
            </a:r>
          </a:p>
          <a:p>
            <a:pPr>
              <a:buNone/>
            </a:pPr>
            <a:r>
              <a:rPr lang="en-US" dirty="0">
                <a:latin typeface="+mn-lt"/>
              </a:rPr>
              <a:t>[2] Le </a:t>
            </a:r>
            <a:r>
              <a:rPr lang="en-US" dirty="0" err="1">
                <a:latin typeface="+mn-lt"/>
              </a:rPr>
              <a:t>Boudec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Tomozei</a:t>
            </a:r>
            <a:r>
              <a:rPr lang="en-US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Satisfiability</a:t>
            </a:r>
            <a:r>
              <a:rPr lang="en-US" i="1" dirty="0">
                <a:latin typeface="+mn-lt"/>
              </a:rPr>
              <a:t> of Elastic Demand in the Smart </a:t>
            </a:r>
            <a:r>
              <a:rPr lang="en-US" i="1" dirty="0" smtClean="0">
                <a:latin typeface="+mn-lt"/>
              </a:rPr>
              <a:t>Grid, </a:t>
            </a:r>
            <a:r>
              <a:rPr lang="en-US" dirty="0" smtClean="0">
                <a:latin typeface="+mn-lt"/>
              </a:rPr>
              <a:t>Energy 2011 and ArXiv.1011.5606</a:t>
            </a: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[3] Le </a:t>
            </a:r>
            <a:r>
              <a:rPr lang="en-US" dirty="0" err="1">
                <a:latin typeface="+mn-lt"/>
              </a:rPr>
              <a:t>Boudec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Tomozei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Demand Response Using Service Curves,</a:t>
            </a:r>
            <a:r>
              <a:rPr lang="en-US" dirty="0">
                <a:latin typeface="+mn-lt"/>
              </a:rPr>
              <a:t> IEEE </a:t>
            </a:r>
            <a:r>
              <a:rPr lang="en-US" dirty="0" smtClean="0">
                <a:latin typeface="+mn-lt"/>
              </a:rPr>
              <a:t>ISGT-EUROPE,  2011</a:t>
            </a: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[4] </a:t>
            </a:r>
            <a:r>
              <a:rPr lang="en-US" dirty="0">
                <a:latin typeface="+mn-lt"/>
              </a:rPr>
              <a:t>Le </a:t>
            </a:r>
            <a:r>
              <a:rPr lang="en-US" dirty="0" err="1">
                <a:latin typeface="+mn-lt"/>
              </a:rPr>
              <a:t>Boudec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Tomozei</a:t>
            </a:r>
            <a:r>
              <a:rPr lang="en-US" dirty="0">
                <a:latin typeface="+mn-lt"/>
              </a:rPr>
              <a:t>, </a:t>
            </a:r>
            <a:r>
              <a:rPr lang="en-US" i="1" dirty="0" smtClean="0">
                <a:latin typeface="+mn-lt"/>
              </a:rPr>
              <a:t>A </a:t>
            </a:r>
            <a:r>
              <a:rPr lang="en-US" i="1" dirty="0">
                <a:latin typeface="+mn-lt"/>
              </a:rPr>
              <a:t>Demand-Response Calculus with Perfect </a:t>
            </a:r>
            <a:r>
              <a:rPr lang="en-US" i="1" dirty="0" smtClean="0">
                <a:latin typeface="+mn-lt"/>
              </a:rPr>
              <a:t>Batteries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WoNeCa</a:t>
            </a:r>
            <a:r>
              <a:rPr lang="en-US" dirty="0" smtClean="0">
                <a:latin typeface="+mn-lt"/>
              </a:rPr>
              <a:t>, 2012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[5]  </a:t>
            </a:r>
            <a:r>
              <a:rPr lang="en-US" dirty="0" err="1">
                <a:latin typeface="+mn-lt"/>
              </a:rPr>
              <a:t>Papavasiliou</a:t>
            </a:r>
            <a:r>
              <a:rPr lang="en-US" dirty="0">
                <a:latin typeface="+mn-lt"/>
              </a:rPr>
              <a:t>, Oren - </a:t>
            </a:r>
            <a:r>
              <a:rPr lang="en-US" i="1" dirty="0">
                <a:latin typeface="+mn-lt"/>
              </a:rPr>
              <a:t>Integration of Contracted Renewable Energy and Spot Market Supply to Serve Flexible Loads, </a:t>
            </a:r>
            <a:r>
              <a:rPr lang="en-US" dirty="0">
                <a:latin typeface="+mn-lt"/>
              </a:rPr>
              <a:t>18th World Congress of the International Federation of Automatic </a:t>
            </a:r>
            <a:r>
              <a:rPr lang="en-US" dirty="0" smtClean="0">
                <a:latin typeface="+mn-lt"/>
              </a:rPr>
              <a:t>Control, 2011</a:t>
            </a: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[6]  David MacKay, </a:t>
            </a:r>
            <a:r>
              <a:rPr lang="en-US" i="1" dirty="0" smtClean="0">
                <a:latin typeface="+mn-lt"/>
              </a:rPr>
              <a:t>Sustainable Energy – Without the Hot Air, </a:t>
            </a:r>
            <a:r>
              <a:rPr lang="en-US" dirty="0" smtClean="0">
                <a:latin typeface="+mn-lt"/>
              </a:rPr>
              <a:t> UIT Cambridge, 2009</a:t>
            </a:r>
            <a:endParaRPr lang="en-US" i="1" dirty="0">
              <a:latin typeface="+mn-lt"/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411686"/>
            <a:ext cx="696686" cy="3048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Swiss</a:t>
            </a:r>
            <a:r>
              <a:rPr lang="fr-CH" dirty="0" smtClean="0"/>
              <a:t> Future </a:t>
            </a:r>
            <a:r>
              <a:rPr lang="fr-CH" dirty="0" err="1" smtClean="0"/>
              <a:t>Supply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Uncertain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7" y="6391274"/>
            <a:ext cx="8964613" cy="350838"/>
          </a:xfrm>
        </p:spPr>
        <p:txBody>
          <a:bodyPr/>
          <a:lstStyle/>
          <a:p>
            <a:r>
              <a:rPr lang="fr-CH" dirty="0" smtClean="0"/>
              <a:t>Source: ASE (Association des Entreprises Electriques Suisses, )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4"/>
          <a:stretch/>
        </p:blipFill>
        <p:spPr bwMode="auto">
          <a:xfrm>
            <a:off x="1" y="1120461"/>
            <a:ext cx="9144000" cy="527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9285" y="6021942"/>
            <a:ext cx="289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Winter </a:t>
            </a:r>
            <a:r>
              <a:rPr lang="fr-CH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semester</a:t>
            </a:r>
            <a:r>
              <a:rPr lang="fr-C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forecasts</a:t>
            </a:r>
            <a:r>
              <a:rPr lang="fr-C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2011-2012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eboudec\Desktop\Europe_natural_laea_location_ma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0" r="35223" b="-693"/>
          <a:stretch/>
        </p:blipFill>
        <p:spPr bwMode="auto">
          <a:xfrm>
            <a:off x="3226320" y="1273894"/>
            <a:ext cx="5917680" cy="55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65" y="71919"/>
            <a:ext cx="8563035" cy="908050"/>
          </a:xfrm>
        </p:spPr>
        <p:txBody>
          <a:bodyPr/>
          <a:lstStyle/>
          <a:p>
            <a:r>
              <a:rPr lang="fr-CH" sz="3600" dirty="0" smtClean="0"/>
              <a:t>Smart </a:t>
            </a:r>
            <a:r>
              <a:rPr lang="fr-CH" sz="3600" dirty="0" err="1" smtClean="0"/>
              <a:t>Grid</a:t>
            </a:r>
            <a:r>
              <a:rPr lang="fr-CH" sz="3600" dirty="0" smtClean="0"/>
              <a:t> Vision : </a:t>
            </a:r>
            <a:r>
              <a:rPr lang="fr-CH" sz="3600" dirty="0" err="1" smtClean="0"/>
              <a:t>Larger</a:t>
            </a:r>
            <a:r>
              <a:rPr lang="fr-CH" sz="3600" dirty="0" smtClean="0"/>
              <a:t> Network</a:t>
            </a:r>
            <a:endParaRPr lang="fr-CH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6066" r="53452"/>
          <a:stretch/>
        </p:blipFill>
        <p:spPr bwMode="auto">
          <a:xfrm>
            <a:off x="258273" y="1273894"/>
            <a:ext cx="2702104" cy="238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273" y="3683344"/>
            <a:ext cx="24261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Source: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ELECTRICITY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SUPPLY SYSTEMS OF THE FUTURE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paper on behalf of the CIGRE Technical Committee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TC Chair: Klaus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Froelich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2011 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077" name="Picture 5" descr="C:\Users\leboudec\Desktop\barrage_ea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3712395"/>
            <a:ext cx="1559593" cy="10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leboudec\Desktop\barrage_eau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r="-30654"/>
          <a:stretch/>
        </p:blipFill>
        <p:spPr bwMode="auto">
          <a:xfrm>
            <a:off x="7853123" y="2969114"/>
            <a:ext cx="1861984" cy="16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leboudec\Desktop\solar_farm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t="-4507" r="14587" b="15353"/>
          <a:stretch/>
        </p:blipFill>
        <p:spPr bwMode="auto">
          <a:xfrm>
            <a:off x="3516672" y="5091347"/>
            <a:ext cx="1965434" cy="13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leboudec\Desktop\eolien-offshore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t="19542" r="-1007" b="18062"/>
          <a:stretch/>
        </p:blipFill>
        <p:spPr bwMode="auto">
          <a:xfrm>
            <a:off x="3358550" y="1617006"/>
            <a:ext cx="2931713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C:\Users\leboudec\Desktop\solar_farm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t="-4507" r="14587" b="15353"/>
          <a:stretch/>
        </p:blipFill>
        <p:spPr bwMode="auto">
          <a:xfrm>
            <a:off x="7073327" y="5091347"/>
            <a:ext cx="1965434" cy="13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leboudec\Desktop\elec-grid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50" y="2497038"/>
            <a:ext cx="4981359" cy="31506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7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600" dirty="0" smtClean="0"/>
              <a:t>Smart </a:t>
            </a:r>
            <a:r>
              <a:rPr lang="fr-CH" sz="3600" dirty="0" err="1" smtClean="0"/>
              <a:t>Grid</a:t>
            </a:r>
            <a:r>
              <a:rPr lang="fr-CH" sz="3600" dirty="0" smtClean="0"/>
              <a:t> Vision : </a:t>
            </a:r>
            <a:r>
              <a:rPr lang="fr-CH" sz="3600" dirty="0" err="1" smtClean="0"/>
              <a:t>Smaller</a:t>
            </a:r>
            <a:r>
              <a:rPr lang="fr-CH" sz="3600" dirty="0" smtClean="0"/>
              <a:t>, </a:t>
            </a:r>
            <a:r>
              <a:rPr lang="fr-CH" sz="3600" dirty="0" smtClean="0"/>
              <a:t>More </a:t>
            </a:r>
            <a:r>
              <a:rPr lang="fr-CH" sz="3600" dirty="0" err="1" smtClean="0"/>
              <a:t>Autonomous</a:t>
            </a:r>
            <a:r>
              <a:rPr lang="fr-CH" sz="3600" dirty="0" smtClean="0"/>
              <a:t> </a:t>
            </a:r>
            <a:r>
              <a:rPr lang="fr-CH" sz="3600" dirty="0" smtClean="0"/>
              <a:t>Networks</a:t>
            </a:r>
            <a:endParaRPr lang="fr-CH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50067" y="1126749"/>
            <a:ext cx="5285983" cy="5615364"/>
          </a:xfrm>
        </p:spPr>
        <p:txBody>
          <a:bodyPr/>
          <a:lstStyle/>
          <a:p>
            <a:r>
              <a:rPr lang="fr-CH" dirty="0" smtClean="0"/>
              <a:t>Flexible services as alternative to blackout, </a:t>
            </a:r>
            <a:r>
              <a:rPr lang="fr-CH" dirty="0" err="1" smtClean="0"/>
              <a:t>including</a:t>
            </a:r>
            <a:r>
              <a:rPr lang="fr-CH" dirty="0" smtClean="0"/>
              <a:t> </a:t>
            </a:r>
            <a:r>
              <a:rPr lang="fr-CH" dirty="0" err="1" smtClean="0"/>
              <a:t>across</a:t>
            </a:r>
            <a:r>
              <a:rPr lang="fr-CH" dirty="0" smtClean="0"/>
              <a:t> </a:t>
            </a:r>
            <a:r>
              <a:rPr lang="fr-CH" dirty="0" err="1" smtClean="0"/>
              <a:t>slack</a:t>
            </a:r>
            <a:r>
              <a:rPr lang="fr-CH" dirty="0" smtClean="0"/>
              <a:t> bus</a:t>
            </a:r>
          </a:p>
          <a:p>
            <a:pPr lvl="1"/>
            <a:r>
              <a:rPr lang="fr-CH" dirty="0" err="1" smtClean="0"/>
              <a:t>Islanded</a:t>
            </a:r>
            <a:r>
              <a:rPr lang="fr-CH" dirty="0" smtClean="0"/>
              <a:t> </a:t>
            </a:r>
            <a:r>
              <a:rPr lang="fr-CH" dirty="0" err="1" smtClean="0"/>
              <a:t>operation</a:t>
            </a:r>
            <a:r>
              <a:rPr lang="fr-CH" dirty="0" smtClean="0"/>
              <a:t> </a:t>
            </a:r>
            <a:r>
              <a:rPr lang="fr-CH" dirty="0" smtClean="0"/>
              <a:t>possible</a:t>
            </a:r>
          </a:p>
          <a:p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0" t="6066" r="8742"/>
          <a:stretch/>
        </p:blipFill>
        <p:spPr bwMode="auto">
          <a:xfrm>
            <a:off x="258273" y="1126749"/>
            <a:ext cx="2796107" cy="238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273" y="3683344"/>
            <a:ext cx="24261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Source: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ELECTRICITY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SUPPLY SYSTEMS OF THE FUTURE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paper on behalf of the CIGRE Technical Committee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TC Chair: Klaus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Froelich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2011 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24621" r="21496"/>
          <a:stretch/>
        </p:blipFill>
        <p:spPr bwMode="auto">
          <a:xfrm>
            <a:off x="3527345" y="3941378"/>
            <a:ext cx="5595812" cy="290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84693" y="6179259"/>
            <a:ext cx="1959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CH" dirty="0" smtClean="0">
                <a:solidFill>
                  <a:srgbClr val="FF0000"/>
                </a:solidFill>
                <a:latin typeface="+mj-lt"/>
              </a:rPr>
              <a:t>EPFL Smart  </a:t>
            </a:r>
            <a:r>
              <a:rPr lang="fr-CH" dirty="0" err="1" smtClean="0">
                <a:solidFill>
                  <a:srgbClr val="FF0000"/>
                </a:solidFill>
                <a:latin typeface="+mj-lt"/>
              </a:rPr>
              <a:t>Grid</a:t>
            </a:r>
            <a:endParaRPr lang="fr-CH" dirty="0" smtClean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8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Flexible Services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406461" cy="5003800"/>
          </a:xfrm>
        </p:spPr>
        <p:txBody>
          <a:bodyPr/>
          <a:lstStyle/>
          <a:p>
            <a:r>
              <a:rPr lang="fr-CH" dirty="0" smtClean="0"/>
              <a:t>Flexible services = distribution network </a:t>
            </a:r>
            <a:r>
              <a:rPr lang="fr-CH" dirty="0" err="1" smtClean="0"/>
              <a:t>operator</a:t>
            </a:r>
            <a:r>
              <a:rPr lang="fr-CH" dirty="0" smtClean="0"/>
              <a:t>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interrupt</a:t>
            </a:r>
            <a:r>
              <a:rPr lang="fr-CH" dirty="0" smtClean="0"/>
              <a:t> / </a:t>
            </a:r>
            <a:r>
              <a:rPr lang="fr-CH" dirty="0" err="1" smtClean="0"/>
              <a:t>modulate</a:t>
            </a:r>
            <a:r>
              <a:rPr lang="fr-CH" dirty="0" smtClean="0"/>
              <a:t> power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 err="1"/>
              <a:t>elastic</a:t>
            </a:r>
            <a:r>
              <a:rPr lang="fr-CH" dirty="0"/>
              <a:t> </a:t>
            </a:r>
            <a:r>
              <a:rPr lang="fr-CH" dirty="0" err="1"/>
              <a:t>loads</a:t>
            </a:r>
            <a:r>
              <a:rPr lang="fr-CH" dirty="0"/>
              <a:t> support </a:t>
            </a:r>
            <a:r>
              <a:rPr lang="fr-CH" dirty="0" err="1"/>
              <a:t>graceful</a:t>
            </a:r>
            <a:r>
              <a:rPr lang="fr-CH" dirty="0"/>
              <a:t> </a:t>
            </a:r>
            <a:r>
              <a:rPr lang="fr-CH" dirty="0" err="1"/>
              <a:t>degradation</a:t>
            </a:r>
            <a:endParaRPr lang="fr-CH" dirty="0" smtClean="0"/>
          </a:p>
          <a:p>
            <a:endParaRPr lang="fr-CH" dirty="0"/>
          </a:p>
          <a:p>
            <a:pPr lvl="0"/>
            <a:r>
              <a:rPr lang="fr-CH" dirty="0" smtClean="0"/>
              <a:t>Thermal </a:t>
            </a:r>
            <a:r>
              <a:rPr lang="fr-CH" dirty="0" err="1" smtClean="0"/>
              <a:t>load</a:t>
            </a:r>
            <a:r>
              <a:rPr lang="fr-CH" dirty="0" smtClean="0"/>
              <a:t> (</a:t>
            </a:r>
            <a:r>
              <a:rPr lang="fr-CH" dirty="0" err="1" smtClean="0"/>
              <a:t>Voltalis</a:t>
            </a:r>
            <a:r>
              <a:rPr lang="fr-CH" dirty="0" smtClean="0"/>
              <a:t>), </a:t>
            </a:r>
            <a:br>
              <a:rPr lang="fr-CH" dirty="0" smtClean="0"/>
            </a:br>
            <a:r>
              <a:rPr lang="fr-CH" dirty="0" err="1" smtClean="0"/>
              <a:t>washing</a:t>
            </a:r>
            <a:r>
              <a:rPr lang="fr-CH" dirty="0" smtClean="0"/>
              <a:t> </a:t>
            </a:r>
            <a:r>
              <a:rPr lang="fr-CH" dirty="0"/>
              <a:t>machines (Romande </a:t>
            </a:r>
            <a:r>
              <a:rPr lang="fr-CH" dirty="0" err="1"/>
              <a:t>Energie«commande</a:t>
            </a:r>
            <a:r>
              <a:rPr lang="fr-CH" dirty="0"/>
              <a:t> </a:t>
            </a:r>
            <a:r>
              <a:rPr lang="fr-CH" dirty="0" smtClean="0"/>
              <a:t>centralisée»)</a:t>
            </a:r>
            <a:br>
              <a:rPr lang="fr-CH" dirty="0" smtClean="0"/>
            </a:br>
            <a:r>
              <a:rPr lang="fr-CH" dirty="0" err="1" smtClean="0"/>
              <a:t>e-cars</a:t>
            </a:r>
            <a:r>
              <a:rPr lang="fr-CH" dirty="0" smtClean="0"/>
              <a:t>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half" idx="2"/>
          </p:nvPr>
        </p:nvSpPr>
        <p:spPr>
          <a:xfrm>
            <a:off x="5410200" y="3124200"/>
            <a:ext cx="3505200" cy="1346200"/>
          </a:xfrm>
        </p:spPr>
        <p:txBody>
          <a:bodyPr/>
          <a:lstStyle/>
          <a:p>
            <a:pPr>
              <a:buNone/>
            </a:pPr>
            <a:r>
              <a:rPr lang="fr-CH" sz="2000" dirty="0" err="1" smtClean="0"/>
              <a:t>Voltalis</a:t>
            </a:r>
            <a:r>
              <a:rPr lang="fr-CH" sz="2000" dirty="0" smtClean="0"/>
              <a:t> </a:t>
            </a:r>
            <a:r>
              <a:rPr lang="fr-CH" sz="2000" dirty="0" err="1" smtClean="0"/>
              <a:t>Bluepod</a:t>
            </a:r>
            <a:r>
              <a:rPr lang="fr-CH" sz="2000" dirty="0" smtClean="0"/>
              <a:t> switches off thermal </a:t>
            </a:r>
            <a:r>
              <a:rPr lang="fr-CH" sz="2000" dirty="0" err="1" smtClean="0"/>
              <a:t>load</a:t>
            </a:r>
            <a:r>
              <a:rPr lang="fr-CH" sz="2000" dirty="0" smtClean="0"/>
              <a:t> for 60 mn</a:t>
            </a:r>
            <a:endParaRPr lang="fr-CH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7067">
            <a:off x="5129808" y="4113845"/>
            <a:ext cx="3223789" cy="241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Our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Statement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932" y="1147106"/>
            <a:ext cx="5969164" cy="5379818"/>
          </a:xfrm>
        </p:spPr>
        <p:txBody>
          <a:bodyPr/>
          <a:lstStyle/>
          <a:p>
            <a:r>
              <a:rPr lang="fr-CH" dirty="0" smtClean="0"/>
              <a:t>Do </a:t>
            </a:r>
            <a:r>
              <a:rPr lang="fr-CH" dirty="0" err="1" smtClean="0"/>
              <a:t>elastic</a:t>
            </a:r>
            <a:r>
              <a:rPr lang="fr-CH" dirty="0" smtClean="0"/>
              <a:t> services </a:t>
            </a:r>
            <a:r>
              <a:rPr lang="fr-CH" dirty="0" err="1" smtClean="0"/>
              <a:t>work</a:t>
            </a:r>
            <a:r>
              <a:rPr lang="fr-CH" dirty="0" smtClean="0"/>
              <a:t> </a:t>
            </a:r>
            <a:r>
              <a:rPr lang="fr-CH" dirty="0" smtClean="0"/>
              <a:t> ?</a:t>
            </a:r>
            <a:endParaRPr lang="fr-CH" dirty="0" smtClean="0"/>
          </a:p>
          <a:p>
            <a:pPr lvl="1"/>
            <a:r>
              <a:rPr lang="fr-CH" dirty="0" err="1" smtClean="0"/>
              <a:t>Delays</a:t>
            </a:r>
            <a:endParaRPr lang="fr-CH" dirty="0" smtClean="0"/>
          </a:p>
          <a:p>
            <a:pPr lvl="1"/>
            <a:r>
              <a:rPr lang="fr-CH" dirty="0" err="1" smtClean="0"/>
              <a:t>Returning</a:t>
            </a:r>
            <a:r>
              <a:rPr lang="fr-CH" dirty="0" smtClean="0"/>
              <a:t> 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endParaRPr lang="fr-CH" dirty="0" smtClean="0"/>
          </a:p>
          <a:p>
            <a:r>
              <a:rPr lang="fr-CH" b="1" dirty="0" err="1"/>
              <a:t>Problem</a:t>
            </a:r>
            <a:r>
              <a:rPr lang="fr-CH" b="1" dirty="0"/>
              <a:t> </a:t>
            </a:r>
            <a:r>
              <a:rPr lang="fr-CH" b="1" dirty="0" err="1"/>
              <a:t>Statement</a:t>
            </a:r>
            <a:r>
              <a:rPr lang="fr-CH" dirty="0"/>
              <a:t/>
            </a:r>
            <a:br>
              <a:rPr lang="fr-CH" dirty="0"/>
            </a:br>
            <a:r>
              <a:rPr lang="fr-CH" dirty="0"/>
              <a:t>Is </a:t>
            </a:r>
            <a:r>
              <a:rPr lang="fr-CH" dirty="0" err="1"/>
              <a:t>there</a:t>
            </a:r>
            <a:r>
              <a:rPr lang="fr-CH" dirty="0"/>
              <a:t> a control </a:t>
            </a:r>
            <a:r>
              <a:rPr lang="fr-CH" dirty="0" err="1"/>
              <a:t>mechanism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stabilize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</a:t>
            </a:r>
            <a:r>
              <a:rPr lang="fr-CH" dirty="0" smtClean="0"/>
              <a:t>?</a:t>
            </a:r>
            <a:br>
              <a:rPr lang="fr-CH" dirty="0" smtClean="0"/>
            </a:br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very</a:t>
            </a:r>
            <a:r>
              <a:rPr lang="fr-CH" dirty="0"/>
              <a:t> course (but </a:t>
            </a:r>
            <a:r>
              <a:rPr lang="fr-CH" dirty="0" err="1"/>
              <a:t>fundamental</a:t>
            </a:r>
            <a:r>
              <a:rPr lang="fr-CH" dirty="0"/>
              <a:t>) first </a:t>
            </a:r>
            <a:r>
              <a:rPr lang="fr-CH" dirty="0" err="1" smtClean="0"/>
              <a:t>step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leave</a:t>
            </a:r>
            <a:r>
              <a:rPr lang="fr-CH" dirty="0"/>
              <a:t> out for </a:t>
            </a:r>
            <a:r>
              <a:rPr lang="fr-CH" dirty="0" err="1"/>
              <a:t>now</a:t>
            </a:r>
            <a:r>
              <a:rPr lang="fr-CH" dirty="0"/>
              <a:t> the </a:t>
            </a:r>
            <a:r>
              <a:rPr lang="fr-CH" dirty="0" err="1"/>
              <a:t>details</a:t>
            </a:r>
            <a:r>
              <a:rPr lang="fr-CH" dirty="0"/>
              <a:t> of </a:t>
            </a:r>
            <a:r>
              <a:rPr lang="fr-CH" dirty="0" err="1"/>
              <a:t>signals</a:t>
            </a:r>
            <a:r>
              <a:rPr lang="fr-CH" dirty="0"/>
              <a:t> and </a:t>
            </a:r>
            <a:r>
              <a:rPr lang="fr-CH" dirty="0" err="1"/>
              <a:t>algorithms</a:t>
            </a:r>
            <a:r>
              <a:rPr lang="fr-CH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77294" y="4993239"/>
            <a:ext cx="4108441" cy="113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1600">
                <a:solidFill>
                  <a:srgbClr val="5F5F5F"/>
                </a:solidFill>
                <a:latin typeface="+mn-lt"/>
              </a:defRPr>
            </a:lvl9pPr>
          </a:lstStyle>
          <a:p>
            <a:endParaRPr lang="fr-CH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7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MODEL OF ELASTIC DEMAND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3200" dirty="0" smtClean="0"/>
              <a:t>2.</a:t>
            </a:r>
            <a:endParaRPr lang="fr-CH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92505"/>
            <a:ext cx="8229600" cy="1879633"/>
          </a:xfrm>
        </p:spPr>
        <p:txBody>
          <a:bodyPr/>
          <a:lstStyle/>
          <a:p>
            <a:r>
              <a:rPr lang="en-US" sz="3600" dirty="0" smtClean="0"/>
              <a:t>Macroscopic Model of Cho and </a:t>
            </a:r>
            <a:r>
              <a:rPr lang="en-US" sz="3600" dirty="0" err="1" smtClean="0"/>
              <a:t>Meyn</a:t>
            </a:r>
            <a:r>
              <a:rPr lang="en-US" sz="3600" dirty="0" smtClean="0"/>
              <a:t> [1], non elastic demand,</a:t>
            </a:r>
            <a:br>
              <a:rPr lang="en-US" sz="3600" dirty="0" smtClean="0"/>
            </a:br>
            <a:r>
              <a:rPr lang="en-US" sz="3600" dirty="0" smtClean="0"/>
              <a:t>mapped to discrete time </a:t>
            </a:r>
            <a:endParaRPr lang="fr-FR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89613"/>
            <a:ext cx="3164774" cy="639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Day-ahead market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829375"/>
                <a:ext cx="3414156" cy="3951288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Forecast demand: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CH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fr-CH" sz="2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Forecast</a:t>
                </a:r>
                <a:r>
                  <a:rPr lang="fr-CH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fr-CH" sz="2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supply</a:t>
                </a:r>
                <a:r>
                  <a:rPr lang="fr-CH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CH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829375"/>
                <a:ext cx="3414156" cy="3951288"/>
              </a:xfrm>
              <a:blipFill rotWithShape="1">
                <a:blip r:embed="rId4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03865" y="2189613"/>
            <a:ext cx="4482936" cy="639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Real-time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180115" y="2829375"/>
                <a:ext cx="4506686" cy="3951288"/>
              </a:xfrm>
            </p:spPr>
            <p:txBody>
              <a:bodyPr/>
              <a:lstStyle/>
              <a:p>
                <a:r>
                  <a:rPr lang="fr-CH" dirty="0" smtClean="0"/>
                  <a:t>Actual </a:t>
                </a:r>
                <a:r>
                  <a:rPr lang="fr-CH" dirty="0" err="1" smtClean="0"/>
                  <a:t>demand</a:t>
                </a:r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CH" dirty="0" smtClean="0"/>
                  <a:t> </a:t>
                </a:r>
              </a:p>
              <a:p>
                <a:r>
                  <a:rPr lang="fr-CH" dirty="0" err="1" smtClean="0"/>
                  <a:t>Actual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supply</a:t>
                </a:r>
                <a14:m>
                  <m:oMath xmlns:m="http://schemas.openxmlformats.org/officeDocument/2006/math">
                    <m:r>
                      <a:rPr lang="fr-CH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+</m:t>
                    </m:r>
                    <m:r>
                      <a:rPr lang="fr-CH" b="0" i="1" smtClean="0">
                        <a:latin typeface="Cambria Math"/>
                      </a:rPr>
                      <m:t>𝑀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endParaRPr lang="fr-CH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180115" y="2829375"/>
                <a:ext cx="4506686" cy="3951288"/>
              </a:xfrm>
              <a:blipFill rotWithShape="1">
                <a:blip r:embed="rId5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3" name="Group 2062"/>
          <p:cNvGrpSpPr/>
          <p:nvPr/>
        </p:nvGrpSpPr>
        <p:grpSpPr>
          <a:xfrm>
            <a:off x="3089341" y="3551723"/>
            <a:ext cx="3629093" cy="715832"/>
            <a:chOff x="3089341" y="3551723"/>
            <a:chExt cx="3629093" cy="715832"/>
          </a:xfrm>
        </p:grpSpPr>
        <p:sp>
          <p:nvSpPr>
            <p:cNvPr id="6" name="TextBox 5"/>
            <p:cNvSpPr txBox="1"/>
            <p:nvPr/>
          </p:nvSpPr>
          <p:spPr>
            <a:xfrm>
              <a:off x="3089341" y="3898223"/>
              <a:ext cx="1417504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deterministic</a:t>
              </a:r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4506845" y="3551723"/>
              <a:ext cx="2211589" cy="5311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506845" y="4082889"/>
              <a:ext cx="1537820" cy="184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57" name="Group 2056"/>
          <p:cNvGrpSpPr/>
          <p:nvPr/>
        </p:nvGrpSpPr>
        <p:grpSpPr>
          <a:xfrm>
            <a:off x="6343048" y="3285555"/>
            <a:ext cx="2293191" cy="872559"/>
            <a:chOff x="6343048" y="3285555"/>
            <a:chExt cx="2293191" cy="872559"/>
          </a:xfrm>
        </p:grpSpPr>
        <p:sp>
          <p:nvSpPr>
            <p:cNvPr id="27" name="TextBox 26"/>
            <p:cNvSpPr txBox="1"/>
            <p:nvPr/>
          </p:nvSpPr>
          <p:spPr>
            <a:xfrm>
              <a:off x="7715731" y="3285555"/>
              <a:ext cx="92050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random</a:t>
              </a:r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0" name="Straight Arrow Connector 29"/>
            <p:cNvCxnSpPr>
              <a:stCxn id="27" idx="1"/>
            </p:cNvCxnSpPr>
            <p:nvPr/>
          </p:nvCxnSpPr>
          <p:spPr bwMode="auto">
            <a:xfrm flipH="1" flipV="1">
              <a:off x="6343048" y="3453666"/>
              <a:ext cx="1372683" cy="16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7" idx="2"/>
            </p:cNvCxnSpPr>
            <p:nvPr/>
          </p:nvCxnSpPr>
          <p:spPr bwMode="auto">
            <a:xfrm flipH="1">
              <a:off x="7517331" y="3654887"/>
              <a:ext cx="658654" cy="5032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51" name="Group 2050"/>
          <p:cNvGrpSpPr/>
          <p:nvPr/>
        </p:nvGrpSpPr>
        <p:grpSpPr>
          <a:xfrm>
            <a:off x="3309149" y="3269000"/>
            <a:ext cx="1842589" cy="889114"/>
            <a:chOff x="3309149" y="3269000"/>
            <a:chExt cx="1842589" cy="889114"/>
          </a:xfrm>
        </p:grpSpPr>
        <p:sp>
          <p:nvSpPr>
            <p:cNvPr id="33" name="TextBox 32"/>
            <p:cNvSpPr txBox="1"/>
            <p:nvPr/>
          </p:nvSpPr>
          <p:spPr>
            <a:xfrm>
              <a:off x="3309149" y="3269000"/>
              <a:ext cx="850169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control</a:t>
              </a:r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 bwMode="auto">
            <a:xfrm>
              <a:off x="3734234" y="3638332"/>
              <a:ext cx="1417504" cy="519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1787703" y="4993239"/>
            <a:ext cx="6848535" cy="113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sz="16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add</a:t>
            </a:r>
            <a:r>
              <a:rPr lang="fr-CH" dirty="0" smtClean="0"/>
              <a:t> the </a:t>
            </a:r>
            <a:r>
              <a:rPr lang="fr-CH" dirty="0" err="1" smtClean="0"/>
              <a:t>effect</a:t>
            </a:r>
            <a:r>
              <a:rPr lang="fr-CH" dirty="0" smtClean="0"/>
              <a:t> of </a:t>
            </a:r>
            <a:r>
              <a:rPr lang="fr-CH" dirty="0" err="1" smtClean="0"/>
              <a:t>elastic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/ flexible service</a:t>
            </a:r>
            <a:br>
              <a:rPr lang="fr-CH" dirty="0" smtClean="0"/>
            </a:b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«</a:t>
            </a:r>
            <a:r>
              <a:rPr lang="fr-CH" dirty="0" err="1" smtClean="0"/>
              <a:t>frustrated</a:t>
            </a:r>
            <a:r>
              <a:rPr lang="fr-CH" dirty="0" smtClean="0"/>
              <a:t>» (</a:t>
            </a:r>
            <a:r>
              <a:rPr lang="fr-CH" dirty="0" err="1" smtClean="0"/>
              <a:t>delayed</a:t>
            </a:r>
            <a:r>
              <a:rPr lang="fr-CH" dirty="0" smtClean="0"/>
              <a:t>)</a:t>
            </a:r>
            <a:endParaRPr lang="fr-CH" dirty="0"/>
          </a:p>
          <a:p>
            <a:endParaRPr lang="fr-CH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BOLDAMS" val="False"/>
  <p:tag name="GHOSTSCRIPTCOMMAND" val="gswin32c"/>
  <p:tag name="DEFAULTWORKAROUNDTRANSPARENCYBUG" val="False"/>
  <p:tag name="DEFAULTWIDTH" val="348"/>
  <p:tag name="POWERPOINTVERSION" val="14.0"/>
  <p:tag name="SAVECSVWITHSESSION" val="Fals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GRIDFONTSIZE" val="12"/>
  <p:tag name="RESETCHARTS" val="Tru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ALWAYSOPENPOLL" val="False"/>
  <p:tag name="TEX2PS" val="latex $(base).tex; dvips -D $(res) -E -o $(base).ps $(base).dvi"/>
  <p:tag name="DEFAULTTRANSPARENT" val="False"/>
  <p:tag name="DEFAULTHEIGHT" val="200"/>
  <p:tag name="EXPANDSHOWBAR" val="True"/>
  <p:tag name="ANSWERNOWSTYLE" val="-1"/>
  <p:tag name="COUNTDOWNSECONDS" val="10"/>
  <p:tag name="BACKUPMAINTENANCE" val="7"/>
  <p:tag name="AUTOUPDATEALIASES" val="True"/>
  <p:tag name="PARTICIPANTSINLEADERBOARD" val="5"/>
  <p:tag name="BUBBLEVALUEFORMAT" val="0.0"/>
  <p:tag name="CUSTOMCELLBACKCOLOR1" val="-657956"/>
  <p:tag name="DISPLAYDEVICENUMBER" val="True"/>
  <p:tag name="GRIDSIZE" val="{Width=800, Height=600}"/>
  <p:tag name="CHARTLABELS" val="1"/>
  <p:tag name="CORRECTPOINTVALUE" val="1"/>
  <p:tag name="AUTOADJUSTPARTRANGE" val="True"/>
  <p:tag name="FIBINCLUDEOTHER" val="True"/>
  <p:tag name="PRRESPONSE5" val="6"/>
  <p:tag name="PRRESPONSE10" val="1"/>
  <p:tag name="DEFAULTDISPLAYSOURCE" val="\documentclass{slides}\pagestyle{empty}&#10;\begin{document}&#10;&#10;\end{document}&#10;"/>
  <p:tag name="DEFAULTRESOLUTION" val="1200"/>
  <p:tag name="TPVERSION" val="2008"/>
  <p:tag name="BULLETTYPE" val="3"/>
  <p:tag name="INPUTSOURCE" val="1"/>
  <p:tag name="REVIEWONLY" val="False"/>
  <p:tag name="RACEANIMATIONSPEED" val="3"/>
  <p:tag name="BUBBLEGROUPING" val="3"/>
  <p:tag name="CUSTOMCELLBACKCOLOR4" val="-8355712"/>
  <p:tag name="AUTOSIZEGRID" val="True"/>
  <p:tag name="INCLUDENONRESPONDERS" val="False"/>
  <p:tag name="REALTIMEBACKUP" val="False"/>
  <p:tag name="FIBNUMRESULTS" val="5"/>
  <p:tag name="PRRESPONSE6" val="5"/>
  <p:tag name="USEAMSFONTS" val="True"/>
  <p:tag name="DEFAULTBLEND" val="False"/>
  <p:tag name="SHOWBARVISIBLE" val="True"/>
  <p:tag name="RESPCOUNTERSTYLE" val="-1"/>
  <p:tag name="CHARTVALUEFORMAT" val="0%"/>
  <p:tag name="TEAMSINLEADERBOARD" val="5"/>
  <p:tag name="CUSTOMCELLFORECOLOR" val="-16777216"/>
  <p:tag name="GRIDOPACITY" val="90"/>
  <p:tag name="MULTIRESPDIVISOR" val="1"/>
  <p:tag name="CHARTSCALE" val="True"/>
  <p:tag name="PRRESPONSE3" val="8"/>
  <p:tag name="EMBEDFONTS" val="False"/>
  <p:tag name="DEFAULTFONTSIZE" val="10"/>
  <p:tag name="COUNTDOWNSTYLE" val="-1"/>
  <p:tag name="ROTATIONINTERVAL" val="2"/>
  <p:tag name="BUBBLESIZEVISIBLE" val="True"/>
  <p:tag name="DISPLAYDEVICEID" val="True"/>
  <p:tag name="INCLUDEPPT" val="True"/>
  <p:tag name="PRRESPONSE1" val="10"/>
  <p:tag name="SHOWFLASHWARNING" val="True"/>
  <p:tag name="NUMRESPONSES" val="1"/>
  <p:tag name="MAXRESPONDERS" val="5"/>
  <p:tag name="GRIDPOSITION" val="1"/>
  <p:tag name="ZEROBASED" val="False"/>
  <p:tag name="PRRESPONSE9" val="2"/>
  <p:tag name="USESECONDARYMONITOR" val="True"/>
  <p:tag name="RACEENDPOINTS" val="100"/>
  <p:tag name="USESCHEMECOLORS" val="True"/>
  <p:tag name="FIBDISPLAYRESULTS" val="True"/>
  <p:tag name="DEFAULTBITMAP" val="pngmono"/>
  <p:tag name="BACKUPSESSIONS" val="True"/>
  <p:tag name="POLLINGCYCLE" val="2"/>
  <p:tag name="PRRESPONSE7" val="4"/>
  <p:tag name="RESPCOUNTERFORMAT" val="0"/>
  <p:tag name="CHARTCOLORS" val="0"/>
  <p:tag name="DEFAULTMAGNIFICATION" val="2"/>
  <p:tag name="CUSTOMCELLBACKCOLOR3" val="-268652"/>
  <p:tag name="CSVFORMAT" val="0"/>
  <p:tag name="PRRESPONSE2" val="9"/>
  <p:tag name="INCORRECTPOINTVALUE" val="0"/>
  <p:tag name="EXTERNALEDITCOMMAND" val="notepad %"/>
  <p:tag name="CUSTOMGRIDBACKCOLOR" val="-722948"/>
  <p:tag name="RACERSMAXDISPLAYED" val="5"/>
  <p:tag name="DELIMITERS" val="3.1"/>
  <p:tag name="TASKPANEKEY" val="2451c88a-7ce2-4525-9ba5-02439ac5b636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0.6|3.4|9.1|10.6|10.8|44.2|5.4|4.7|6.1"/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E^a(t)$$&#10;&#10;&#10;\end{document}"/>
  <p:tag name="IGUANATEXSIZE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F(t) = [E^a(t) - G^a(t)]^+$$&#10;&#10;&#10;\end{document}"/>
  <p:tag name="IGUANATEXSIZE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B(t) = \lambda Z(t)$$&#10;&#10;&#10;\end{document}"/>
  <p:tag name="IGUANATEXSIZE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R(t) = G^a(t) - E^a(t)$$&#10;&#10;&#10;\end{document}"/>
  <p:tag name="IGUANATEXSIZE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-\xi \le G(t) - G(t-1) \le \zeta$&#10;&#10;&#10;\end{document}"/>
  <p:tag name="IGUANATEXSIZE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D^a(t) = \fcst{D^f(t)} + \rnd{D(t)}$$&#10;&#10;&#10;\end{document}"/>
  <p:tag name="IGUANATEXSIZE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G^a(t) = \va{G(t-1)} + \fcst{G^f(t)} + \rnd{M(t)}$$&#10;&#10;&#10;\end{document}"/>
  <p:tag name="IGUANATEXSIZE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\begin{align*}&#10;R(t) &amp;= G(t-1) - \lambda Z(t) + M(t) - D(t) + r_0 \\&#10;Z(t) &amp;= Z(t-1) - \lambda Z(t) - \mu Z(t) + \mathds 1_{\{R(t)&lt;0\}}|R(t)|&#10;\end{align*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G^a(t) = \va{G(t-1)} + \fcst{G^f(t)} + \rnd{M(t)}$$&#10;&#10;&#10;\end{document}"/>
  <p:tag name="IGUANATEXSIZE" val="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D^a(t) = \fcst{D^f(t)} + \rnd{D(t)}$$&#10;&#10;&#10;\end{document}"/>
  <p:tag name="IGUANATEXSIZE" val="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E^a(t)$$&#10;&#10;&#10;\end{document}"/>
  <p:tag name="IGUANATEXSIZE" val="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F(t) = [E^a(t) - G^a(t)]^+$$&#10;&#10;&#10;\end{document}"/>
  <p:tag name="IGUANATEXSIZE" val="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B(t) = \lambda Z(t)$$&#10;&#10;&#10;\end{document}"/>
  <p:tag name="IGUANATEXSIZE" val="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R(t) = G^a(t) - E^a(t)$$&#10;&#10;&#10;\end{document}"/>
  <p:tag name="IGUANATEXSIZE" val="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8|6.2|11.5"/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\begin{align*}&#10;R(t+1) &amp; = R(t) + \Delta G(t) + N(t+1) - \lambda[ Z(t+1) - Z(t) ] \\&#10;Z(t+1) &amp; = (1- \lambda- \mu) Z(t) + \mathds 1_{\{R(t)&lt;0\}} {R(t)}&#10;\end{align*}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5.8|2.5|2.2|0.5|0.7"/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3614</TotalTime>
  <Words>929</Words>
  <Application>Microsoft Office PowerPoint</Application>
  <PresentationFormat>On-screen Show (4:3)</PresentationFormat>
  <Paragraphs>223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tcp</vt:lpstr>
      <vt:lpstr>Satisfiability of Elastic Demand in the smart grid</vt:lpstr>
      <vt:lpstr>Contents</vt:lpstr>
      <vt:lpstr>Swiss Future Supply is Uncertain</vt:lpstr>
      <vt:lpstr>Smart Grid Vision : Larger Network</vt:lpstr>
      <vt:lpstr>Smart Grid Vision : Smaller, More Autonomous Networks</vt:lpstr>
      <vt:lpstr>Flexible Services</vt:lpstr>
      <vt:lpstr>Our Problem Statement</vt:lpstr>
      <vt:lpstr>A MODEL OF ELASTIC DEMAND</vt:lpstr>
      <vt:lpstr>Macroscopic Model of Cho and Meyn [1], non elastic demand, mapped to discrete time </vt:lpstr>
      <vt:lpstr>Our Macroscopic Model with Elastic Demand</vt:lpstr>
      <vt:lpstr>Backlogged Demand</vt:lpstr>
      <vt:lpstr>Macroscopic Model, continued</vt:lpstr>
      <vt:lpstr>The Control Problem</vt:lpstr>
      <vt:lpstr>Threshold Based Policies</vt:lpstr>
      <vt:lpstr>Simulation</vt:lpstr>
      <vt:lpstr>Stability Results</vt:lpstr>
      <vt:lpstr>Findings</vt:lpstr>
      <vt:lpstr>More Detailed Findings</vt:lpstr>
      <vt:lpstr>Evaporation</vt:lpstr>
      <vt:lpstr>PowerPoint Presentation</vt:lpstr>
      <vt:lpstr>When Delayed Heating is Less Heat</vt:lpstr>
      <vt:lpstr>The Sign of  Evaporation</vt:lpstr>
      <vt:lpstr>Conclusions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 boudec Jean-Yves</cp:lastModifiedBy>
  <cp:revision>590</cp:revision>
  <cp:lastPrinted>2012-03-12T13:46:40Z</cp:lastPrinted>
  <dcterms:created xsi:type="dcterms:W3CDTF">1601-01-01T00:00:00Z</dcterms:created>
  <dcterms:modified xsi:type="dcterms:W3CDTF">2012-03-12T13:46:49Z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