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5"/>
  </p:notesMasterIdLst>
  <p:sldIdLst>
    <p:sldId id="256" r:id="rId2"/>
    <p:sldId id="258" r:id="rId3"/>
    <p:sldId id="287" r:id="rId4"/>
    <p:sldId id="288" r:id="rId5"/>
    <p:sldId id="300" r:id="rId6"/>
    <p:sldId id="289" r:id="rId7"/>
    <p:sldId id="290" r:id="rId8"/>
    <p:sldId id="263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302" r:id="rId18"/>
    <p:sldId id="299" r:id="rId19"/>
    <p:sldId id="260" r:id="rId20"/>
    <p:sldId id="259" r:id="rId21"/>
    <p:sldId id="264" r:id="rId22"/>
    <p:sldId id="266" r:id="rId23"/>
    <p:sldId id="265" r:id="rId24"/>
    <p:sldId id="304" r:id="rId25"/>
    <p:sldId id="305" r:id="rId26"/>
    <p:sldId id="306" r:id="rId27"/>
    <p:sldId id="307" r:id="rId28"/>
    <p:sldId id="308" r:id="rId29"/>
    <p:sldId id="309" r:id="rId30"/>
    <p:sldId id="311" r:id="rId31"/>
    <p:sldId id="312" r:id="rId32"/>
    <p:sldId id="314" r:id="rId33"/>
    <p:sldId id="269" r:id="rId34"/>
    <p:sldId id="270" r:id="rId35"/>
    <p:sldId id="268" r:id="rId36"/>
    <p:sldId id="301" r:id="rId37"/>
    <p:sldId id="262" r:id="rId38"/>
    <p:sldId id="271" r:id="rId39"/>
    <p:sldId id="272" r:id="rId40"/>
    <p:sldId id="274" r:id="rId41"/>
    <p:sldId id="273" r:id="rId42"/>
    <p:sldId id="276" r:id="rId43"/>
    <p:sldId id="278" r:id="rId44"/>
    <p:sldId id="279" r:id="rId45"/>
    <p:sldId id="277" r:id="rId46"/>
    <p:sldId id="281" r:id="rId47"/>
    <p:sldId id="282" r:id="rId48"/>
    <p:sldId id="283" r:id="rId49"/>
    <p:sldId id="275" r:id="rId50"/>
    <p:sldId id="286" r:id="rId51"/>
    <p:sldId id="284" r:id="rId52"/>
    <p:sldId id="285" r:id="rId53"/>
    <p:sldId id="315" r:id="rId54"/>
  </p:sldIdLst>
  <p:sldSz cx="9144000" cy="6858000" type="screen4x3"/>
  <p:notesSz cx="7099300" cy="10234613"/>
  <p:custDataLst>
    <p:tags r:id="rId5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68" autoAdjust="0"/>
    <p:restoredTop sz="94643" autoAdjust="0"/>
  </p:normalViewPr>
  <p:slideViewPr>
    <p:cSldViewPr>
      <p:cViewPr varScale="1">
        <p:scale>
          <a:sx n="79" d="100"/>
          <a:sy n="79" d="100"/>
        </p:scale>
        <p:origin x="-8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7" d="100"/>
        <a:sy n="87" d="100"/>
      </p:scale>
      <p:origin x="0" y="674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F744593-BEDE-4D00-A4E6-A1EFA0961F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CBD0F1-0782-4BFF-9BE2-497DF79FF91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180BE-6398-4FCA-958D-47F46971A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04D85-AC5A-4404-8667-2B6AF372D3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4025" y="0"/>
            <a:ext cx="2232025" cy="6742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950" y="0"/>
            <a:ext cx="6543675" cy="6742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8387C-1185-42F8-846E-B8369754C0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0"/>
            <a:ext cx="8785225" cy="908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052513"/>
            <a:ext cx="4351337" cy="568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4352925" cy="568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35AB5-C6ED-4563-BB5B-E5AFF0F1E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04800" y="1524000"/>
            <a:ext cx="8458200" cy="3352800"/>
          </a:xfrm>
        </p:spPr>
        <p:txBody>
          <a:bodyPr/>
          <a:lstStyle>
            <a:lvl1pPr>
              <a:buFont typeface="Arial" pitchFamily="34" charset="0"/>
              <a:buNone/>
              <a:defRPr sz="3600">
                <a:solidFill>
                  <a:schemeClr val="tx1">
                    <a:lumMod val="95000"/>
                  </a:schemeClr>
                </a:solidFill>
              </a:defRPr>
            </a:lvl1pPr>
            <a:lvl2pPr>
              <a:defRPr sz="3200">
                <a:solidFill>
                  <a:schemeClr val="tx1">
                    <a:lumMod val="85000"/>
                  </a:schemeClr>
                </a:solidFill>
              </a:defRPr>
            </a:lvl2pPr>
            <a:lvl3pPr>
              <a:defRPr sz="2800">
                <a:solidFill>
                  <a:schemeClr val="tx1">
                    <a:lumMod val="8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CH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CH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11092-8E31-4C1F-9E69-59C47C8E8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fr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1F277-6BE5-406B-A866-C95192C0C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052513"/>
            <a:ext cx="4351337" cy="568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4352925" cy="568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CH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1C178-78C4-4EE5-A430-63C626BC72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fr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D6295-6406-4869-9BF7-2359FCF92C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fr-CH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A53C5-72DC-4F28-88A1-5B68A3676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95EB7-39B8-4F4D-9AF8-410C23AA5E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658E1-9A82-4C88-9B36-0CB03A95F1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24997-4215-4C20-9D7E-61FC899E9B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0"/>
            <a:ext cx="8785225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52513"/>
            <a:ext cx="8856662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532813" y="6597650"/>
            <a:ext cx="6111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fld id="{4E190E6D-F393-41E3-9649-843FEF60A4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5"/>
        </a:buBlip>
        <a:defRPr sz="24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6"/>
        </a:buBlip>
        <a:defRPr sz="2000"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6"/>
        </a:buBlip>
        <a:defRPr sz="18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7"/>
        </a:buBlip>
        <a:defRPr sz="14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7"/>
        </a:buBlip>
        <a:defRPr sz="1400">
          <a:solidFill>
            <a:srgbClr val="5F5F5F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7"/>
        </a:buBlip>
        <a:defRPr sz="14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7"/>
        </a:buBlip>
        <a:defRPr sz="14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7"/>
        </a:buBlip>
        <a:defRPr sz="14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7"/>
        </a:buBlip>
        <a:defRPr sz="1400">
          <a:solidFill>
            <a:srgbClr val="5F5F5F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1500187"/>
            <a:ext cx="7772400" cy="1362075"/>
          </a:xfrm>
        </p:spPr>
        <p:txBody>
          <a:bodyPr/>
          <a:lstStyle/>
          <a:p>
            <a:pPr algn="r" eaLnBrk="1" hangingPunct="1"/>
            <a:r>
              <a:rPr lang="en-US" sz="4000" dirty="0" smtClean="0"/>
              <a:t>Greening </a:t>
            </a:r>
            <a:r>
              <a:rPr lang="en-US" dirty="0" smtClean="0"/>
              <a:t>of </a:t>
            </a:r>
            <a:r>
              <a:rPr lang="en-US" sz="4000" dirty="0" smtClean="0"/>
              <a:t>Mobile Networks :</a:t>
            </a:r>
            <a:br>
              <a:rPr lang="en-US" sz="4000" dirty="0" smtClean="0"/>
            </a:br>
            <a:r>
              <a:rPr lang="en-US" sz="4000" dirty="0" smtClean="0"/>
              <a:t>Myths and Opportunities </a:t>
            </a:r>
            <a:endParaRPr lang="en-US" i="1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2819400"/>
            <a:ext cx="7772400" cy="1219200"/>
          </a:xfrm>
        </p:spPr>
        <p:txBody>
          <a:bodyPr/>
          <a:lstStyle/>
          <a:p>
            <a:pPr algn="r" eaLnBrk="1" hangingPunct="1"/>
            <a:r>
              <a:rPr lang="en-US" dirty="0" smtClean="0"/>
              <a:t>Jean-Yves Le </a:t>
            </a:r>
            <a:r>
              <a:rPr lang="en-US" dirty="0" err="1" smtClean="0"/>
              <a:t>Boudec</a:t>
            </a:r>
            <a:endParaRPr lang="en-US" dirty="0" smtClean="0"/>
          </a:p>
          <a:p>
            <a:pPr algn="r" eaLnBrk="1" hangingPunct="1"/>
            <a:r>
              <a:rPr lang="en-US" dirty="0" smtClean="0"/>
              <a:t>EPFL</a:t>
            </a:r>
          </a:p>
          <a:p>
            <a:pPr algn="r" eaLnBrk="1" hangingPunct="1"/>
            <a:r>
              <a:rPr lang="en-US" dirty="0" smtClean="0"/>
              <a:t>May 31</a:t>
            </a:r>
            <a:r>
              <a:rPr lang="en-US" baseline="30000" dirty="0" smtClean="0"/>
              <a:t>st</a:t>
            </a:r>
            <a:r>
              <a:rPr lang="en-US" dirty="0" smtClean="0"/>
              <a:t> – June 1, 2010</a:t>
            </a:r>
          </a:p>
        </p:txBody>
      </p:sp>
      <p:sp>
        <p:nvSpPr>
          <p:cNvPr id="205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56C2D3B-DAC1-4269-A379-77DC6ED0F7B9}" type="slidenum">
              <a:rPr lang="en-US" smtClean="0"/>
              <a:pPr/>
              <a:t>1</a:t>
            </a:fld>
            <a:endParaRPr lang="en-US" smtClean="0"/>
          </a:p>
        </p:txBody>
      </p:sp>
      <p:pic>
        <p:nvPicPr>
          <p:cNvPr id="5" name="Picture 4" descr="epfl_log_rvb-9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0400" y="4267200"/>
            <a:ext cx="1421628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Experimental</a:t>
            </a:r>
            <a:r>
              <a:rPr lang="fr-CH" dirty="0" smtClean="0"/>
              <a:t> </a:t>
            </a:r>
            <a:r>
              <a:rPr lang="fr-CH" dirty="0" err="1" smtClean="0"/>
              <a:t>Results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8278812" cy="4377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7950" y="0"/>
            <a:ext cx="8785225" cy="1219200"/>
          </a:xfrm>
        </p:spPr>
        <p:txBody>
          <a:bodyPr/>
          <a:lstStyle/>
          <a:p>
            <a:r>
              <a:rPr lang="fr-CH" dirty="0" smtClean="0"/>
              <a:t>Optimal Allocation of </a:t>
            </a:r>
            <a:r>
              <a:rPr lang="fr-CH" dirty="0" err="1" smtClean="0"/>
              <a:t>Users</a:t>
            </a:r>
            <a:r>
              <a:rPr lang="fr-CH" dirty="0" smtClean="0"/>
              <a:t> to </a:t>
            </a:r>
            <a:r>
              <a:rPr lang="fr-CH" dirty="0" err="1" smtClean="0"/>
              <a:t>Cell</a:t>
            </a:r>
            <a:r>
              <a:rPr lang="fr-CH" dirty="0" smtClean="0"/>
              <a:t> by </a:t>
            </a:r>
            <a:r>
              <a:rPr lang="fr-CH" dirty="0" err="1" smtClean="0"/>
              <a:t>Binary</a:t>
            </a:r>
            <a:r>
              <a:rPr lang="fr-CH" dirty="0" smtClean="0"/>
              <a:t> </a:t>
            </a:r>
            <a:r>
              <a:rPr lang="fr-CH" dirty="0" err="1" smtClean="0"/>
              <a:t>Integer</a:t>
            </a:r>
            <a:r>
              <a:rPr lang="fr-CH" dirty="0" smtClean="0"/>
              <a:t> </a:t>
            </a:r>
            <a:r>
              <a:rPr lang="fr-CH" dirty="0" err="1" smtClean="0"/>
              <a:t>Programming</a:t>
            </a:r>
            <a:r>
              <a:rPr lang="fr-CH" dirty="0" smtClean="0"/>
              <a:t> </a:t>
            </a:r>
            <a:r>
              <a:rPr lang="fr-CH" dirty="0" err="1" smtClean="0"/>
              <a:t>Heuristic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00200"/>
            <a:ext cx="920115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Traffic</a:t>
            </a:r>
            <a:r>
              <a:rPr lang="fr-CH" dirty="0" smtClean="0"/>
              <a:t> Model</a:t>
            </a:r>
            <a:endParaRPr lang="fr-CH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A995EB7-39B8-4F4D-9AF8-410C23AA5E6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713" y="1023938"/>
            <a:ext cx="8410575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Example</a:t>
            </a:r>
            <a:r>
              <a:rPr lang="fr-CH" dirty="0" smtClean="0"/>
              <a:t> of </a:t>
            </a:r>
            <a:r>
              <a:rPr lang="fr-CH" dirty="0" err="1" smtClean="0"/>
              <a:t>Result</a:t>
            </a:r>
            <a:endParaRPr lang="fr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D4A53C5-72DC-4F28-88A1-5B68A367649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" y="1114425"/>
            <a:ext cx="90678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Impact on Network Performance</a:t>
            </a:r>
            <a:endParaRPr lang="fr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D4A53C5-72DC-4F28-88A1-5B68A367649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63" y="1209675"/>
            <a:ext cx="898207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Energy</a:t>
            </a:r>
            <a:r>
              <a:rPr lang="fr-CH" dirty="0" smtClean="0"/>
              <a:t> </a:t>
            </a:r>
            <a:r>
              <a:rPr lang="fr-CH" dirty="0" err="1" smtClean="0"/>
              <a:t>Savings</a:t>
            </a:r>
            <a:r>
              <a:rPr lang="fr-CH" dirty="0" smtClean="0"/>
              <a:t> up to 40%</a:t>
            </a:r>
            <a:endParaRPr lang="fr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D4A53C5-72DC-4F28-88A1-5B68A367649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38" y="914400"/>
            <a:ext cx="892492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Next</a:t>
            </a:r>
            <a:r>
              <a:rPr lang="fr-CH" dirty="0" smtClean="0"/>
              <a:t> </a:t>
            </a:r>
            <a:r>
              <a:rPr lang="fr-CH" dirty="0" err="1" smtClean="0"/>
              <a:t>Steps</a:t>
            </a:r>
            <a:r>
              <a:rPr lang="fr-CH" dirty="0" smtClean="0"/>
              <a:t>:</a:t>
            </a:r>
            <a:br>
              <a:rPr lang="fr-CH" dirty="0" smtClean="0"/>
            </a:br>
            <a:r>
              <a:rPr lang="fr-CH" dirty="0" err="1" smtClean="0"/>
              <a:t>Dynamical</a:t>
            </a:r>
            <a:r>
              <a:rPr lang="fr-CH" dirty="0" smtClean="0"/>
              <a:t> Allocation of </a:t>
            </a:r>
            <a:r>
              <a:rPr lang="fr-CH" dirty="0" err="1" smtClean="0"/>
              <a:t>Resources</a:t>
            </a:r>
            <a:endParaRPr lang="fr-CH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79388" y="1295401"/>
            <a:ext cx="8856662" cy="5446712"/>
          </a:xfrm>
        </p:spPr>
        <p:txBody>
          <a:bodyPr/>
          <a:lstStyle/>
          <a:p>
            <a:r>
              <a:rPr lang="fr-CH" dirty="0" smtClean="0"/>
              <a:t>Planning / design</a:t>
            </a:r>
          </a:p>
          <a:p>
            <a:pPr lvl="1"/>
            <a:r>
              <a:rPr lang="fr-CH" dirty="0" smtClean="0"/>
              <a:t>Exploit </a:t>
            </a:r>
            <a:r>
              <a:rPr lang="fr-CH" dirty="0" err="1" smtClean="0"/>
              <a:t>heterogeneous</a:t>
            </a:r>
            <a:r>
              <a:rPr lang="fr-CH" dirty="0" smtClean="0"/>
              <a:t> power performance </a:t>
            </a:r>
            <a:r>
              <a:rPr lang="fr-CH" dirty="0" err="1" smtClean="0"/>
              <a:t>tradeoffs</a:t>
            </a:r>
            <a:r>
              <a:rPr lang="fr-CH" dirty="0" smtClean="0"/>
              <a:t> </a:t>
            </a:r>
            <a:br>
              <a:rPr lang="fr-CH" dirty="0" smtClean="0"/>
            </a:br>
            <a:r>
              <a:rPr lang="fr-CH" dirty="0" smtClean="0"/>
              <a:t>(</a:t>
            </a:r>
            <a:r>
              <a:rPr lang="fr-CH" dirty="0" err="1" smtClean="0"/>
              <a:t>micro-sites</a:t>
            </a:r>
            <a:r>
              <a:rPr lang="fr-CH" dirty="0" smtClean="0"/>
              <a:t>, </a:t>
            </a:r>
            <a:r>
              <a:rPr lang="fr-CH" dirty="0" err="1" smtClean="0"/>
              <a:t>optical</a:t>
            </a:r>
            <a:r>
              <a:rPr lang="fr-CH" dirty="0" smtClean="0"/>
              <a:t> </a:t>
            </a:r>
            <a:r>
              <a:rPr lang="fr-CH" dirty="0" err="1" smtClean="0"/>
              <a:t>fiber</a:t>
            </a:r>
            <a:r>
              <a:rPr lang="fr-CH" dirty="0" smtClean="0"/>
              <a:t> vs </a:t>
            </a:r>
            <a:r>
              <a:rPr lang="fr-CH" dirty="0" err="1" smtClean="0"/>
              <a:t>embedded</a:t>
            </a:r>
            <a:r>
              <a:rPr lang="fr-CH" dirty="0" smtClean="0"/>
              <a:t> </a:t>
            </a:r>
            <a:r>
              <a:rPr lang="fr-CH" dirty="0" err="1" smtClean="0"/>
              <a:t>electronics</a:t>
            </a:r>
            <a:r>
              <a:rPr lang="fr-CH" dirty="0" smtClean="0"/>
              <a:t>)</a:t>
            </a:r>
          </a:p>
          <a:p>
            <a:r>
              <a:rPr lang="fr-CH" dirty="0" smtClean="0"/>
              <a:t>Online </a:t>
            </a:r>
            <a:r>
              <a:rPr lang="fr-CH" dirty="0" err="1" smtClean="0"/>
              <a:t>operation</a:t>
            </a:r>
            <a:r>
              <a:rPr lang="fr-CH" dirty="0" smtClean="0"/>
              <a:t/>
            </a:r>
            <a:br>
              <a:rPr lang="fr-CH" dirty="0" smtClean="0"/>
            </a:br>
            <a:endParaRPr lang="fr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D4A53C5-72DC-4F28-88A1-5B68A367649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6800" y="4321314"/>
            <a:ext cx="1905000" cy="70788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CH" sz="2000" dirty="0" err="1" smtClean="0">
                <a:solidFill>
                  <a:schemeClr val="accent1">
                    <a:lumMod val="25000"/>
                  </a:schemeClr>
                </a:solidFill>
                <a:latin typeface="+mn-lt"/>
              </a:rPr>
              <a:t>Traffic</a:t>
            </a:r>
            <a:r>
              <a:rPr lang="fr-CH" sz="2000" dirty="0" smtClean="0">
                <a:solidFill>
                  <a:schemeClr val="accent1">
                    <a:lumMod val="25000"/>
                  </a:schemeClr>
                </a:solidFill>
                <a:latin typeface="+mn-lt"/>
              </a:rPr>
              <a:t> </a:t>
            </a:r>
            <a:r>
              <a:rPr lang="fr-CH" sz="2000" dirty="0" err="1" smtClean="0">
                <a:solidFill>
                  <a:schemeClr val="accent1">
                    <a:lumMod val="25000"/>
                  </a:schemeClr>
                </a:solidFill>
                <a:latin typeface="+mn-lt"/>
              </a:rPr>
              <a:t>measurement</a:t>
            </a:r>
            <a:endParaRPr lang="fr-CH" sz="2000" dirty="0">
              <a:solidFill>
                <a:schemeClr val="accent1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2800" y="4321314"/>
            <a:ext cx="1905000" cy="70788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CH" sz="2000" dirty="0" smtClean="0">
                <a:solidFill>
                  <a:schemeClr val="accent1">
                    <a:lumMod val="25000"/>
                  </a:schemeClr>
                </a:solidFill>
                <a:latin typeface="+mn-lt"/>
              </a:rPr>
              <a:t>Short </a:t>
            </a:r>
            <a:r>
              <a:rPr lang="fr-CH" sz="2000" dirty="0" err="1" smtClean="0">
                <a:solidFill>
                  <a:schemeClr val="accent1">
                    <a:lumMod val="25000"/>
                  </a:schemeClr>
                </a:solidFill>
                <a:latin typeface="+mn-lt"/>
              </a:rPr>
              <a:t>term</a:t>
            </a:r>
            <a:r>
              <a:rPr lang="fr-CH" sz="2000" dirty="0" smtClean="0">
                <a:solidFill>
                  <a:schemeClr val="accent1">
                    <a:lumMod val="25000"/>
                  </a:schemeClr>
                </a:solidFill>
                <a:latin typeface="+mn-lt"/>
              </a:rPr>
              <a:t> </a:t>
            </a:r>
            <a:r>
              <a:rPr lang="fr-CH" sz="2000" dirty="0" err="1" smtClean="0">
                <a:solidFill>
                  <a:schemeClr val="accent1">
                    <a:lumMod val="25000"/>
                  </a:schemeClr>
                </a:solidFill>
                <a:latin typeface="+mn-lt"/>
              </a:rPr>
              <a:t>forecast</a:t>
            </a:r>
            <a:endParaRPr lang="fr-CH" sz="2000" dirty="0">
              <a:solidFill>
                <a:schemeClr val="accent1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8800" y="4321314"/>
            <a:ext cx="1905000" cy="70788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CH" sz="2000" dirty="0" smtClean="0">
                <a:solidFill>
                  <a:schemeClr val="accent1">
                    <a:lumMod val="25000"/>
                  </a:schemeClr>
                </a:solidFill>
                <a:latin typeface="+mn-lt"/>
              </a:rPr>
              <a:t>Online </a:t>
            </a:r>
            <a:r>
              <a:rPr lang="fr-CH" sz="2000" dirty="0" err="1" smtClean="0">
                <a:solidFill>
                  <a:schemeClr val="accent1">
                    <a:lumMod val="25000"/>
                  </a:schemeClr>
                </a:solidFill>
                <a:latin typeface="+mn-lt"/>
              </a:rPr>
              <a:t>Optimization</a:t>
            </a:r>
            <a:endParaRPr lang="fr-CH" sz="2000" dirty="0">
              <a:solidFill>
                <a:schemeClr val="accent1">
                  <a:lumMod val="25000"/>
                </a:schemeClr>
              </a:solidFill>
              <a:latin typeface="+mn-lt"/>
            </a:endParaRPr>
          </a:p>
        </p:txBody>
      </p: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 bwMode="auto">
          <a:xfrm>
            <a:off x="2971800" y="4675257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 bwMode="auto">
          <a:xfrm>
            <a:off x="5257800" y="4675257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Elbow Connector 15"/>
          <p:cNvCxnSpPr>
            <a:stCxn id="9" idx="0"/>
            <a:endCxn id="8" idx="0"/>
          </p:cNvCxnSpPr>
          <p:nvPr/>
        </p:nvCxnSpPr>
        <p:spPr bwMode="auto">
          <a:xfrm rot="16200000" flipV="1">
            <a:off x="5448300" y="3178314"/>
            <a:ext cx="1588" cy="2286000"/>
          </a:xfrm>
          <a:prstGeom prst="bentConnector3">
            <a:avLst>
              <a:gd name="adj1" fmla="val 3699088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Online </a:t>
            </a:r>
            <a:r>
              <a:rPr lang="fr-CH" dirty="0" err="1" smtClean="0"/>
              <a:t>Optimization</a:t>
            </a:r>
            <a:r>
              <a:rPr lang="fr-CH" dirty="0" smtClean="0"/>
              <a:t> </a:t>
            </a:r>
            <a:r>
              <a:rPr lang="fr-CH" dirty="0" err="1" smtClean="0"/>
              <a:t>with</a:t>
            </a:r>
            <a:r>
              <a:rPr lang="fr-CH" dirty="0" smtClean="0"/>
              <a:t> </a:t>
            </a:r>
            <a:r>
              <a:rPr lang="fr-CH" dirty="0" err="1" smtClean="0"/>
              <a:t>Mean</a:t>
            </a:r>
            <a:r>
              <a:rPr lang="fr-CH" dirty="0" smtClean="0"/>
              <a:t> Field</a:t>
            </a:r>
            <a:endParaRPr lang="fr-CH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Most </a:t>
            </a:r>
            <a:r>
              <a:rPr lang="fr-CH" dirty="0" err="1" smtClean="0"/>
              <a:t>practical</a:t>
            </a:r>
            <a:r>
              <a:rPr lang="fr-CH" dirty="0" smtClean="0"/>
              <a:t> cases </a:t>
            </a:r>
            <a:r>
              <a:rPr lang="fr-CH" dirty="0" err="1" smtClean="0"/>
              <a:t>produce</a:t>
            </a:r>
            <a:r>
              <a:rPr lang="fr-CH" dirty="0" smtClean="0"/>
              <a:t> NP hard </a:t>
            </a:r>
            <a:r>
              <a:rPr lang="fr-CH" dirty="0" err="1" smtClean="0"/>
              <a:t>problems</a:t>
            </a:r>
            <a:endParaRPr lang="fr-CH" dirty="0" smtClean="0"/>
          </a:p>
          <a:p>
            <a:r>
              <a:rPr lang="fr-CH" dirty="0" smtClean="0"/>
              <a:t>A </a:t>
            </a:r>
            <a:r>
              <a:rPr lang="fr-CH" dirty="0" err="1" smtClean="0"/>
              <a:t>natural</a:t>
            </a:r>
            <a:r>
              <a:rPr lang="fr-CH" dirty="0" smtClean="0"/>
              <a:t> alternative </a:t>
            </a:r>
            <a:r>
              <a:rPr lang="fr-CH" dirty="0" err="1" smtClean="0"/>
              <a:t>is</a:t>
            </a:r>
            <a:r>
              <a:rPr lang="fr-CH" dirty="0" smtClean="0"/>
              <a:t> Markov </a:t>
            </a:r>
            <a:r>
              <a:rPr lang="fr-CH" dirty="0" err="1" smtClean="0"/>
              <a:t>Decision</a:t>
            </a:r>
            <a:r>
              <a:rPr lang="fr-CH" dirty="0" smtClean="0"/>
              <a:t> </a:t>
            </a:r>
            <a:r>
              <a:rPr lang="fr-CH" dirty="0" err="1" smtClean="0"/>
              <a:t>Processes</a:t>
            </a:r>
            <a:endParaRPr lang="fr-CH" dirty="0" smtClean="0"/>
          </a:p>
          <a:p>
            <a:pPr lvl="1"/>
            <a:r>
              <a:rPr lang="fr-CH" dirty="0" err="1" smtClean="0"/>
              <a:t>Similar</a:t>
            </a:r>
            <a:r>
              <a:rPr lang="fr-CH" dirty="0" smtClean="0"/>
              <a:t> </a:t>
            </a:r>
            <a:r>
              <a:rPr lang="fr-CH" dirty="0" err="1" smtClean="0"/>
              <a:t>complexity</a:t>
            </a:r>
            <a:r>
              <a:rPr lang="fr-CH" dirty="0" smtClean="0"/>
              <a:t> issues</a:t>
            </a:r>
          </a:p>
          <a:p>
            <a:r>
              <a:rPr lang="fr-CH" dirty="0" err="1" smtClean="0"/>
              <a:t>Mean</a:t>
            </a:r>
            <a:r>
              <a:rPr lang="fr-CH" dirty="0" smtClean="0"/>
              <a:t> Field Approximation of </a:t>
            </a:r>
            <a:r>
              <a:rPr lang="fr-CH" dirty="0" err="1" smtClean="0"/>
              <a:t>MDPs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a </a:t>
            </a:r>
            <a:r>
              <a:rPr lang="fr-CH" dirty="0" err="1" smtClean="0"/>
              <a:t>promising</a:t>
            </a:r>
            <a:r>
              <a:rPr lang="fr-CH" dirty="0" smtClean="0"/>
              <a:t> direction</a:t>
            </a:r>
          </a:p>
          <a:p>
            <a:pPr lvl="1"/>
            <a:r>
              <a:rPr lang="fr-CH" dirty="0" err="1" smtClean="0"/>
              <a:t>Transforms</a:t>
            </a:r>
            <a:r>
              <a:rPr lang="fr-CH" dirty="0" smtClean="0"/>
              <a:t> </a:t>
            </a:r>
            <a:r>
              <a:rPr lang="fr-CH" dirty="0" err="1" smtClean="0"/>
              <a:t>discrete</a:t>
            </a:r>
            <a:r>
              <a:rPr lang="fr-CH" dirty="0" smtClean="0"/>
              <a:t> state </a:t>
            </a:r>
            <a:r>
              <a:rPr lang="fr-CH" dirty="0" err="1" smtClean="0"/>
              <a:t>space</a:t>
            </a:r>
            <a:r>
              <a:rPr lang="fr-CH" dirty="0" smtClean="0"/>
              <a:t> in </a:t>
            </a:r>
            <a:r>
              <a:rPr lang="fr-CH" dirty="0" err="1" smtClean="0"/>
              <a:t>continuous</a:t>
            </a:r>
            <a:r>
              <a:rPr lang="fr-CH" dirty="0" smtClean="0"/>
              <a:t> one</a:t>
            </a:r>
          </a:p>
          <a:p>
            <a:pPr lvl="1"/>
            <a:r>
              <a:rPr lang="fr-CH" dirty="0" err="1" smtClean="0"/>
              <a:t>Threshold</a:t>
            </a:r>
            <a:r>
              <a:rPr lang="fr-CH" dirty="0" smtClean="0"/>
              <a:t> </a:t>
            </a:r>
            <a:r>
              <a:rPr lang="fr-CH" dirty="0" err="1" smtClean="0"/>
              <a:t>based</a:t>
            </a:r>
            <a:r>
              <a:rPr lang="fr-CH" dirty="0" smtClean="0"/>
              <a:t> </a:t>
            </a:r>
            <a:r>
              <a:rPr lang="fr-CH" dirty="0" err="1" smtClean="0"/>
              <a:t>policies</a:t>
            </a:r>
            <a:r>
              <a:rPr lang="fr-CH" dirty="0" smtClean="0"/>
              <a:t> </a:t>
            </a:r>
            <a:r>
              <a:rPr lang="fr-CH" dirty="0" err="1" smtClean="0"/>
              <a:t>can</a:t>
            </a:r>
            <a:r>
              <a:rPr lang="fr-CH" dirty="0" smtClean="0"/>
              <a:t> </a:t>
            </a:r>
            <a:r>
              <a:rPr lang="fr-CH" dirty="0" err="1" smtClean="0"/>
              <a:t>be</a:t>
            </a:r>
            <a:r>
              <a:rPr lang="fr-CH" dirty="0" smtClean="0"/>
              <a:t> </a:t>
            </a:r>
            <a:r>
              <a:rPr lang="fr-CH" dirty="0" err="1" smtClean="0"/>
              <a:t>computed</a:t>
            </a:r>
            <a:r>
              <a:rPr lang="fr-CH" dirty="0" smtClean="0"/>
              <a:t> </a:t>
            </a:r>
            <a:endParaRPr lang="fr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D4A53C5-72DC-4F28-88A1-5B68A367649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4060698"/>
            <a:ext cx="7467600" cy="176730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9" name="TextBox 18"/>
          <p:cNvSpPr txBox="1"/>
          <p:nvPr/>
        </p:nvSpPr>
        <p:spPr>
          <a:xfrm>
            <a:off x="6019800" y="5562600"/>
            <a:ext cx="281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INRIA RR 7239; April 2010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Take</a:t>
            </a:r>
            <a:r>
              <a:rPr lang="fr-CH" dirty="0" smtClean="0"/>
              <a:t> Home Message</a:t>
            </a:r>
            <a:endParaRPr lang="fr-CH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371600" y="1052513"/>
            <a:ext cx="5029200" cy="5689600"/>
          </a:xfrm>
        </p:spPr>
        <p:txBody>
          <a:bodyPr/>
          <a:lstStyle/>
          <a:p>
            <a:pPr algn="r"/>
            <a:r>
              <a:rPr lang="fr-CH" dirty="0" err="1" smtClean="0"/>
              <a:t>Greening</a:t>
            </a:r>
            <a:r>
              <a:rPr lang="fr-CH" dirty="0" smtClean="0"/>
              <a:t> mobile networks </a:t>
            </a:r>
            <a:r>
              <a:rPr lang="fr-CH" dirty="0" err="1" smtClean="0"/>
              <a:t>saves</a:t>
            </a:r>
            <a:r>
              <a:rPr lang="fr-CH" dirty="0" smtClean="0"/>
              <a:t> </a:t>
            </a:r>
            <a:r>
              <a:rPr lang="fr-CH" dirty="0" err="1" smtClean="0"/>
              <a:t>significant</a:t>
            </a:r>
            <a:r>
              <a:rPr lang="fr-CH" dirty="0" smtClean="0"/>
              <a:t> </a:t>
            </a:r>
            <a:r>
              <a:rPr lang="fr-CH" dirty="0" err="1" smtClean="0"/>
              <a:t>amounts</a:t>
            </a:r>
            <a:r>
              <a:rPr lang="fr-CH" dirty="0" smtClean="0"/>
              <a:t> of </a:t>
            </a:r>
            <a:r>
              <a:rPr lang="fr-CH" dirty="0" err="1" smtClean="0"/>
              <a:t>energy</a:t>
            </a:r>
            <a:r>
              <a:rPr lang="fr-CH" dirty="0" smtClean="0"/>
              <a:t/>
            </a:r>
            <a:br>
              <a:rPr lang="fr-CH" dirty="0" smtClean="0"/>
            </a:br>
            <a:endParaRPr lang="fr-CH" dirty="0" smtClean="0"/>
          </a:p>
          <a:p>
            <a:pPr algn="r"/>
            <a:r>
              <a:rPr lang="fr-CH" dirty="0" smtClean="0"/>
              <a:t>Is possible by smart design and allocation of </a:t>
            </a:r>
            <a:r>
              <a:rPr lang="fr-CH" dirty="0" err="1" smtClean="0"/>
              <a:t>resources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Contents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2362200"/>
            <a:ext cx="4800600" cy="4495800"/>
          </a:xfrm>
        </p:spPr>
        <p:txBody>
          <a:bodyPr/>
          <a:lstStyle/>
          <a:p>
            <a:pPr algn="r"/>
            <a:r>
              <a:rPr lang="fr-CH" sz="2800" dirty="0" err="1" smtClean="0"/>
              <a:t>Greening</a:t>
            </a:r>
            <a:r>
              <a:rPr lang="fr-CH" sz="2800" dirty="0" smtClean="0"/>
              <a:t> Cellular Networks</a:t>
            </a:r>
          </a:p>
          <a:p>
            <a:pPr marL="381000" indent="-381000" algn="r" eaLnBrk="1" hangingPunct="1">
              <a:buSzPct val="200000"/>
              <a:buBlip>
                <a:blip r:embed="rId2"/>
              </a:buBlip>
            </a:pPr>
            <a:r>
              <a:rPr lang="fr-CH" sz="2800" dirty="0" err="1" smtClean="0"/>
              <a:t>Dream</a:t>
            </a:r>
            <a:r>
              <a:rPr lang="fr-CH" sz="2800" dirty="0" smtClean="0"/>
              <a:t> and Reality</a:t>
            </a:r>
          </a:p>
          <a:p>
            <a:pPr algn="r"/>
            <a:r>
              <a:rPr lang="fr-CH" sz="2800" dirty="0" err="1" smtClean="0"/>
              <a:t>What</a:t>
            </a:r>
            <a:r>
              <a:rPr lang="fr-CH" sz="2800" dirty="0" smtClean="0"/>
              <a:t> </a:t>
            </a:r>
            <a:r>
              <a:rPr lang="fr-CH" sz="2800" dirty="0" err="1" smtClean="0"/>
              <a:t>next</a:t>
            </a:r>
            <a:endParaRPr lang="fr-CH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fr-CH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Contents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2362200"/>
            <a:ext cx="4800600" cy="4495800"/>
          </a:xfrm>
        </p:spPr>
        <p:txBody>
          <a:bodyPr/>
          <a:lstStyle/>
          <a:p>
            <a:pPr algn="r"/>
            <a:r>
              <a:rPr lang="fr-CH" sz="2800" dirty="0" err="1" smtClean="0"/>
              <a:t>Greening</a:t>
            </a:r>
            <a:r>
              <a:rPr lang="fr-CH" sz="2800" dirty="0" smtClean="0"/>
              <a:t> Cellular Networks</a:t>
            </a:r>
          </a:p>
          <a:p>
            <a:pPr algn="r"/>
            <a:r>
              <a:rPr lang="fr-CH" sz="2800" dirty="0" err="1" smtClean="0"/>
              <a:t>Dream</a:t>
            </a:r>
            <a:r>
              <a:rPr lang="fr-CH" sz="2800" dirty="0" smtClean="0"/>
              <a:t> and Reality</a:t>
            </a:r>
          </a:p>
          <a:p>
            <a:pPr algn="r"/>
            <a:r>
              <a:rPr lang="fr-CH" sz="2800" dirty="0" err="1" smtClean="0"/>
              <a:t>What</a:t>
            </a:r>
            <a:r>
              <a:rPr lang="fr-CH" sz="2800" dirty="0" smtClean="0"/>
              <a:t> </a:t>
            </a:r>
            <a:r>
              <a:rPr lang="fr-CH" sz="2800" dirty="0" err="1" smtClean="0"/>
              <a:t>next</a:t>
            </a:r>
            <a:endParaRPr lang="fr-CH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 </a:t>
            </a:r>
            <a:r>
              <a:rPr lang="fr-CH" dirty="0" err="1" smtClean="0"/>
              <a:t>Had</a:t>
            </a:r>
            <a:r>
              <a:rPr lang="fr-CH" dirty="0" smtClean="0"/>
              <a:t> A </a:t>
            </a:r>
            <a:r>
              <a:rPr lang="fr-CH" dirty="0" err="1" smtClean="0"/>
              <a:t>Dream</a:t>
            </a:r>
            <a:r>
              <a:rPr lang="fr-CH" dirty="0" smtClean="0"/>
              <a:t> …</a:t>
            </a:r>
            <a:endParaRPr lang="fr-CH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199" y="1052513"/>
            <a:ext cx="4387851" cy="5689600"/>
          </a:xfrm>
        </p:spPr>
        <p:txBody>
          <a:bodyPr/>
          <a:lstStyle/>
          <a:p>
            <a:r>
              <a:rPr lang="fr-CH" dirty="0" smtClean="0"/>
              <a:t>2000 W society  = </a:t>
            </a:r>
            <a:r>
              <a:rPr lang="fr-CH" dirty="0" err="1" smtClean="0"/>
              <a:t>energy</a:t>
            </a:r>
            <a:r>
              <a:rPr lang="fr-CH" dirty="0" smtClean="0"/>
              <a:t> </a:t>
            </a:r>
            <a:r>
              <a:rPr lang="fr-CH" dirty="0" err="1" smtClean="0"/>
              <a:t>expenditure</a:t>
            </a:r>
            <a:r>
              <a:rPr lang="fr-CH" dirty="0" smtClean="0"/>
              <a:t> per capita as </a:t>
            </a:r>
            <a:r>
              <a:rPr lang="fr-CH" dirty="0" err="1" smtClean="0"/>
              <a:t>it</a:t>
            </a:r>
            <a:r>
              <a:rPr lang="fr-CH" dirty="0" smtClean="0"/>
              <a:t> </a:t>
            </a:r>
            <a:r>
              <a:rPr lang="fr-CH" dirty="0" err="1" smtClean="0"/>
              <a:t>was</a:t>
            </a:r>
            <a:r>
              <a:rPr lang="fr-CH" dirty="0" smtClean="0"/>
              <a:t> in 1960 in Western Europe </a:t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sz="2000" dirty="0" smtClean="0"/>
              <a:t>(in CH; = 63.1 GJ per </a:t>
            </a:r>
            <a:r>
              <a:rPr lang="fr-CH" sz="2000" dirty="0" err="1" smtClean="0"/>
              <a:t>year</a:t>
            </a:r>
            <a:r>
              <a:rPr lang="fr-CH" sz="2000" dirty="0" smtClean="0"/>
              <a:t> per capita)</a:t>
            </a:r>
            <a:endParaRPr lang="fr-CH" dirty="0" smtClean="0"/>
          </a:p>
          <a:p>
            <a:endParaRPr lang="fr-CH" dirty="0" smtClean="0"/>
          </a:p>
          <a:p>
            <a:r>
              <a:rPr lang="fr-CH" dirty="0" err="1" smtClean="0"/>
              <a:t>Today</a:t>
            </a:r>
            <a:r>
              <a:rPr lang="fr-CH" dirty="0" smtClean="0"/>
              <a:t>: 5000 – 6000 W </a:t>
            </a:r>
          </a:p>
          <a:p>
            <a:endParaRPr lang="fr-CH" dirty="0" smtClean="0"/>
          </a:p>
          <a:p>
            <a:r>
              <a:rPr lang="fr-CH" dirty="0" err="1" smtClean="0"/>
              <a:t>Realistic</a:t>
            </a:r>
            <a:r>
              <a:rPr lang="fr-CH" dirty="0" smtClean="0"/>
              <a:t> Goal for 2050: </a:t>
            </a:r>
            <a:br>
              <a:rPr lang="fr-CH" dirty="0" smtClean="0"/>
            </a:br>
            <a:r>
              <a:rPr lang="fr-CH" dirty="0" smtClean="0"/>
              <a:t>3500 W</a:t>
            </a:r>
            <a:br>
              <a:rPr lang="fr-CH" dirty="0" smtClean="0"/>
            </a:br>
            <a:r>
              <a:rPr lang="fr-CH" sz="2000" dirty="0" smtClean="0"/>
              <a:t>[</a:t>
            </a:r>
            <a:r>
              <a:rPr lang="fr-CH" sz="2000" i="1" dirty="0" smtClean="0"/>
              <a:t>The 2000 Watt Society –Standard or </a:t>
            </a:r>
            <a:r>
              <a:rPr lang="fr-CH" sz="2000" i="1" dirty="0" err="1" smtClean="0"/>
              <a:t>Guidepost</a:t>
            </a:r>
            <a:r>
              <a:rPr lang="fr-CH" sz="2000" i="1" dirty="0" smtClean="0"/>
              <a:t>? </a:t>
            </a:r>
            <a:r>
              <a:rPr lang="fr-CH" sz="2000" dirty="0" err="1" smtClean="0"/>
              <a:t>Energiespiegel</a:t>
            </a:r>
            <a:r>
              <a:rPr lang="fr-CH" sz="2000" dirty="0" smtClean="0"/>
              <a:t> Nr 18, April 2007, PSI, </a:t>
            </a:r>
            <a:r>
              <a:rPr lang="fr-CH" sz="2000" dirty="0" err="1" smtClean="0"/>
              <a:t>Switzerland</a:t>
            </a:r>
            <a:r>
              <a:rPr lang="fr-CH" sz="2000" dirty="0" smtClean="0"/>
              <a:t>]</a:t>
            </a:r>
            <a:endParaRPr lang="fr-CH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73733" name="Picture 5" descr="C:\Users\leboudec\Desktop\e1ddc6f049.jpg"/>
          <p:cNvPicPr>
            <a:picLocks noChangeAspect="1" noChangeArrowheads="1"/>
          </p:cNvPicPr>
          <p:nvPr/>
        </p:nvPicPr>
        <p:blipFill>
          <a:blip r:embed="rId2" cstate="print"/>
          <a:srcRect r="51209"/>
          <a:stretch>
            <a:fillRect/>
          </a:stretch>
        </p:blipFill>
        <p:spPr bwMode="auto">
          <a:xfrm>
            <a:off x="609600" y="762000"/>
            <a:ext cx="2819400" cy="2578100"/>
          </a:xfrm>
          <a:prstGeom prst="rect">
            <a:avLst/>
          </a:prstGeom>
          <a:noFill/>
        </p:spPr>
      </p:pic>
      <p:pic>
        <p:nvPicPr>
          <p:cNvPr id="73734" name="Picture 6" descr="C:\Users\leboudec\Desktop\large_786045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AFBBE5"/>
              </a:clrFrom>
              <a:clrTo>
                <a:srgbClr val="AFBBE5">
                  <a:alpha val="0"/>
                </a:srgbClr>
              </a:clrTo>
            </a:clrChange>
            <a:biLevel thresh="50000"/>
          </a:blip>
          <a:srcRect/>
          <a:stretch>
            <a:fillRect/>
          </a:stretch>
        </p:blipFill>
        <p:spPr bwMode="auto">
          <a:xfrm>
            <a:off x="0" y="3795565"/>
            <a:ext cx="4648200" cy="30624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Mobile Networks </a:t>
            </a:r>
            <a:r>
              <a:rPr lang="fr-CH" dirty="0" err="1" smtClean="0"/>
              <a:t>can</a:t>
            </a:r>
            <a:r>
              <a:rPr lang="fr-CH" dirty="0" smtClean="0"/>
              <a:t> </a:t>
            </a:r>
            <a:r>
              <a:rPr lang="fr-CH" dirty="0" err="1" smtClean="0"/>
              <a:t>contribute</a:t>
            </a:r>
            <a:r>
              <a:rPr lang="fr-CH" dirty="0" smtClean="0"/>
              <a:t>, </a:t>
            </a:r>
            <a:r>
              <a:rPr lang="fr-CH" dirty="0" err="1" smtClean="0"/>
              <a:t>too</a:t>
            </a:r>
            <a:r>
              <a:rPr lang="fr-CH" dirty="0" smtClean="0"/>
              <a:t>…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76944" y="5029200"/>
            <a:ext cx="475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[Fabio </a:t>
            </a:r>
            <a:r>
              <a:rPr lang="fr-CH" dirty="0" err="1" smtClean="0"/>
              <a:t>Neri</a:t>
            </a:r>
            <a:r>
              <a:rPr lang="fr-CH" dirty="0" smtClean="0"/>
              <a:t> et al., </a:t>
            </a:r>
            <a:r>
              <a:rPr lang="fr-CH" dirty="0" err="1" smtClean="0"/>
              <a:t>working</a:t>
            </a:r>
            <a:r>
              <a:rPr lang="fr-CH" dirty="0" smtClean="0"/>
              <a:t> document, May 2010]</a:t>
            </a:r>
            <a:endParaRPr lang="fr-CH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0"/>
            <a:ext cx="5095180" cy="54864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9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685800"/>
            <a:ext cx="2952750" cy="42957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0" name="Rectangle 9"/>
          <p:cNvSpPr/>
          <p:nvPr/>
        </p:nvSpPr>
        <p:spPr>
          <a:xfrm>
            <a:off x="5791200" y="4648200"/>
            <a:ext cx="3352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[</a:t>
            </a:r>
            <a:r>
              <a:rPr lang="en-US" i="1" dirty="0" smtClean="0"/>
              <a:t>Key Challenges for Green Networking</a:t>
            </a:r>
          </a:p>
          <a:p>
            <a:pPr algn="r"/>
            <a:r>
              <a:rPr lang="en-US" dirty="0" smtClean="0"/>
              <a:t>by Ulrich Barth, Patty Wong, Didier Bourse</a:t>
            </a:r>
          </a:p>
          <a:p>
            <a:pPr algn="r"/>
            <a:r>
              <a:rPr lang="en-US" dirty="0" smtClean="0"/>
              <a:t>ERCIM News, </a:t>
            </a:r>
            <a:r>
              <a:rPr lang="en-US" dirty="0" err="1" smtClean="0"/>
              <a:t>Vol</a:t>
            </a:r>
            <a:r>
              <a:rPr lang="en-US" dirty="0" smtClean="0"/>
              <a:t> 79, Oct 2009] 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0"/>
            <a:ext cx="8785225" cy="1143000"/>
          </a:xfrm>
        </p:spPr>
        <p:txBody>
          <a:bodyPr/>
          <a:lstStyle/>
          <a:p>
            <a:r>
              <a:rPr lang="fr-CH" dirty="0" smtClean="0"/>
              <a:t>Intelligent Management of </a:t>
            </a:r>
            <a:r>
              <a:rPr lang="fr-CH" dirty="0" err="1" smtClean="0"/>
              <a:t>Energy</a:t>
            </a:r>
            <a:r>
              <a:rPr lang="fr-CH" dirty="0" smtClean="0"/>
              <a:t> </a:t>
            </a:r>
            <a:r>
              <a:rPr lang="fr-CH" dirty="0" err="1" smtClean="0"/>
              <a:t>Consumption</a:t>
            </a:r>
            <a:r>
              <a:rPr lang="fr-CH" dirty="0" smtClean="0"/>
              <a:t> and Production</a:t>
            </a:r>
            <a:endParaRPr lang="fr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H" i="1" dirty="0" err="1" smtClean="0"/>
              <a:t>Managing</a:t>
            </a:r>
            <a:r>
              <a:rPr lang="fr-CH" i="1" dirty="0" smtClean="0"/>
              <a:t> End-User </a:t>
            </a:r>
            <a:r>
              <a:rPr lang="fr-CH" i="1" dirty="0" err="1" smtClean="0"/>
              <a:t>Preferences</a:t>
            </a:r>
            <a:r>
              <a:rPr lang="fr-CH" i="1" dirty="0" smtClean="0"/>
              <a:t> in the Smart </a:t>
            </a:r>
            <a:r>
              <a:rPr lang="fr-CH" i="1" dirty="0" err="1" smtClean="0"/>
              <a:t>Grid</a:t>
            </a:r>
            <a:r>
              <a:rPr lang="fr-CH" i="1" dirty="0" smtClean="0"/>
              <a:t>, </a:t>
            </a:r>
            <a:r>
              <a:rPr lang="fr-CH" dirty="0" smtClean="0"/>
              <a:t>C. Wang and M. d. </a:t>
            </a:r>
            <a:r>
              <a:rPr lang="fr-CH" dirty="0" err="1" smtClean="0"/>
              <a:t>Groot</a:t>
            </a:r>
            <a:r>
              <a:rPr lang="fr-CH" dirty="0" smtClean="0"/>
              <a:t>, E-</a:t>
            </a:r>
            <a:r>
              <a:rPr lang="fr-CH" dirty="0" err="1" smtClean="0"/>
              <a:t>energy</a:t>
            </a:r>
            <a:r>
              <a:rPr lang="fr-CH" dirty="0" smtClean="0"/>
              <a:t> 2010, Passau, Germany, 2010</a:t>
            </a:r>
            <a:endParaRPr lang="fr-CH" i="1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5638800" y="4572000"/>
            <a:ext cx="3505200" cy="1346200"/>
          </a:xfrm>
        </p:spPr>
        <p:txBody>
          <a:bodyPr/>
          <a:lstStyle/>
          <a:p>
            <a:r>
              <a:rPr lang="fr-CH" dirty="0" smtClean="0"/>
              <a:t>www.voltalis.com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505200"/>
            <a:ext cx="4829175" cy="16668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838200"/>
            <a:ext cx="3028950" cy="25050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1200" y="3276600"/>
            <a:ext cx="30575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One Day in the Life of Robert </a:t>
            </a:r>
            <a:r>
              <a:rPr lang="fr-CH" dirty="0" err="1" smtClean="0"/>
              <a:t>Longirod</a:t>
            </a:r>
            <a:endParaRPr lang="fr-CH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181600" cy="4532313"/>
          </a:xfrm>
        </p:spPr>
        <p:txBody>
          <a:bodyPr/>
          <a:lstStyle/>
          <a:p>
            <a:r>
              <a:rPr lang="fr-CH" dirty="0" err="1" smtClean="0"/>
              <a:t>We</a:t>
            </a:r>
            <a:r>
              <a:rPr lang="fr-CH" dirty="0" smtClean="0"/>
              <a:t> are in  May 2050, in the 3500W society</a:t>
            </a:r>
            <a:br>
              <a:rPr lang="fr-CH" dirty="0" smtClean="0"/>
            </a:br>
            <a:endParaRPr lang="fr-CH" dirty="0" smtClean="0"/>
          </a:p>
          <a:p>
            <a:r>
              <a:rPr lang="fr-CH" dirty="0" smtClean="0"/>
              <a:t>Robert </a:t>
            </a:r>
            <a:r>
              <a:rPr lang="fr-CH" dirty="0" err="1" smtClean="0"/>
              <a:t>Longirod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telecom</a:t>
            </a:r>
            <a:r>
              <a:rPr lang="fr-CH" dirty="0" smtClean="0"/>
              <a:t> </a:t>
            </a:r>
            <a:r>
              <a:rPr lang="fr-CH" dirty="0" err="1" smtClean="0"/>
              <a:t>engineer</a:t>
            </a:r>
            <a:r>
              <a:rPr lang="fr-CH" dirty="0" smtClean="0"/>
              <a:t> </a:t>
            </a:r>
            <a:r>
              <a:rPr lang="fr-CH" dirty="0" err="1" smtClean="0"/>
              <a:t>at</a:t>
            </a:r>
            <a:r>
              <a:rPr lang="fr-CH" dirty="0" smtClean="0"/>
              <a:t> the </a:t>
            </a:r>
            <a:r>
              <a:rPr lang="fr-CH" dirty="0" err="1" smtClean="0"/>
              <a:t>swiss</a:t>
            </a:r>
            <a:r>
              <a:rPr lang="fr-CH" dirty="0" smtClean="0"/>
              <a:t> </a:t>
            </a:r>
            <a:r>
              <a:rPr lang="fr-CH" dirty="0" err="1" smtClean="0"/>
              <a:t>branch</a:t>
            </a:r>
            <a:r>
              <a:rPr lang="fr-CH" dirty="0" smtClean="0"/>
              <a:t> of </a:t>
            </a:r>
            <a:r>
              <a:rPr lang="fr-CH" dirty="0" err="1" smtClean="0"/>
              <a:t>Huawei</a:t>
            </a:r>
            <a:r>
              <a:rPr lang="fr-CH" dirty="0" smtClean="0"/>
              <a:t> Technologies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2050" name="Picture 2" descr="\\Icsil1-files\lca\Users\leboudec\syncd\2008+\misc\images pour presentations\ScouacPrésente16-06-07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9800" y="2438400"/>
            <a:ext cx="1590675" cy="2524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04800" y="1524000"/>
            <a:ext cx="8458200" cy="4648200"/>
          </a:xfrm>
        </p:spPr>
        <p:txBody>
          <a:bodyPr/>
          <a:lstStyle/>
          <a:p>
            <a:r>
              <a:rPr lang="fr-CH" dirty="0" smtClean="0"/>
              <a:t>Robert </a:t>
            </a:r>
            <a:r>
              <a:rPr lang="fr-CH" dirty="0" err="1" smtClean="0"/>
              <a:t>wakes</a:t>
            </a:r>
            <a:r>
              <a:rPr lang="fr-CH" dirty="0" smtClean="0"/>
              <a:t> up </a:t>
            </a:r>
            <a:r>
              <a:rPr lang="fr-CH" dirty="0" err="1" smtClean="0"/>
              <a:t>at</a:t>
            </a:r>
            <a:r>
              <a:rPr lang="fr-CH" dirty="0" smtClean="0"/>
              <a:t> 6:45</a:t>
            </a:r>
          </a:p>
          <a:p>
            <a:r>
              <a:rPr lang="fr-CH" dirty="0" err="1" smtClean="0"/>
              <a:t>Walks</a:t>
            </a:r>
            <a:r>
              <a:rPr lang="fr-CH" dirty="0" smtClean="0"/>
              <a:t> to the </a:t>
            </a:r>
            <a:r>
              <a:rPr lang="fr-CH" dirty="0" err="1" smtClean="0"/>
              <a:t>bathroom</a:t>
            </a:r>
            <a:r>
              <a:rPr lang="fr-CH" dirty="0" smtClean="0"/>
              <a:t> to </a:t>
            </a:r>
            <a:r>
              <a:rPr lang="fr-CH" dirty="0" err="1" smtClean="0"/>
              <a:t>take</a:t>
            </a:r>
            <a:r>
              <a:rPr lang="fr-CH" dirty="0" smtClean="0"/>
              <a:t> a </a:t>
            </a:r>
            <a:r>
              <a:rPr lang="fr-CH" dirty="0" err="1" smtClean="0"/>
              <a:t>shower</a:t>
            </a:r>
            <a:endParaRPr lang="fr-CH" dirty="0" smtClean="0"/>
          </a:p>
          <a:p>
            <a:r>
              <a:rPr lang="fr-CH" dirty="0" smtClean="0"/>
              <a:t>No hot water !</a:t>
            </a:r>
          </a:p>
          <a:p>
            <a:endParaRPr lang="fr-CH" dirty="0" smtClean="0"/>
          </a:p>
          <a:p>
            <a:r>
              <a:rPr lang="fr-CH" dirty="0" smtClean="0"/>
              <a:t>Home automation </a:t>
            </a:r>
            <a:r>
              <a:rPr lang="fr-CH" dirty="0" err="1" smtClean="0"/>
              <a:t>controller</a:t>
            </a:r>
            <a:r>
              <a:rPr lang="fr-CH" dirty="0" smtClean="0"/>
              <a:t> </a:t>
            </a:r>
            <a:r>
              <a:rPr lang="fr-CH" dirty="0" err="1" smtClean="0"/>
              <a:t>hung</a:t>
            </a:r>
            <a:r>
              <a:rPr lang="fr-CH" dirty="0" smtClean="0"/>
              <a:t> </a:t>
            </a:r>
            <a:r>
              <a:rPr lang="fr-CH" dirty="0" err="1" smtClean="0"/>
              <a:t>yesterday</a:t>
            </a:r>
            <a:r>
              <a:rPr lang="fr-CH" dirty="0" smtClean="0"/>
              <a:t> night. Hot water </a:t>
            </a:r>
            <a:r>
              <a:rPr lang="fr-CH" dirty="0" err="1" smtClean="0"/>
              <a:t>was</a:t>
            </a:r>
            <a:r>
              <a:rPr lang="fr-CH" dirty="0" smtClean="0"/>
              <a:t> not </a:t>
            </a:r>
            <a:r>
              <a:rPr lang="fr-CH" dirty="0" err="1" smtClean="0"/>
              <a:t>replenished</a:t>
            </a:r>
            <a:r>
              <a:rPr lang="fr-CH" dirty="0" smtClean="0"/>
              <a:t> </a:t>
            </a:r>
            <a:r>
              <a:rPr lang="fr-CH" dirty="0" err="1" smtClean="0"/>
              <a:t>overnight</a:t>
            </a:r>
            <a:r>
              <a:rPr lang="fr-CH" dirty="0" smtClean="0"/>
              <a:t>.</a:t>
            </a:r>
          </a:p>
          <a:p>
            <a:endParaRPr lang="fr-CH" dirty="0" smtClean="0"/>
          </a:p>
          <a:p>
            <a:endParaRPr lang="fr-CH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04800" y="304800"/>
            <a:ext cx="8500760" cy="3970318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CH" sz="1400" b="1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CH" sz="1400" b="1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400" b="1" i="0" u="none" strike="noStrike" cap="none" normalizeH="0" baseline="0" dirty="0" smtClean="0">
              <a:ln>
                <a:noFill/>
              </a:ln>
              <a:effectLst/>
              <a:latin typeface="Lucida Console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CH" sz="1400" b="1" dirty="0" smtClean="0">
              <a:latin typeface="Lucida Console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sz="1400" b="1" dirty="0" smtClean="0">
                <a:latin typeface="Lucida Console" pitchFamily="49" charset="0"/>
              </a:rPr>
              <a:t>    </a:t>
            </a:r>
            <a:r>
              <a:rPr kumimoji="0" lang="fr-CH" sz="1400" b="1" i="0" u="none" strike="noStrike" cap="none" normalizeH="0" baseline="0" dirty="0" smtClean="0">
                <a:ln>
                  <a:noFill/>
                </a:ln>
                <a:effectLst/>
                <a:latin typeface="Lucida Console" pitchFamily="49" charset="0"/>
              </a:rPr>
              <a:t>A fatal exception </a:t>
            </a:r>
            <a:r>
              <a:rPr lang="fr-CH" sz="1400" b="1" dirty="0" smtClean="0">
                <a:latin typeface="Lucida Console" pitchFamily="49" charset="0"/>
              </a:rPr>
              <a:t>8E</a:t>
            </a:r>
            <a:r>
              <a:rPr kumimoji="0" lang="fr-CH" sz="1400" b="1" i="0" u="none" strike="noStrike" cap="none" normalizeH="0" baseline="0" dirty="0" smtClean="0">
                <a:ln>
                  <a:noFill/>
                </a:ln>
                <a:effectLst/>
                <a:latin typeface="Lucida Console" pitchFamily="49" charset="0"/>
              </a:rPr>
              <a:t> has </a:t>
            </a:r>
            <a:r>
              <a:rPr kumimoji="0" lang="fr-CH" sz="1400" b="1" i="0" u="none" strike="noStrike" cap="none" normalizeH="0" baseline="0" dirty="0" err="1" smtClean="0">
                <a:ln>
                  <a:noFill/>
                </a:ln>
                <a:effectLst/>
                <a:latin typeface="Lucida Console" pitchFamily="49" charset="0"/>
              </a:rPr>
              <a:t>occurred</a:t>
            </a:r>
            <a:r>
              <a:rPr kumimoji="0" lang="fr-CH" sz="1400" b="1" i="0" u="none" strike="noStrike" cap="none" normalizeH="0" dirty="0" smtClean="0">
                <a:ln>
                  <a:noFill/>
                </a:ln>
                <a:effectLst/>
                <a:latin typeface="Lucida Console" pitchFamily="49" charset="0"/>
              </a:rPr>
              <a:t> </a:t>
            </a:r>
            <a:r>
              <a:rPr kumimoji="0" lang="fr-CH" sz="1400" b="1" i="0" u="none" strike="noStrike" cap="none" normalizeH="0" dirty="0" err="1" smtClean="0">
                <a:ln>
                  <a:noFill/>
                </a:ln>
                <a:effectLst/>
                <a:latin typeface="Lucida Console" pitchFamily="49" charset="0"/>
              </a:rPr>
              <a:t>at</a:t>
            </a:r>
            <a:r>
              <a:rPr kumimoji="0" lang="fr-CH" sz="1400" b="1" i="0" u="none" strike="noStrike" cap="none" normalizeH="0" dirty="0" smtClean="0">
                <a:ln>
                  <a:noFill/>
                </a:ln>
                <a:effectLst/>
                <a:latin typeface="Lucida Console" pitchFamily="49" charset="0"/>
              </a:rPr>
              <a:t> 0028:C881E33670F in UXD DXC 32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400" b="1" i="0" u="none" strike="noStrike" cap="none" normalizeH="0" dirty="0" smtClean="0">
                <a:ln>
                  <a:noFill/>
                </a:ln>
                <a:effectLst/>
                <a:latin typeface="Lucida Console" pitchFamily="49" charset="0"/>
              </a:rPr>
              <a:t>    883FA2332EBD. The </a:t>
            </a:r>
            <a:r>
              <a:rPr kumimoji="0" lang="fr-CH" sz="1400" b="1" i="0" u="none" strike="noStrike" cap="none" normalizeH="0" dirty="0" err="1" smtClean="0">
                <a:ln>
                  <a:noFill/>
                </a:ln>
                <a:effectLst/>
                <a:latin typeface="Lucida Console" pitchFamily="49" charset="0"/>
              </a:rPr>
              <a:t>current</a:t>
            </a:r>
            <a:r>
              <a:rPr kumimoji="0" lang="fr-CH" sz="1400" b="1" i="0" u="none" strike="noStrike" cap="none" normalizeH="0" dirty="0" smtClean="0">
                <a:ln>
                  <a:noFill/>
                </a:ln>
                <a:effectLst/>
                <a:latin typeface="Lucida Console" pitchFamily="49" charset="0"/>
              </a:rPr>
              <a:t> application </a:t>
            </a:r>
            <a:r>
              <a:rPr kumimoji="0" lang="fr-CH" sz="1400" b="1" i="0" u="none" strike="noStrike" cap="none" normalizeH="0" dirty="0" err="1" smtClean="0">
                <a:ln>
                  <a:noFill/>
                </a:ln>
                <a:effectLst/>
                <a:latin typeface="Lucida Console" pitchFamily="49" charset="0"/>
              </a:rPr>
              <a:t>will</a:t>
            </a:r>
            <a:r>
              <a:rPr kumimoji="0" lang="fr-CH" sz="1400" b="1" i="0" u="none" strike="noStrike" cap="none" normalizeH="0" dirty="0" smtClean="0">
                <a:ln>
                  <a:noFill/>
                </a:ln>
                <a:effectLst/>
                <a:latin typeface="Lucida Console" pitchFamily="49" charset="0"/>
              </a:rPr>
              <a:t> </a:t>
            </a:r>
            <a:r>
              <a:rPr kumimoji="0" lang="fr-CH" sz="1400" b="1" i="0" u="none" strike="noStrike" cap="none" normalizeH="0" dirty="0" err="1" smtClean="0">
                <a:ln>
                  <a:noFill/>
                </a:ln>
                <a:effectLst/>
                <a:latin typeface="Lucida Console" pitchFamily="49" charset="0"/>
              </a:rPr>
              <a:t>be</a:t>
            </a:r>
            <a:r>
              <a:rPr kumimoji="0" lang="fr-CH" sz="1400" b="1" i="0" u="none" strike="noStrike" cap="none" normalizeH="0" dirty="0" smtClean="0">
                <a:ln>
                  <a:noFill/>
                </a:ln>
                <a:effectLst/>
                <a:latin typeface="Lucida Console" pitchFamily="49" charset="0"/>
              </a:rPr>
              <a:t> </a:t>
            </a:r>
            <a:r>
              <a:rPr kumimoji="0" lang="fr-CH" sz="1400" b="1" i="0" u="none" strike="noStrike" cap="none" normalizeH="0" dirty="0" err="1" smtClean="0">
                <a:ln>
                  <a:noFill/>
                </a:ln>
                <a:effectLst/>
                <a:latin typeface="Lucida Console" pitchFamily="49" charset="0"/>
              </a:rPr>
              <a:t>terminated</a:t>
            </a:r>
            <a:r>
              <a:rPr kumimoji="0" lang="fr-CH" sz="1400" b="1" i="0" u="none" strike="noStrike" cap="none" normalizeH="0" dirty="0" smtClean="0">
                <a:ln>
                  <a:noFill/>
                </a:ln>
                <a:effectLst/>
                <a:latin typeface="Lucida Console" pitchFamily="49" charset="0"/>
              </a:rPr>
              <a:t>. </a:t>
            </a:r>
            <a:br>
              <a:rPr kumimoji="0" lang="fr-CH" sz="1400" b="1" i="0" u="none" strike="noStrike" cap="none" normalizeH="0" dirty="0" smtClean="0">
                <a:ln>
                  <a:noFill/>
                </a:ln>
                <a:effectLst/>
                <a:latin typeface="Lucida Console" pitchFamily="49" charset="0"/>
              </a:rPr>
            </a:br>
            <a:r>
              <a:rPr kumimoji="0" lang="fr-CH" sz="1400" b="1" i="0" u="none" strike="noStrike" cap="none" normalizeH="0" dirty="0" smtClean="0">
                <a:ln>
                  <a:noFill/>
                </a:ln>
                <a:effectLst/>
                <a:latin typeface="Lucida Console" pitchFamily="49" charset="0"/>
              </a:rPr>
              <a:t/>
            </a:r>
            <a:br>
              <a:rPr kumimoji="0" lang="fr-CH" sz="1400" b="1" i="0" u="none" strike="noStrike" cap="none" normalizeH="0" dirty="0" smtClean="0">
                <a:ln>
                  <a:noFill/>
                </a:ln>
                <a:effectLst/>
                <a:latin typeface="Lucida Console" pitchFamily="49" charset="0"/>
              </a:rPr>
            </a:br>
            <a:r>
              <a:rPr kumimoji="0" lang="fr-CH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CH" sz="1400" b="1" baseline="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400" b="1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CH" sz="1400" b="1" baseline="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400" b="1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CH" sz="1400" b="1" baseline="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400" b="1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04800" y="457200"/>
            <a:ext cx="8458200" cy="4419600"/>
          </a:xfrm>
        </p:spPr>
        <p:txBody>
          <a:bodyPr/>
          <a:lstStyle/>
          <a:p>
            <a:r>
              <a:rPr lang="fr-CH" dirty="0" smtClean="0"/>
              <a:t>	Robert </a:t>
            </a:r>
            <a:r>
              <a:rPr lang="fr-CH" dirty="0" err="1" smtClean="0"/>
              <a:t>is</a:t>
            </a:r>
            <a:r>
              <a:rPr lang="fr-CH" dirty="0" smtClean="0"/>
              <a:t> a </a:t>
            </a:r>
            <a:r>
              <a:rPr lang="fr-CH" dirty="0" err="1" smtClean="0"/>
              <a:t>philosoph</a:t>
            </a:r>
            <a:r>
              <a:rPr lang="fr-CH" dirty="0" smtClean="0"/>
              <a:t> and </a:t>
            </a:r>
            <a:r>
              <a:rPr lang="fr-CH" dirty="0" err="1" smtClean="0"/>
              <a:t>takes</a:t>
            </a:r>
            <a:r>
              <a:rPr lang="fr-CH" dirty="0" smtClean="0"/>
              <a:t> a cold </a:t>
            </a:r>
            <a:r>
              <a:rPr lang="fr-CH" dirty="0" err="1" smtClean="0"/>
              <a:t>shower</a:t>
            </a:r>
            <a:r>
              <a:rPr lang="fr-CH" dirty="0" smtClean="0"/>
              <a:t>. </a:t>
            </a:r>
          </a:p>
          <a:p>
            <a:endParaRPr lang="fr-CH" dirty="0" smtClean="0"/>
          </a:p>
          <a:p>
            <a:r>
              <a:rPr lang="fr-CH" dirty="0" smtClean="0"/>
              <a:t>	</a:t>
            </a:r>
            <a:r>
              <a:rPr lang="fr-CH" dirty="0" err="1" smtClean="0"/>
              <a:t>Now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time for a good, hot, </a:t>
            </a:r>
            <a:r>
              <a:rPr lang="fr-CH" dirty="0" err="1" smtClean="0"/>
              <a:t>espresso</a:t>
            </a:r>
            <a:r>
              <a:rPr lang="fr-CH" dirty="0" smtClean="0"/>
              <a:t>. Robert imagines the </a:t>
            </a:r>
            <a:r>
              <a:rPr lang="fr-CH" dirty="0" err="1" smtClean="0"/>
              <a:t>smell</a:t>
            </a:r>
            <a:r>
              <a:rPr lang="fr-CH" dirty="0" smtClean="0"/>
              <a:t> of the first coffee of the </a:t>
            </a:r>
            <a:r>
              <a:rPr lang="fr-CH" dirty="0" err="1" smtClean="0"/>
              <a:t>day</a:t>
            </a:r>
            <a:r>
              <a:rPr lang="fr-CH" dirty="0" smtClean="0"/>
              <a:t> and </a:t>
            </a:r>
            <a:r>
              <a:rPr lang="fr-CH" dirty="0" err="1" smtClean="0"/>
              <a:t>smiles</a:t>
            </a:r>
            <a:r>
              <a:rPr lang="fr-CH" dirty="0" smtClean="0"/>
              <a:t> …</a:t>
            </a:r>
          </a:p>
          <a:p>
            <a:endParaRPr lang="fr-CH" dirty="0" smtClean="0"/>
          </a:p>
          <a:p>
            <a:r>
              <a:rPr lang="fr-CH" dirty="0" smtClean="0"/>
              <a:t>	…but no coffee !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 smtClean="0"/>
              <a:t>Robert </a:t>
            </a:r>
            <a:r>
              <a:rPr lang="fr-CH" dirty="0" err="1" smtClean="0"/>
              <a:t>re</a:t>
            </a:r>
            <a:r>
              <a:rPr lang="fr-CH" dirty="0" smtClean="0"/>
              <a:t>-</a:t>
            </a:r>
            <a:r>
              <a:rPr lang="fr-CH" dirty="0" err="1" smtClean="0"/>
              <a:t>programmed</a:t>
            </a:r>
            <a:r>
              <a:rPr lang="fr-CH" dirty="0" smtClean="0"/>
              <a:t> </a:t>
            </a:r>
            <a:r>
              <a:rPr lang="fr-CH" dirty="0" err="1" smtClean="0"/>
              <a:t>his</a:t>
            </a:r>
            <a:r>
              <a:rPr lang="fr-CH" dirty="0" smtClean="0"/>
              <a:t> end user </a:t>
            </a:r>
            <a:r>
              <a:rPr lang="fr-CH" dirty="0" err="1" smtClean="0"/>
              <a:t>preferences</a:t>
            </a:r>
            <a:r>
              <a:rPr lang="fr-CH" dirty="0" smtClean="0"/>
              <a:t> in the smart </a:t>
            </a:r>
            <a:r>
              <a:rPr lang="fr-CH" dirty="0" err="1" smtClean="0"/>
              <a:t>grid</a:t>
            </a:r>
            <a:r>
              <a:rPr lang="fr-CH" dirty="0" smtClean="0"/>
              <a:t> </a:t>
            </a:r>
            <a:r>
              <a:rPr lang="fr-CH" dirty="0" err="1" smtClean="0"/>
              <a:t>yesterday</a:t>
            </a:r>
            <a:r>
              <a:rPr lang="fr-CH" dirty="0" smtClean="0"/>
              <a:t> night and made a </a:t>
            </a:r>
            <a:r>
              <a:rPr lang="fr-CH" dirty="0" err="1" smtClean="0"/>
              <a:t>mistake</a:t>
            </a:r>
            <a:r>
              <a:rPr lang="fr-CH" dirty="0" smtClean="0"/>
              <a:t> !</a:t>
            </a:r>
          </a:p>
          <a:p>
            <a:endParaRPr lang="fr-CH" dirty="0" smtClean="0"/>
          </a:p>
          <a:p>
            <a:r>
              <a:rPr lang="fr-CH" dirty="0" err="1" smtClean="0"/>
              <a:t>Fortunately</a:t>
            </a:r>
            <a:r>
              <a:rPr lang="fr-CH" dirty="0" smtClean="0"/>
              <a:t>, the </a:t>
            </a:r>
            <a:r>
              <a:rPr lang="fr-CH" dirty="0" err="1" smtClean="0"/>
              <a:t>fridge</a:t>
            </a:r>
            <a:r>
              <a:rPr lang="fr-CH" dirty="0" smtClean="0"/>
              <a:t> </a:t>
            </a:r>
            <a:r>
              <a:rPr lang="fr-CH" dirty="0" err="1" smtClean="0"/>
              <a:t>works</a:t>
            </a:r>
            <a:r>
              <a:rPr lang="fr-CH" dirty="0" smtClean="0"/>
              <a:t> and </a:t>
            </a:r>
            <a:r>
              <a:rPr lang="fr-CH" dirty="0" err="1" smtClean="0"/>
              <a:t>there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some</a:t>
            </a:r>
            <a:r>
              <a:rPr lang="fr-CH" dirty="0" smtClean="0"/>
              <a:t> orange </a:t>
            </a:r>
            <a:r>
              <a:rPr lang="fr-CH" dirty="0" err="1" smtClean="0"/>
              <a:t>juice</a:t>
            </a:r>
            <a:r>
              <a:rPr lang="fr-CH" dirty="0" smtClean="0"/>
              <a:t> </a:t>
            </a:r>
            <a:r>
              <a:rPr lang="fr-CH" dirty="0" err="1" smtClean="0"/>
              <a:t>left</a:t>
            </a:r>
            <a:r>
              <a:rPr lang="fr-CH" dirty="0" smtClean="0"/>
              <a:t>.</a:t>
            </a:r>
          </a:p>
          <a:p>
            <a:endParaRPr lang="fr-CH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 smtClean="0"/>
              <a:t>Robert </a:t>
            </a:r>
            <a:r>
              <a:rPr lang="fr-CH" dirty="0" err="1" smtClean="0"/>
              <a:t>now</a:t>
            </a:r>
            <a:r>
              <a:rPr lang="fr-CH" dirty="0" smtClean="0"/>
              <a:t> </a:t>
            </a:r>
            <a:r>
              <a:rPr lang="fr-CH" dirty="0" err="1" smtClean="0"/>
              <a:t>walks</a:t>
            </a:r>
            <a:r>
              <a:rPr lang="fr-CH" dirty="0" smtClean="0"/>
              <a:t> to </a:t>
            </a:r>
            <a:r>
              <a:rPr lang="fr-CH" dirty="0" err="1" smtClean="0"/>
              <a:t>his</a:t>
            </a:r>
            <a:r>
              <a:rPr lang="fr-CH" dirty="0" smtClean="0"/>
              <a:t> </a:t>
            </a:r>
            <a:r>
              <a:rPr lang="fr-CH" dirty="0" err="1" smtClean="0"/>
              <a:t>lounge</a:t>
            </a:r>
            <a:r>
              <a:rPr lang="fr-CH" dirty="0" smtClean="0"/>
              <a:t> and </a:t>
            </a:r>
            <a:r>
              <a:rPr lang="fr-CH" dirty="0" err="1" smtClean="0"/>
              <a:t>prepares</a:t>
            </a:r>
            <a:r>
              <a:rPr lang="fr-CH" dirty="0" smtClean="0"/>
              <a:t> to </a:t>
            </a:r>
            <a:r>
              <a:rPr lang="fr-CH" dirty="0" err="1" smtClean="0"/>
              <a:t>work</a:t>
            </a:r>
            <a:r>
              <a:rPr lang="fr-CH" dirty="0" smtClean="0"/>
              <a:t>. </a:t>
            </a:r>
            <a:r>
              <a:rPr lang="fr-CH" dirty="0" err="1" smtClean="0"/>
              <a:t>Today</a:t>
            </a:r>
            <a:r>
              <a:rPr lang="fr-CH" dirty="0" smtClean="0"/>
              <a:t>, Robert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telecommuting</a:t>
            </a:r>
            <a:r>
              <a:rPr lang="fr-CH" dirty="0" smtClean="0"/>
              <a:t> – </a:t>
            </a:r>
            <a:r>
              <a:rPr lang="fr-CH" dirty="0" err="1" smtClean="0"/>
              <a:t>this</a:t>
            </a:r>
            <a:r>
              <a:rPr lang="fr-CH" dirty="0" smtClean="0"/>
              <a:t> </a:t>
            </a:r>
            <a:r>
              <a:rPr lang="fr-CH" dirty="0" err="1" smtClean="0"/>
              <a:t>saves</a:t>
            </a:r>
            <a:r>
              <a:rPr lang="fr-CH" dirty="0" smtClean="0"/>
              <a:t> time and </a:t>
            </a:r>
            <a:r>
              <a:rPr lang="fr-CH" dirty="0" err="1" smtClean="0"/>
              <a:t>energy</a:t>
            </a:r>
            <a:r>
              <a:rPr lang="fr-CH" dirty="0" smtClean="0"/>
              <a:t>.</a:t>
            </a:r>
          </a:p>
          <a:p>
            <a:endParaRPr lang="fr-CH" dirty="0" smtClean="0"/>
          </a:p>
          <a:p>
            <a:r>
              <a:rPr lang="fr-CH" dirty="0" err="1" smtClean="0"/>
              <a:t>Strange</a:t>
            </a:r>
            <a:r>
              <a:rPr lang="fr-CH" dirty="0" smtClean="0"/>
              <a:t>, the </a:t>
            </a:r>
            <a:r>
              <a:rPr lang="fr-CH" dirty="0" err="1" smtClean="0"/>
              <a:t>lounge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dark</a:t>
            </a:r>
            <a:r>
              <a:rPr lang="fr-CH" dirty="0" smtClean="0"/>
              <a:t> – </a:t>
            </a:r>
            <a:r>
              <a:rPr lang="fr-CH" dirty="0" err="1" smtClean="0"/>
              <a:t>shutters</a:t>
            </a:r>
            <a:r>
              <a:rPr lang="fr-CH" dirty="0" smtClean="0"/>
              <a:t> are </a:t>
            </a:r>
            <a:r>
              <a:rPr lang="fr-CH" dirty="0" err="1" smtClean="0"/>
              <a:t>blocked</a:t>
            </a:r>
            <a:r>
              <a:rPr lang="fr-CH" dirty="0" smtClean="0"/>
              <a:t> </a:t>
            </a:r>
            <a:r>
              <a:rPr lang="fr-CH" dirty="0" err="1" smtClean="0"/>
              <a:t>closed</a:t>
            </a:r>
            <a:r>
              <a:rPr lang="fr-CH" dirty="0" smtClean="0"/>
              <a:t> … the home automation </a:t>
            </a:r>
            <a:r>
              <a:rPr lang="fr-CH" dirty="0" err="1" smtClean="0"/>
              <a:t>controller</a:t>
            </a:r>
            <a:r>
              <a:rPr lang="fr-CH" dirty="0" smtClean="0"/>
              <a:t>, of course !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 smtClean="0"/>
              <a:t>Not a </a:t>
            </a:r>
            <a:r>
              <a:rPr lang="fr-CH" dirty="0" err="1" smtClean="0"/>
              <a:t>serious</a:t>
            </a:r>
            <a:r>
              <a:rPr lang="fr-CH" dirty="0" smtClean="0"/>
              <a:t> </a:t>
            </a:r>
            <a:r>
              <a:rPr lang="fr-CH" dirty="0" err="1" smtClean="0"/>
              <a:t>problem</a:t>
            </a:r>
            <a:r>
              <a:rPr lang="fr-CH" dirty="0" smtClean="0"/>
              <a:t> </a:t>
            </a:r>
            <a:r>
              <a:rPr lang="fr-CH" dirty="0" err="1" smtClean="0"/>
              <a:t>anyhow</a:t>
            </a:r>
            <a:r>
              <a:rPr lang="fr-CH" dirty="0" smtClean="0"/>
              <a:t>; the </a:t>
            </a:r>
            <a:r>
              <a:rPr lang="fr-CH" dirty="0" err="1" smtClean="0"/>
              <a:t>shutters</a:t>
            </a:r>
            <a:r>
              <a:rPr lang="fr-CH" dirty="0" smtClean="0"/>
              <a:t> </a:t>
            </a:r>
            <a:r>
              <a:rPr lang="fr-CH" dirty="0" err="1" smtClean="0"/>
              <a:t>can</a:t>
            </a:r>
            <a:r>
              <a:rPr lang="fr-CH" dirty="0" smtClean="0"/>
              <a:t> </a:t>
            </a:r>
            <a:r>
              <a:rPr lang="fr-CH" dirty="0" err="1" smtClean="0"/>
              <a:t>be</a:t>
            </a:r>
            <a:r>
              <a:rPr lang="fr-CH" dirty="0" smtClean="0"/>
              <a:t> </a:t>
            </a:r>
            <a:r>
              <a:rPr lang="fr-CH" dirty="0" err="1" smtClean="0"/>
              <a:t>opened</a:t>
            </a:r>
            <a:r>
              <a:rPr lang="fr-CH" dirty="0" smtClean="0"/>
              <a:t> </a:t>
            </a:r>
            <a:r>
              <a:rPr lang="fr-CH" dirty="0" err="1" smtClean="0"/>
              <a:t>manually</a:t>
            </a:r>
            <a:r>
              <a:rPr lang="fr-CH" dirty="0" smtClean="0"/>
              <a:t>.</a:t>
            </a:r>
          </a:p>
          <a:p>
            <a:endParaRPr lang="fr-CH" dirty="0" smtClean="0"/>
          </a:p>
          <a:p>
            <a:r>
              <a:rPr lang="fr-CH" dirty="0" smtClean="0"/>
              <a:t>Robert </a:t>
            </a:r>
            <a:r>
              <a:rPr lang="fr-CH" dirty="0" err="1" smtClean="0"/>
              <a:t>sits</a:t>
            </a:r>
            <a:r>
              <a:rPr lang="fr-CH" dirty="0" smtClean="0"/>
              <a:t> </a:t>
            </a:r>
            <a:r>
              <a:rPr lang="fr-CH" dirty="0" err="1" smtClean="0"/>
              <a:t>at</a:t>
            </a:r>
            <a:r>
              <a:rPr lang="fr-CH" dirty="0" smtClean="0"/>
              <a:t> </a:t>
            </a:r>
            <a:r>
              <a:rPr lang="fr-CH" dirty="0" err="1" smtClean="0"/>
              <a:t>his</a:t>
            </a:r>
            <a:r>
              <a:rPr lang="fr-CH" dirty="0" smtClean="0"/>
              <a:t> table and opens </a:t>
            </a:r>
            <a:r>
              <a:rPr lang="fr-CH" dirty="0" err="1" smtClean="0"/>
              <a:t>his</a:t>
            </a:r>
            <a:r>
              <a:rPr lang="fr-CH" dirty="0" smtClean="0"/>
              <a:t> desktop …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cvs files\leboudec-oeuvre\papers\scopes energy\madrid 2010\DessinScouacPourPapa (nul)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38150"/>
            <a:ext cx="9085720" cy="6419850"/>
          </a:xfrm>
          <a:prstGeom prst="rect">
            <a:avLst/>
          </a:prstGeom>
          <a:noFill/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4800" y="0"/>
            <a:ext cx="8458200" cy="4876800"/>
          </a:xfrm>
        </p:spPr>
        <p:txBody>
          <a:bodyPr/>
          <a:lstStyle/>
          <a:p>
            <a:r>
              <a:rPr lang="fr-CH" dirty="0" smtClean="0"/>
              <a:t>The </a:t>
            </a:r>
            <a:r>
              <a:rPr lang="fr-CH" dirty="0" err="1" smtClean="0"/>
              <a:t>femtocell</a:t>
            </a:r>
            <a:r>
              <a:rPr lang="fr-CH" dirty="0" smtClean="0"/>
              <a:t> has </a:t>
            </a:r>
            <a:r>
              <a:rPr lang="fr-CH" dirty="0" err="1" smtClean="0"/>
              <a:t>burnt</a:t>
            </a:r>
            <a:r>
              <a:rPr lang="fr-CH" dirty="0" smtClean="0"/>
              <a:t>, no internet </a:t>
            </a:r>
            <a:r>
              <a:rPr lang="fr-CH" dirty="0" err="1" smtClean="0"/>
              <a:t>access</a:t>
            </a:r>
            <a:r>
              <a:rPr lang="fr-CH" dirty="0" smtClean="0"/>
              <a:t> …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6064250" cy="908050"/>
          </a:xfrm>
        </p:spPr>
        <p:txBody>
          <a:bodyPr/>
          <a:lstStyle/>
          <a:p>
            <a:r>
              <a:rPr lang="fr-CH" dirty="0" smtClean="0"/>
              <a:t>Mobile </a:t>
            </a:r>
            <a:r>
              <a:rPr lang="fr-CH" dirty="0" err="1" smtClean="0"/>
              <a:t>Operator</a:t>
            </a:r>
            <a:r>
              <a:rPr lang="fr-CH" dirty="0" smtClean="0"/>
              <a:t> </a:t>
            </a:r>
            <a:r>
              <a:rPr lang="fr-CH" dirty="0" err="1" smtClean="0"/>
              <a:t>Energy</a:t>
            </a:r>
            <a:r>
              <a:rPr lang="fr-CH" dirty="0" smtClean="0"/>
              <a:t> </a:t>
            </a:r>
            <a:r>
              <a:rPr lang="fr-CH" dirty="0" err="1" smtClean="0"/>
              <a:t>Consumption</a:t>
            </a:r>
            <a:r>
              <a:rPr lang="fr-CH" dirty="0" smtClean="0"/>
              <a:t> </a:t>
            </a:r>
            <a:r>
              <a:rPr lang="fr-CH" dirty="0" err="1" smtClean="0"/>
              <a:t>Facts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581400"/>
            <a:ext cx="663892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962025"/>
            <a:ext cx="8896350" cy="27717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6585531" y="3352800"/>
            <a:ext cx="232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EuropeanWireless2010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 smtClean="0"/>
              <a:t>Robert </a:t>
            </a:r>
            <a:r>
              <a:rPr lang="fr-CH" dirty="0" err="1" smtClean="0"/>
              <a:t>is</a:t>
            </a:r>
            <a:r>
              <a:rPr lang="fr-CH" dirty="0" smtClean="0"/>
              <a:t> a bit </a:t>
            </a:r>
            <a:r>
              <a:rPr lang="fr-CH" dirty="0" err="1" smtClean="0"/>
              <a:t>worried</a:t>
            </a:r>
            <a:r>
              <a:rPr lang="fr-CH" dirty="0" smtClean="0"/>
              <a:t>. There </a:t>
            </a:r>
            <a:r>
              <a:rPr lang="fr-CH" dirty="0" err="1" smtClean="0"/>
              <a:t>is</a:t>
            </a:r>
            <a:r>
              <a:rPr lang="fr-CH" dirty="0" smtClean="0"/>
              <a:t> an important meeting </a:t>
            </a:r>
            <a:r>
              <a:rPr lang="fr-CH" dirty="0" err="1" smtClean="0"/>
              <a:t>at</a:t>
            </a:r>
            <a:r>
              <a:rPr lang="fr-CH" dirty="0" smtClean="0"/>
              <a:t> 10:00 </a:t>
            </a:r>
            <a:r>
              <a:rPr lang="fr-CH" dirty="0" err="1" smtClean="0"/>
              <a:t>scheduled</a:t>
            </a:r>
            <a:r>
              <a:rPr lang="fr-CH" dirty="0" smtClean="0"/>
              <a:t> </a:t>
            </a:r>
            <a:r>
              <a:rPr lang="fr-CH" dirty="0" err="1" smtClean="0"/>
              <a:t>with</a:t>
            </a:r>
            <a:r>
              <a:rPr lang="fr-CH" dirty="0" smtClean="0"/>
              <a:t> </a:t>
            </a:r>
            <a:r>
              <a:rPr lang="fr-CH" dirty="0" err="1" smtClean="0"/>
              <a:t>two</a:t>
            </a:r>
            <a:r>
              <a:rPr lang="fr-CH" dirty="0" smtClean="0"/>
              <a:t> </a:t>
            </a:r>
            <a:r>
              <a:rPr lang="fr-CH" dirty="0" err="1" smtClean="0"/>
              <a:t>co</a:t>
            </a:r>
            <a:r>
              <a:rPr lang="fr-CH" dirty="0" smtClean="0"/>
              <a:t>-</a:t>
            </a:r>
            <a:r>
              <a:rPr lang="fr-CH" dirty="0" err="1" smtClean="0"/>
              <a:t>workers</a:t>
            </a:r>
            <a:r>
              <a:rPr lang="fr-CH" dirty="0" smtClean="0"/>
              <a:t>. </a:t>
            </a:r>
          </a:p>
          <a:p>
            <a:r>
              <a:rPr lang="fr-CH" dirty="0" smtClean="0"/>
              <a:t>« If I </a:t>
            </a:r>
            <a:r>
              <a:rPr lang="fr-CH" dirty="0" err="1" smtClean="0"/>
              <a:t>am</a:t>
            </a:r>
            <a:r>
              <a:rPr lang="fr-CH" dirty="0" smtClean="0"/>
              <a:t> not </a:t>
            </a:r>
            <a:r>
              <a:rPr lang="fr-CH" dirty="0" err="1" smtClean="0"/>
              <a:t>at</a:t>
            </a:r>
            <a:r>
              <a:rPr lang="fr-CH" dirty="0" smtClean="0"/>
              <a:t> </a:t>
            </a:r>
            <a:r>
              <a:rPr lang="fr-CH" dirty="0" err="1" smtClean="0"/>
              <a:t>that</a:t>
            </a:r>
            <a:r>
              <a:rPr lang="fr-CH" dirty="0" smtClean="0"/>
              <a:t> meeting, </a:t>
            </a:r>
            <a:r>
              <a:rPr lang="fr-CH" dirty="0" err="1" smtClean="0"/>
              <a:t>it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George </a:t>
            </a:r>
            <a:r>
              <a:rPr lang="fr-CH" dirty="0" err="1" smtClean="0"/>
              <a:t>who</a:t>
            </a:r>
            <a:r>
              <a:rPr lang="fr-CH" dirty="0" smtClean="0"/>
              <a:t> </a:t>
            </a:r>
            <a:r>
              <a:rPr lang="fr-CH" dirty="0" err="1" smtClean="0"/>
              <a:t>will</a:t>
            </a:r>
            <a:r>
              <a:rPr lang="fr-CH" dirty="0" smtClean="0"/>
              <a:t> </a:t>
            </a:r>
            <a:r>
              <a:rPr lang="fr-CH" dirty="0" err="1" smtClean="0"/>
              <a:t>get</a:t>
            </a:r>
            <a:r>
              <a:rPr lang="fr-CH" dirty="0" smtClean="0"/>
              <a:t> the </a:t>
            </a:r>
            <a:r>
              <a:rPr lang="fr-CH" dirty="0" err="1" smtClean="0"/>
              <a:t>work</a:t>
            </a:r>
            <a:r>
              <a:rPr lang="fr-CH" dirty="0" smtClean="0"/>
              <a:t>. I must </a:t>
            </a:r>
            <a:r>
              <a:rPr lang="fr-CH" dirty="0" err="1" smtClean="0"/>
              <a:t>be</a:t>
            </a:r>
            <a:r>
              <a:rPr lang="fr-CH" dirty="0" smtClean="0"/>
              <a:t> </a:t>
            </a:r>
            <a:r>
              <a:rPr lang="fr-CH" dirty="0" err="1" smtClean="0"/>
              <a:t>there</a:t>
            </a:r>
            <a:r>
              <a:rPr lang="fr-CH" dirty="0" smtClean="0"/>
              <a:t> »</a:t>
            </a:r>
          </a:p>
          <a:p>
            <a:endParaRPr lang="fr-CH" dirty="0" smtClean="0"/>
          </a:p>
          <a:p>
            <a:r>
              <a:rPr lang="fr-CH" dirty="0" smtClean="0"/>
              <a:t>Robert </a:t>
            </a:r>
            <a:r>
              <a:rPr lang="fr-CH" dirty="0" err="1" smtClean="0"/>
              <a:t>decides</a:t>
            </a:r>
            <a:r>
              <a:rPr lang="fr-CH" dirty="0" smtClean="0"/>
              <a:t> to do </a:t>
            </a:r>
            <a:r>
              <a:rPr lang="fr-CH" dirty="0" err="1" smtClean="0"/>
              <a:t>something</a:t>
            </a:r>
            <a:r>
              <a:rPr lang="fr-CH" dirty="0" smtClean="0"/>
              <a:t> </a:t>
            </a:r>
            <a:r>
              <a:rPr lang="fr-CH" dirty="0" err="1" smtClean="0"/>
              <a:t>exceptional</a:t>
            </a:r>
            <a:r>
              <a:rPr lang="fr-CH" dirty="0" smtClean="0"/>
              <a:t>: drive to </a:t>
            </a:r>
            <a:r>
              <a:rPr lang="fr-CH" dirty="0" err="1" smtClean="0"/>
              <a:t>work</a:t>
            </a:r>
            <a:r>
              <a:rPr lang="fr-CH" dirty="0" smtClean="0"/>
              <a:t> !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 smtClean="0"/>
              <a:t>In the garage …</a:t>
            </a:r>
          </a:p>
          <a:p>
            <a:endParaRPr lang="fr-CH" dirty="0" smtClean="0"/>
          </a:p>
          <a:p>
            <a:r>
              <a:rPr lang="fr-CH" dirty="0" smtClean="0"/>
              <a:t>The e-car </a:t>
            </a:r>
            <a:r>
              <a:rPr lang="fr-CH" dirty="0" err="1" smtClean="0"/>
              <a:t>is</a:t>
            </a:r>
            <a:r>
              <a:rPr lang="fr-CH" dirty="0" smtClean="0"/>
              <a:t> not </a:t>
            </a:r>
            <a:r>
              <a:rPr lang="fr-CH" dirty="0" err="1" smtClean="0"/>
              <a:t>charged</a:t>
            </a:r>
            <a:r>
              <a:rPr lang="fr-CH" dirty="0" smtClean="0"/>
              <a:t>. </a:t>
            </a:r>
            <a:br>
              <a:rPr lang="fr-CH" dirty="0" smtClean="0"/>
            </a:br>
            <a:endParaRPr lang="fr-CH" dirty="0" smtClean="0"/>
          </a:p>
          <a:p>
            <a:r>
              <a:rPr lang="fr-CH" dirty="0" smtClean="0"/>
              <a:t>The batteries </a:t>
            </a:r>
            <a:r>
              <a:rPr lang="fr-CH" dirty="0" err="1" smtClean="0"/>
              <a:t>were</a:t>
            </a:r>
            <a:r>
              <a:rPr lang="fr-CH" dirty="0" smtClean="0"/>
              <a:t> </a:t>
            </a:r>
            <a:r>
              <a:rPr lang="fr-CH" dirty="0" err="1" smtClean="0"/>
              <a:t>used</a:t>
            </a:r>
            <a:r>
              <a:rPr lang="fr-CH" dirty="0" smtClean="0"/>
              <a:t> to power the </a:t>
            </a:r>
            <a:r>
              <a:rPr lang="fr-CH" dirty="0" err="1" smtClean="0"/>
              <a:t>grid</a:t>
            </a:r>
            <a:r>
              <a:rPr lang="fr-CH" dirty="0" smtClean="0"/>
              <a:t>. Normal, Robert </a:t>
            </a:r>
            <a:r>
              <a:rPr lang="fr-CH" dirty="0" err="1" smtClean="0"/>
              <a:t>did</a:t>
            </a:r>
            <a:r>
              <a:rPr lang="fr-CH" dirty="0" smtClean="0"/>
              <a:t> not plan to go </a:t>
            </a:r>
            <a:r>
              <a:rPr lang="fr-CH" dirty="0" err="1" smtClean="0"/>
              <a:t>anywhere</a:t>
            </a:r>
            <a:r>
              <a:rPr lang="fr-CH" dirty="0" smtClean="0"/>
              <a:t> </a:t>
            </a:r>
            <a:r>
              <a:rPr lang="fr-CH" dirty="0" err="1" smtClean="0"/>
              <a:t>today</a:t>
            </a:r>
            <a:r>
              <a:rPr lang="fr-CH" dirty="0" smtClean="0"/>
              <a:t>…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 smtClean="0"/>
              <a:t>Robert cycles to </a:t>
            </a:r>
            <a:r>
              <a:rPr lang="fr-CH" dirty="0" err="1" smtClean="0"/>
              <a:t>work</a:t>
            </a:r>
            <a:endParaRPr lang="fr-CH" dirty="0" smtClean="0"/>
          </a:p>
          <a:p>
            <a:endParaRPr lang="fr-CH" dirty="0" smtClean="0"/>
          </a:p>
          <a:p>
            <a:r>
              <a:rPr lang="fr-CH" dirty="0" err="1" smtClean="0"/>
              <a:t>While</a:t>
            </a:r>
            <a:r>
              <a:rPr lang="fr-CH" dirty="0" smtClean="0"/>
              <a:t> </a:t>
            </a:r>
            <a:r>
              <a:rPr lang="fr-CH" dirty="0" err="1" smtClean="0"/>
              <a:t>pedalling</a:t>
            </a:r>
            <a:r>
              <a:rPr lang="fr-CH" dirty="0" smtClean="0"/>
              <a:t> back home in the </a:t>
            </a:r>
            <a:r>
              <a:rPr lang="fr-CH" dirty="0" err="1" smtClean="0"/>
              <a:t>evening</a:t>
            </a:r>
            <a:r>
              <a:rPr lang="fr-CH" dirty="0" smtClean="0"/>
              <a:t>, </a:t>
            </a:r>
            <a:r>
              <a:rPr lang="fr-CH" dirty="0" err="1" smtClean="0"/>
              <a:t>he</a:t>
            </a:r>
            <a:r>
              <a:rPr lang="fr-CH" dirty="0" smtClean="0"/>
              <a:t> </a:t>
            </a:r>
            <a:r>
              <a:rPr lang="fr-CH" dirty="0" err="1" smtClean="0"/>
              <a:t>hopes</a:t>
            </a:r>
            <a:r>
              <a:rPr lang="fr-CH" dirty="0" smtClean="0"/>
              <a:t> </a:t>
            </a:r>
            <a:r>
              <a:rPr lang="fr-CH" dirty="0" err="1" smtClean="0"/>
              <a:t>that</a:t>
            </a:r>
            <a:r>
              <a:rPr lang="fr-CH" dirty="0" smtClean="0"/>
              <a:t> the </a:t>
            </a:r>
            <a:r>
              <a:rPr lang="fr-CH" dirty="0" err="1" smtClean="0"/>
              <a:t>washing</a:t>
            </a:r>
            <a:r>
              <a:rPr lang="fr-CH" dirty="0" smtClean="0"/>
              <a:t> machine </a:t>
            </a:r>
            <a:r>
              <a:rPr lang="fr-CH" dirty="0" err="1" smtClean="0"/>
              <a:t>did</a:t>
            </a:r>
            <a:r>
              <a:rPr lang="fr-CH" dirty="0" smtClean="0"/>
              <a:t> </a:t>
            </a:r>
            <a:r>
              <a:rPr lang="fr-CH" dirty="0" err="1" smtClean="0"/>
              <a:t>its</a:t>
            </a:r>
            <a:r>
              <a:rPr lang="fr-CH" dirty="0" smtClean="0"/>
              <a:t> job…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Smart </a:t>
            </a:r>
            <a:r>
              <a:rPr lang="fr-CH" dirty="0" err="1" smtClean="0"/>
              <a:t>energy</a:t>
            </a:r>
            <a:r>
              <a:rPr lang="fr-CH" dirty="0" smtClean="0"/>
              <a:t> management issues</a:t>
            </a:r>
            <a:endParaRPr lang="fr-CH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209800" y="990600"/>
            <a:ext cx="4351337" cy="5689600"/>
          </a:xfrm>
        </p:spPr>
        <p:txBody>
          <a:bodyPr/>
          <a:lstStyle/>
          <a:p>
            <a:pPr algn="r"/>
            <a:r>
              <a:rPr lang="fr-CH" sz="2800" dirty="0" smtClean="0"/>
              <a:t>man machine interactions</a:t>
            </a:r>
          </a:p>
          <a:p>
            <a:pPr lvl="1" algn="r"/>
            <a:r>
              <a:rPr lang="fr-CH" sz="2400" dirty="0" err="1" smtClean="0"/>
              <a:t>Difficult</a:t>
            </a:r>
            <a:endParaRPr lang="fr-CH" sz="2400" dirty="0" smtClean="0"/>
          </a:p>
          <a:p>
            <a:pPr lvl="1" algn="r"/>
            <a:r>
              <a:rPr lang="fr-CH" sz="2400" dirty="0" smtClean="0"/>
              <a:t>Apple</a:t>
            </a:r>
          </a:p>
          <a:p>
            <a:pPr lvl="1" algn="r"/>
            <a:endParaRPr lang="fr-CH" sz="2400" dirty="0" smtClean="0"/>
          </a:p>
          <a:p>
            <a:pPr algn="r"/>
            <a:r>
              <a:rPr lang="fr-CH" sz="2800" dirty="0" err="1" smtClean="0"/>
              <a:t>reliable</a:t>
            </a:r>
            <a:r>
              <a:rPr lang="fr-CH" sz="2800" dirty="0" smtClean="0"/>
              <a:t> hardware and software</a:t>
            </a:r>
          </a:p>
          <a:p>
            <a:pPr algn="r"/>
            <a:endParaRPr lang="fr-CH" sz="2800" dirty="0" smtClean="0"/>
          </a:p>
          <a:p>
            <a:pPr algn="r"/>
            <a:r>
              <a:rPr lang="fr-CH" sz="2800" dirty="0" err="1" smtClean="0"/>
              <a:t>can</a:t>
            </a:r>
            <a:r>
              <a:rPr lang="fr-CH" sz="2800" dirty="0" smtClean="0"/>
              <a:t> </a:t>
            </a:r>
            <a:r>
              <a:rPr lang="fr-CH" sz="2800" dirty="0" err="1" smtClean="0"/>
              <a:t>we</a:t>
            </a:r>
            <a:r>
              <a:rPr lang="fr-CH" sz="2800" dirty="0" smtClean="0"/>
              <a:t> </a:t>
            </a:r>
            <a:r>
              <a:rPr lang="fr-CH" sz="2800" dirty="0" err="1" smtClean="0"/>
              <a:t>make</a:t>
            </a:r>
            <a:r>
              <a:rPr lang="fr-CH" sz="2800" dirty="0" smtClean="0"/>
              <a:t> Airbus grade </a:t>
            </a:r>
            <a:r>
              <a:rPr lang="fr-CH" sz="2800" dirty="0" err="1" smtClean="0"/>
              <a:t>equipment</a:t>
            </a:r>
            <a:r>
              <a:rPr lang="fr-CH" sz="2800" dirty="0" smtClean="0"/>
              <a:t> </a:t>
            </a:r>
            <a:r>
              <a:rPr lang="fr-CH" sz="2800" dirty="0" err="1" smtClean="0"/>
              <a:t>at</a:t>
            </a:r>
            <a:r>
              <a:rPr lang="fr-CH" sz="2800" dirty="0" smtClean="0"/>
              <a:t> </a:t>
            </a:r>
            <a:r>
              <a:rPr lang="fr-CH" sz="2800" dirty="0" err="1" smtClean="0"/>
              <a:t>low</a:t>
            </a:r>
            <a:r>
              <a:rPr lang="fr-CH" sz="2800" dirty="0" smtClean="0"/>
              <a:t> </a:t>
            </a:r>
            <a:r>
              <a:rPr lang="fr-CH" sz="2800" dirty="0" err="1" smtClean="0"/>
              <a:t>cost</a:t>
            </a:r>
            <a:r>
              <a:rPr lang="fr-CH" sz="2800" dirty="0" smtClean="0"/>
              <a:t> 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107950" y="0"/>
            <a:ext cx="8785225" cy="1295400"/>
          </a:xfrm>
        </p:spPr>
        <p:txBody>
          <a:bodyPr/>
          <a:lstStyle/>
          <a:p>
            <a:r>
              <a:rPr lang="fr-CH" dirty="0" smtClean="0"/>
              <a:t>Impact of </a:t>
            </a:r>
            <a:r>
              <a:rPr lang="fr-CH" dirty="0" err="1" smtClean="0"/>
              <a:t>Saving</a:t>
            </a:r>
            <a:r>
              <a:rPr lang="fr-CH" dirty="0" smtClean="0"/>
              <a:t> </a:t>
            </a:r>
            <a:r>
              <a:rPr lang="fr-CH" dirty="0" err="1" smtClean="0"/>
              <a:t>Energy</a:t>
            </a:r>
            <a:r>
              <a:rPr lang="fr-CH" dirty="0" smtClean="0"/>
              <a:t> in Radio Network</a:t>
            </a:r>
            <a:endParaRPr lang="fr-CH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81000" y="3429000"/>
            <a:ext cx="4343400" cy="139817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1" name="Content Placeholder 10"/>
          <p:cNvSpPr>
            <a:spLocks noGrp="1"/>
          </p:cNvSpPr>
          <p:nvPr>
            <p:ph sz="half" idx="4294967295"/>
          </p:nvPr>
        </p:nvSpPr>
        <p:spPr>
          <a:xfrm>
            <a:off x="565150" y="1219200"/>
            <a:ext cx="8578850" cy="5370513"/>
          </a:xfrm>
        </p:spPr>
        <p:txBody>
          <a:bodyPr/>
          <a:lstStyle/>
          <a:p>
            <a:r>
              <a:rPr lang="fr-CH" dirty="0" err="1" smtClean="0"/>
              <a:t>Saving</a:t>
            </a:r>
            <a:r>
              <a:rPr lang="fr-CH" dirty="0" smtClean="0"/>
              <a:t> </a:t>
            </a:r>
            <a:r>
              <a:rPr lang="fr-CH" dirty="0" err="1" smtClean="0"/>
              <a:t>energy</a:t>
            </a:r>
            <a:r>
              <a:rPr lang="fr-CH" dirty="0" smtClean="0"/>
              <a:t> in radio </a:t>
            </a:r>
            <a:r>
              <a:rPr lang="fr-CH" dirty="0" err="1" smtClean="0"/>
              <a:t>access</a:t>
            </a:r>
            <a:r>
              <a:rPr lang="fr-CH" dirty="0" smtClean="0"/>
              <a:t> network </a:t>
            </a:r>
            <a:r>
              <a:rPr lang="fr-CH" dirty="0" err="1" smtClean="0"/>
              <a:t>is</a:t>
            </a:r>
            <a:r>
              <a:rPr lang="fr-CH" dirty="0" smtClean="0"/>
              <a:t> a must</a:t>
            </a:r>
          </a:p>
          <a:p>
            <a:pPr lvl="1"/>
            <a:r>
              <a:rPr lang="fr-CH" dirty="0" err="1" smtClean="0"/>
              <a:t>Savings</a:t>
            </a:r>
            <a:r>
              <a:rPr lang="fr-CH" dirty="0" smtClean="0"/>
              <a:t> by putting </a:t>
            </a:r>
            <a:r>
              <a:rPr lang="fr-CH" dirty="0" err="1" smtClean="0"/>
              <a:t>access</a:t>
            </a:r>
            <a:r>
              <a:rPr lang="fr-CH" dirty="0" smtClean="0"/>
              <a:t> points to </a:t>
            </a:r>
            <a:r>
              <a:rPr lang="fr-CH" dirty="0" err="1" smtClean="0"/>
              <a:t>sleep</a:t>
            </a:r>
            <a:r>
              <a:rPr lang="fr-CH" dirty="0" smtClean="0"/>
              <a:t> </a:t>
            </a:r>
            <a:r>
              <a:rPr lang="fr-CH" dirty="0" err="1" smtClean="0"/>
              <a:t>could</a:t>
            </a:r>
            <a:r>
              <a:rPr lang="fr-CH" dirty="0" smtClean="0"/>
              <a:t> </a:t>
            </a:r>
            <a:r>
              <a:rPr lang="fr-CH" dirty="0" err="1" smtClean="0"/>
              <a:t>save</a:t>
            </a:r>
            <a:r>
              <a:rPr lang="fr-CH" dirty="0" smtClean="0"/>
              <a:t> 7.5% </a:t>
            </a:r>
            <a:r>
              <a:rPr lang="fr-CH" dirty="0" err="1" smtClean="0"/>
              <a:t>electricity</a:t>
            </a:r>
            <a:r>
              <a:rPr lang="fr-CH" dirty="0" smtClean="0"/>
              <a:t> </a:t>
            </a:r>
            <a:r>
              <a:rPr lang="fr-CH" dirty="0" err="1" smtClean="0"/>
              <a:t>consumption</a:t>
            </a:r>
            <a:r>
              <a:rPr lang="fr-CH" dirty="0" smtClean="0"/>
              <a:t> </a:t>
            </a:r>
            <a:r>
              <a:rPr lang="fr-CH" dirty="0" smtClean="0"/>
              <a:t>of mobile </a:t>
            </a:r>
            <a:r>
              <a:rPr lang="fr-CH" dirty="0" err="1" smtClean="0"/>
              <a:t>operators</a:t>
            </a:r>
            <a:r>
              <a:rPr lang="fr-CH" dirty="0" smtClean="0"/>
              <a:t> </a:t>
            </a:r>
            <a:r>
              <a:rPr lang="fr-CH" dirty="0" err="1" smtClean="0"/>
              <a:t>worldwide</a:t>
            </a:r>
            <a:r>
              <a:rPr lang="fr-CH" dirty="0" smtClean="0"/>
              <a:t>[Marsan2010</a:t>
            </a:r>
            <a:r>
              <a:rPr lang="fr-CH" dirty="0" smtClean="0"/>
              <a:t>]</a:t>
            </a:r>
          </a:p>
          <a:p>
            <a:r>
              <a:rPr lang="fr-CH" dirty="0" smtClean="0"/>
              <a:t>But global impact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modest</a:t>
            </a:r>
            <a:r>
              <a:rPr lang="fr-CH" dirty="0" smtClean="0"/>
              <a:t>	</a:t>
            </a:r>
          </a:p>
          <a:p>
            <a:pPr lvl="1"/>
            <a:r>
              <a:rPr lang="fr-CH" dirty="0" smtClean="0"/>
              <a:t>0.01% to 0.03% of total </a:t>
            </a:r>
            <a:r>
              <a:rPr lang="fr-CH" dirty="0" err="1" smtClean="0"/>
              <a:t>electricity</a:t>
            </a:r>
            <a:r>
              <a:rPr lang="fr-CH" dirty="0" smtClean="0"/>
              <a:t> </a:t>
            </a:r>
            <a:r>
              <a:rPr lang="fr-CH" dirty="0" err="1" smtClean="0"/>
              <a:t>consumption</a:t>
            </a:r>
            <a:r>
              <a:rPr lang="fr-CH" dirty="0" smtClean="0"/>
              <a:t> </a:t>
            </a:r>
            <a:r>
              <a:rPr lang="fr-CH" dirty="0" smtClean="0"/>
              <a:t>[</a:t>
            </a:r>
            <a:r>
              <a:rPr lang="fr-CH" dirty="0" err="1" smtClean="0"/>
              <a:t>Dufkova</a:t>
            </a:r>
            <a:r>
              <a:rPr lang="fr-CH" dirty="0" smtClean="0"/>
              <a:t> </a:t>
            </a:r>
            <a:r>
              <a:rPr lang="fr-CH" dirty="0" smtClean="0"/>
              <a:t>2010</a:t>
            </a:r>
            <a:r>
              <a:rPr lang="fr-CH" dirty="0" smtClean="0"/>
              <a:t>]</a:t>
            </a:r>
          </a:p>
          <a:p>
            <a:pPr lvl="1"/>
            <a:r>
              <a:rPr lang="fr-CH" dirty="0" smtClean="0"/>
              <a:t>0.001% to 0.004 % of </a:t>
            </a:r>
            <a:r>
              <a:rPr lang="fr-CH" dirty="0" err="1" smtClean="0"/>
              <a:t>primary</a:t>
            </a:r>
            <a:r>
              <a:rPr lang="fr-CH" dirty="0" smtClean="0"/>
              <a:t> </a:t>
            </a:r>
            <a:r>
              <a:rPr lang="fr-CH" dirty="0" err="1" smtClean="0"/>
              <a:t>energy</a:t>
            </a:r>
            <a:r>
              <a:rPr lang="fr-CH" dirty="0" smtClean="0"/>
              <a:t> sources</a:t>
            </a:r>
            <a:endParaRPr lang="fr-CH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472950" y="6306368"/>
            <a:ext cx="229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e-</a:t>
            </a:r>
            <a:r>
              <a:rPr lang="fr-CH" dirty="0" err="1" smtClean="0"/>
              <a:t>Energy</a:t>
            </a:r>
            <a:r>
              <a:rPr lang="fr-CH" dirty="0" smtClean="0"/>
              <a:t> 2010, Passau</a:t>
            </a:r>
            <a:endParaRPr lang="fr-CH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4431268"/>
            <a:ext cx="5406042" cy="222408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The </a:t>
            </a:r>
            <a:r>
              <a:rPr lang="fr-CH" dirty="0" err="1" smtClean="0"/>
              <a:t>Myth</a:t>
            </a:r>
            <a:r>
              <a:rPr lang="fr-CH" dirty="0" smtClean="0"/>
              <a:t> of e-cars</a:t>
            </a:r>
            <a:endParaRPr lang="fr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Q: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H" dirty="0" smtClean="0"/>
              <a:t>Replace all cars and trucks of </a:t>
            </a:r>
            <a:r>
              <a:rPr lang="fr-CH" dirty="0" err="1" smtClean="0"/>
              <a:t>Switzerland</a:t>
            </a:r>
            <a:r>
              <a:rPr lang="fr-CH" dirty="0" smtClean="0"/>
              <a:t> by </a:t>
            </a:r>
            <a:r>
              <a:rPr lang="fr-CH" dirty="0" err="1" smtClean="0"/>
              <a:t>electrical</a:t>
            </a:r>
            <a:r>
              <a:rPr lang="fr-CH" dirty="0" smtClean="0"/>
              <a:t> </a:t>
            </a:r>
            <a:r>
              <a:rPr lang="fr-CH" dirty="0" err="1" smtClean="0"/>
              <a:t>vehicles</a:t>
            </a:r>
            <a:r>
              <a:rPr lang="fr-CH" dirty="0" smtClean="0"/>
              <a:t>. </a:t>
            </a:r>
            <a:r>
              <a:rPr lang="fr-CH" dirty="0" err="1" smtClean="0"/>
              <a:t>What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the impact on the power </a:t>
            </a:r>
            <a:r>
              <a:rPr lang="fr-CH" dirty="0" err="1" smtClean="0"/>
              <a:t>grid</a:t>
            </a:r>
            <a:r>
              <a:rPr lang="fr-CH" dirty="0" smtClean="0"/>
              <a:t> </a:t>
            </a:r>
            <a:r>
              <a:rPr lang="fr-CH" dirty="0" smtClean="0"/>
              <a:t>?</a:t>
            </a:r>
          </a:p>
          <a:p>
            <a:pPr>
              <a:buNone/>
            </a:pPr>
            <a:endParaRPr lang="fr-CH" b="1" dirty="0" smtClean="0"/>
          </a:p>
          <a:p>
            <a:pPr>
              <a:buNone/>
            </a:pPr>
            <a:r>
              <a:rPr lang="fr-CH" dirty="0" smtClean="0"/>
              <a:t>	</a:t>
            </a:r>
            <a:r>
              <a:rPr lang="fr-CH" dirty="0" err="1" smtClean="0"/>
              <a:t>excluding</a:t>
            </a:r>
            <a:r>
              <a:rPr lang="fr-CH" dirty="0" smtClean="0"/>
              <a:t> </a:t>
            </a:r>
            <a:r>
              <a:rPr lang="fr-CH" dirty="0" smtClean="0"/>
              <a:t>air </a:t>
            </a:r>
            <a:r>
              <a:rPr lang="fr-CH" dirty="0" smtClean="0"/>
              <a:t>transport</a:t>
            </a:r>
            <a:endParaRPr lang="fr-CH" b="1" dirty="0" smtClean="0"/>
          </a:p>
          <a:p>
            <a:endParaRPr lang="fr-CH" dirty="0" smtClean="0"/>
          </a:p>
          <a:p>
            <a:endParaRPr lang="fr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H" dirty="0" smtClean="0"/>
              <a:t>A:</a:t>
            </a:r>
            <a:endParaRPr lang="fr-CH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CH" dirty="0" smtClean="0"/>
              <a:t>x 2</a:t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>≥ 6 new </a:t>
            </a:r>
            <a:r>
              <a:rPr lang="fr-CH" dirty="0" err="1" smtClean="0"/>
              <a:t>nuclear</a:t>
            </a:r>
            <a:r>
              <a:rPr lang="fr-CH" dirty="0" smtClean="0"/>
              <a:t> plants</a:t>
            </a:r>
            <a:br>
              <a:rPr lang="fr-CH" dirty="0" smtClean="0"/>
            </a:br>
            <a:r>
              <a:rPr lang="fr-CH" dirty="0" smtClean="0"/>
              <a:t>+ </a:t>
            </a:r>
            <a:r>
              <a:rPr lang="fr-CH" dirty="0" err="1" smtClean="0"/>
              <a:t>cover</a:t>
            </a:r>
            <a:r>
              <a:rPr lang="fr-CH" dirty="0" smtClean="0"/>
              <a:t> the country </a:t>
            </a:r>
            <a:r>
              <a:rPr lang="fr-CH" dirty="0" err="1" smtClean="0"/>
              <a:t>with</a:t>
            </a:r>
            <a:r>
              <a:rPr lang="fr-CH" dirty="0" smtClean="0"/>
              <a:t> </a:t>
            </a:r>
            <a:r>
              <a:rPr lang="fr-CH" dirty="0" err="1" smtClean="0"/>
              <a:t>windmills</a:t>
            </a:r>
            <a:r>
              <a:rPr lang="fr-CH" dirty="0" smtClean="0"/>
              <a:t> + put </a:t>
            </a:r>
            <a:r>
              <a:rPr lang="fr-CH" dirty="0" err="1" smtClean="0"/>
              <a:t>solar</a:t>
            </a:r>
            <a:r>
              <a:rPr lang="fr-CH" dirty="0" smtClean="0"/>
              <a:t> </a:t>
            </a:r>
            <a:r>
              <a:rPr lang="fr-CH" dirty="0" err="1" smtClean="0"/>
              <a:t>cells</a:t>
            </a:r>
            <a:r>
              <a:rPr lang="fr-CH" dirty="0" smtClean="0"/>
              <a:t> on all roofs</a:t>
            </a:r>
            <a:endParaRPr lang="fr-CH" dirty="0" smtClean="0"/>
          </a:p>
          <a:p>
            <a:r>
              <a:rPr lang="fr-CH" dirty="0" smtClean="0"/>
              <a:t>Source: Prof. Hubert </a:t>
            </a:r>
            <a:r>
              <a:rPr lang="fr-CH" dirty="0" err="1" smtClean="0"/>
              <a:t>Kirrmann</a:t>
            </a:r>
            <a:r>
              <a:rPr lang="fr-CH" dirty="0" smtClean="0"/>
              <a:t>, ABB / </a:t>
            </a:r>
            <a:r>
              <a:rPr lang="fr-CH" dirty="0" smtClean="0"/>
              <a:t>EPFL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Take</a:t>
            </a:r>
            <a:r>
              <a:rPr lang="fr-CH" dirty="0" smtClean="0"/>
              <a:t>-Home Message</a:t>
            </a:r>
            <a:endParaRPr lang="fr-CH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57400" y="1052513"/>
            <a:ext cx="6096000" cy="5689600"/>
          </a:xfrm>
        </p:spPr>
        <p:txBody>
          <a:bodyPr/>
          <a:lstStyle/>
          <a:p>
            <a:endParaRPr lang="fr-CH" dirty="0" smtClean="0"/>
          </a:p>
          <a:p>
            <a:r>
              <a:rPr lang="fr-CH" dirty="0" smtClean="0"/>
              <a:t>Transportation and </a:t>
            </a:r>
            <a:r>
              <a:rPr lang="fr-CH" dirty="0" err="1" smtClean="0"/>
              <a:t>domestic</a:t>
            </a:r>
            <a:r>
              <a:rPr lang="fr-CH" dirty="0" smtClean="0"/>
              <a:t> usages are major </a:t>
            </a:r>
            <a:r>
              <a:rPr lang="fr-CH" dirty="0" err="1" smtClean="0"/>
              <a:t>energy</a:t>
            </a:r>
            <a:r>
              <a:rPr lang="fr-CH" dirty="0" smtClean="0"/>
              <a:t> </a:t>
            </a:r>
            <a:r>
              <a:rPr lang="fr-CH" dirty="0" err="1" smtClean="0"/>
              <a:t>consumers</a:t>
            </a:r>
            <a:r>
              <a:rPr lang="fr-CH" dirty="0" smtClean="0"/>
              <a:t> and have a major </a:t>
            </a:r>
            <a:r>
              <a:rPr lang="fr-CH" dirty="0" err="1" smtClean="0"/>
              <a:t>problem</a:t>
            </a:r>
            <a:r>
              <a:rPr lang="fr-CH" dirty="0" smtClean="0"/>
              <a:t/>
            </a:r>
            <a:br>
              <a:rPr lang="fr-CH" dirty="0" smtClean="0"/>
            </a:br>
            <a:endParaRPr lang="fr-CH" dirty="0" smtClean="0"/>
          </a:p>
          <a:p>
            <a:r>
              <a:rPr lang="fr-CH" dirty="0" err="1" smtClean="0"/>
              <a:t>Energy</a:t>
            </a:r>
            <a:r>
              <a:rPr lang="fr-CH" dirty="0" smtClean="0"/>
              <a:t> management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much</a:t>
            </a:r>
            <a:r>
              <a:rPr lang="fr-CH" dirty="0" smtClean="0"/>
              <a:t> harder </a:t>
            </a:r>
            <a:r>
              <a:rPr lang="fr-CH" dirty="0" err="1" smtClean="0"/>
              <a:t>than</a:t>
            </a:r>
            <a:r>
              <a:rPr lang="fr-CH" dirty="0" smtClean="0"/>
              <a:t> </a:t>
            </a:r>
            <a:r>
              <a:rPr lang="fr-CH" dirty="0" err="1" smtClean="0"/>
              <a:t>often</a:t>
            </a:r>
            <a:r>
              <a:rPr lang="fr-CH" dirty="0" smtClean="0"/>
              <a:t> </a:t>
            </a:r>
            <a:r>
              <a:rPr lang="fr-CH" dirty="0" err="1" smtClean="0"/>
              <a:t>envisioned</a:t>
            </a:r>
            <a:endParaRPr lang="fr-CH" dirty="0" smtClean="0"/>
          </a:p>
          <a:p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Contents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2362200"/>
            <a:ext cx="4800600" cy="4495800"/>
          </a:xfrm>
        </p:spPr>
        <p:txBody>
          <a:bodyPr/>
          <a:lstStyle/>
          <a:p>
            <a:pPr algn="r"/>
            <a:r>
              <a:rPr lang="fr-CH" sz="2800" dirty="0" err="1" smtClean="0"/>
              <a:t>Greening</a:t>
            </a:r>
            <a:r>
              <a:rPr lang="fr-CH" sz="2800" dirty="0" smtClean="0"/>
              <a:t> Cellular Networks</a:t>
            </a:r>
          </a:p>
          <a:p>
            <a:pPr algn="r"/>
            <a:r>
              <a:rPr lang="fr-CH" sz="2800" dirty="0" err="1" smtClean="0"/>
              <a:t>Dream</a:t>
            </a:r>
            <a:r>
              <a:rPr lang="fr-CH" sz="2800" dirty="0" smtClean="0"/>
              <a:t> and Reality</a:t>
            </a:r>
          </a:p>
          <a:p>
            <a:pPr marL="381000" indent="-381000" algn="r" eaLnBrk="1" hangingPunct="1">
              <a:buSzPct val="200000"/>
              <a:buBlip>
                <a:blip r:embed="rId2"/>
              </a:buBlip>
            </a:pPr>
            <a:r>
              <a:rPr lang="fr-CH" sz="2800" dirty="0" err="1" smtClean="0"/>
              <a:t>What</a:t>
            </a:r>
            <a:r>
              <a:rPr lang="fr-CH" sz="2800" dirty="0" smtClean="0"/>
              <a:t> </a:t>
            </a:r>
            <a:r>
              <a:rPr lang="fr-CH" sz="2800" dirty="0" err="1" smtClean="0"/>
              <a:t>next</a:t>
            </a:r>
            <a:endParaRPr lang="fr-CH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fr-CH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Roadmap</a:t>
            </a:r>
            <a:r>
              <a:rPr lang="fr-CH" dirty="0" smtClean="0"/>
              <a:t> for Green Telecom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We</a:t>
            </a:r>
            <a:r>
              <a:rPr lang="fr-CH" dirty="0" smtClean="0"/>
              <a:t> </a:t>
            </a:r>
            <a:r>
              <a:rPr lang="fr-CH" dirty="0" err="1" smtClean="0"/>
              <a:t>need</a:t>
            </a:r>
            <a:r>
              <a:rPr lang="fr-CH" dirty="0" smtClean="0"/>
              <a:t> to continue </a:t>
            </a:r>
            <a:r>
              <a:rPr lang="fr-CH" dirty="0" err="1" smtClean="0"/>
              <a:t>making</a:t>
            </a:r>
            <a:r>
              <a:rPr lang="fr-CH" dirty="0" smtClean="0"/>
              <a:t> the </a:t>
            </a:r>
            <a:r>
              <a:rPr lang="fr-CH" dirty="0" err="1" smtClean="0"/>
              <a:t>telecom</a:t>
            </a:r>
            <a:r>
              <a:rPr lang="fr-CH" dirty="0" smtClean="0"/>
              <a:t> infrastructure</a:t>
            </a:r>
          </a:p>
          <a:p>
            <a:pPr lvl="1"/>
            <a:r>
              <a:rPr lang="fr-CH" dirty="0" err="1" smtClean="0"/>
              <a:t>Sober</a:t>
            </a:r>
            <a:endParaRPr lang="fr-CH" dirty="0" smtClean="0"/>
          </a:p>
          <a:p>
            <a:pPr lvl="1"/>
            <a:r>
              <a:rPr lang="fr-CH" dirty="0" err="1" smtClean="0"/>
              <a:t>Energy</a:t>
            </a:r>
            <a:r>
              <a:rPr lang="fr-CH" dirty="0" smtClean="0"/>
              <a:t> </a:t>
            </a:r>
            <a:r>
              <a:rPr lang="fr-CH" dirty="0" err="1" smtClean="0"/>
              <a:t>proportional</a:t>
            </a:r>
            <a:endParaRPr lang="fr-CH" dirty="0" smtClean="0"/>
          </a:p>
          <a:p>
            <a:pPr lvl="1"/>
            <a:endParaRPr lang="fr-CH" dirty="0" smtClean="0"/>
          </a:p>
          <a:p>
            <a:r>
              <a:rPr lang="fr-CH" dirty="0" err="1" smtClean="0"/>
              <a:t>However</a:t>
            </a:r>
            <a:r>
              <a:rPr lang="fr-CH" dirty="0" smtClean="0"/>
              <a:t>, the </a:t>
            </a:r>
            <a:r>
              <a:rPr lang="fr-CH" dirty="0" err="1" smtClean="0"/>
              <a:t>telecom</a:t>
            </a:r>
            <a:r>
              <a:rPr lang="fr-CH" dirty="0" smtClean="0"/>
              <a:t> infrastructure </a:t>
            </a:r>
            <a:r>
              <a:rPr lang="fr-CH" dirty="0" err="1" smtClean="0"/>
              <a:t>can</a:t>
            </a:r>
            <a:r>
              <a:rPr lang="fr-CH" dirty="0" smtClean="0"/>
              <a:t> help </a:t>
            </a:r>
            <a:r>
              <a:rPr lang="fr-CH" dirty="0" err="1" smtClean="0"/>
              <a:t>reduce</a:t>
            </a:r>
            <a:r>
              <a:rPr lang="fr-CH" dirty="0" smtClean="0"/>
              <a:t> </a:t>
            </a:r>
            <a:r>
              <a:rPr lang="fr-CH" dirty="0" err="1" smtClean="0"/>
              <a:t>energy</a:t>
            </a:r>
            <a:r>
              <a:rPr lang="fr-CH" dirty="0" smtClean="0"/>
              <a:t> </a:t>
            </a:r>
            <a:r>
              <a:rPr lang="fr-CH" dirty="0" err="1" smtClean="0"/>
              <a:t>consumption</a:t>
            </a:r>
            <a:r>
              <a:rPr lang="fr-CH" dirty="0" smtClean="0"/>
              <a:t> </a:t>
            </a:r>
            <a:r>
              <a:rPr lang="fr-CH" dirty="0" err="1" smtClean="0"/>
              <a:t>dramatically</a:t>
            </a:r>
            <a:endParaRPr lang="fr-CH" dirty="0" smtClean="0"/>
          </a:p>
          <a:p>
            <a:pPr lvl="1"/>
            <a:r>
              <a:rPr lang="fr-CH" dirty="0" smtClean="0"/>
              <a:t>Home, office and workshop automation</a:t>
            </a:r>
          </a:p>
          <a:p>
            <a:pPr lvl="1"/>
            <a:r>
              <a:rPr lang="fr-CH" dirty="0" smtClean="0"/>
              <a:t>Transportation </a:t>
            </a:r>
          </a:p>
          <a:p>
            <a:pPr lvl="1"/>
            <a:endParaRPr lang="fr-CH" dirty="0" smtClean="0"/>
          </a:p>
          <a:p>
            <a:pPr lvl="1"/>
            <a:endParaRPr lang="fr-CH" dirty="0" smtClean="0"/>
          </a:p>
          <a:p>
            <a:r>
              <a:rPr lang="fr-CH" dirty="0" err="1" smtClean="0"/>
              <a:t>Availability</a:t>
            </a:r>
            <a:r>
              <a:rPr lang="fr-CH" dirty="0" smtClean="0"/>
              <a:t> and </a:t>
            </a:r>
            <a:r>
              <a:rPr lang="fr-CH" dirty="0" err="1" smtClean="0"/>
              <a:t>reliability</a:t>
            </a:r>
            <a:r>
              <a:rPr lang="fr-CH" dirty="0" smtClean="0"/>
              <a:t> of the </a:t>
            </a:r>
            <a:r>
              <a:rPr lang="fr-CH" dirty="0" err="1" smtClean="0"/>
              <a:t>telecom</a:t>
            </a:r>
            <a:r>
              <a:rPr lang="fr-CH" dirty="0" smtClean="0"/>
              <a:t> </a:t>
            </a:r>
            <a:r>
              <a:rPr lang="fr-CH" dirty="0" err="1" smtClean="0"/>
              <a:t>grid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vital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The 2000 W society </a:t>
            </a:r>
            <a:r>
              <a:rPr lang="fr-CH" dirty="0" err="1" smtClean="0"/>
              <a:t>will</a:t>
            </a:r>
            <a:r>
              <a:rPr lang="fr-CH" dirty="0" smtClean="0"/>
              <a:t> </a:t>
            </a:r>
            <a:r>
              <a:rPr lang="fr-CH" dirty="0" err="1" smtClean="0"/>
              <a:t>need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168400"/>
            <a:ext cx="5759450" cy="2413000"/>
          </a:xfrm>
        </p:spPr>
        <p:txBody>
          <a:bodyPr/>
          <a:lstStyle/>
          <a:p>
            <a:pPr>
              <a:buNone/>
            </a:pPr>
            <a:r>
              <a:rPr lang="fr-CH" dirty="0" err="1" smtClean="0"/>
              <a:t>telecom</a:t>
            </a:r>
            <a:r>
              <a:rPr lang="fr-CH" dirty="0" smtClean="0"/>
              <a:t> infrastructure </a:t>
            </a:r>
            <a:r>
              <a:rPr lang="fr-CH" dirty="0" err="1" smtClean="0"/>
              <a:t>that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endParaRPr lang="fr-CH" dirty="0" smtClean="0"/>
          </a:p>
          <a:p>
            <a:r>
              <a:rPr lang="fr-CH" dirty="0" err="1" smtClean="0"/>
              <a:t>Low</a:t>
            </a:r>
            <a:r>
              <a:rPr lang="fr-CH" dirty="0" smtClean="0"/>
              <a:t> </a:t>
            </a:r>
            <a:r>
              <a:rPr lang="fr-CH" dirty="0" err="1" smtClean="0"/>
              <a:t>cost</a:t>
            </a:r>
            <a:endParaRPr lang="fr-CH" dirty="0" smtClean="0"/>
          </a:p>
          <a:p>
            <a:r>
              <a:rPr lang="fr-CH" dirty="0" err="1" smtClean="0"/>
              <a:t>Pervasive</a:t>
            </a:r>
            <a:endParaRPr lang="fr-CH" dirty="0" smtClean="0"/>
          </a:p>
          <a:p>
            <a:r>
              <a:rPr lang="fr-CH" dirty="0" err="1" smtClean="0"/>
              <a:t>Easy</a:t>
            </a:r>
            <a:r>
              <a:rPr lang="fr-CH" dirty="0" smtClean="0"/>
              <a:t> to use (and program to)</a:t>
            </a:r>
          </a:p>
          <a:p>
            <a:r>
              <a:rPr lang="fr-CH" dirty="0" err="1" smtClean="0"/>
              <a:t>Reliable</a:t>
            </a:r>
            <a:endParaRPr lang="fr-CH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6096001" cy="908050"/>
          </a:xfrm>
        </p:spPr>
        <p:txBody>
          <a:bodyPr/>
          <a:lstStyle/>
          <a:p>
            <a:r>
              <a:rPr lang="fr-CH" dirty="0" smtClean="0"/>
              <a:t>Radio Network Is A Major </a:t>
            </a:r>
            <a:r>
              <a:rPr lang="fr-CH" dirty="0" err="1" smtClean="0"/>
              <a:t>Electricity</a:t>
            </a:r>
            <a:r>
              <a:rPr lang="fr-CH" dirty="0" smtClean="0"/>
              <a:t> Consumer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209800"/>
            <a:ext cx="62484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 smtClean="0"/>
              <a:t>	</a:t>
            </a:r>
            <a:r>
              <a:rPr lang="fr-CH" dirty="0" err="1" smtClean="0"/>
              <a:t>Cost</a:t>
            </a:r>
            <a:r>
              <a:rPr lang="fr-CH" dirty="0" smtClean="0"/>
              <a:t> of </a:t>
            </a:r>
            <a:r>
              <a:rPr lang="fr-CH" dirty="0" err="1" smtClean="0"/>
              <a:t>deploying</a:t>
            </a:r>
            <a:r>
              <a:rPr lang="fr-CH" dirty="0" smtClean="0"/>
              <a:t> and </a:t>
            </a:r>
            <a:r>
              <a:rPr lang="fr-CH" dirty="0" err="1" smtClean="0"/>
              <a:t>maintaining</a:t>
            </a:r>
            <a:r>
              <a:rPr lang="fr-CH" dirty="0" smtClean="0"/>
              <a:t>  </a:t>
            </a:r>
            <a:r>
              <a:rPr lang="fr-CH" dirty="0" err="1" smtClean="0"/>
              <a:t>pervasive</a:t>
            </a:r>
            <a:r>
              <a:rPr lang="fr-CH" dirty="0" smtClean="0"/>
              <a:t>, 4G</a:t>
            </a:r>
          </a:p>
          <a:p>
            <a:endParaRPr lang="fr-CH" dirty="0" smtClean="0"/>
          </a:p>
          <a:p>
            <a:endParaRPr lang="fr-CH" dirty="0" smtClean="0"/>
          </a:p>
          <a:p>
            <a:r>
              <a:rPr lang="fr-CH" dirty="0" smtClean="0"/>
              <a:t>	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Radio Access Network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38" y="1168400"/>
            <a:ext cx="8856662" cy="5689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“traditional RAN will become far too expensive for mobile operators to keep competitive in the future mobile internet world. Therefore, the RAN should be re-architected to adapt to the new environment”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China Mobile Research Institute</a:t>
            </a:r>
            <a:endParaRPr lang="fr-CH" sz="1800" dirty="0" smtClean="0"/>
          </a:p>
          <a:p>
            <a:pPr>
              <a:buNone/>
            </a:pPr>
            <a:r>
              <a:rPr lang="fr-CH" sz="1800" dirty="0" smtClean="0"/>
              <a:t>White </a:t>
            </a:r>
            <a:r>
              <a:rPr lang="fr-CH" sz="1800" dirty="0" err="1" smtClean="0"/>
              <a:t>Paper</a:t>
            </a:r>
            <a:r>
              <a:rPr lang="fr-CH" sz="1800" dirty="0" smtClean="0"/>
              <a:t> 1.0.0 March 2010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2895600"/>
            <a:ext cx="4361334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04800"/>
            <a:ext cx="6391275" cy="20574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590800"/>
            <a:ext cx="8353426" cy="171195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93175" cy="609600"/>
          </a:xfrm>
        </p:spPr>
        <p:txBody>
          <a:bodyPr/>
          <a:lstStyle/>
          <a:p>
            <a:r>
              <a:rPr lang="fr-CH" dirty="0" smtClean="0"/>
              <a:t>Base Stations </a:t>
            </a:r>
            <a:r>
              <a:rPr lang="fr-CH" dirty="0" err="1" smtClean="0"/>
              <a:t>become</a:t>
            </a:r>
            <a:r>
              <a:rPr lang="fr-CH" dirty="0" smtClean="0"/>
              <a:t> </a:t>
            </a:r>
            <a:r>
              <a:rPr lang="fr-CH" dirty="0" err="1" smtClean="0"/>
              <a:t>Commodity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2155133"/>
            <a:ext cx="7886700" cy="4702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33400"/>
            <a:ext cx="5991225" cy="218122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0600" y="3124200"/>
            <a:ext cx="684847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28600"/>
            <a:ext cx="7133070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0"/>
            <a:ext cx="8785225" cy="1219200"/>
          </a:xfrm>
        </p:spPr>
        <p:txBody>
          <a:bodyPr/>
          <a:lstStyle/>
          <a:p>
            <a:r>
              <a:rPr lang="fr-CH" dirty="0" err="1" smtClean="0"/>
              <a:t>Reduce</a:t>
            </a:r>
            <a:r>
              <a:rPr lang="fr-CH" dirty="0" smtClean="0"/>
              <a:t> </a:t>
            </a:r>
            <a:r>
              <a:rPr lang="fr-CH" dirty="0" err="1" smtClean="0"/>
              <a:t>Cost</a:t>
            </a:r>
            <a:r>
              <a:rPr lang="fr-CH" dirty="0" smtClean="0"/>
              <a:t> of Radio Access Network</a:t>
            </a:r>
            <a:br>
              <a:rPr lang="fr-CH" dirty="0" smtClean="0"/>
            </a:br>
            <a:r>
              <a:rPr lang="fr-CH" dirty="0" smtClean="0"/>
              <a:t>by </a:t>
            </a:r>
            <a:r>
              <a:rPr lang="fr-CH" dirty="0" err="1" smtClean="0"/>
              <a:t>Separating</a:t>
            </a:r>
            <a:r>
              <a:rPr lang="fr-CH" dirty="0" smtClean="0"/>
              <a:t> RF </a:t>
            </a:r>
            <a:r>
              <a:rPr lang="fr-CH" dirty="0" err="1" smtClean="0"/>
              <a:t>from</a:t>
            </a:r>
            <a:r>
              <a:rPr lang="fr-CH" dirty="0" smtClean="0"/>
              <a:t> </a:t>
            </a:r>
            <a:r>
              <a:rPr lang="fr-CH" dirty="0" err="1" smtClean="0"/>
              <a:t>Processing</a:t>
            </a:r>
            <a:endParaRPr lang="fr-CH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715000" y="1371601"/>
            <a:ext cx="3321050" cy="5370512"/>
          </a:xfrm>
        </p:spPr>
        <p:txBody>
          <a:bodyPr/>
          <a:lstStyle/>
          <a:p>
            <a:r>
              <a:rPr lang="fr-CH" dirty="0" smtClean="0"/>
              <a:t>Simple Radio </a:t>
            </a:r>
            <a:r>
              <a:rPr lang="fr-CH" dirty="0" err="1" smtClean="0"/>
              <a:t>access</a:t>
            </a:r>
            <a:r>
              <a:rPr lang="fr-CH" dirty="0" smtClean="0"/>
              <a:t> network</a:t>
            </a:r>
          </a:p>
          <a:p>
            <a:r>
              <a:rPr lang="fr-CH" dirty="0" err="1" smtClean="0"/>
              <a:t>Processing</a:t>
            </a:r>
            <a:r>
              <a:rPr lang="fr-CH" dirty="0" smtClean="0"/>
              <a:t> (</a:t>
            </a:r>
            <a:r>
              <a:rPr lang="fr-CH" dirty="0" err="1" smtClean="0"/>
              <a:t>inc</a:t>
            </a:r>
            <a:r>
              <a:rPr lang="fr-CH" dirty="0" smtClean="0"/>
              <a:t>. PHY) and </a:t>
            </a:r>
            <a:r>
              <a:rPr lang="fr-CH" dirty="0" err="1" smtClean="0"/>
              <a:t>datain</a:t>
            </a:r>
            <a:r>
              <a:rPr lang="fr-CH" dirty="0" smtClean="0"/>
              <a:t> a </a:t>
            </a:r>
            <a:r>
              <a:rPr lang="fr-CH" dirty="0" err="1" smtClean="0"/>
              <a:t>small</a:t>
            </a:r>
            <a:r>
              <a:rPr lang="fr-CH" dirty="0" smtClean="0"/>
              <a:t> </a:t>
            </a:r>
            <a:r>
              <a:rPr lang="fr-CH" dirty="0" err="1" smtClean="0"/>
              <a:t>number</a:t>
            </a:r>
            <a:r>
              <a:rPr lang="fr-CH" dirty="0" smtClean="0"/>
              <a:t> of </a:t>
            </a:r>
            <a:r>
              <a:rPr lang="fr-CH" dirty="0" err="1" smtClean="0"/>
              <a:t>processing</a:t>
            </a:r>
            <a:r>
              <a:rPr lang="fr-CH" dirty="0" smtClean="0"/>
              <a:t> / data </a:t>
            </a:r>
            <a:r>
              <a:rPr lang="fr-CH" dirty="0" err="1" smtClean="0"/>
              <a:t>centers</a:t>
            </a: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> </a:t>
            </a:r>
            <a:r>
              <a:rPr lang="fr-CH" sz="2000" dirty="0" smtClean="0"/>
              <a:t>[</a:t>
            </a:r>
            <a:r>
              <a:rPr lang="en-US" sz="2000" dirty="0" smtClean="0"/>
              <a:t>China Mobile Research Institute </a:t>
            </a:r>
            <a:r>
              <a:rPr lang="fr-CH" sz="2000" dirty="0" smtClean="0"/>
              <a:t>White </a:t>
            </a:r>
            <a:r>
              <a:rPr lang="fr-CH" sz="2000" dirty="0" err="1" smtClean="0"/>
              <a:t>Paper</a:t>
            </a:r>
            <a:r>
              <a:rPr lang="fr-CH" sz="2000" dirty="0" smtClean="0"/>
              <a:t> 1.0.0 March 2010]</a:t>
            </a:r>
          </a:p>
          <a:p>
            <a:r>
              <a:rPr lang="fr-CH" sz="2000" dirty="0" err="1" smtClean="0"/>
              <a:t>Low</a:t>
            </a:r>
            <a:r>
              <a:rPr lang="fr-CH" sz="2000" dirty="0" smtClean="0"/>
              <a:t> CAPEX + OPEX</a:t>
            </a:r>
            <a:br>
              <a:rPr lang="fr-CH" sz="2000" dirty="0" smtClean="0"/>
            </a:br>
            <a:r>
              <a:rPr lang="fr-CH" sz="2000" dirty="0" smtClean="0"/>
              <a:t> </a:t>
            </a:r>
            <a:r>
              <a:rPr lang="fr-CH" sz="2000" dirty="0" err="1" smtClean="0"/>
              <a:t>low</a:t>
            </a:r>
            <a:r>
              <a:rPr lang="fr-CH" sz="2000" dirty="0" smtClean="0"/>
              <a:t> </a:t>
            </a:r>
            <a:r>
              <a:rPr lang="fr-CH" sz="2000" dirty="0" err="1" smtClean="0"/>
              <a:t>energy</a:t>
            </a:r>
            <a:r>
              <a:rPr lang="fr-CH" sz="2000" dirty="0" smtClean="0"/>
              <a:t> data center techniques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1676400"/>
            <a:ext cx="48133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381500"/>
            <a:ext cx="4000500" cy="24765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Radio Access Network Sharing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In countries </a:t>
            </a:r>
            <a:r>
              <a:rPr lang="fr-CH" dirty="0" err="1" smtClean="0"/>
              <a:t>with</a:t>
            </a:r>
            <a:r>
              <a:rPr lang="fr-CH" dirty="0" smtClean="0"/>
              <a:t> </a:t>
            </a:r>
            <a:r>
              <a:rPr lang="fr-CH" dirty="0" err="1" smtClean="0"/>
              <a:t>competing</a:t>
            </a:r>
            <a:r>
              <a:rPr lang="fr-CH" dirty="0" smtClean="0"/>
              <a:t> </a:t>
            </a:r>
            <a:r>
              <a:rPr lang="fr-CH" dirty="0" err="1" smtClean="0"/>
              <a:t>telecoms</a:t>
            </a:r>
            <a:r>
              <a:rPr lang="fr-CH" dirty="0" smtClean="0"/>
              <a:t>, </a:t>
            </a:r>
            <a:r>
              <a:rPr lang="fr-CH" dirty="0" err="1" smtClean="0"/>
              <a:t>deployment</a:t>
            </a:r>
            <a:r>
              <a:rPr lang="fr-CH" dirty="0" smtClean="0"/>
              <a:t> of multiple 4G nets </a:t>
            </a:r>
            <a:r>
              <a:rPr lang="fr-CH" dirty="0" err="1" smtClean="0"/>
              <a:t>might</a:t>
            </a:r>
            <a:r>
              <a:rPr lang="fr-CH" dirty="0" smtClean="0"/>
              <a:t> </a:t>
            </a:r>
            <a:r>
              <a:rPr lang="fr-CH" dirty="0" err="1" smtClean="0"/>
              <a:t>be</a:t>
            </a:r>
            <a:r>
              <a:rPr lang="fr-CH" dirty="0" smtClean="0"/>
              <a:t> a </a:t>
            </a:r>
            <a:r>
              <a:rPr lang="fr-CH" dirty="0" err="1" smtClean="0"/>
              <a:t>problem</a:t>
            </a:r>
            <a:endParaRPr lang="fr-CH" dirty="0" smtClean="0"/>
          </a:p>
          <a:p>
            <a:pPr lvl="1"/>
            <a:r>
              <a:rPr lang="fr-CH" dirty="0" smtClean="0"/>
              <a:t>Range</a:t>
            </a:r>
          </a:p>
          <a:p>
            <a:pPr lvl="1"/>
            <a:r>
              <a:rPr lang="fr-CH" dirty="0" smtClean="0"/>
              <a:t>E-smog</a:t>
            </a:r>
          </a:p>
          <a:p>
            <a:pPr lvl="1"/>
            <a:r>
              <a:rPr lang="fr-CH" dirty="0" smtClean="0"/>
              <a:t>Real </a:t>
            </a:r>
            <a:r>
              <a:rPr lang="fr-CH" dirty="0" err="1" smtClean="0"/>
              <a:t>estate</a:t>
            </a:r>
            <a:endParaRPr lang="fr-CH" dirty="0" smtClean="0"/>
          </a:p>
          <a:p>
            <a:pPr lvl="1"/>
            <a:r>
              <a:rPr lang="fr-CH" dirty="0" err="1" smtClean="0"/>
              <a:t>Energy</a:t>
            </a:r>
            <a:r>
              <a:rPr lang="fr-CH" dirty="0" smtClean="0"/>
              <a:t> </a:t>
            </a:r>
            <a:r>
              <a:rPr lang="fr-CH" dirty="0" err="1" smtClean="0"/>
              <a:t>efficiency</a:t>
            </a:r>
            <a:endParaRPr lang="fr-CH" dirty="0" smtClean="0"/>
          </a:p>
          <a:p>
            <a:r>
              <a:rPr lang="fr-CH" dirty="0" smtClean="0"/>
              <a:t>Radio </a:t>
            </a:r>
            <a:r>
              <a:rPr lang="fr-CH" dirty="0" err="1" smtClean="0"/>
              <a:t>access</a:t>
            </a:r>
            <a:r>
              <a:rPr lang="fr-CH" dirty="0" smtClean="0"/>
              <a:t> network sharing </a:t>
            </a:r>
            <a:r>
              <a:rPr lang="fr-CH" dirty="0" err="1" smtClean="0"/>
              <a:t>is</a:t>
            </a:r>
            <a:r>
              <a:rPr lang="fr-CH" dirty="0" smtClean="0"/>
              <a:t> an option</a:t>
            </a:r>
          </a:p>
          <a:p>
            <a:pPr lvl="1"/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3" descr="C:\Users\leboudec\Desktop\home-automa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3200400"/>
            <a:ext cx="3598538" cy="3106738"/>
          </a:xfrm>
          <a:prstGeom prst="rect">
            <a:avLst/>
          </a:prstGeom>
          <a:noFill/>
        </p:spPr>
      </p:pic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CH" dirty="0" smtClean="0">
                <a:solidFill>
                  <a:schemeClr val="accent1">
                    <a:lumMod val="50000"/>
                  </a:schemeClr>
                </a:solidFill>
              </a:rPr>
              <a:t>Radio Access Network </a:t>
            </a:r>
            <a:r>
              <a:rPr lang="fr-CH" dirty="0" err="1" smtClean="0">
                <a:solidFill>
                  <a:schemeClr val="accent1">
                    <a:lumMod val="50000"/>
                  </a:schemeClr>
                </a:solidFill>
              </a:rPr>
              <a:t>Operator</a:t>
            </a:r>
            <a:r>
              <a:rPr lang="fr-CH" dirty="0" smtClean="0">
                <a:solidFill>
                  <a:schemeClr val="accent1">
                    <a:lumMod val="50000"/>
                  </a:schemeClr>
                </a:solidFill>
              </a:rPr>
              <a:t> (RANO)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cxnSp>
        <p:nvCxnSpPr>
          <p:cNvPr id="21" name="Straight Connector 20"/>
          <p:cNvCxnSpPr>
            <a:stCxn id="11" idx="1"/>
          </p:cNvCxnSpPr>
          <p:nvPr/>
        </p:nvCxnSpPr>
        <p:spPr bwMode="auto">
          <a:xfrm rot="5400000">
            <a:off x="5166306" y="119709"/>
            <a:ext cx="200386" cy="32177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4" name="Group 23"/>
          <p:cNvGrpSpPr/>
          <p:nvPr/>
        </p:nvGrpSpPr>
        <p:grpSpPr>
          <a:xfrm>
            <a:off x="1066800" y="1066800"/>
            <a:ext cx="6705600" cy="2514600"/>
            <a:chOff x="1295400" y="2303462"/>
            <a:chExt cx="6705600" cy="2514600"/>
          </a:xfrm>
        </p:grpSpPr>
        <p:grpSp>
          <p:nvGrpSpPr>
            <p:cNvPr id="22" name="Group 21"/>
            <p:cNvGrpSpPr/>
            <p:nvPr/>
          </p:nvGrpSpPr>
          <p:grpSpPr>
            <a:xfrm>
              <a:off x="1295400" y="3065462"/>
              <a:ext cx="5651500" cy="1752600"/>
              <a:chOff x="1295400" y="3065462"/>
              <a:chExt cx="5651500" cy="1752600"/>
            </a:xfrm>
          </p:grpSpPr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17414" t="36111"/>
              <a:stretch>
                <a:fillRect/>
              </a:stretch>
            </p:blipFill>
            <p:spPr bwMode="auto">
              <a:xfrm>
                <a:off x="2971800" y="3065462"/>
                <a:ext cx="3975100" cy="1752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1295400" y="3217862"/>
                <a:ext cx="1343829" cy="156966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fr-CH" sz="2400" b="1" dirty="0" smtClean="0">
                    <a:solidFill>
                      <a:schemeClr val="accent1">
                        <a:lumMod val="25000"/>
                      </a:schemeClr>
                    </a:solidFill>
                    <a:latin typeface="+mj-lt"/>
                  </a:rPr>
                  <a:t>Radio</a:t>
                </a:r>
              </a:p>
              <a:p>
                <a:r>
                  <a:rPr lang="fr-CH" sz="2400" b="1" dirty="0" smtClean="0">
                    <a:solidFill>
                      <a:schemeClr val="accent1">
                        <a:lumMod val="25000"/>
                      </a:schemeClr>
                    </a:solidFill>
                    <a:latin typeface="+mj-lt"/>
                  </a:rPr>
                  <a:t>Access</a:t>
                </a:r>
              </a:p>
              <a:p>
                <a:r>
                  <a:rPr lang="fr-CH" sz="2400" b="1" dirty="0" smtClean="0">
                    <a:solidFill>
                      <a:schemeClr val="accent1">
                        <a:lumMod val="25000"/>
                      </a:schemeClr>
                    </a:solidFill>
                    <a:latin typeface="+mj-lt"/>
                  </a:rPr>
                  <a:t>Network</a:t>
                </a:r>
              </a:p>
              <a:p>
                <a:r>
                  <a:rPr lang="fr-CH" sz="2400" b="1" dirty="0" err="1" smtClean="0">
                    <a:solidFill>
                      <a:schemeClr val="accent1">
                        <a:lumMod val="25000"/>
                      </a:schemeClr>
                    </a:solidFill>
                    <a:latin typeface="+mj-lt"/>
                  </a:rPr>
                  <a:t>Operator</a:t>
                </a:r>
                <a:endParaRPr lang="fr-CH" sz="2400" b="1" dirty="0">
                  <a:solidFill>
                    <a:schemeClr val="accent1">
                      <a:lumMod val="25000"/>
                    </a:schemeClr>
                  </a:solidFill>
                  <a:latin typeface="+mj-lt"/>
                </a:endParaRPr>
              </a:p>
            </p:txBody>
          </p:sp>
        </p:grpSp>
        <p:sp>
          <p:nvSpPr>
            <p:cNvPr id="9" name="Cloud 8"/>
            <p:cNvSpPr/>
            <p:nvPr/>
          </p:nvSpPr>
          <p:spPr bwMode="auto">
            <a:xfrm>
              <a:off x="1939794" y="2303462"/>
              <a:ext cx="1794006" cy="562213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CH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Operator</a:t>
              </a:r>
              <a:r>
                <a:rPr kumimoji="0" lang="fr-CH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1</a:t>
              </a: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4073394" y="2303462"/>
              <a:ext cx="1794006" cy="562213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CH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Operator</a:t>
              </a:r>
              <a:r>
                <a:rPr kumimoji="0" lang="fr-CH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2</a:t>
              </a: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206994" y="2303462"/>
              <a:ext cx="1794006" cy="562213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CH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Operator</a:t>
              </a:r>
              <a:r>
                <a:rPr kumimoji="0" lang="fr-CH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3</a:t>
              </a: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3429000" y="2836862"/>
              <a:ext cx="304800" cy="228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3429000" y="2836862"/>
              <a:ext cx="1905000" cy="228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10" idx="1"/>
            </p:cNvCxnSpPr>
            <p:nvPr/>
          </p:nvCxnSpPr>
          <p:spPr bwMode="auto">
            <a:xfrm rot="5400000">
              <a:off x="4290006" y="2385071"/>
              <a:ext cx="200386" cy="116039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10" idx="1"/>
            </p:cNvCxnSpPr>
            <p:nvPr/>
          </p:nvCxnSpPr>
          <p:spPr bwMode="auto">
            <a:xfrm rot="16200000" flipH="1">
              <a:off x="5052005" y="2783467"/>
              <a:ext cx="200386" cy="36360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11" idx="1"/>
            </p:cNvCxnSpPr>
            <p:nvPr/>
          </p:nvCxnSpPr>
          <p:spPr bwMode="auto">
            <a:xfrm rot="5400000">
              <a:off x="6156906" y="2118371"/>
              <a:ext cx="200386" cy="169379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28" name="Picture 2" descr="C:\Users\leboudec\Desktop\hshak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038600"/>
            <a:ext cx="4231178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accent1">
                    <a:lumMod val="50000"/>
                  </a:schemeClr>
                </a:solidFill>
              </a:rPr>
              <a:t>Radio Access Network </a:t>
            </a:r>
            <a:r>
              <a:rPr lang="fr-CH" dirty="0" err="1" smtClean="0">
                <a:solidFill>
                  <a:schemeClr val="accent1">
                    <a:lumMod val="50000"/>
                  </a:schemeClr>
                </a:solidFill>
              </a:rPr>
              <a:t>Operator</a:t>
            </a:r>
            <a:r>
              <a:rPr lang="fr-CH" dirty="0" smtClean="0">
                <a:solidFill>
                  <a:schemeClr val="accent1">
                    <a:lumMod val="50000"/>
                  </a:schemeClr>
                </a:solidFill>
              </a:rPr>
              <a:t> (RANO)</a:t>
            </a:r>
            <a:endParaRPr lang="fr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 smtClean="0"/>
              <a:t>Benefits</a:t>
            </a:r>
            <a:r>
              <a:rPr lang="fr-CH" dirty="0" smtClean="0"/>
              <a:t>	</a:t>
            </a:r>
            <a:endParaRPr lang="fr-CH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H" dirty="0" err="1" smtClean="0"/>
              <a:t>Reduced</a:t>
            </a:r>
            <a:r>
              <a:rPr lang="fr-CH" dirty="0" smtClean="0"/>
              <a:t> </a:t>
            </a:r>
            <a:r>
              <a:rPr lang="fr-CH" dirty="0" err="1" smtClean="0"/>
              <a:t>energy</a:t>
            </a:r>
            <a:r>
              <a:rPr lang="fr-CH" dirty="0" smtClean="0"/>
              <a:t> </a:t>
            </a:r>
            <a:r>
              <a:rPr lang="fr-CH" dirty="0" err="1" smtClean="0"/>
              <a:t>consumption</a:t>
            </a:r>
            <a:r>
              <a:rPr lang="fr-CH" dirty="0" smtClean="0"/>
              <a:t> of radio network</a:t>
            </a:r>
          </a:p>
          <a:p>
            <a:r>
              <a:rPr lang="fr-CH" dirty="0" err="1" smtClean="0"/>
              <a:t>Reduced</a:t>
            </a:r>
            <a:r>
              <a:rPr lang="fr-CH" dirty="0" smtClean="0"/>
              <a:t> </a:t>
            </a:r>
            <a:r>
              <a:rPr lang="fr-CH" dirty="0" err="1" smtClean="0"/>
              <a:t>costs</a:t>
            </a:r>
            <a:r>
              <a:rPr lang="fr-CH" dirty="0" smtClean="0"/>
              <a:t> of </a:t>
            </a:r>
            <a:r>
              <a:rPr lang="fr-CH" dirty="0" err="1" smtClean="0"/>
              <a:t>telecom</a:t>
            </a:r>
            <a:r>
              <a:rPr lang="fr-CH" dirty="0" smtClean="0"/>
              <a:t> services vital for </a:t>
            </a:r>
            <a:r>
              <a:rPr lang="fr-CH" dirty="0" err="1" smtClean="0"/>
              <a:t>energy</a:t>
            </a:r>
            <a:r>
              <a:rPr lang="fr-CH" dirty="0" smtClean="0"/>
              <a:t> </a:t>
            </a:r>
            <a:r>
              <a:rPr lang="fr-CH" dirty="0" err="1" smtClean="0"/>
              <a:t>saving</a:t>
            </a:r>
            <a:endParaRPr lang="fr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H" dirty="0" smtClean="0"/>
              <a:t>Issues</a:t>
            </a:r>
            <a:endParaRPr lang="fr-CH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CH" dirty="0" smtClean="0"/>
              <a:t>Nature of </a:t>
            </a:r>
            <a:r>
              <a:rPr lang="fr-CH" dirty="0" err="1" smtClean="0"/>
              <a:t>operator</a:t>
            </a:r>
            <a:r>
              <a:rPr lang="fr-CH" dirty="0" smtClean="0"/>
              <a:t> (local </a:t>
            </a:r>
            <a:r>
              <a:rPr lang="fr-CH" dirty="0" err="1" smtClean="0"/>
              <a:t>community</a:t>
            </a:r>
            <a:r>
              <a:rPr lang="fr-CH" dirty="0" smtClean="0"/>
              <a:t>, </a:t>
            </a:r>
            <a:r>
              <a:rPr lang="fr-CH" dirty="0" err="1" smtClean="0"/>
              <a:t>private</a:t>
            </a:r>
            <a:r>
              <a:rPr lang="fr-CH" dirty="0" smtClean="0"/>
              <a:t> </a:t>
            </a:r>
            <a:r>
              <a:rPr lang="fr-CH" dirty="0" err="1" smtClean="0"/>
              <a:t>company</a:t>
            </a:r>
            <a:r>
              <a:rPr lang="fr-CH" dirty="0" smtClean="0"/>
              <a:t>, </a:t>
            </a:r>
            <a:r>
              <a:rPr lang="fr-CH" dirty="0" err="1" smtClean="0"/>
              <a:t>monopoly</a:t>
            </a:r>
            <a:r>
              <a:rPr lang="fr-CH" dirty="0" smtClean="0"/>
              <a:t> ? )</a:t>
            </a:r>
          </a:p>
          <a:p>
            <a:r>
              <a:rPr lang="fr-CH" dirty="0" err="1" smtClean="0"/>
              <a:t>Competition</a:t>
            </a:r>
            <a:r>
              <a:rPr lang="fr-CH" dirty="0" smtClean="0"/>
              <a:t> versus social optimum</a:t>
            </a:r>
            <a:endParaRPr lang="fr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D4A53C5-72DC-4F28-88A1-5B68A3676498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 smtClean="0"/>
              <a:t>	</a:t>
            </a:r>
            <a:r>
              <a:rPr lang="fr-CH" dirty="0" err="1" smtClean="0"/>
              <a:t>Complexity</a:t>
            </a:r>
            <a:r>
              <a:rPr lang="fr-CH" dirty="0" smtClean="0"/>
              <a:t> of  (</a:t>
            </a:r>
            <a:r>
              <a:rPr lang="fr-CH" dirty="0" err="1" smtClean="0"/>
              <a:t>secure</a:t>
            </a:r>
            <a:r>
              <a:rPr lang="fr-CH" dirty="0" smtClean="0"/>
              <a:t>) software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0"/>
            <a:ext cx="8785225" cy="1143000"/>
          </a:xfrm>
        </p:spPr>
        <p:txBody>
          <a:bodyPr/>
          <a:lstStyle/>
          <a:p>
            <a:r>
              <a:rPr lang="fr-CH" dirty="0" err="1" smtClean="0"/>
              <a:t>Traffic</a:t>
            </a:r>
            <a:r>
              <a:rPr lang="fr-CH" dirty="0" smtClean="0"/>
              <a:t> </a:t>
            </a:r>
            <a:r>
              <a:rPr lang="fr-CH" dirty="0" err="1" smtClean="0"/>
              <a:t>Proportional</a:t>
            </a:r>
            <a:r>
              <a:rPr lang="fr-CH" dirty="0" smtClean="0"/>
              <a:t> </a:t>
            </a:r>
            <a:r>
              <a:rPr lang="fr-CH" dirty="0" err="1" smtClean="0"/>
              <a:t>Energy</a:t>
            </a:r>
            <a:r>
              <a:rPr lang="fr-CH" dirty="0" smtClean="0"/>
              <a:t> </a:t>
            </a:r>
            <a:r>
              <a:rPr lang="fr-CH" dirty="0" err="1" smtClean="0"/>
              <a:t>Consumption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399"/>
            <a:ext cx="6934200" cy="5065713"/>
          </a:xfrm>
        </p:spPr>
        <p:txBody>
          <a:bodyPr/>
          <a:lstStyle/>
          <a:p>
            <a:r>
              <a:rPr lang="fr-CH" dirty="0" err="1" smtClean="0"/>
              <a:t>Today’s</a:t>
            </a:r>
            <a:r>
              <a:rPr lang="fr-CH" dirty="0" smtClean="0"/>
              <a:t> </a:t>
            </a:r>
            <a:r>
              <a:rPr lang="fr-CH" dirty="0" err="1" smtClean="0"/>
              <a:t>equipment</a:t>
            </a:r>
            <a:r>
              <a:rPr lang="fr-CH" dirty="0" smtClean="0"/>
              <a:t> power </a:t>
            </a:r>
            <a:r>
              <a:rPr lang="fr-CH" dirty="0" err="1" smtClean="0"/>
              <a:t>consumption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largely</a:t>
            </a:r>
            <a:r>
              <a:rPr lang="fr-CH" dirty="0" smtClean="0"/>
              <a:t> </a:t>
            </a:r>
            <a:r>
              <a:rPr lang="fr-CH" dirty="0" err="1" smtClean="0"/>
              <a:t>traffic</a:t>
            </a:r>
            <a:r>
              <a:rPr lang="fr-CH" dirty="0" smtClean="0"/>
              <a:t> </a:t>
            </a:r>
            <a:r>
              <a:rPr lang="fr-CH" dirty="0" err="1" smtClean="0"/>
              <a:t>insensitive</a:t>
            </a:r>
            <a:endParaRPr lang="fr-CH" dirty="0" smtClean="0"/>
          </a:p>
          <a:p>
            <a:pPr lvl="1"/>
            <a:r>
              <a:rPr lang="fr-CH" dirty="0" smtClean="0"/>
              <a:t>Power </a:t>
            </a:r>
            <a:r>
              <a:rPr lang="fr-CH" dirty="0" err="1" smtClean="0"/>
              <a:t>amplifiers</a:t>
            </a:r>
            <a:r>
              <a:rPr lang="fr-CH" dirty="0" smtClean="0"/>
              <a:t>, non </a:t>
            </a:r>
            <a:r>
              <a:rPr lang="fr-CH" dirty="0" err="1" smtClean="0"/>
              <a:t>idling</a:t>
            </a:r>
            <a:r>
              <a:rPr lang="fr-CH" dirty="0" smtClean="0"/>
              <a:t> processors</a:t>
            </a:r>
          </a:p>
          <a:p>
            <a:r>
              <a:rPr lang="fr-CH" dirty="0" err="1" smtClean="0"/>
              <a:t>Tomorrow’s</a:t>
            </a:r>
            <a:r>
              <a:rPr lang="fr-CH" dirty="0" smtClean="0"/>
              <a:t> </a:t>
            </a:r>
            <a:r>
              <a:rPr lang="fr-CH" dirty="0" err="1" smtClean="0"/>
              <a:t>equipment</a:t>
            </a:r>
            <a:r>
              <a:rPr lang="fr-CH" dirty="0" smtClean="0"/>
              <a:t> </a:t>
            </a:r>
            <a:r>
              <a:rPr lang="fr-CH" dirty="0" err="1" smtClean="0"/>
              <a:t>will</a:t>
            </a:r>
            <a:r>
              <a:rPr lang="fr-CH" dirty="0" smtClean="0"/>
              <a:t> </a:t>
            </a:r>
            <a:r>
              <a:rPr lang="fr-CH" dirty="0" err="1" smtClean="0"/>
              <a:t>be</a:t>
            </a:r>
            <a:r>
              <a:rPr lang="fr-CH" dirty="0" smtClean="0"/>
              <a:t> </a:t>
            </a:r>
            <a:r>
              <a:rPr lang="fr-CH" dirty="0" err="1" smtClean="0"/>
              <a:t>much</a:t>
            </a:r>
            <a:r>
              <a:rPr lang="fr-CH" dirty="0" smtClean="0"/>
              <a:t> more </a:t>
            </a:r>
            <a:r>
              <a:rPr lang="fr-CH" dirty="0" err="1" smtClean="0"/>
              <a:t>energy</a:t>
            </a:r>
            <a:r>
              <a:rPr lang="fr-CH" dirty="0" smtClean="0"/>
              <a:t> </a:t>
            </a:r>
            <a:r>
              <a:rPr lang="fr-CH" dirty="0" err="1" smtClean="0"/>
              <a:t>proportional</a:t>
            </a:r>
            <a:endParaRPr lang="fr-CH" dirty="0" smtClean="0"/>
          </a:p>
          <a:p>
            <a:endParaRPr lang="fr-CH" dirty="0" smtClean="0"/>
          </a:p>
          <a:p>
            <a:r>
              <a:rPr lang="fr-CH" dirty="0" smtClean="0"/>
              <a:t>In the </a:t>
            </a:r>
            <a:r>
              <a:rPr lang="fr-CH" dirty="0" err="1" smtClean="0"/>
              <a:t>rest</a:t>
            </a:r>
            <a:r>
              <a:rPr lang="fr-CH" dirty="0" smtClean="0"/>
              <a:t> of </a:t>
            </a:r>
            <a:r>
              <a:rPr lang="fr-CH" dirty="0" err="1" smtClean="0"/>
              <a:t>this</a:t>
            </a:r>
            <a:r>
              <a:rPr lang="fr-CH" dirty="0" smtClean="0"/>
              <a:t> section I focus on </a:t>
            </a:r>
            <a:r>
              <a:rPr lang="fr-CH" dirty="0" err="1" smtClean="0"/>
              <a:t>operation</a:t>
            </a:r>
            <a:r>
              <a:rPr lang="fr-CH" dirty="0" smtClean="0"/>
              <a:t> and design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Cloud </a:t>
            </a:r>
            <a:r>
              <a:rPr lang="fr-CH" dirty="0" err="1" smtClean="0"/>
              <a:t>Computing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H" dirty="0" err="1" smtClean="0"/>
              <a:t>Make</a:t>
            </a:r>
            <a:r>
              <a:rPr lang="fr-CH" dirty="0" smtClean="0"/>
              <a:t> software and system simple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2971800"/>
            <a:ext cx="48133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514600"/>
            <a:ext cx="2438400" cy="4167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11"/>
          <p:cNvGrpSpPr/>
          <p:nvPr/>
        </p:nvGrpSpPr>
        <p:grpSpPr>
          <a:xfrm>
            <a:off x="5943600" y="762000"/>
            <a:ext cx="2690813" cy="1664732"/>
            <a:chOff x="6019800" y="1219200"/>
            <a:chExt cx="2690813" cy="1664732"/>
          </a:xfrm>
        </p:grpSpPr>
        <p:pic>
          <p:nvPicPr>
            <p:cNvPr id="9219" name="Picture 3" descr="C:\Users\leboudec\Desktop\nokia-cell-phone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DFAF1"/>
                </a:clrFrom>
                <a:clrTo>
                  <a:srgbClr val="FDFAF1">
                    <a:alpha val="0"/>
                  </a:srgbClr>
                </a:clrTo>
              </a:clrChange>
            </a:blip>
            <a:srcRect t="17467" b="12665"/>
            <a:stretch>
              <a:fillRect/>
            </a:stretch>
          </p:blipFill>
          <p:spPr bwMode="auto">
            <a:xfrm>
              <a:off x="6096000" y="1219200"/>
              <a:ext cx="2614613" cy="1524000"/>
            </a:xfrm>
            <a:prstGeom prst="rect">
              <a:avLst/>
            </a:prstGeom>
            <a:noFill/>
          </p:spPr>
        </p:pic>
        <p:sp>
          <p:nvSpPr>
            <p:cNvPr id="10" name="Rectangle 9"/>
            <p:cNvSpPr/>
            <p:nvPr/>
          </p:nvSpPr>
          <p:spPr bwMode="auto">
            <a:xfrm>
              <a:off x="6019800" y="1981200"/>
              <a:ext cx="228600" cy="838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6248400" y="2514600"/>
              <a:ext cx="228600" cy="3693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3" name="Cloud 12"/>
          <p:cNvSpPr/>
          <p:nvPr/>
        </p:nvSpPr>
        <p:spPr bwMode="auto">
          <a:xfrm>
            <a:off x="2209800" y="2362200"/>
            <a:ext cx="2438400" cy="1405533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Content</a:t>
            </a:r>
            <a:r>
              <a:rPr kumimoji="0" lang="fr-CH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0" lang="fr-CH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Centric</a:t>
            </a:r>
            <a:r>
              <a:rPr kumimoji="0" lang="fr-CH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0" lang="fr-CH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Operator</a:t>
            </a:r>
            <a:endParaRPr kumimoji="0" lang="fr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rot="10800000">
            <a:off x="4495800" y="3352800"/>
            <a:ext cx="2438400" cy="1905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cxnSp>
      <p:cxnSp>
        <p:nvCxnSpPr>
          <p:cNvPr id="17" name="Straight Arrow Connector 16"/>
          <p:cNvCxnSpPr/>
          <p:nvPr/>
        </p:nvCxnSpPr>
        <p:spPr bwMode="auto">
          <a:xfrm rot="10800000" flipV="1">
            <a:off x="4648200" y="1828800"/>
            <a:ext cx="2057400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cxnSp>
      <p:sp>
        <p:nvSpPr>
          <p:cNvPr id="20" name="TextBox 19"/>
          <p:cNvSpPr txBox="1"/>
          <p:nvPr/>
        </p:nvSpPr>
        <p:spPr>
          <a:xfrm>
            <a:off x="5410200" y="38862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report</a:t>
            </a:r>
            <a:endParaRPr lang="fr-CH" dirty="0"/>
          </a:p>
        </p:txBody>
      </p:sp>
      <p:sp>
        <p:nvSpPr>
          <p:cNvPr id="21" name="TextBox 20"/>
          <p:cNvSpPr txBox="1"/>
          <p:nvPr/>
        </p:nvSpPr>
        <p:spPr>
          <a:xfrm>
            <a:off x="4419600" y="1828800"/>
            <a:ext cx="1516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 smtClean="0"/>
              <a:t>Query</a:t>
            </a:r>
            <a:r>
              <a:rPr lang="fr-CH" dirty="0" smtClean="0"/>
              <a:t>, control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Content </a:t>
            </a:r>
            <a:r>
              <a:rPr lang="fr-CH" dirty="0" err="1" smtClean="0"/>
              <a:t>Centric</a:t>
            </a:r>
            <a:r>
              <a:rPr lang="fr-CH" dirty="0" smtClean="0"/>
              <a:t> Networking</a:t>
            </a:r>
            <a:endParaRPr lang="fr-CH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133600" y="4571999"/>
            <a:ext cx="6477000" cy="2170113"/>
          </a:xfrm>
        </p:spPr>
        <p:txBody>
          <a:bodyPr/>
          <a:lstStyle/>
          <a:p>
            <a:r>
              <a:rPr lang="fr-CH" dirty="0" smtClean="0"/>
              <a:t>Replace </a:t>
            </a:r>
            <a:r>
              <a:rPr lang="fr-CH" dirty="0" err="1" smtClean="0"/>
              <a:t>connection</a:t>
            </a:r>
            <a:r>
              <a:rPr lang="fr-CH" dirty="0" smtClean="0"/>
              <a:t> and end-host </a:t>
            </a:r>
            <a:r>
              <a:rPr lang="fr-CH" dirty="0" err="1" smtClean="0"/>
              <a:t>naming</a:t>
            </a:r>
            <a:r>
              <a:rPr lang="fr-CH" dirty="0" smtClean="0"/>
              <a:t> by </a:t>
            </a:r>
            <a:r>
              <a:rPr lang="fr-CH" dirty="0" err="1" smtClean="0"/>
              <a:t>secure</a:t>
            </a:r>
            <a:r>
              <a:rPr lang="fr-CH" dirty="0" smtClean="0"/>
              <a:t> </a:t>
            </a:r>
            <a:r>
              <a:rPr lang="fr-CH" dirty="0" err="1" smtClean="0"/>
              <a:t>object</a:t>
            </a:r>
            <a:r>
              <a:rPr lang="fr-CH" dirty="0" smtClean="0"/>
              <a:t> </a:t>
            </a:r>
            <a:r>
              <a:rPr lang="fr-CH" dirty="0" err="1" smtClean="0"/>
              <a:t>naming</a:t>
            </a:r>
            <a:endParaRPr lang="fr-CH" dirty="0" smtClean="0"/>
          </a:p>
          <a:p>
            <a:r>
              <a:rPr lang="fr-CH" dirty="0" err="1" smtClean="0"/>
              <a:t>Expected</a:t>
            </a:r>
            <a:r>
              <a:rPr lang="fr-CH" dirty="0" smtClean="0"/>
              <a:t> to </a:t>
            </a:r>
            <a:r>
              <a:rPr lang="fr-CH" dirty="0" err="1" smtClean="0"/>
              <a:t>simplify</a:t>
            </a:r>
            <a:r>
              <a:rPr lang="fr-CH" dirty="0" smtClean="0"/>
              <a:t> design and </a:t>
            </a:r>
            <a:r>
              <a:rPr lang="fr-CH" dirty="0" err="1" smtClean="0"/>
              <a:t>operation</a:t>
            </a:r>
            <a:r>
              <a:rPr lang="fr-CH" dirty="0" smtClean="0"/>
              <a:t> </a:t>
            </a:r>
            <a:endParaRPr lang="fr-CH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667000"/>
            <a:ext cx="6429375" cy="145732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762000"/>
            <a:ext cx="7310438" cy="181380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Weights</a:t>
            </a:r>
            <a:r>
              <a:rPr lang="fr-CH" dirty="0" smtClean="0"/>
              <a:t>…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H" dirty="0" smtClean="0"/>
              <a:t>Mobile networks of the future </a:t>
            </a:r>
            <a:r>
              <a:rPr lang="fr-CH" dirty="0" err="1" smtClean="0"/>
              <a:t>will</a:t>
            </a:r>
            <a:r>
              <a:rPr lang="fr-CH" dirty="0" smtClean="0"/>
              <a:t> </a:t>
            </a:r>
            <a:r>
              <a:rPr lang="fr-CH" dirty="0" err="1" smtClean="0"/>
              <a:t>be</a:t>
            </a:r>
            <a:r>
              <a:rPr lang="fr-CH" dirty="0" smtClean="0"/>
              <a:t> </a:t>
            </a:r>
            <a:r>
              <a:rPr lang="fr-CH" i="1" dirty="0" err="1" smtClean="0">
                <a:solidFill>
                  <a:srgbClr val="FF0000"/>
                </a:solidFill>
              </a:rPr>
              <a:t>energy</a:t>
            </a:r>
            <a:r>
              <a:rPr lang="fr-CH" dirty="0" smtClean="0">
                <a:solidFill>
                  <a:srgbClr val="FF0000"/>
                </a:solidFill>
              </a:rPr>
              <a:t> </a:t>
            </a:r>
            <a:r>
              <a:rPr lang="fr-CH" i="1" dirty="0" err="1" smtClean="0">
                <a:solidFill>
                  <a:srgbClr val="FF0000"/>
                </a:solidFill>
              </a:rPr>
              <a:t>sober</a:t>
            </a:r>
            <a:r>
              <a:rPr lang="fr-CH" i="1" dirty="0" smtClean="0">
                <a:solidFill>
                  <a:srgbClr val="FF0000"/>
                </a:solidFill>
              </a:rPr>
              <a:t>  </a:t>
            </a:r>
            <a:r>
              <a:rPr lang="fr-CH" dirty="0" smtClean="0">
                <a:solidFill>
                  <a:srgbClr val="FF0000"/>
                </a:solidFill>
              </a:rPr>
              <a:t> </a:t>
            </a:r>
            <a:r>
              <a:rPr lang="fr-CH" dirty="0" err="1" smtClean="0"/>
              <a:t>with</a:t>
            </a:r>
            <a:r>
              <a:rPr lang="fr-CH" dirty="0" smtClean="0"/>
              <a:t> </a:t>
            </a:r>
            <a:r>
              <a:rPr lang="fr-CH" dirty="0" err="1" smtClean="0"/>
              <a:t>energy</a:t>
            </a:r>
            <a:r>
              <a:rPr lang="fr-CH" dirty="0" smtClean="0"/>
              <a:t> </a:t>
            </a:r>
            <a:r>
              <a:rPr lang="fr-CH" dirty="0" err="1" smtClean="0"/>
              <a:t>consumption</a:t>
            </a:r>
            <a:r>
              <a:rPr lang="fr-CH" dirty="0" smtClean="0"/>
              <a:t> </a:t>
            </a:r>
            <a:r>
              <a:rPr lang="fr-CH" dirty="0" err="1" smtClean="0"/>
              <a:t>proportional</a:t>
            </a:r>
            <a:r>
              <a:rPr lang="fr-CH" dirty="0" smtClean="0"/>
              <a:t> to </a:t>
            </a:r>
            <a:r>
              <a:rPr lang="fr-CH" dirty="0" err="1" smtClean="0"/>
              <a:t>traffic</a:t>
            </a:r>
            <a:endParaRPr lang="fr-CH" dirty="0" smtClean="0"/>
          </a:p>
          <a:p>
            <a:pPr lvl="1"/>
            <a:r>
              <a:rPr lang="fr-CH" dirty="0" err="1" smtClean="0"/>
              <a:t>Traffic</a:t>
            </a:r>
            <a:r>
              <a:rPr lang="fr-CH" dirty="0" smtClean="0"/>
              <a:t> </a:t>
            </a:r>
            <a:r>
              <a:rPr lang="fr-CH" dirty="0" err="1" smtClean="0"/>
              <a:t>proportional</a:t>
            </a:r>
            <a:r>
              <a:rPr lang="fr-CH" dirty="0" smtClean="0"/>
              <a:t> </a:t>
            </a:r>
            <a:r>
              <a:rPr lang="fr-CH" dirty="0" err="1" smtClean="0"/>
              <a:t>equipment</a:t>
            </a:r>
            <a:endParaRPr lang="fr-CH" dirty="0" smtClean="0"/>
          </a:p>
          <a:p>
            <a:pPr lvl="1"/>
            <a:r>
              <a:rPr lang="fr-CH" dirty="0" smtClean="0"/>
              <a:t>Smart design and adaptive </a:t>
            </a:r>
            <a:r>
              <a:rPr lang="fr-CH" dirty="0" err="1" smtClean="0"/>
              <a:t>resource</a:t>
            </a:r>
            <a:r>
              <a:rPr lang="fr-CH" dirty="0" smtClean="0"/>
              <a:t> allocation</a:t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endParaRPr lang="fr-CH" dirty="0" smtClean="0"/>
          </a:p>
          <a:p>
            <a:r>
              <a:rPr lang="fr-CH" dirty="0" err="1" smtClean="0"/>
              <a:t>Minor</a:t>
            </a:r>
            <a:r>
              <a:rPr lang="fr-CH" dirty="0" smtClean="0"/>
              <a:t> impact on the </a:t>
            </a:r>
            <a:r>
              <a:rPr lang="fr-CH" dirty="0" err="1" smtClean="0"/>
              <a:t>energy</a:t>
            </a:r>
            <a:r>
              <a:rPr lang="fr-CH" dirty="0" smtClean="0"/>
              <a:t> </a:t>
            </a:r>
            <a:r>
              <a:rPr lang="fr-CH" dirty="0" err="1" smtClean="0"/>
              <a:t>problem</a:t>
            </a:r>
            <a:endParaRPr lang="fr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H" dirty="0" smtClean="0"/>
              <a:t>Mobile networks are vital to the 2000 W society and must </a:t>
            </a:r>
            <a:r>
              <a:rPr lang="fr-CH" dirty="0" err="1" smtClean="0"/>
              <a:t>be</a:t>
            </a:r>
            <a:r>
              <a:rPr lang="fr-CH" dirty="0" smtClean="0"/>
              <a:t> </a:t>
            </a:r>
            <a:r>
              <a:rPr lang="fr-CH" i="1" dirty="0" smtClean="0">
                <a:solidFill>
                  <a:srgbClr val="FF0000"/>
                </a:solidFill>
              </a:rPr>
              <a:t>simple</a:t>
            </a:r>
            <a:r>
              <a:rPr lang="fr-CH" dirty="0" smtClean="0"/>
              <a:t> and </a:t>
            </a:r>
            <a:r>
              <a:rPr lang="fr-CH" i="1" dirty="0" err="1" smtClean="0">
                <a:solidFill>
                  <a:srgbClr val="FF0000"/>
                </a:solidFill>
              </a:rPr>
              <a:t>reliable</a:t>
            </a:r>
            <a:r>
              <a:rPr lang="fr-CH" dirty="0" smtClean="0"/>
              <a:t>.</a:t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err="1" smtClean="0"/>
              <a:t>Research</a:t>
            </a:r>
            <a:r>
              <a:rPr lang="fr-CH" dirty="0" smtClean="0"/>
              <a:t> on new </a:t>
            </a:r>
            <a:r>
              <a:rPr lang="fr-CH" dirty="0" err="1" smtClean="0"/>
              <a:t>paradigms</a:t>
            </a:r>
            <a:r>
              <a:rPr lang="fr-CH" dirty="0" smtClean="0"/>
              <a:t> </a:t>
            </a:r>
          </a:p>
          <a:p>
            <a:pPr lvl="1"/>
            <a:r>
              <a:rPr lang="fr-CH" dirty="0" smtClean="0"/>
              <a:t>Network sharing, </a:t>
            </a:r>
            <a:br>
              <a:rPr lang="fr-CH" dirty="0" smtClean="0"/>
            </a:br>
            <a:r>
              <a:rPr lang="fr-CH" dirty="0" smtClean="0"/>
              <a:t>Radio Access Network </a:t>
            </a:r>
            <a:r>
              <a:rPr lang="fr-CH" dirty="0" err="1" smtClean="0"/>
              <a:t>Operator</a:t>
            </a:r>
            <a:endParaRPr lang="fr-CH" dirty="0" smtClean="0"/>
          </a:p>
          <a:p>
            <a:pPr lvl="1"/>
            <a:r>
              <a:rPr lang="fr-CH" dirty="0" smtClean="0"/>
              <a:t>Simple and </a:t>
            </a:r>
            <a:r>
              <a:rPr lang="fr-CH" dirty="0" err="1" smtClean="0"/>
              <a:t>secure</a:t>
            </a:r>
            <a:r>
              <a:rPr lang="fr-CH" dirty="0" smtClean="0"/>
              <a:t> content </a:t>
            </a:r>
            <a:r>
              <a:rPr lang="fr-CH" dirty="0" err="1" smtClean="0"/>
              <a:t>centric</a:t>
            </a:r>
            <a:r>
              <a:rPr lang="fr-CH" dirty="0" smtClean="0"/>
              <a:t> </a:t>
            </a:r>
            <a:r>
              <a:rPr lang="fr-CH" dirty="0" err="1" smtClean="0"/>
              <a:t>networking</a:t>
            </a:r>
            <a:endParaRPr lang="fr-CH" dirty="0" smtClean="0"/>
          </a:p>
          <a:p>
            <a:pPr lvl="1"/>
            <a:endParaRPr lang="fr-CH" dirty="0" smtClean="0"/>
          </a:p>
          <a:p>
            <a:r>
              <a:rPr lang="fr-CH" dirty="0" smtClean="0"/>
              <a:t>Major impact on the </a:t>
            </a:r>
            <a:r>
              <a:rPr lang="fr-CH" dirty="0" err="1" smtClean="0"/>
              <a:t>energy</a:t>
            </a:r>
            <a:r>
              <a:rPr lang="fr-CH" dirty="0" smtClean="0"/>
              <a:t> </a:t>
            </a:r>
            <a:r>
              <a:rPr lang="fr-CH" dirty="0" err="1" smtClean="0"/>
              <a:t>problem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The Line</a:t>
            </a:r>
            <a:endParaRPr lang="fr-CH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Greening</a:t>
            </a:r>
            <a:r>
              <a:rPr lang="fr-CH" dirty="0" smtClean="0"/>
              <a:t> mobile networks </a:t>
            </a:r>
            <a:r>
              <a:rPr lang="fr-CH" dirty="0" err="1" smtClean="0"/>
              <a:t>is</a:t>
            </a:r>
            <a:r>
              <a:rPr lang="fr-CH" dirty="0" smtClean="0"/>
              <a:t> a must</a:t>
            </a:r>
          </a:p>
          <a:p>
            <a:pPr>
              <a:buNone/>
            </a:pPr>
            <a:endParaRPr lang="fr-CH" dirty="0" smtClean="0"/>
          </a:p>
          <a:p>
            <a:r>
              <a:rPr lang="fr-CH" dirty="0" smtClean="0"/>
              <a:t>But do not cross the line</a:t>
            </a:r>
          </a:p>
          <a:p>
            <a:pPr lvl="1"/>
            <a:r>
              <a:rPr lang="fr-CH" dirty="0" smtClean="0"/>
              <a:t> </a:t>
            </a:r>
            <a:r>
              <a:rPr lang="fr-CH" dirty="0" smtClean="0"/>
              <a:t>Network </a:t>
            </a:r>
            <a:r>
              <a:rPr lang="fr-CH" dirty="0" err="1" smtClean="0"/>
              <a:t>operation</a:t>
            </a:r>
            <a:r>
              <a:rPr lang="fr-CH" dirty="0" smtClean="0"/>
              <a:t> and usage must </a:t>
            </a:r>
            <a:r>
              <a:rPr lang="fr-CH" dirty="0" err="1" smtClean="0"/>
              <a:t>be</a:t>
            </a:r>
            <a:r>
              <a:rPr lang="fr-CH" dirty="0" smtClean="0"/>
              <a:t> simple and </a:t>
            </a:r>
            <a:r>
              <a:rPr lang="fr-CH" dirty="0" err="1" smtClean="0"/>
              <a:t>reliable</a:t>
            </a:r>
            <a:endParaRPr lang="fr-CH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3600" dirty="0" smtClean="0"/>
              <a:t>Save </a:t>
            </a:r>
            <a:r>
              <a:rPr lang="fr-CH" sz="3600" dirty="0" err="1" smtClean="0"/>
              <a:t>Energy</a:t>
            </a:r>
            <a:r>
              <a:rPr lang="fr-CH" sz="3600" dirty="0" smtClean="0"/>
              <a:t> by </a:t>
            </a:r>
            <a:r>
              <a:rPr lang="fr-CH" sz="3600" dirty="0" err="1" smtClean="0"/>
              <a:t>Shutting</a:t>
            </a:r>
            <a:r>
              <a:rPr lang="fr-CH" sz="3600" dirty="0" smtClean="0"/>
              <a:t> Down Base Stations</a:t>
            </a:r>
            <a:endParaRPr lang="fr-CH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1" y="5105400"/>
            <a:ext cx="7512050" cy="1636712"/>
          </a:xfrm>
        </p:spPr>
        <p:txBody>
          <a:bodyPr/>
          <a:lstStyle/>
          <a:p>
            <a:r>
              <a:rPr lang="fr-CH" dirty="0" err="1" smtClean="0"/>
              <a:t>Savings</a:t>
            </a:r>
            <a:r>
              <a:rPr lang="fr-CH" dirty="0" smtClean="0"/>
              <a:t> up to 25-30% </a:t>
            </a:r>
            <a:r>
              <a:rPr lang="fr-CH" dirty="0" err="1" smtClean="0"/>
              <a:t>can</a:t>
            </a:r>
            <a:r>
              <a:rPr lang="fr-CH" dirty="0" smtClean="0"/>
              <a:t> </a:t>
            </a:r>
            <a:r>
              <a:rPr lang="fr-CH" dirty="0" err="1" smtClean="0"/>
              <a:t>be</a:t>
            </a:r>
            <a:r>
              <a:rPr lang="fr-CH" dirty="0" smtClean="0"/>
              <a:t> </a:t>
            </a:r>
            <a:r>
              <a:rPr lang="fr-CH" dirty="0" err="1" smtClean="0"/>
              <a:t>achieved</a:t>
            </a:r>
            <a:endParaRPr lang="fr-CH" dirty="0" smtClean="0"/>
          </a:p>
          <a:p>
            <a:r>
              <a:rPr lang="fr-CH" dirty="0" smtClean="0"/>
              <a:t>Network sharing </a:t>
            </a:r>
            <a:r>
              <a:rPr lang="fr-CH" dirty="0" err="1" smtClean="0"/>
              <a:t>allows</a:t>
            </a:r>
            <a:r>
              <a:rPr lang="fr-CH" dirty="0" smtClean="0"/>
              <a:t> </a:t>
            </a:r>
            <a:r>
              <a:rPr lang="fr-CH" dirty="0" err="1" smtClean="0"/>
              <a:t>shutting</a:t>
            </a:r>
            <a:r>
              <a:rPr lang="fr-CH" dirty="0" smtClean="0"/>
              <a:t> down </a:t>
            </a:r>
            <a:r>
              <a:rPr lang="fr-CH" dirty="0" err="1" smtClean="0"/>
              <a:t>entire</a:t>
            </a:r>
            <a:r>
              <a:rPr lang="fr-CH" dirty="0" smtClean="0"/>
              <a:t> network </a:t>
            </a:r>
            <a:r>
              <a:rPr lang="fr-CH" dirty="0" err="1" smtClean="0"/>
              <a:t>at</a:t>
            </a:r>
            <a:r>
              <a:rPr lang="fr-CH" dirty="0" smtClean="0"/>
              <a:t> off </a:t>
            </a:r>
            <a:r>
              <a:rPr lang="fr-CH" dirty="0" err="1" smtClean="0"/>
              <a:t>peak</a:t>
            </a:r>
            <a:r>
              <a:rPr lang="fr-CH" dirty="0" smtClean="0"/>
              <a:t> </a:t>
            </a:r>
            <a:r>
              <a:rPr lang="fr-CH" dirty="0" err="1" smtClean="0"/>
              <a:t>periods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6200775" cy="19621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4495800" y="2362200"/>
            <a:ext cx="1685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GreenComm‘09</a:t>
            </a:r>
            <a:endParaRPr lang="fr-CH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6900" y="2362200"/>
            <a:ext cx="7277100" cy="23907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7239000" y="4419600"/>
            <a:ext cx="176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GreenMetrics‘09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Save </a:t>
            </a:r>
            <a:r>
              <a:rPr lang="fr-CH" dirty="0" err="1" smtClean="0"/>
              <a:t>Energy</a:t>
            </a:r>
            <a:r>
              <a:rPr lang="fr-CH" dirty="0" smtClean="0"/>
              <a:t> by Optimal Network Design</a:t>
            </a:r>
            <a:endParaRPr lang="fr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590800"/>
            <a:ext cx="8086725" cy="5461000"/>
          </a:xfrm>
        </p:spPr>
        <p:txBody>
          <a:bodyPr/>
          <a:lstStyle/>
          <a:p>
            <a:r>
              <a:rPr lang="fr-CH" dirty="0" smtClean="0"/>
              <a:t>Design and route </a:t>
            </a:r>
            <a:r>
              <a:rPr lang="fr-CH" dirty="0" err="1" smtClean="0"/>
              <a:t>according</a:t>
            </a:r>
            <a:r>
              <a:rPr lang="fr-CH" dirty="0" smtClean="0"/>
              <a:t> to </a:t>
            </a:r>
            <a:r>
              <a:rPr lang="fr-CH" dirty="0" err="1" smtClean="0"/>
              <a:t>energy</a:t>
            </a:r>
            <a:r>
              <a:rPr lang="fr-CH" dirty="0" smtClean="0"/>
              <a:t> </a:t>
            </a:r>
            <a:r>
              <a:rPr lang="fr-CH" dirty="0" err="1" smtClean="0"/>
              <a:t>consumption</a:t>
            </a:r>
            <a:r>
              <a:rPr lang="fr-CH" dirty="0" smtClean="0"/>
              <a:t> (</a:t>
            </a:r>
            <a:r>
              <a:rPr lang="fr-CH" dirty="0" err="1" smtClean="0"/>
              <a:t>optical</a:t>
            </a:r>
            <a:r>
              <a:rPr lang="fr-CH" dirty="0" smtClean="0"/>
              <a:t> </a:t>
            </a:r>
            <a:r>
              <a:rPr lang="fr-CH" dirty="0" err="1" smtClean="0"/>
              <a:t>switching</a:t>
            </a:r>
            <a:r>
              <a:rPr lang="fr-CH" dirty="0" smtClean="0"/>
              <a:t> vs IP </a:t>
            </a:r>
            <a:r>
              <a:rPr lang="fr-CH" dirty="0" err="1" smtClean="0"/>
              <a:t>routing</a:t>
            </a:r>
            <a:r>
              <a:rPr lang="fr-CH" dirty="0" smtClean="0"/>
              <a:t>)</a:t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endParaRPr lang="fr-CH" dirty="0" smtClean="0"/>
          </a:p>
          <a:p>
            <a:endParaRPr lang="fr-CH" dirty="0" smtClean="0"/>
          </a:p>
          <a:p>
            <a:r>
              <a:rPr lang="fr-CH" dirty="0" smtClean="0"/>
              <a:t>Femto </a:t>
            </a:r>
            <a:r>
              <a:rPr lang="fr-CH" dirty="0" err="1" smtClean="0"/>
              <a:t>cells</a:t>
            </a:r>
            <a:r>
              <a:rPr lang="fr-CH" dirty="0" smtClean="0"/>
              <a:t> to </a:t>
            </a:r>
            <a:r>
              <a:rPr lang="fr-CH" dirty="0" err="1" smtClean="0"/>
              <a:t>reduce</a:t>
            </a:r>
            <a:r>
              <a:rPr lang="fr-CH" dirty="0" smtClean="0"/>
              <a:t> </a:t>
            </a:r>
            <a:r>
              <a:rPr lang="fr-CH" dirty="0" err="1" smtClean="0"/>
              <a:t>energy</a:t>
            </a:r>
            <a:r>
              <a:rPr lang="fr-CH" dirty="0" smtClean="0"/>
              <a:t> </a:t>
            </a:r>
            <a:r>
              <a:rPr lang="fr-CH" dirty="0" err="1" smtClean="0"/>
              <a:t>consumption</a:t>
            </a:r>
            <a:r>
              <a:rPr lang="fr-CH" dirty="0" smtClean="0"/>
              <a:t> of down and up </a:t>
            </a:r>
            <a:r>
              <a:rPr lang="fr-CH" dirty="0" err="1" smtClean="0"/>
              <a:t>link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5935" y="1143000"/>
            <a:ext cx="5888940" cy="134693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5782522" y="2297668"/>
            <a:ext cx="1685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GreenComm‘09</a:t>
            </a:r>
            <a:endParaRPr lang="fr-CH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4322" y="3502738"/>
            <a:ext cx="6629400" cy="157146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6239722" y="4812268"/>
            <a:ext cx="1685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GreenComm‘09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Picture1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16724" y="1981200"/>
            <a:ext cx="4917276" cy="397247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0" name="Content Placeholder 19"/>
          <p:cNvSpPr>
            <a:spLocks noGrp="1"/>
          </p:cNvSpPr>
          <p:nvPr>
            <p:ph sz="half" idx="2"/>
          </p:nvPr>
        </p:nvSpPr>
        <p:spPr>
          <a:xfrm>
            <a:off x="3886201" y="533400"/>
            <a:ext cx="5149850" cy="6208713"/>
          </a:xfrm>
        </p:spPr>
        <p:txBody>
          <a:bodyPr/>
          <a:lstStyle/>
          <a:p>
            <a:r>
              <a:rPr lang="fr-CH" sz="2400" dirty="0" smtClean="0">
                <a:solidFill>
                  <a:schemeClr val="bg2">
                    <a:lumMod val="50000"/>
                  </a:schemeClr>
                </a:solidFill>
              </a:rPr>
              <a:t>Femto </a:t>
            </a:r>
            <a:r>
              <a:rPr lang="fr-CH" sz="2400" dirty="0" err="1" smtClean="0">
                <a:solidFill>
                  <a:schemeClr val="bg2">
                    <a:lumMod val="50000"/>
                  </a:schemeClr>
                </a:solidFill>
              </a:rPr>
              <a:t>Cells</a:t>
            </a:r>
            <a:r>
              <a:rPr lang="fr-CH" sz="2400" dirty="0" smtClean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lvl="1"/>
            <a:r>
              <a:rPr lang="fr-CH" sz="2000" dirty="0" smtClean="0">
                <a:solidFill>
                  <a:schemeClr val="bg2">
                    <a:lumMod val="50000"/>
                  </a:schemeClr>
                </a:solidFill>
              </a:rPr>
              <a:t>Assume 20 % </a:t>
            </a:r>
            <a:r>
              <a:rPr lang="fr-CH" sz="2000" dirty="0" err="1" smtClean="0">
                <a:solidFill>
                  <a:schemeClr val="bg2">
                    <a:lumMod val="50000"/>
                  </a:schemeClr>
                </a:solidFill>
              </a:rPr>
              <a:t>swiss</a:t>
            </a:r>
            <a:r>
              <a:rPr lang="fr-CH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CH" sz="2000" dirty="0" err="1" smtClean="0">
                <a:solidFill>
                  <a:schemeClr val="bg2">
                    <a:lumMod val="50000"/>
                  </a:schemeClr>
                </a:solidFill>
              </a:rPr>
              <a:t>households</a:t>
            </a:r>
            <a:r>
              <a:rPr lang="fr-CH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CH" sz="2000" dirty="0" err="1" smtClean="0">
                <a:solidFill>
                  <a:schemeClr val="bg2">
                    <a:lumMod val="50000"/>
                  </a:schemeClr>
                </a:solidFill>
              </a:rPr>
              <a:t>equipped</a:t>
            </a:r>
            <a:r>
              <a:rPr lang="fr-CH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CH" sz="2000" dirty="0" err="1" smtClean="0">
                <a:solidFill>
                  <a:schemeClr val="bg2">
                    <a:lumMod val="50000"/>
                  </a:schemeClr>
                </a:solidFill>
              </a:rPr>
              <a:t>with</a:t>
            </a:r>
            <a:r>
              <a:rPr lang="fr-CH" sz="2000" dirty="0" smtClean="0">
                <a:solidFill>
                  <a:schemeClr val="bg2">
                    <a:lumMod val="50000"/>
                  </a:schemeClr>
                </a:solidFill>
              </a:rPr>
              <a:t> 3G </a:t>
            </a:r>
            <a:r>
              <a:rPr lang="fr-CH" sz="2000" dirty="0" err="1" smtClean="0">
                <a:solidFill>
                  <a:schemeClr val="bg2">
                    <a:lumMod val="50000"/>
                  </a:schemeClr>
                </a:solidFill>
              </a:rPr>
              <a:t>femtocell</a:t>
            </a:r>
            <a:r>
              <a:rPr lang="fr-CH" sz="2000" dirty="0" smtClean="0">
                <a:solidFill>
                  <a:schemeClr val="bg2">
                    <a:lumMod val="50000"/>
                  </a:schemeClr>
                </a:solidFill>
              </a:rPr>
              <a:t>, 15W</a:t>
            </a:r>
          </a:p>
          <a:p>
            <a:pPr lvl="1"/>
            <a:endParaRPr lang="fr-CH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fr-CH" sz="2000" dirty="0" err="1" smtClean="0">
                <a:solidFill>
                  <a:schemeClr val="bg2">
                    <a:lumMod val="50000"/>
                  </a:schemeClr>
                </a:solidFill>
              </a:rPr>
              <a:t>Increases</a:t>
            </a:r>
            <a:r>
              <a:rPr lang="fr-CH" sz="2000" dirty="0" smtClean="0">
                <a:solidFill>
                  <a:schemeClr val="bg2">
                    <a:lumMod val="50000"/>
                  </a:schemeClr>
                </a:solidFill>
              </a:rPr>
              <a:t> power </a:t>
            </a:r>
            <a:r>
              <a:rPr lang="fr-CH" sz="2000" dirty="0" err="1" smtClean="0">
                <a:solidFill>
                  <a:schemeClr val="bg2">
                    <a:lumMod val="50000"/>
                  </a:schemeClr>
                </a:solidFill>
              </a:rPr>
              <a:t>consumption</a:t>
            </a:r>
            <a:r>
              <a:rPr lang="fr-CH" sz="2000" dirty="0" smtClean="0">
                <a:solidFill>
                  <a:schemeClr val="bg2">
                    <a:lumMod val="50000"/>
                  </a:schemeClr>
                </a:solidFill>
              </a:rPr>
              <a:t> of </a:t>
            </a:r>
            <a:r>
              <a:rPr lang="fr-CH" sz="2000" dirty="0" err="1" smtClean="0">
                <a:solidFill>
                  <a:schemeClr val="bg2">
                    <a:lumMod val="50000"/>
                  </a:schemeClr>
                </a:solidFill>
              </a:rPr>
              <a:t>households</a:t>
            </a:r>
            <a:r>
              <a:rPr lang="fr-CH" sz="2000" dirty="0" smtClean="0">
                <a:solidFill>
                  <a:schemeClr val="bg2">
                    <a:lumMod val="50000"/>
                  </a:schemeClr>
                </a:solidFill>
              </a:rPr>
              <a:t> by 0.5 %</a:t>
            </a:r>
          </a:p>
          <a:p>
            <a:pPr lvl="1"/>
            <a:endParaRPr lang="fr-CH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fr-CH" sz="2000" dirty="0" smtClean="0">
                <a:solidFill>
                  <a:schemeClr val="bg2">
                    <a:lumMod val="50000"/>
                  </a:schemeClr>
                </a:solidFill>
              </a:rPr>
              <a:t>Compare to </a:t>
            </a:r>
            <a:r>
              <a:rPr lang="fr-CH" sz="2000" dirty="0" err="1" smtClean="0">
                <a:solidFill>
                  <a:schemeClr val="bg2">
                    <a:lumMod val="50000"/>
                  </a:schemeClr>
                </a:solidFill>
              </a:rPr>
              <a:t>existing</a:t>
            </a:r>
            <a:r>
              <a:rPr lang="fr-CH" sz="2000" dirty="0" smtClean="0">
                <a:solidFill>
                  <a:schemeClr val="bg2">
                    <a:lumMod val="50000"/>
                  </a:schemeClr>
                </a:solidFill>
              </a:rPr>
              <a:t> mobile phone network power </a:t>
            </a:r>
            <a:r>
              <a:rPr lang="fr-CH" sz="2000" dirty="0" err="1" smtClean="0">
                <a:solidFill>
                  <a:schemeClr val="bg2">
                    <a:lumMod val="50000"/>
                  </a:schemeClr>
                </a:solidFill>
              </a:rPr>
              <a:t>consumption</a:t>
            </a:r>
            <a:r>
              <a:rPr lang="fr-CH" sz="2000" dirty="0" smtClean="0">
                <a:solidFill>
                  <a:schemeClr val="bg2">
                    <a:lumMod val="50000"/>
                  </a:schemeClr>
                </a:solidFill>
              </a:rPr>
              <a:t> (RF + BB) : + 50 %</a:t>
            </a:r>
          </a:p>
          <a:p>
            <a:pPr lvl="1"/>
            <a:endParaRPr lang="fr-CH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Online </a:t>
            </a:r>
            <a:r>
              <a:rPr lang="fr-CH" dirty="0" err="1" smtClean="0"/>
              <a:t>Dynamical</a:t>
            </a:r>
            <a:r>
              <a:rPr lang="fr-CH" dirty="0" smtClean="0"/>
              <a:t> Allocation</a:t>
            </a:r>
            <a:endParaRPr lang="fr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H" dirty="0" err="1" smtClean="0"/>
              <a:t>Idea</a:t>
            </a:r>
            <a:r>
              <a:rPr lang="fr-CH" dirty="0" smtClean="0"/>
              <a:t>: </a:t>
            </a:r>
          </a:p>
          <a:p>
            <a:pPr lvl="1"/>
            <a:r>
              <a:rPr lang="fr-CH" dirty="0" err="1" smtClean="0"/>
              <a:t>Predict</a:t>
            </a:r>
            <a:r>
              <a:rPr lang="fr-CH" dirty="0" smtClean="0"/>
              <a:t> </a:t>
            </a:r>
            <a:r>
              <a:rPr lang="fr-CH" dirty="0" err="1" smtClean="0"/>
              <a:t>aggregate</a:t>
            </a:r>
            <a:r>
              <a:rPr lang="fr-CH" dirty="0" smtClean="0"/>
              <a:t> </a:t>
            </a:r>
            <a:r>
              <a:rPr lang="fr-CH" dirty="0" err="1" smtClean="0"/>
              <a:t>traffic</a:t>
            </a:r>
            <a:endParaRPr lang="fr-CH" dirty="0" smtClean="0"/>
          </a:p>
          <a:p>
            <a:pPr lvl="1"/>
            <a:r>
              <a:rPr lang="fr-CH" dirty="0" err="1" smtClean="0"/>
              <a:t>Decide</a:t>
            </a:r>
            <a:r>
              <a:rPr lang="fr-CH" dirty="0" smtClean="0"/>
              <a:t> </a:t>
            </a:r>
            <a:r>
              <a:rPr lang="fr-CH" dirty="0" err="1" smtClean="0"/>
              <a:t>resource</a:t>
            </a:r>
            <a:r>
              <a:rPr lang="fr-CH" dirty="0" smtClean="0"/>
              <a:t> allocation </a:t>
            </a:r>
            <a:r>
              <a:rPr lang="fr-CH" dirty="0" err="1" smtClean="0"/>
              <a:t>every</a:t>
            </a:r>
            <a:r>
              <a:rPr lang="fr-CH" dirty="0" smtClean="0"/>
              <a:t> </a:t>
            </a:r>
            <a:r>
              <a:rPr lang="fr-CH" dirty="0" err="1" smtClean="0"/>
              <a:t>say</a:t>
            </a:r>
            <a:r>
              <a:rPr lang="fr-CH" dirty="0" smtClean="0"/>
              <a:t> 2-5 mn</a:t>
            </a:r>
          </a:p>
          <a:p>
            <a:pPr lvl="1"/>
            <a:r>
              <a:rPr lang="fr-CH" dirty="0" err="1" smtClean="0"/>
              <a:t>Optimize</a:t>
            </a:r>
            <a:r>
              <a:rPr lang="fr-CH" dirty="0" smtClean="0"/>
              <a:t> network </a:t>
            </a:r>
            <a:r>
              <a:rPr lang="fr-CH" dirty="0" err="1" smtClean="0"/>
              <a:t>predicted</a:t>
            </a:r>
            <a:r>
              <a:rPr lang="fr-CH" dirty="0" smtClean="0"/>
              <a:t> </a:t>
            </a:r>
            <a:r>
              <a:rPr lang="fr-CH" dirty="0" err="1" smtClean="0"/>
              <a:t>cost</a:t>
            </a:r>
            <a:r>
              <a:rPr lang="fr-CH" dirty="0" smtClean="0"/>
              <a:t> </a:t>
            </a:r>
            <a:r>
              <a:rPr lang="fr-CH" dirty="0" err="1" smtClean="0"/>
              <a:t>subject</a:t>
            </a:r>
            <a:r>
              <a:rPr lang="fr-CH" dirty="0" smtClean="0"/>
              <a:t> to </a:t>
            </a:r>
            <a:r>
              <a:rPr lang="fr-CH" dirty="0" err="1" smtClean="0"/>
              <a:t>quality</a:t>
            </a:r>
            <a:r>
              <a:rPr lang="fr-CH" dirty="0" smtClean="0"/>
              <a:t> of service</a:t>
            </a:r>
          </a:p>
          <a:p>
            <a:pPr lvl="1"/>
            <a:r>
              <a:rPr lang="fr-CH" dirty="0" smtClean="0"/>
              <a:t>Efficient for data </a:t>
            </a:r>
            <a:r>
              <a:rPr lang="fr-CH" dirty="0" err="1" smtClean="0"/>
              <a:t>traffic</a:t>
            </a:r>
            <a:endParaRPr lang="fr-CH" dirty="0" smtClean="0"/>
          </a:p>
          <a:p>
            <a:pPr lvl="1"/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0"/>
            <a:ext cx="35814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381535"/>
            <a:ext cx="6172200" cy="192303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5638800" y="6019800"/>
            <a:ext cx="245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EuropeanWireless2010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tcp">
  <a:themeElements>
    <a:clrScheme name="tc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cp">
      <a:majorFont>
        <a:latin typeface="Calibri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tc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simul</Template>
  <TotalTime>2724</TotalTime>
  <Words>1074</Words>
  <Application>Microsoft Office PowerPoint</Application>
  <PresentationFormat>On-screen Show (4:3)</PresentationFormat>
  <Paragraphs>279</Paragraphs>
  <Slides>53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tcp</vt:lpstr>
      <vt:lpstr>Greening of Mobile Networks : Myths and Opportunities </vt:lpstr>
      <vt:lpstr>Contents</vt:lpstr>
      <vt:lpstr>Mobile Operator Energy Consumption Facts</vt:lpstr>
      <vt:lpstr>Radio Network Is A Major Electricity Consumer</vt:lpstr>
      <vt:lpstr>Traffic Proportional Energy Consumption</vt:lpstr>
      <vt:lpstr>Save Energy by Shutting Down Base Stations</vt:lpstr>
      <vt:lpstr>Save Energy by Optimal Network Design</vt:lpstr>
      <vt:lpstr>Slide 8</vt:lpstr>
      <vt:lpstr>Online Dynamical Allocation</vt:lpstr>
      <vt:lpstr>Experimental Results</vt:lpstr>
      <vt:lpstr>Optimal Allocation of Users to Cell by Binary Integer Programming Heuristic</vt:lpstr>
      <vt:lpstr>Traffic Model</vt:lpstr>
      <vt:lpstr>Example of Result</vt:lpstr>
      <vt:lpstr>Impact on Network Performance</vt:lpstr>
      <vt:lpstr>Energy Savings up to 40%</vt:lpstr>
      <vt:lpstr>Next Steps: Dynamical Allocation of Resources</vt:lpstr>
      <vt:lpstr>Online Optimization with Mean Field</vt:lpstr>
      <vt:lpstr>Take Home Message</vt:lpstr>
      <vt:lpstr>Contents</vt:lpstr>
      <vt:lpstr>I Had A Dream …</vt:lpstr>
      <vt:lpstr>Mobile Networks can contribute, too…</vt:lpstr>
      <vt:lpstr>Intelligent Management of Energy Consumption and Production</vt:lpstr>
      <vt:lpstr>One Day in the Life of Robert Longirod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Smart energy management issues</vt:lpstr>
      <vt:lpstr>Impact of Saving Energy in Radio Network</vt:lpstr>
      <vt:lpstr>The Myth of e-cars</vt:lpstr>
      <vt:lpstr>Take-Home Message</vt:lpstr>
      <vt:lpstr>Contents</vt:lpstr>
      <vt:lpstr>Roadmap for Green Telecom</vt:lpstr>
      <vt:lpstr>The 2000 W society will need</vt:lpstr>
      <vt:lpstr>Slide 40</vt:lpstr>
      <vt:lpstr>Radio Access Network</vt:lpstr>
      <vt:lpstr>Slide 42</vt:lpstr>
      <vt:lpstr>Base Stations become Commodity</vt:lpstr>
      <vt:lpstr>Slide 44</vt:lpstr>
      <vt:lpstr>Reduce Cost of Radio Access Network by Separating RF from Processing</vt:lpstr>
      <vt:lpstr>Radio Access Network Sharing</vt:lpstr>
      <vt:lpstr>Radio Access Network Operator (RANO)</vt:lpstr>
      <vt:lpstr>Radio Access Network Operator (RANO)</vt:lpstr>
      <vt:lpstr>Slide 49</vt:lpstr>
      <vt:lpstr>Cloud Computing</vt:lpstr>
      <vt:lpstr>Content Centric Networking</vt:lpstr>
      <vt:lpstr>Weights…</vt:lpstr>
      <vt:lpstr>The Line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boudec Jean-Yves</dc:creator>
  <cp:lastModifiedBy>leboudec</cp:lastModifiedBy>
  <cp:revision>392</cp:revision>
  <cp:lastPrinted>1601-01-01T00:00:00Z</cp:lastPrinted>
  <dcterms:created xsi:type="dcterms:W3CDTF">1601-01-01T00:00:00Z</dcterms:created>
  <dcterms:modified xsi:type="dcterms:W3CDTF">2010-05-30T23:08:29Z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