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Default Extension="sldx" ContentType="application/vnd.openxmlformats-officedocument.presentationml.slide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9"/>
  </p:notesMasterIdLst>
  <p:sldIdLst>
    <p:sldId id="256" r:id="rId2"/>
    <p:sldId id="285" r:id="rId3"/>
    <p:sldId id="286" r:id="rId4"/>
    <p:sldId id="294" r:id="rId5"/>
    <p:sldId id="289" r:id="rId6"/>
    <p:sldId id="295" r:id="rId7"/>
    <p:sldId id="296" r:id="rId8"/>
    <p:sldId id="288" r:id="rId9"/>
    <p:sldId id="297" r:id="rId10"/>
    <p:sldId id="291" r:id="rId11"/>
    <p:sldId id="292" r:id="rId12"/>
    <p:sldId id="299" r:id="rId13"/>
    <p:sldId id="298" r:id="rId14"/>
    <p:sldId id="300" r:id="rId15"/>
    <p:sldId id="303" r:id="rId16"/>
    <p:sldId id="315" r:id="rId17"/>
    <p:sldId id="301" r:id="rId18"/>
    <p:sldId id="304" r:id="rId19"/>
    <p:sldId id="312" r:id="rId20"/>
    <p:sldId id="302" r:id="rId21"/>
    <p:sldId id="306" r:id="rId22"/>
    <p:sldId id="317" r:id="rId23"/>
    <p:sldId id="321" r:id="rId24"/>
    <p:sldId id="316" r:id="rId25"/>
    <p:sldId id="318" r:id="rId26"/>
    <p:sldId id="322" r:id="rId27"/>
    <p:sldId id="319" r:id="rId28"/>
    <p:sldId id="293" r:id="rId29"/>
    <p:sldId id="313" r:id="rId30"/>
    <p:sldId id="323" r:id="rId31"/>
    <p:sldId id="324" r:id="rId32"/>
    <p:sldId id="307" r:id="rId33"/>
    <p:sldId id="325" r:id="rId34"/>
    <p:sldId id="308" r:id="rId35"/>
    <p:sldId id="348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8" r:id="rId46"/>
    <p:sldId id="339" r:id="rId47"/>
    <p:sldId id="349" r:id="rId48"/>
    <p:sldId id="350" r:id="rId49"/>
    <p:sldId id="309" r:id="rId50"/>
    <p:sldId id="351" r:id="rId51"/>
    <p:sldId id="311" r:id="rId52"/>
    <p:sldId id="353" r:id="rId53"/>
    <p:sldId id="352" r:id="rId54"/>
    <p:sldId id="355" r:id="rId55"/>
    <p:sldId id="356" r:id="rId56"/>
    <p:sldId id="357" r:id="rId57"/>
    <p:sldId id="358" r:id="rId58"/>
  </p:sldIdLst>
  <p:sldSz cx="9144000" cy="6858000" type="screen4x3"/>
  <p:notesSz cx="7099300" cy="10234613"/>
  <p:custDataLst>
    <p:tags r:id="rId6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2" autoAdjust="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7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7BA39-42B8-4BD1-A676-04826F525F7A}" type="slidenum">
              <a:rPr lang="fr-FR" smtClean="0"/>
              <a:pPr/>
              <a:t>41</a:t>
            </a:fld>
            <a:endParaRPr lang="fr-FR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87C82-A8E7-4674-8199-B2631E47B1E7}" type="slidenum">
              <a:rPr lang="fr-FR" smtClean="0"/>
              <a:pPr/>
              <a:t>43</a:t>
            </a:fld>
            <a:endParaRPr lang="fr-FR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C7A10-4510-484F-890E-06B5362BBD78}" type="slidenum">
              <a:rPr lang="fr-FR" smtClean="0"/>
              <a:pPr/>
              <a:t>44</a:t>
            </a:fld>
            <a:endParaRPr lang="fr-FR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E2260-C728-4F0E-AE63-6427032832EF}" type="slidenum">
              <a:rPr lang="fr-FR" smtClean="0"/>
              <a:pPr/>
              <a:t>47</a:t>
            </a:fld>
            <a:endParaRPr lang="fr-FR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D2F21-2795-4FB8-BDDD-3A614587E9C0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F22F0-D130-47CD-BA14-BF89E981D9FD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E2434-B0F8-418E-81A7-FD66D0B3AAE1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DE7340-75D0-4347-B3D8-AB45FBB08C26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76736-48AD-4908-B1D2-0741A4D0F544}" type="slidenum">
              <a:rPr lang="fr-FR" smtClean="0"/>
              <a:pPr/>
              <a:t>36</a:t>
            </a:fld>
            <a:endParaRPr lang="fr-FR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D9862-0108-423A-98A4-5AB1A2A4CAC6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3E020-3221-4CA5-8696-F2A269551601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046F7-1907-4FC8-9D3A-4DCAAE100925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4"/>
        </a:buBlip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cvs%20files\leboudec-oeuvre\slides%20overview\adHoc.av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PowerPoint_Slide1.sldx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276600"/>
            <a:ext cx="8534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Mean Field Methods for Computer and Communication Systems</a:t>
            </a:r>
            <a:endParaRPr lang="en-US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51054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Jean-Yves Le </a:t>
            </a:r>
            <a:r>
              <a:rPr lang="en-US" dirty="0" err="1" smtClean="0"/>
              <a:t>Boudec</a:t>
            </a:r>
            <a:endParaRPr lang="en-US" dirty="0" smtClean="0"/>
          </a:p>
          <a:p>
            <a:pPr eaLnBrk="1" hangingPunct="1"/>
            <a:r>
              <a:rPr lang="en-US" dirty="0" smtClean="0"/>
              <a:t>EPFL</a:t>
            </a:r>
          </a:p>
          <a:p>
            <a:pPr eaLnBrk="1" hangingPunct="1"/>
            <a:r>
              <a:rPr lang="en-US" dirty="0" smtClean="0"/>
              <a:t>July 2010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Age of </a:t>
            </a:r>
            <a:r>
              <a:rPr lang="fr-CH" dirty="0" err="1" smtClean="0"/>
              <a:t>Gossip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988CE1-1233-461E-9D45-426DA86777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adHoc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>
            <a:clrChange>
              <a:clrFrom>
                <a:srgbClr val="9CB5CE"/>
              </a:clrFrom>
              <a:clrTo>
                <a:srgbClr val="9CB5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6074" y="714356"/>
            <a:ext cx="7204025" cy="613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Age of </a:t>
            </a:r>
            <a:r>
              <a:rPr lang="fr-CH" dirty="0" err="1" smtClean="0"/>
              <a:t>Gossip</a:t>
            </a:r>
            <a:endParaRPr lang="fr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sz="2000" dirty="0" smtClean="0"/>
              <a:t>Mobile </a:t>
            </a:r>
            <a:r>
              <a:rPr lang="fr-CH" sz="2000" dirty="0" err="1" smtClean="0"/>
              <a:t>node</a:t>
            </a:r>
            <a:r>
              <a:rPr lang="fr-CH" sz="2000" dirty="0" smtClean="0"/>
              <a:t> state = (c, t)</a:t>
            </a:r>
            <a:br>
              <a:rPr lang="fr-CH" sz="2000" dirty="0" smtClean="0"/>
            </a:br>
            <a:r>
              <a:rPr lang="fr-CH" sz="2000" dirty="0" smtClean="0"/>
              <a:t>c = 1 … 16 (position)</a:t>
            </a:r>
          </a:p>
          <a:p>
            <a:pPr>
              <a:buNone/>
            </a:pPr>
            <a:r>
              <a:rPr lang="fr-CH" sz="2000" dirty="0" smtClean="0"/>
              <a:t>     t  ∊ R</a:t>
            </a:r>
            <a:r>
              <a:rPr lang="fr-CH" sz="2000" baseline="30000" dirty="0" smtClean="0"/>
              <a:t>+ </a:t>
            </a:r>
            <a:r>
              <a:rPr lang="fr-CH" sz="2000" dirty="0" smtClean="0"/>
              <a:t>(</a:t>
            </a:r>
            <a:r>
              <a:rPr lang="fr-CH" sz="2000" dirty="0" err="1" smtClean="0"/>
              <a:t>age</a:t>
            </a:r>
            <a:r>
              <a:rPr lang="fr-CH" sz="2000" dirty="0" smtClean="0"/>
              <a:t>)</a:t>
            </a:r>
            <a:br>
              <a:rPr lang="fr-CH" sz="2000" dirty="0" smtClean="0"/>
            </a:br>
            <a:endParaRPr lang="fr-CH" sz="2000" dirty="0" smtClean="0"/>
          </a:p>
          <a:p>
            <a:r>
              <a:rPr lang="fr-CH" sz="2000" dirty="0" smtClean="0"/>
              <a:t>Time </a:t>
            </a:r>
            <a:r>
              <a:rPr lang="fr-CH" sz="2000" dirty="0" err="1" smtClean="0"/>
              <a:t>is</a:t>
            </a:r>
            <a:r>
              <a:rPr lang="fr-CH" sz="2000" dirty="0" smtClean="0"/>
              <a:t> </a:t>
            </a:r>
            <a:r>
              <a:rPr lang="fr-CH" sz="2000" dirty="0" err="1" smtClean="0"/>
              <a:t>continuous</a:t>
            </a:r>
            <a:r>
              <a:rPr lang="fr-CH" sz="2000" dirty="0" smtClean="0"/>
              <a:t>, I(N) = 1</a:t>
            </a:r>
          </a:p>
          <a:p>
            <a:r>
              <a:rPr lang="fr-CH" sz="2000" dirty="0" err="1" smtClean="0"/>
              <a:t>Occupancy</a:t>
            </a:r>
            <a:r>
              <a:rPr lang="fr-CH" sz="2000" dirty="0" smtClean="0"/>
              <a:t> </a:t>
            </a:r>
            <a:r>
              <a:rPr lang="fr-CH" sz="2000" dirty="0" err="1" smtClean="0"/>
              <a:t>measure</a:t>
            </a:r>
            <a:r>
              <a:rPr lang="fr-CH" sz="2000" dirty="0" smtClean="0"/>
              <a:t> </a:t>
            </a:r>
            <a:r>
              <a:rPr lang="fr-CH" sz="2000" dirty="0" err="1" smtClean="0"/>
              <a:t>is</a:t>
            </a:r>
            <a:r>
              <a:rPr lang="fr-CH" sz="2000" dirty="0" smtClean="0"/>
              <a:t> </a:t>
            </a:r>
            <a:br>
              <a:rPr lang="fr-CH" sz="2000" dirty="0" smtClean="0"/>
            </a:br>
            <a:r>
              <a:rPr lang="fr-CH" sz="2000" i="1" dirty="0" err="1" smtClean="0"/>
              <a:t>F</a:t>
            </a:r>
            <a:r>
              <a:rPr lang="fr-CH" sz="2000" i="1" baseline="-25000" dirty="0" err="1" smtClean="0"/>
              <a:t>c</a:t>
            </a:r>
            <a:r>
              <a:rPr lang="fr-CH" sz="2000" i="1" dirty="0" smtClean="0"/>
              <a:t>(</a:t>
            </a:r>
            <a:r>
              <a:rPr lang="fr-CH" sz="2000" i="1" dirty="0" err="1" smtClean="0"/>
              <a:t>z,t</a:t>
            </a:r>
            <a:r>
              <a:rPr lang="fr-CH" sz="2000" i="1" dirty="0" smtClean="0"/>
              <a:t>) </a:t>
            </a:r>
            <a:r>
              <a:rPr lang="fr-CH" sz="2000" dirty="0" smtClean="0"/>
              <a:t>= proportion of </a:t>
            </a:r>
            <a:r>
              <a:rPr lang="fr-CH" sz="2000" dirty="0" err="1" smtClean="0"/>
              <a:t>nodes</a:t>
            </a:r>
            <a:r>
              <a:rPr lang="fr-CH" sz="2000" dirty="0" smtClean="0"/>
              <a:t> </a:t>
            </a:r>
            <a:r>
              <a:rPr lang="fr-CH" sz="2000" dirty="0" err="1" smtClean="0"/>
              <a:t>that</a:t>
            </a:r>
            <a:r>
              <a:rPr lang="fr-CH" sz="2000" dirty="0" smtClean="0"/>
              <a:t> </a:t>
            </a:r>
            <a:r>
              <a:rPr lang="fr-CH" sz="2000" dirty="0" err="1" smtClean="0"/>
              <a:t>at</a:t>
            </a:r>
            <a:r>
              <a:rPr lang="fr-CH" sz="2000" dirty="0" smtClean="0"/>
              <a:t> location </a:t>
            </a:r>
            <a:r>
              <a:rPr lang="fr-CH" sz="2000" i="1" dirty="0" smtClean="0"/>
              <a:t>c</a:t>
            </a:r>
            <a:r>
              <a:rPr lang="fr-CH" sz="2000" dirty="0" smtClean="0"/>
              <a:t> and have </a:t>
            </a:r>
            <a:r>
              <a:rPr lang="fr-CH" sz="2000" dirty="0" err="1" smtClean="0"/>
              <a:t>age</a:t>
            </a:r>
            <a:r>
              <a:rPr lang="fr-CH" sz="2000" dirty="0" smtClean="0"/>
              <a:t> ≤ </a:t>
            </a:r>
            <a:r>
              <a:rPr lang="fr-CH" sz="2000" i="1" dirty="0" smtClean="0"/>
              <a:t>z</a:t>
            </a: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[</a:t>
            </a:r>
            <a:r>
              <a:rPr lang="fr-CH" sz="2000" dirty="0" err="1" smtClean="0"/>
              <a:t>Chaintreau</a:t>
            </a:r>
            <a:r>
              <a:rPr lang="fr-CH" sz="2000" dirty="0" smtClean="0"/>
              <a:t> et al.(2009)</a:t>
            </a:r>
            <a:r>
              <a:rPr lang="fr-CH" sz="2000" dirty="0" err="1" smtClean="0"/>
              <a:t>Chaintreau</a:t>
            </a:r>
            <a:r>
              <a:rPr lang="fr-CH" sz="2000" dirty="0" smtClean="0"/>
              <a:t>, Le </a:t>
            </a:r>
            <a:r>
              <a:rPr lang="fr-CH" sz="2000" dirty="0" err="1" smtClean="0"/>
              <a:t>Boudec</a:t>
            </a:r>
            <a:r>
              <a:rPr lang="fr-CH" sz="2000" dirty="0" smtClean="0"/>
              <a:t>, and </a:t>
            </a:r>
            <a:r>
              <a:rPr lang="fr-CH" sz="2000" dirty="0" err="1" smtClean="0"/>
              <a:t>Ristanovic</a:t>
            </a:r>
            <a:r>
              <a:rPr lang="fr-CH" sz="2000" dirty="0" smtClean="0"/>
              <a:t>] </a:t>
            </a:r>
            <a:br>
              <a:rPr lang="fr-CH" sz="2000" dirty="0" smtClean="0"/>
            </a:br>
            <a:endParaRPr lang="fr-CH" sz="2000" dirty="0" smtClean="0"/>
          </a:p>
          <a:p>
            <a:pPr>
              <a:buNone/>
            </a:pPr>
            <a:r>
              <a:rPr lang="fr-CH" sz="2000" dirty="0" smtClean="0"/>
              <a:t>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3C6DE4A-D682-42DE-A571-76433C3DB2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1" name="Picture 8" descr="SF_16class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B3CC"/>
              </a:clrFrom>
              <a:clrTo>
                <a:srgbClr val="99B3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042674"/>
            <a:ext cx="3976718" cy="581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Extension to a Resource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Model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complexified</a:t>
            </a:r>
            <a:r>
              <a:rPr lang="fr-CH" dirty="0" smtClean="0"/>
              <a:t> by </a:t>
            </a:r>
            <a:r>
              <a:rPr lang="fr-CH" dirty="0" err="1" smtClean="0"/>
              <a:t>adding</a:t>
            </a:r>
            <a:r>
              <a:rPr lang="fr-CH" dirty="0" smtClean="0"/>
              <a:t> a global </a:t>
            </a:r>
            <a:r>
              <a:rPr lang="fr-CH" dirty="0" err="1" smtClean="0"/>
              <a:t>resource</a:t>
            </a:r>
            <a:r>
              <a:rPr lang="fr-CH" dirty="0" smtClean="0"/>
              <a:t> R(t)</a:t>
            </a:r>
          </a:p>
          <a:p>
            <a:endParaRPr lang="fr-CH" dirty="0" smtClean="0"/>
          </a:p>
          <a:p>
            <a:r>
              <a:rPr lang="fr-CH" dirty="0" smtClean="0"/>
              <a:t>Slow: R(t)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expected</a:t>
            </a:r>
            <a:r>
              <a:rPr lang="fr-CH" dirty="0" smtClean="0"/>
              <a:t> to change state </a:t>
            </a:r>
            <a:r>
              <a:rPr lang="fr-CH" dirty="0" err="1" smtClean="0"/>
              <a:t>at</a:t>
            </a:r>
            <a:r>
              <a:rPr lang="fr-CH" dirty="0" smtClean="0"/>
              <a:t> the </a:t>
            </a:r>
            <a:r>
              <a:rPr lang="fr-CH" dirty="0" err="1" smtClean="0"/>
              <a:t>same</a:t>
            </a:r>
            <a:r>
              <a:rPr lang="fr-CH" dirty="0" smtClean="0"/>
              <a:t> rate I(N)  as one </a:t>
            </a:r>
            <a:r>
              <a:rPr lang="fr-CH" dirty="0" err="1" smtClean="0"/>
              <a:t>object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-&gt; call </a:t>
            </a:r>
            <a:r>
              <a:rPr lang="fr-CH" dirty="0" err="1" smtClean="0"/>
              <a:t>it</a:t>
            </a:r>
            <a:r>
              <a:rPr lang="fr-CH" dirty="0" smtClean="0"/>
              <a:t> an </a:t>
            </a:r>
            <a:r>
              <a:rPr lang="fr-CH" dirty="0" err="1" smtClean="0"/>
              <a:t>object</a:t>
            </a:r>
            <a:r>
              <a:rPr lang="fr-CH" dirty="0" smtClean="0"/>
              <a:t> of a </a:t>
            </a:r>
            <a:r>
              <a:rPr lang="fr-CH" dirty="0" err="1" smtClean="0"/>
              <a:t>special</a:t>
            </a:r>
            <a:r>
              <a:rPr lang="fr-CH" dirty="0" smtClean="0"/>
              <a:t> class</a:t>
            </a:r>
          </a:p>
          <a:p>
            <a:pPr>
              <a:buNone/>
            </a:pPr>
            <a:endParaRPr lang="fr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2057399"/>
            <a:ext cx="4352925" cy="4684713"/>
          </a:xfrm>
        </p:spPr>
        <p:txBody>
          <a:bodyPr/>
          <a:lstStyle/>
          <a:p>
            <a:r>
              <a:rPr lang="fr-CH" dirty="0" err="1" smtClean="0"/>
              <a:t>Fast</a:t>
            </a:r>
            <a:r>
              <a:rPr lang="fr-CH" dirty="0" smtClean="0"/>
              <a:t>: R(t) </a:t>
            </a:r>
            <a:r>
              <a:rPr lang="fr-CH" dirty="0" err="1" smtClean="0"/>
              <a:t>is</a:t>
            </a:r>
            <a:r>
              <a:rPr lang="fr-CH" dirty="0" smtClean="0"/>
              <a:t> change state </a:t>
            </a:r>
            <a:r>
              <a:rPr lang="fr-CH" dirty="0" err="1" smtClean="0"/>
              <a:t>at</a:t>
            </a:r>
            <a:r>
              <a:rPr lang="fr-CH" dirty="0" smtClean="0"/>
              <a:t> the </a:t>
            </a:r>
            <a:r>
              <a:rPr lang="fr-CH" dirty="0" err="1" smtClean="0"/>
              <a:t>aggregate</a:t>
            </a:r>
            <a:r>
              <a:rPr lang="fr-CH" dirty="0" smtClean="0"/>
              <a:t> rate N I(N) 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-&gt; </a:t>
            </a:r>
            <a:r>
              <a:rPr lang="fr-CH" dirty="0" err="1" smtClean="0"/>
              <a:t>requires</a:t>
            </a:r>
            <a:r>
              <a:rPr lang="fr-CH" dirty="0" smtClean="0"/>
              <a:t> </a:t>
            </a:r>
            <a:r>
              <a:rPr lang="fr-CH" dirty="0" err="1" smtClean="0"/>
              <a:t>special</a:t>
            </a:r>
            <a:r>
              <a:rPr lang="fr-CH" dirty="0" smtClean="0"/>
              <a:t> extensions of the </a:t>
            </a:r>
            <a:r>
              <a:rPr lang="fr-CH" dirty="0" err="1" smtClean="0"/>
              <a:t>theory</a:t>
            </a:r>
            <a:endParaRPr lang="fr-CH" dirty="0" smtClean="0"/>
          </a:p>
          <a:p>
            <a:endParaRPr lang="fr-CH" dirty="0" smtClean="0"/>
          </a:p>
          <a:p>
            <a:pPr>
              <a:buNone/>
            </a:pPr>
            <a:r>
              <a:rPr lang="fr-CH" dirty="0" smtClean="0"/>
              <a:t>	 [</a:t>
            </a:r>
            <a:r>
              <a:rPr lang="da-DK" dirty="0" smtClean="0"/>
              <a:t>Bordenave et al.(2007)Bordenave, McDonald, and Proutiere]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fr-CH" dirty="0" smtClean="0"/>
              <a:t>[</a:t>
            </a:r>
            <a:r>
              <a:rPr lang="fr-CH" dirty="0" err="1" smtClean="0"/>
              <a:t>Benaïm</a:t>
            </a:r>
            <a:r>
              <a:rPr lang="fr-CH" dirty="0" smtClean="0"/>
              <a:t> and Le </a:t>
            </a:r>
            <a:r>
              <a:rPr lang="fr-CH" dirty="0" err="1" smtClean="0"/>
              <a:t>Boudec</a:t>
            </a:r>
            <a:r>
              <a:rPr lang="fr-CH" dirty="0" smtClean="0"/>
              <a:t>(2008)] 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52513"/>
            <a:ext cx="4800600" cy="5689600"/>
          </a:xfrm>
        </p:spPr>
        <p:txBody>
          <a:bodyPr/>
          <a:lstStyle/>
          <a:p>
            <a:r>
              <a:rPr lang="fr-CH" sz="2400" dirty="0" err="1" smtClean="0"/>
              <a:t>Mean</a:t>
            </a:r>
            <a:r>
              <a:rPr lang="fr-CH" sz="2400" dirty="0" smtClean="0"/>
              <a:t> Field Interaction </a:t>
            </a: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en-US" sz="2400" dirty="0" smtClean="0"/>
          </a:p>
          <a:p>
            <a:pPr marL="381000" indent="-381000" eaLnBrk="1" hangingPunct="1">
              <a:buSzPct val="200000"/>
              <a:buBlip>
                <a:blip r:embed="rId2"/>
              </a:buBlip>
            </a:pPr>
            <a:r>
              <a:rPr lang="fr-CH" sz="2400" dirty="0" smtClean="0"/>
              <a:t>The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 </a:t>
            </a:r>
            <a:r>
              <a:rPr lang="fr-CH" sz="2400" dirty="0" err="1" smtClean="0">
                <a:solidFill>
                  <a:schemeClr val="accent1">
                    <a:lumMod val="50000"/>
                  </a:schemeClr>
                </a:solidFill>
              </a:rPr>
              <a:t>Limit</a:t>
            </a:r>
            <a:endParaRPr lang="fr-CH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Convergence</a:t>
            </a:r>
            <a:r>
              <a:rPr lang="fr-CH" sz="2400" dirty="0" smtClean="0"/>
              <a:t> to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endParaRPr lang="fr-CH" sz="2400" dirty="0" smtClean="0"/>
          </a:p>
          <a:p>
            <a:r>
              <a:rPr lang="fr-CH" sz="2400" dirty="0" err="1" smtClean="0"/>
              <a:t>Optimization</a:t>
            </a:r>
            <a:endParaRPr lang="fr-CH" sz="2400" dirty="0" smtClean="0"/>
          </a:p>
          <a:p>
            <a:endParaRPr lang="fr-CH" sz="2400" dirty="0" smtClean="0"/>
          </a:p>
          <a:p>
            <a:endParaRPr lang="fr-C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7400" y="1052513"/>
            <a:ext cx="5715000" cy="5689600"/>
          </a:xfrm>
        </p:spPr>
        <p:txBody>
          <a:bodyPr/>
          <a:lstStyle/>
          <a:p>
            <a:r>
              <a:rPr lang="fr-CH" dirty="0" smtClean="0"/>
              <a:t>Under </a:t>
            </a:r>
            <a:r>
              <a:rPr lang="fr-CH" dirty="0" err="1" smtClean="0"/>
              <a:t>very</a:t>
            </a:r>
            <a:r>
              <a:rPr lang="fr-CH" dirty="0" smtClean="0"/>
              <a:t> </a:t>
            </a:r>
            <a:r>
              <a:rPr lang="fr-CH" dirty="0" err="1" smtClean="0"/>
              <a:t>general</a:t>
            </a:r>
            <a:r>
              <a:rPr lang="fr-CH" dirty="0" smtClean="0"/>
              <a:t> conditions (</a:t>
            </a:r>
            <a:r>
              <a:rPr lang="fr-CH" dirty="0" err="1" smtClean="0"/>
              <a:t>given</a:t>
            </a:r>
            <a:r>
              <a:rPr lang="fr-CH" dirty="0" smtClean="0"/>
              <a:t> </a:t>
            </a:r>
            <a:r>
              <a:rPr lang="fr-CH" dirty="0" err="1" smtClean="0"/>
              <a:t>later</a:t>
            </a:r>
            <a:r>
              <a:rPr lang="fr-CH" dirty="0" smtClean="0"/>
              <a:t>) the </a:t>
            </a:r>
            <a:r>
              <a:rPr lang="fr-CH" dirty="0" err="1" smtClean="0"/>
              <a:t>occupancy</a:t>
            </a:r>
            <a:r>
              <a:rPr lang="fr-CH" dirty="0" smtClean="0"/>
              <a:t> </a:t>
            </a:r>
            <a:r>
              <a:rPr lang="fr-CH" dirty="0" err="1" smtClean="0"/>
              <a:t>measure</a:t>
            </a:r>
            <a:r>
              <a:rPr lang="fr-CH" dirty="0" smtClean="0"/>
              <a:t> converges,  in </a:t>
            </a:r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sense</a:t>
            </a:r>
            <a:r>
              <a:rPr lang="fr-CH" dirty="0" smtClean="0"/>
              <a:t>, to a </a:t>
            </a:r>
            <a:r>
              <a:rPr lang="fr-CH" dirty="0" err="1" smtClean="0"/>
              <a:t>deterministic</a:t>
            </a:r>
            <a:r>
              <a:rPr lang="fr-CH" dirty="0" smtClean="0"/>
              <a:t> </a:t>
            </a:r>
            <a:r>
              <a:rPr lang="fr-CH" dirty="0" err="1" smtClean="0"/>
              <a:t>process</a:t>
            </a:r>
            <a:r>
              <a:rPr lang="fr-CH" dirty="0" smtClean="0"/>
              <a:t>, </a:t>
            </a:r>
            <a:r>
              <a:rPr lang="fr-CH" i="1" dirty="0" smtClean="0"/>
              <a:t>m(t),</a:t>
            </a:r>
            <a:r>
              <a:rPr lang="fr-CH" dirty="0" smtClean="0"/>
              <a:t>  </a:t>
            </a:r>
            <a:r>
              <a:rPr lang="fr-CH" dirty="0" err="1" smtClean="0"/>
              <a:t>called</a:t>
            </a:r>
            <a:r>
              <a:rPr lang="fr-CH" dirty="0" smtClean="0"/>
              <a:t> the </a:t>
            </a:r>
            <a:r>
              <a:rPr lang="fr-CH" i="1" dirty="0" err="1" smtClean="0"/>
              <a:t>mean</a:t>
            </a:r>
            <a:r>
              <a:rPr lang="fr-CH" i="1" dirty="0" smtClean="0"/>
              <a:t> </a:t>
            </a:r>
            <a:r>
              <a:rPr lang="fr-CH" i="1" dirty="0" err="1" smtClean="0"/>
              <a:t>field</a:t>
            </a:r>
            <a:r>
              <a:rPr lang="fr-CH" i="1" dirty="0" smtClean="0"/>
              <a:t> </a:t>
            </a:r>
            <a:r>
              <a:rPr lang="fr-CH" i="1" dirty="0" err="1" smtClean="0"/>
              <a:t>limit</a:t>
            </a:r>
            <a:endParaRPr lang="fr-CH" i="1" dirty="0" smtClean="0"/>
          </a:p>
          <a:p>
            <a:endParaRPr lang="fr-CH" i="1" dirty="0" smtClean="0"/>
          </a:p>
          <a:p>
            <a:endParaRPr lang="fr-CH" i="1" dirty="0" smtClean="0"/>
          </a:p>
          <a:p>
            <a:endParaRPr lang="fr-CH" i="1" dirty="0" smtClean="0"/>
          </a:p>
          <a:p>
            <a:endParaRPr lang="fr-CH" i="1" dirty="0" smtClean="0"/>
          </a:p>
          <a:p>
            <a:endParaRPr lang="fr-CH" i="1" dirty="0" smtClean="0"/>
          </a:p>
          <a:p>
            <a:r>
              <a:rPr lang="fr-CH" dirty="0" smtClean="0"/>
              <a:t>[Graham and </a:t>
            </a:r>
            <a:r>
              <a:rPr lang="fr-CH" dirty="0" err="1" smtClean="0"/>
              <a:t>Méléard</a:t>
            </a:r>
            <a:r>
              <a:rPr lang="fr-CH" dirty="0" smtClean="0"/>
              <a:t>(1994)] </a:t>
            </a:r>
            <a:r>
              <a:rPr lang="fr-CH" dirty="0" err="1" smtClean="0"/>
              <a:t>consider</a:t>
            </a:r>
            <a:r>
              <a:rPr lang="fr-CH" dirty="0" smtClean="0"/>
              <a:t> the </a:t>
            </a:r>
            <a:r>
              <a:rPr lang="fr-CH" dirty="0" err="1" smtClean="0"/>
              <a:t>occupancy</a:t>
            </a:r>
            <a:r>
              <a:rPr lang="fr-CH" dirty="0" smtClean="0"/>
              <a:t> </a:t>
            </a:r>
            <a:r>
              <a:rPr lang="fr-CH" dirty="0" err="1" smtClean="0"/>
              <a:t>measure</a:t>
            </a:r>
            <a:r>
              <a:rPr lang="fr-CH" dirty="0" smtClean="0"/>
              <a:t> </a:t>
            </a:r>
            <a:r>
              <a:rPr lang="fr-CH" i="1" dirty="0" smtClean="0"/>
              <a:t>L</a:t>
            </a:r>
            <a:r>
              <a:rPr lang="fr-CH" i="1" baseline="30000" dirty="0" smtClean="0"/>
              <a:t>N</a:t>
            </a:r>
            <a:r>
              <a:rPr lang="fr-CH" dirty="0" smtClean="0"/>
              <a:t> in </a:t>
            </a:r>
            <a:r>
              <a:rPr lang="fr-CH" dirty="0" err="1" smtClean="0"/>
              <a:t>path</a:t>
            </a:r>
            <a:r>
              <a:rPr lang="fr-CH" dirty="0" smtClean="0"/>
              <a:t> </a:t>
            </a:r>
            <a:r>
              <a:rPr lang="fr-CH" dirty="0" err="1" smtClean="0"/>
              <a:t>space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895600"/>
            <a:ext cx="31623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5029200"/>
            <a:ext cx="2771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8513" y="304800"/>
            <a:ext cx="6999287" cy="6367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-118986" y="2019300"/>
            <a:ext cx="226998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99CC"/>
                </a:solidFill>
                <a:latin typeface="Arial Rounded MT Bold" pitchFamily="34" charset="0"/>
              </a:rPr>
              <a:t>Mean Field Limit</a:t>
            </a:r>
            <a:endParaRPr lang="en-US" sz="2000" dirty="0">
              <a:solidFill>
                <a:srgbClr val="0099CC"/>
              </a:solidFill>
              <a:latin typeface="Arial Rounded MT Bold" pitchFamily="34" charset="0"/>
            </a:endParaRPr>
          </a:p>
          <a:p>
            <a:pPr eaLnBrk="0" hangingPunct="0"/>
            <a:r>
              <a:rPr lang="en-US" sz="2000" dirty="0">
                <a:solidFill>
                  <a:srgbClr val="0099CC"/>
                </a:solidFill>
                <a:latin typeface="Arial Rounded MT Bold" pitchFamily="34" charset="0"/>
              </a:rPr>
              <a:t>N = </a:t>
            </a:r>
            <a:r>
              <a:rPr lang="en-US" sz="2000" dirty="0" smtClean="0">
                <a:solidFill>
                  <a:srgbClr val="0099CC"/>
                </a:solidFill>
                <a:latin typeface="Arial Rounded MT Bold" pitchFamily="34" charset="0"/>
              </a:rPr>
              <a:t>+</a:t>
            </a:r>
            <a:r>
              <a:rPr lang="en-US" sz="2000" dirty="0" smtClean="0">
                <a:solidFill>
                  <a:srgbClr val="0099CC"/>
                </a:solidFill>
                <a:latin typeface="cmsy10" pitchFamily="34" charset="0"/>
              </a:rPr>
              <a:t>∞</a:t>
            </a:r>
            <a:endParaRPr lang="en-US" sz="2000" dirty="0">
              <a:solidFill>
                <a:srgbClr val="0099CC"/>
              </a:solidFill>
              <a:latin typeface="cmsy10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6538" y="4352925"/>
            <a:ext cx="156527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99CC"/>
                </a:solidFill>
                <a:latin typeface="Arial Rounded MT Bold" pitchFamily="34" charset="0"/>
              </a:rPr>
              <a:t>Stochastic </a:t>
            </a:r>
          </a:p>
          <a:p>
            <a:pPr eaLnBrk="0" hangingPunct="0"/>
            <a:r>
              <a:rPr lang="en-US" sz="2000">
                <a:solidFill>
                  <a:srgbClr val="0099CC"/>
                </a:solidFill>
                <a:latin typeface="Arial Rounded MT Bold" pitchFamily="34" charset="0"/>
              </a:rPr>
              <a:t>system</a:t>
            </a:r>
          </a:p>
          <a:p>
            <a:pPr eaLnBrk="0" hangingPunct="0"/>
            <a:r>
              <a:rPr lang="en-US" sz="2000">
                <a:solidFill>
                  <a:srgbClr val="0099CC"/>
                </a:solidFill>
                <a:latin typeface="Arial Rounded MT Bold" pitchFamily="34" charset="0"/>
              </a:rPr>
              <a:t>N = 1000</a:t>
            </a:r>
            <a:endParaRPr lang="en-US" sz="2000">
              <a:solidFill>
                <a:srgbClr val="0099CC"/>
              </a:solidFill>
              <a:latin typeface="cmsy10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066800"/>
          </a:xfrm>
        </p:spPr>
        <p:txBody>
          <a:bodyPr/>
          <a:lstStyle/>
          <a:p>
            <a:r>
              <a:rPr lang="fr-CH" dirty="0" smtClean="0"/>
              <a:t>Propagation of Chaos </a:t>
            </a:r>
            <a:r>
              <a:rPr lang="fr-CH" dirty="0" err="1" smtClean="0"/>
              <a:t>is</a:t>
            </a:r>
            <a:r>
              <a:rPr lang="fr-CH" dirty="0" smtClean="0"/>
              <a:t> Equivalent to Convergence to a </a:t>
            </a:r>
            <a:r>
              <a:rPr lang="fr-CH" dirty="0" err="1" smtClean="0"/>
              <a:t>Deterministic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0199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943350"/>
            <a:ext cx="71342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883650" cy="1371600"/>
          </a:xfrm>
        </p:spPr>
        <p:txBody>
          <a:bodyPr/>
          <a:lstStyle/>
          <a:p>
            <a:r>
              <a:rPr lang="fr-CH" dirty="0" smtClean="0"/>
              <a:t>Propagation of Chaos </a:t>
            </a:r>
            <a:br>
              <a:rPr lang="fr-CH" dirty="0" smtClean="0"/>
            </a:br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7338" y="1447800"/>
            <a:ext cx="8856662" cy="1995487"/>
          </a:xfrm>
        </p:spPr>
        <p:txBody>
          <a:bodyPr/>
          <a:lstStyle/>
          <a:p>
            <a:r>
              <a:rPr lang="fr-CH" b="1" dirty="0" smtClean="0"/>
              <a:t>(Propagation of Chaos)</a:t>
            </a:r>
            <a:br>
              <a:rPr lang="fr-CH" b="1" dirty="0" smtClean="0"/>
            </a:br>
            <a:r>
              <a:rPr lang="fr-CH" dirty="0" smtClean="0"/>
              <a:t>If the initial condition (</a:t>
            </a:r>
            <a:r>
              <a:rPr lang="fr-CH" dirty="0" err="1" smtClean="0"/>
              <a:t>X</a:t>
            </a:r>
            <a:r>
              <a:rPr lang="fr-CH" baseline="30000" dirty="0" err="1" smtClean="0"/>
              <a:t>N</a:t>
            </a:r>
            <a:r>
              <a:rPr lang="fr-CH" baseline="-25000" dirty="0" err="1" smtClean="0"/>
              <a:t>n</a:t>
            </a:r>
            <a:r>
              <a:rPr lang="fr-CH" dirty="0" smtClean="0"/>
              <a:t> (0))</a:t>
            </a:r>
            <a:r>
              <a:rPr lang="fr-CH" baseline="-25000" dirty="0" smtClean="0"/>
              <a:t>n=1…N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exchangeable</a:t>
            </a:r>
            <a:r>
              <a:rPr lang="fr-CH" dirty="0" smtClean="0"/>
              <a:t> and </a:t>
            </a:r>
            <a:r>
              <a:rPr lang="fr-CH" dirty="0" err="1" smtClean="0"/>
              <a:t>there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convergence </a:t>
            </a:r>
            <a:r>
              <a:rPr lang="fr-CH" dirty="0" err="1" smtClean="0"/>
              <a:t>then</a:t>
            </a:r>
            <a:r>
              <a:rPr lang="fr-CH" dirty="0" smtClean="0"/>
              <a:t> the </a:t>
            </a:r>
            <a:r>
              <a:rPr lang="fr-CH" dirty="0" err="1" smtClean="0"/>
              <a:t>sequence</a:t>
            </a:r>
            <a:r>
              <a:rPr lang="fr-CH" dirty="0" smtClean="0"/>
              <a:t> (</a:t>
            </a:r>
            <a:r>
              <a:rPr lang="fr-CH" dirty="0" err="1" smtClean="0"/>
              <a:t>X</a:t>
            </a:r>
            <a:r>
              <a:rPr lang="fr-CH" baseline="30000" dirty="0" err="1" smtClean="0"/>
              <a:t>N</a:t>
            </a:r>
            <a:r>
              <a:rPr lang="fr-CH" baseline="-25000" dirty="0" err="1" smtClean="0"/>
              <a:t>n</a:t>
            </a:r>
            <a:r>
              <a:rPr lang="fr-CH" dirty="0" smtClean="0"/>
              <a:t>)</a:t>
            </a:r>
            <a:r>
              <a:rPr lang="fr-CH" baseline="-25000" dirty="0" smtClean="0"/>
              <a:t>n=1…N</a:t>
            </a:r>
            <a:r>
              <a:rPr lang="fr-CH" dirty="0" smtClean="0"/>
              <a:t> </a:t>
            </a:r>
            <a:r>
              <a:rPr lang="fr-CH" dirty="0" err="1" smtClean="0"/>
              <a:t>indexed</a:t>
            </a:r>
            <a:r>
              <a:rPr lang="fr-CH" dirty="0" smtClean="0"/>
              <a:t> by </a:t>
            </a:r>
            <a:r>
              <a:rPr lang="fr-CH" i="1" dirty="0" smtClean="0"/>
              <a:t>N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i="1" dirty="0" smtClean="0"/>
              <a:t>m</a:t>
            </a:r>
            <a:r>
              <a:rPr lang="fr-CH" dirty="0" smtClean="0"/>
              <a:t>-</a:t>
            </a:r>
            <a:r>
              <a:rPr lang="fr-CH" dirty="0" err="1" smtClean="0"/>
              <a:t>chaotic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b="1" i="1" dirty="0" smtClean="0"/>
              <a:t/>
            </a:r>
            <a:br>
              <a:rPr lang="fr-CH" b="1" i="1" dirty="0" smtClean="0"/>
            </a:br>
            <a:r>
              <a:rPr lang="fr-CH" i="1" dirty="0" smtClean="0"/>
              <a:t>k</a:t>
            </a:r>
            <a:r>
              <a:rPr lang="fr-CH" dirty="0" smtClean="0"/>
              <a:t> </a:t>
            </a:r>
            <a:r>
              <a:rPr lang="fr-CH" dirty="0" err="1" smtClean="0"/>
              <a:t>objects</a:t>
            </a:r>
            <a:r>
              <a:rPr lang="fr-CH" dirty="0" smtClean="0"/>
              <a:t> are </a:t>
            </a:r>
            <a:r>
              <a:rPr lang="fr-CH" dirty="0" err="1" smtClean="0"/>
              <a:t>asymptotically</a:t>
            </a:r>
            <a:r>
              <a:rPr lang="fr-CH" dirty="0" smtClean="0"/>
              <a:t> </a:t>
            </a:r>
            <a:r>
              <a:rPr lang="fr-CH" dirty="0" err="1" smtClean="0"/>
              <a:t>independent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common</a:t>
            </a:r>
            <a:r>
              <a:rPr lang="fr-CH" dirty="0" smtClean="0"/>
              <a:t> </a:t>
            </a:r>
            <a:r>
              <a:rPr lang="fr-CH" dirty="0" err="1" smtClean="0"/>
              <a:t>law</a:t>
            </a:r>
            <a:r>
              <a:rPr lang="fr-CH" dirty="0" smtClean="0"/>
              <a:t> </a:t>
            </a:r>
            <a:r>
              <a:rPr lang="fr-CH" dirty="0" err="1" smtClean="0"/>
              <a:t>equal</a:t>
            </a:r>
            <a:r>
              <a:rPr lang="fr-CH" dirty="0" smtClean="0"/>
              <a:t> to the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, for </a:t>
            </a:r>
            <a:r>
              <a:rPr lang="fr-CH" dirty="0" err="1" smtClean="0"/>
              <a:t>any</a:t>
            </a:r>
            <a:r>
              <a:rPr lang="fr-CH" dirty="0" smtClean="0"/>
              <a:t> </a:t>
            </a:r>
            <a:r>
              <a:rPr lang="fr-CH" dirty="0" err="1" smtClean="0"/>
              <a:t>fixed</a:t>
            </a:r>
            <a:r>
              <a:rPr lang="fr-CH" dirty="0" smtClean="0"/>
              <a:t> </a:t>
            </a:r>
            <a:r>
              <a:rPr lang="fr-CH" i="1" dirty="0" smtClean="0"/>
              <a:t>k</a:t>
            </a:r>
            <a:br>
              <a:rPr lang="fr-CH" i="1" dirty="0" smtClean="0"/>
            </a:br>
            <a:r>
              <a:rPr lang="fr-CH" i="1" dirty="0" smtClean="0"/>
              <a:t/>
            </a:r>
            <a:br>
              <a:rPr lang="fr-CH" i="1" dirty="0" smtClean="0"/>
            </a:br>
            <a:r>
              <a:rPr lang="fr-CH" i="1" dirty="0" smtClean="0"/>
              <a:t/>
            </a:r>
            <a:br>
              <a:rPr lang="fr-CH" i="1" dirty="0" smtClean="0"/>
            </a:br>
            <a:endParaRPr lang="fr-CH" i="1" dirty="0" smtClean="0"/>
          </a:p>
          <a:p>
            <a:endParaRPr lang="fr-CH" i="1" dirty="0" smtClean="0"/>
          </a:p>
          <a:p>
            <a:endParaRPr lang="fr-CH" i="1" dirty="0" smtClean="0"/>
          </a:p>
          <a:p>
            <a:r>
              <a:rPr lang="fr-CH" b="1" dirty="0" smtClean="0"/>
              <a:t>(</a:t>
            </a:r>
            <a:r>
              <a:rPr lang="fr-CH" b="1" dirty="0" err="1" smtClean="0"/>
              <a:t>Decoupling</a:t>
            </a:r>
            <a:r>
              <a:rPr lang="fr-CH" b="1" dirty="0" smtClean="0"/>
              <a:t> </a:t>
            </a:r>
            <a:r>
              <a:rPr lang="fr-CH" b="1" dirty="0" err="1" smtClean="0"/>
              <a:t>Assumption</a:t>
            </a:r>
            <a:r>
              <a:rPr lang="fr-CH" b="1" dirty="0" smtClean="0"/>
              <a:t>) </a:t>
            </a:r>
            <a:br>
              <a:rPr lang="fr-CH" b="1" dirty="0" smtClean="0"/>
            </a:br>
            <a:r>
              <a:rPr lang="fr-CH" i="1" dirty="0" smtClean="0"/>
              <a:t>(</a:t>
            </a:r>
            <a:r>
              <a:rPr lang="fr-CH" i="1" dirty="0" err="1" smtClean="0"/>
              <a:t>also</a:t>
            </a:r>
            <a:r>
              <a:rPr lang="fr-CH" i="1" dirty="0" smtClean="0"/>
              <a:t> </a:t>
            </a:r>
            <a:r>
              <a:rPr lang="fr-CH" i="1" dirty="0" err="1" smtClean="0"/>
              <a:t>called</a:t>
            </a:r>
            <a:r>
              <a:rPr lang="fr-CH" i="1" dirty="0" smtClean="0"/>
              <a:t> </a:t>
            </a:r>
            <a:r>
              <a:rPr lang="fr-CH" i="1" dirty="0" err="1" smtClean="0"/>
              <a:t>Mean</a:t>
            </a:r>
            <a:r>
              <a:rPr lang="fr-CH" i="1" dirty="0" smtClean="0"/>
              <a:t> Field Approximation, or </a:t>
            </a:r>
            <a:r>
              <a:rPr lang="fr-CH" i="1" dirty="0" err="1" smtClean="0"/>
              <a:t>Fast</a:t>
            </a:r>
            <a:r>
              <a:rPr lang="fr-CH" i="1" dirty="0" smtClean="0"/>
              <a:t> Simulation)</a:t>
            </a:r>
            <a:r>
              <a:rPr lang="fr-CH" b="1" dirty="0" smtClean="0"/>
              <a:t> </a:t>
            </a:r>
            <a:br>
              <a:rPr lang="fr-CH" b="1" dirty="0" smtClean="0"/>
            </a:br>
            <a:r>
              <a:rPr lang="fr-CH" dirty="0" smtClean="0"/>
              <a:t>The </a:t>
            </a:r>
            <a:r>
              <a:rPr lang="fr-CH" dirty="0" err="1" smtClean="0"/>
              <a:t>law</a:t>
            </a:r>
            <a:r>
              <a:rPr lang="fr-CH" dirty="0" smtClean="0"/>
              <a:t> of one </a:t>
            </a:r>
            <a:r>
              <a:rPr lang="fr-CH" dirty="0" err="1" smtClean="0"/>
              <a:t>object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asymptotically</a:t>
            </a:r>
            <a:r>
              <a:rPr lang="fr-CH" dirty="0" smtClean="0"/>
              <a:t> as if all </a:t>
            </a:r>
            <a:r>
              <a:rPr lang="fr-CH" dirty="0" err="1" smtClean="0"/>
              <a:t>other</a:t>
            </a:r>
            <a:r>
              <a:rPr lang="fr-CH" dirty="0" smtClean="0"/>
              <a:t> </a:t>
            </a:r>
            <a:r>
              <a:rPr lang="fr-CH" dirty="0" err="1" smtClean="0"/>
              <a:t>objects</a:t>
            </a:r>
            <a:r>
              <a:rPr lang="fr-CH" dirty="0" smtClean="0"/>
              <a:t> </a:t>
            </a:r>
            <a:r>
              <a:rPr lang="fr-CH" dirty="0" err="1" smtClean="0"/>
              <a:t>were</a:t>
            </a:r>
            <a:r>
              <a:rPr lang="fr-CH" dirty="0" smtClean="0"/>
              <a:t> </a:t>
            </a:r>
            <a:r>
              <a:rPr lang="fr-CH" dirty="0" err="1" smtClean="0"/>
              <a:t>drawn</a:t>
            </a:r>
            <a:r>
              <a:rPr lang="fr-CH" dirty="0" smtClean="0"/>
              <a:t> </a:t>
            </a:r>
            <a:r>
              <a:rPr lang="fr-CH" dirty="0" err="1" smtClean="0"/>
              <a:t>randomly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replacement </a:t>
            </a:r>
            <a:r>
              <a:rPr lang="fr-CH" dirty="0" err="1" smtClean="0"/>
              <a:t>from</a:t>
            </a:r>
            <a:r>
              <a:rPr lang="fr-CH" dirty="0" smtClean="0"/>
              <a:t>  </a:t>
            </a:r>
            <a:r>
              <a:rPr lang="fr-CH" i="1" dirty="0" smtClean="0"/>
              <a:t>m(t)</a:t>
            </a: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505200"/>
            <a:ext cx="5657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1C661AF5-C263-4C12-9D0A-FD75E6FA8E3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Propagation of Chaos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eaLnBrk="1" hangingPunct="1"/>
            <a:r>
              <a:rPr lang="en-US" dirty="0" smtClean="0"/>
              <a:t>At any time</a:t>
            </a:r>
            <a:r>
              <a:rPr lang="en-US" i="1" dirty="0" smtClean="0"/>
              <a:t> t</a:t>
            </a: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endParaRPr lang="en-US" dirty="0" smtClean="0">
              <a:solidFill>
                <a:srgbClr val="FF9966"/>
              </a:solidFill>
            </a:endParaRPr>
          </a:p>
          <a:p>
            <a:pPr eaLnBrk="1" hangingPunct="1"/>
            <a:r>
              <a:rPr lang="en-US" dirty="0" smtClean="0"/>
              <a:t>Thus for large</a:t>
            </a:r>
            <a:r>
              <a:rPr lang="en-US" dirty="0" smtClean="0">
                <a:solidFill>
                  <a:srgbClr val="FF9966"/>
                </a:solidFill>
              </a:rPr>
              <a:t> </a:t>
            </a:r>
            <a:r>
              <a:rPr lang="en-US" i="1" dirty="0" smtClean="0">
                <a:solidFill>
                  <a:srgbClr val="FF9966"/>
                </a:solidFill>
              </a:rPr>
              <a:t>t 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Prob</a:t>
            </a:r>
            <a:r>
              <a:rPr lang="en-US" dirty="0" smtClean="0"/>
              <a:t> (node </a:t>
            </a:r>
            <a:r>
              <a:rPr lang="en-US" i="1" dirty="0" smtClean="0"/>
              <a:t>n</a:t>
            </a:r>
            <a:r>
              <a:rPr lang="en-US" dirty="0" smtClean="0"/>
              <a:t> is dormant) ≈ 0.3</a:t>
            </a:r>
          </a:p>
          <a:p>
            <a:pPr lvl="1" eaLnBrk="1" hangingPunct="1"/>
            <a:r>
              <a:rPr lang="en-US" dirty="0" err="1" smtClean="0"/>
              <a:t>Prob</a:t>
            </a:r>
            <a:r>
              <a:rPr lang="en-US" dirty="0" smtClean="0"/>
              <a:t> (node </a:t>
            </a:r>
            <a:r>
              <a:rPr lang="en-US" i="1" dirty="0" smtClean="0"/>
              <a:t>n</a:t>
            </a:r>
            <a:r>
              <a:rPr lang="en-US" dirty="0" smtClean="0"/>
              <a:t> is active) ≈ 0.6 </a:t>
            </a:r>
          </a:p>
          <a:p>
            <a:pPr lvl="1" eaLnBrk="1" hangingPunct="1"/>
            <a:r>
              <a:rPr lang="en-US" dirty="0" err="1" smtClean="0"/>
              <a:t>Prob</a:t>
            </a:r>
            <a:r>
              <a:rPr lang="en-US" dirty="0" smtClean="0"/>
              <a:t> (node </a:t>
            </a:r>
            <a:r>
              <a:rPr lang="en-US" i="1" dirty="0" smtClean="0"/>
              <a:t>n</a:t>
            </a:r>
            <a:r>
              <a:rPr lang="en-US" dirty="0" smtClean="0"/>
              <a:t> is susceptible) ≈ 0.1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4" cstate="print"/>
          <a:srcRect l="47198" r="6261" b="4562"/>
          <a:stretch>
            <a:fillRect/>
          </a:stretch>
        </p:blipFill>
        <p:spPr bwMode="auto">
          <a:xfrm>
            <a:off x="5829300" y="619125"/>
            <a:ext cx="3257550" cy="6076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63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828800"/>
            <a:ext cx="5410200" cy="1420813"/>
          </a:xfrm>
          <a:prstGeom prst="rect">
            <a:avLst/>
          </a:prstGeom>
          <a:solidFill>
            <a:srgbClr val="4EAFB6">
              <a:alpha val="3922"/>
            </a:srgbClr>
          </a:solidFill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</a:t>
            </a:r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endParaRPr lang="fr-CH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7" descr="tmp-ODE-3nodes-h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598" y="990600"/>
            <a:ext cx="4866402" cy="433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18700" y="4876800"/>
            <a:ext cx="971591" cy="289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rgbClr val="33CC33"/>
                </a:solidFill>
              </a:rPr>
              <a:t>pdf</a:t>
            </a:r>
            <a:r>
              <a:rPr lang="fr-FR" b="1" dirty="0">
                <a:solidFill>
                  <a:srgbClr val="33CC33"/>
                </a:solidFill>
              </a:rPr>
              <a:t> of </a:t>
            </a:r>
            <a:r>
              <a:rPr lang="fr-FR" b="1" dirty="0" err="1">
                <a:solidFill>
                  <a:srgbClr val="33CC33"/>
                </a:solidFill>
              </a:rPr>
              <a:t>node</a:t>
            </a:r>
            <a:r>
              <a:rPr lang="fr-FR" b="1" dirty="0">
                <a:solidFill>
                  <a:srgbClr val="33CC33"/>
                </a:solidFill>
              </a:rPr>
              <a:t> 1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875500" y="1295400"/>
            <a:ext cx="971591" cy="289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rgbClr val="FF3300"/>
                </a:solidFill>
              </a:rPr>
              <a:t>pdf</a:t>
            </a:r>
            <a:r>
              <a:rPr lang="fr-FR" b="1" dirty="0">
                <a:solidFill>
                  <a:srgbClr val="FF3300"/>
                </a:solidFill>
              </a:rPr>
              <a:t> of </a:t>
            </a:r>
            <a:r>
              <a:rPr lang="fr-FR" b="1" dirty="0" err="1">
                <a:solidFill>
                  <a:srgbClr val="FF3300"/>
                </a:solidFill>
              </a:rPr>
              <a:t>node</a:t>
            </a:r>
            <a:r>
              <a:rPr lang="fr-FR" b="1" dirty="0">
                <a:solidFill>
                  <a:srgbClr val="FF3300"/>
                </a:solidFill>
              </a:rPr>
              <a:t> 2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875500" y="4953000"/>
            <a:ext cx="971591" cy="28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rgbClr val="D60093"/>
                </a:solidFill>
              </a:rPr>
              <a:t>pdf</a:t>
            </a:r>
            <a:r>
              <a:rPr lang="fr-FR" b="1" dirty="0">
                <a:solidFill>
                  <a:srgbClr val="D60093"/>
                </a:solidFill>
              </a:rPr>
              <a:t> of </a:t>
            </a:r>
            <a:r>
              <a:rPr lang="fr-FR" b="1" dirty="0" err="1">
                <a:solidFill>
                  <a:srgbClr val="D60093"/>
                </a:solidFill>
              </a:rPr>
              <a:t>node</a:t>
            </a:r>
            <a:r>
              <a:rPr lang="fr-FR" b="1" dirty="0">
                <a:solidFill>
                  <a:srgbClr val="D60093"/>
                </a:solidFill>
              </a:rPr>
              <a:t> 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035699" y="3930728"/>
            <a:ext cx="1394021" cy="506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333399"/>
                </a:solidFill>
              </a:rPr>
              <a:t>occupancy measure</a:t>
            </a:r>
          </a:p>
          <a:p>
            <a:r>
              <a:rPr lang="fr-FR" b="1">
                <a:solidFill>
                  <a:srgbClr val="333399"/>
                </a:solidFill>
                <a:latin typeface="Symbol" pitchFamily="18" charset="2"/>
                <a:sym typeface="Symbol" pitchFamily="18" charset="2"/>
              </a:rPr>
              <a:t></a:t>
            </a:r>
            <a:r>
              <a:rPr lang="fr-FR" b="1">
                <a:solidFill>
                  <a:srgbClr val="333399"/>
                </a:solidFill>
              </a:rPr>
              <a:t>(t)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9388" y="1066801"/>
            <a:ext cx="4316412" cy="5675312"/>
          </a:xfrm>
        </p:spPr>
        <p:txBody>
          <a:bodyPr/>
          <a:lstStyle/>
          <a:p>
            <a:r>
              <a:rPr lang="fr-FR" dirty="0" smtClean="0"/>
              <a:t>Let </a:t>
            </a:r>
            <a:r>
              <a:rPr lang="fr-FR" dirty="0" err="1" smtClean="0"/>
              <a:t>p</a:t>
            </a:r>
            <a:r>
              <a:rPr lang="fr-FR" baseline="30000" dirty="0" err="1" smtClean="0"/>
              <a:t>N</a:t>
            </a:r>
            <a:r>
              <a:rPr lang="fr-FR" baseline="-25000" dirty="0" err="1" smtClean="0"/>
              <a:t>j</a:t>
            </a:r>
            <a:r>
              <a:rPr lang="fr-FR" dirty="0" smtClean="0"/>
              <a:t>(</a:t>
            </a:r>
            <a:r>
              <a:rPr lang="fr-FR" dirty="0" err="1" smtClean="0"/>
              <a:t>t|i</a:t>
            </a:r>
            <a:r>
              <a:rPr lang="fr-FR" dirty="0" smtClean="0"/>
              <a:t>)  </a:t>
            </a:r>
            <a:r>
              <a:rPr lang="fr-FR" dirty="0" err="1" smtClean="0"/>
              <a:t>be</a:t>
            </a:r>
            <a:r>
              <a:rPr lang="fr-FR" dirty="0" smtClean="0"/>
              <a:t> the </a:t>
            </a:r>
            <a:r>
              <a:rPr lang="fr-FR" dirty="0" err="1" smtClean="0"/>
              <a:t>probability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starts</a:t>
            </a:r>
            <a:r>
              <a:rPr lang="fr-FR" dirty="0" smtClean="0"/>
              <a:t> in state i </a:t>
            </a:r>
            <a:r>
              <a:rPr lang="fr-FR" dirty="0" err="1" smtClean="0"/>
              <a:t>is</a:t>
            </a:r>
            <a:r>
              <a:rPr lang="fr-FR" dirty="0" smtClean="0"/>
              <a:t> in state j </a:t>
            </a:r>
            <a:r>
              <a:rPr lang="fr-FR" dirty="0" err="1" smtClean="0"/>
              <a:t>at</a:t>
            </a:r>
            <a:r>
              <a:rPr lang="fr-FR" dirty="0" smtClean="0"/>
              <a:t> time t: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decoupling</a:t>
            </a:r>
            <a:r>
              <a:rPr lang="fr-FR" dirty="0" smtClean="0"/>
              <a:t> </a:t>
            </a:r>
            <a:r>
              <a:rPr lang="fr-FR" dirty="0" err="1" smtClean="0"/>
              <a:t>assumptions</a:t>
            </a:r>
            <a:r>
              <a:rPr lang="fr-FR" dirty="0" smtClean="0"/>
              <a:t> </a:t>
            </a:r>
            <a:r>
              <a:rPr lang="fr-FR" dirty="0" err="1" smtClean="0"/>
              <a:t>says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>
              <a:buNone/>
            </a:pP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i="1" dirty="0" smtClean="0"/>
              <a:t>p(</a:t>
            </a:r>
            <a:r>
              <a:rPr lang="fr-FR" i="1" dirty="0" err="1" smtClean="0"/>
              <a:t>t|i</a:t>
            </a:r>
            <a:r>
              <a:rPr lang="fr-FR" i="1" dirty="0" smtClean="0"/>
              <a:t>)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continuous</a:t>
            </a:r>
            <a:r>
              <a:rPr lang="fr-FR" dirty="0" smtClean="0"/>
              <a:t> time, non </a:t>
            </a:r>
            <a:r>
              <a:rPr lang="fr-FR" dirty="0" err="1" smtClean="0"/>
              <a:t>homogeneous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CH" i="1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124200"/>
            <a:ext cx="3336925" cy="67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057400"/>
            <a:ext cx="4583813" cy="5006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334000"/>
            <a:ext cx="4876800" cy="9727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724400"/>
            <a:ext cx="3678237" cy="725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6257925"/>
            <a:ext cx="64198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52513"/>
            <a:ext cx="4953000" cy="5689600"/>
          </a:xfrm>
        </p:spPr>
        <p:txBody>
          <a:bodyPr/>
          <a:lstStyle/>
          <a:p>
            <a:r>
              <a:rPr lang="fr-CH" sz="2400" dirty="0" err="1" smtClean="0"/>
              <a:t>Mean</a:t>
            </a:r>
            <a:r>
              <a:rPr lang="fr-CH" sz="2400" dirty="0" smtClean="0"/>
              <a:t> Field Interaction </a:t>
            </a: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 </a:t>
            </a:r>
            <a:r>
              <a:rPr lang="fr-CH" sz="2400" dirty="0" err="1" smtClean="0">
                <a:solidFill>
                  <a:schemeClr val="accent1">
                    <a:lumMod val="50000"/>
                  </a:schemeClr>
                </a:solidFill>
              </a:rPr>
              <a:t>Limit</a:t>
            </a:r>
            <a:endParaRPr lang="fr-CH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Convergence</a:t>
            </a:r>
            <a:r>
              <a:rPr lang="fr-CH" sz="2400" dirty="0" smtClean="0"/>
              <a:t> to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endParaRPr lang="fr-CH" sz="2400" dirty="0" smtClean="0"/>
          </a:p>
          <a:p>
            <a:r>
              <a:rPr lang="fr-CH" sz="2400" dirty="0" err="1" smtClean="0"/>
              <a:t>Optimization</a:t>
            </a:r>
            <a:endParaRPr lang="fr-CH" sz="2400" dirty="0" smtClean="0"/>
          </a:p>
          <a:p>
            <a:endParaRPr lang="fr-CH" sz="2400" dirty="0" smtClean="0"/>
          </a:p>
          <a:p>
            <a:endParaRPr lang="fr-C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140575" cy="908050"/>
          </a:xfrm>
        </p:spPr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Interpretations</a:t>
            </a:r>
            <a:r>
              <a:rPr lang="fr-CH" dirty="0" smtClean="0"/>
              <a:t> of the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47800"/>
            <a:ext cx="7588250" cy="4622800"/>
          </a:xfrm>
        </p:spPr>
        <p:txBody>
          <a:bodyPr/>
          <a:lstStyle/>
          <a:p>
            <a:pPr>
              <a:buNone/>
            </a:pPr>
            <a:r>
              <a:rPr lang="fr-CH" i="1" dirty="0" smtClean="0"/>
              <a:t>m(t) 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the approximation for large </a:t>
            </a:r>
            <a:r>
              <a:rPr lang="fr-CH" i="1" dirty="0" smtClean="0"/>
              <a:t>N</a:t>
            </a:r>
            <a:r>
              <a:rPr lang="fr-CH" dirty="0" smtClean="0"/>
              <a:t> of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the </a:t>
            </a:r>
            <a:r>
              <a:rPr lang="fr-CH" dirty="0" err="1" smtClean="0"/>
              <a:t>occupancy</a:t>
            </a:r>
            <a:r>
              <a:rPr lang="fr-CH" dirty="0" smtClean="0"/>
              <a:t> </a:t>
            </a:r>
            <a:r>
              <a:rPr lang="fr-CH" dirty="0" err="1" smtClean="0"/>
              <a:t>measure</a:t>
            </a:r>
            <a:r>
              <a:rPr lang="fr-CH" dirty="0" smtClean="0"/>
              <a:t> M</a:t>
            </a:r>
            <a:r>
              <a:rPr lang="fr-CH" baseline="30000" dirty="0" smtClean="0"/>
              <a:t>N</a:t>
            </a:r>
            <a:r>
              <a:rPr lang="fr-CH" dirty="0" smtClean="0"/>
              <a:t>(t)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the state </a:t>
            </a:r>
            <a:r>
              <a:rPr lang="fr-CH" dirty="0" err="1" smtClean="0"/>
              <a:t>probability</a:t>
            </a:r>
            <a:r>
              <a:rPr lang="fr-CH" dirty="0" smtClean="0"/>
              <a:t> for one </a:t>
            </a:r>
            <a:r>
              <a:rPr lang="fr-CH" dirty="0" err="1" smtClean="0"/>
              <a:t>object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time </a:t>
            </a:r>
            <a:r>
              <a:rPr lang="fr-CH" i="1" dirty="0" smtClean="0"/>
              <a:t>t </a:t>
            </a:r>
            <a:endParaRPr lang="fr-CH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52513"/>
            <a:ext cx="4800600" cy="5689600"/>
          </a:xfrm>
        </p:spPr>
        <p:txBody>
          <a:bodyPr/>
          <a:lstStyle/>
          <a:p>
            <a:r>
              <a:rPr lang="fr-CH" sz="2400" dirty="0" err="1" smtClean="0"/>
              <a:t>Mean</a:t>
            </a:r>
            <a:r>
              <a:rPr lang="fr-CH" sz="2400" dirty="0" smtClean="0"/>
              <a:t> Field Interaction </a:t>
            </a: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 </a:t>
            </a:r>
            <a:r>
              <a:rPr lang="fr-CH" sz="2400" dirty="0" err="1" smtClean="0">
                <a:solidFill>
                  <a:schemeClr val="accent1">
                    <a:lumMod val="50000"/>
                  </a:schemeClr>
                </a:solidFill>
              </a:rPr>
              <a:t>Limit</a:t>
            </a:r>
            <a:endParaRPr lang="fr-CH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81000" indent="-381000" eaLnBrk="1" hangingPunct="1">
              <a:buSzPct val="200000"/>
              <a:buBlip>
                <a:blip r:embed="rId2"/>
              </a:buBlip>
            </a:pP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Convergence</a:t>
            </a:r>
            <a:r>
              <a:rPr lang="fr-CH" sz="2400" dirty="0" smtClean="0"/>
              <a:t> to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endParaRPr lang="fr-CH" sz="2400" dirty="0" smtClean="0"/>
          </a:p>
          <a:p>
            <a:r>
              <a:rPr lang="fr-CH" sz="2400" dirty="0" err="1" smtClean="0"/>
              <a:t>Optimization</a:t>
            </a:r>
            <a:endParaRPr lang="fr-CH" sz="2400" dirty="0" smtClean="0"/>
          </a:p>
          <a:p>
            <a:endParaRPr lang="fr-CH" sz="2400" dirty="0" smtClean="0"/>
          </a:p>
          <a:p>
            <a:endParaRPr lang="fr-C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8000" t="-667" r="18000"/>
          <a:stretch>
            <a:fillRect/>
          </a:stretch>
        </p:blipFill>
        <p:spPr bwMode="auto">
          <a:xfrm>
            <a:off x="5791200" y="2057400"/>
            <a:ext cx="811454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8667" t="13333" r="25333"/>
          <a:stretch>
            <a:fillRect/>
          </a:stretch>
        </p:blipFill>
        <p:spPr bwMode="auto">
          <a:xfrm>
            <a:off x="6934200" y="2057400"/>
            <a:ext cx="71393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isometricLeftDown"/>
            <a:lightRig rig="threePt" dir="t"/>
          </a:scene3d>
          <a:sp3d>
            <a:bevelT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General Case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5307012" cy="5689600"/>
          </a:xfrm>
        </p:spPr>
        <p:txBody>
          <a:bodyPr/>
          <a:lstStyle/>
          <a:p>
            <a:r>
              <a:rPr lang="fr-CH" dirty="0" smtClean="0"/>
              <a:t>Convergence to the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very</a:t>
            </a:r>
            <a:r>
              <a:rPr lang="fr-CH" dirty="0" smtClean="0"/>
              <a:t> </a:t>
            </a:r>
            <a:r>
              <a:rPr lang="fr-CH" dirty="0" err="1" smtClean="0"/>
              <a:t>often</a:t>
            </a:r>
            <a:r>
              <a:rPr lang="fr-CH" dirty="0" smtClean="0"/>
              <a:t> </a:t>
            </a:r>
            <a:r>
              <a:rPr lang="fr-CH" dirty="0" err="1" smtClean="0"/>
              <a:t>true</a:t>
            </a:r>
            <a:endParaRPr lang="fr-CH" dirty="0" smtClean="0"/>
          </a:p>
          <a:p>
            <a:r>
              <a:rPr lang="fr-CH" dirty="0" smtClean="0"/>
              <a:t>A </a:t>
            </a:r>
            <a:r>
              <a:rPr lang="fr-CH" dirty="0" err="1" smtClean="0"/>
              <a:t>general</a:t>
            </a:r>
            <a:r>
              <a:rPr lang="fr-CH" dirty="0" smtClean="0"/>
              <a:t> </a:t>
            </a:r>
            <a:r>
              <a:rPr lang="fr-CH" dirty="0" err="1" smtClean="0"/>
              <a:t>method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known</a:t>
            </a:r>
            <a:r>
              <a:rPr lang="fr-CH" dirty="0" smtClean="0"/>
              <a:t> [</a:t>
            </a:r>
            <a:r>
              <a:rPr lang="fr-CH" dirty="0" err="1" smtClean="0"/>
              <a:t>Sznitman</a:t>
            </a:r>
            <a:r>
              <a:rPr lang="fr-CH" dirty="0" smtClean="0"/>
              <a:t>(1991)]:</a:t>
            </a:r>
          </a:p>
          <a:p>
            <a:pPr lvl="1"/>
            <a:r>
              <a:rPr lang="fr-CH" dirty="0" err="1" smtClean="0"/>
              <a:t>Describe</a:t>
            </a:r>
            <a:r>
              <a:rPr lang="fr-CH" dirty="0" smtClean="0"/>
              <a:t> original system  as a </a:t>
            </a:r>
            <a:r>
              <a:rPr lang="fr-CH" dirty="0" err="1" smtClean="0"/>
              <a:t>markov</a:t>
            </a:r>
            <a:r>
              <a:rPr lang="fr-CH" dirty="0" smtClean="0"/>
              <a:t> system; </a:t>
            </a:r>
            <a:r>
              <a:rPr lang="fr-CH" dirty="0" err="1" smtClean="0"/>
              <a:t>make</a:t>
            </a:r>
            <a:r>
              <a:rPr lang="fr-CH" dirty="0" smtClean="0"/>
              <a:t> </a:t>
            </a:r>
            <a:r>
              <a:rPr lang="fr-CH" dirty="0" err="1" smtClean="0"/>
              <a:t>it</a:t>
            </a:r>
            <a:r>
              <a:rPr lang="fr-CH" dirty="0" smtClean="0"/>
              <a:t> a martingale </a:t>
            </a:r>
            <a:r>
              <a:rPr lang="fr-CH" dirty="0" err="1" smtClean="0"/>
              <a:t>problem</a:t>
            </a:r>
            <a:r>
              <a:rPr lang="fr-CH" dirty="0" smtClean="0"/>
              <a:t>, </a:t>
            </a:r>
            <a:r>
              <a:rPr lang="fr-CH" dirty="0" err="1" smtClean="0"/>
              <a:t>using</a:t>
            </a:r>
            <a:r>
              <a:rPr lang="fr-CH" dirty="0" smtClean="0"/>
              <a:t> the </a:t>
            </a:r>
            <a:r>
              <a:rPr lang="fr-CH" dirty="0" err="1" smtClean="0"/>
              <a:t>generator</a:t>
            </a:r>
            <a:endParaRPr lang="fr-CH" dirty="0" smtClean="0"/>
          </a:p>
          <a:p>
            <a:pPr lvl="1"/>
            <a:r>
              <a:rPr lang="fr-CH" dirty="0" smtClean="0"/>
              <a:t>Show </a:t>
            </a:r>
            <a:r>
              <a:rPr lang="fr-CH" dirty="0" err="1" smtClean="0"/>
              <a:t>that</a:t>
            </a:r>
            <a:r>
              <a:rPr lang="fr-CH" dirty="0" smtClean="0"/>
              <a:t> the </a:t>
            </a:r>
            <a:r>
              <a:rPr lang="fr-CH" dirty="0" err="1" smtClean="0"/>
              <a:t>limiting</a:t>
            </a:r>
            <a:r>
              <a:rPr lang="fr-CH" dirty="0" smtClean="0"/>
              <a:t> </a:t>
            </a:r>
            <a:r>
              <a:rPr lang="fr-CH" dirty="0" err="1" smtClean="0"/>
              <a:t>problem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defined</a:t>
            </a:r>
            <a:r>
              <a:rPr lang="fr-CH" dirty="0" smtClean="0"/>
              <a:t> as a martingale </a:t>
            </a:r>
            <a:r>
              <a:rPr lang="fr-CH" dirty="0" err="1" smtClean="0"/>
              <a:t>problem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unique solution</a:t>
            </a:r>
          </a:p>
          <a:p>
            <a:pPr lvl="1"/>
            <a:r>
              <a:rPr lang="fr-CH" dirty="0" smtClean="0"/>
              <a:t>Show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any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point </a:t>
            </a:r>
            <a:r>
              <a:rPr lang="fr-CH" dirty="0" err="1" smtClean="0"/>
              <a:t>is</a:t>
            </a:r>
            <a:r>
              <a:rPr lang="fr-CH" dirty="0" smtClean="0"/>
              <a:t> solution of the </a:t>
            </a:r>
            <a:r>
              <a:rPr lang="fr-CH" dirty="0" err="1" smtClean="0"/>
              <a:t>limitingmartingale</a:t>
            </a:r>
            <a:r>
              <a:rPr lang="fr-CH" dirty="0" smtClean="0"/>
              <a:t> </a:t>
            </a:r>
            <a:r>
              <a:rPr lang="fr-CH" dirty="0" err="1" smtClean="0"/>
              <a:t>problem</a:t>
            </a:r>
            <a:endParaRPr lang="fr-CH" dirty="0" smtClean="0"/>
          </a:p>
          <a:p>
            <a:pPr lvl="1"/>
            <a:r>
              <a:rPr lang="fr-CH" dirty="0" err="1" smtClean="0"/>
              <a:t>Find</a:t>
            </a:r>
            <a:r>
              <a:rPr lang="fr-CH" dirty="0" smtClean="0"/>
              <a:t> </a:t>
            </a:r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compactness</a:t>
            </a:r>
            <a:r>
              <a:rPr lang="fr-CH" dirty="0" smtClean="0"/>
              <a:t> argument (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weak</a:t>
            </a:r>
            <a:r>
              <a:rPr lang="fr-CH" dirty="0" smtClean="0"/>
              <a:t> </a:t>
            </a:r>
            <a:r>
              <a:rPr lang="fr-CH" dirty="0" err="1" smtClean="0"/>
              <a:t>topology</a:t>
            </a:r>
            <a:r>
              <a:rPr lang="fr-CH" dirty="0" smtClean="0"/>
              <a:t>)</a:t>
            </a:r>
          </a:p>
          <a:p>
            <a:pPr lvl="1"/>
            <a:endParaRPr lang="fr-CH" dirty="0" smtClean="0"/>
          </a:p>
          <a:p>
            <a:r>
              <a:rPr lang="fr-CH" dirty="0" err="1" smtClean="0"/>
              <a:t>Requires</a:t>
            </a:r>
            <a:r>
              <a:rPr lang="fr-CH" dirty="0" smtClean="0"/>
              <a:t> </a:t>
            </a:r>
            <a:r>
              <a:rPr lang="fr-CH" dirty="0" err="1" smtClean="0"/>
              <a:t>knowing</a:t>
            </a:r>
            <a:r>
              <a:rPr lang="fr-CH" dirty="0" smtClean="0"/>
              <a:t> [Ethier and </a:t>
            </a:r>
            <a:r>
              <a:rPr lang="fr-CH" dirty="0" err="1" smtClean="0"/>
              <a:t>Kurtz</a:t>
            </a:r>
            <a:r>
              <a:rPr lang="fr-CH" dirty="0" smtClean="0"/>
              <a:t>(2005)]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7" name="Picture 3" descr="\\Icsil1-files\lca\Users\leboudec\syncd\2008+\misc\images pour presentations\scouacGrimpe-16juin07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3048000"/>
            <a:ext cx="3082314" cy="3438525"/>
          </a:xfrm>
          <a:prstGeom prst="rect">
            <a:avLst/>
          </a:prstGeom>
          <a:noFill/>
        </p:spPr>
      </p:pic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772400" y="2209800"/>
            <a:ext cx="1219200" cy="685800"/>
          </a:xfrm>
          <a:prstGeom prst="wedgeRoundRectCallout">
            <a:avLst>
              <a:gd name="adj1" fmla="val -86184"/>
              <a:gd name="adj2" fmla="val 16982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/>
              <a:t>Never again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Kurtz’s</a:t>
            </a:r>
            <a:r>
              <a:rPr lang="fr-CH" dirty="0" smtClean="0"/>
              <a:t> </a:t>
            </a:r>
            <a:r>
              <a:rPr lang="fr-CH" dirty="0" err="1" smtClean="0"/>
              <a:t>Theorem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8856662" cy="852487"/>
          </a:xfrm>
        </p:spPr>
        <p:txBody>
          <a:bodyPr/>
          <a:lstStyle/>
          <a:p>
            <a:r>
              <a:rPr lang="fr-CH" dirty="0" smtClean="0"/>
              <a:t>Original </a:t>
            </a:r>
            <a:r>
              <a:rPr lang="fr-CH" dirty="0" err="1" smtClean="0"/>
              <a:t>Sytem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in </a:t>
            </a:r>
            <a:r>
              <a:rPr lang="fr-CH" dirty="0" err="1" smtClean="0"/>
              <a:t>discrete</a:t>
            </a:r>
            <a:r>
              <a:rPr lang="fr-CH" dirty="0" smtClean="0"/>
              <a:t> time and I(N) -&gt; 0;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in </a:t>
            </a:r>
            <a:r>
              <a:rPr lang="fr-CH" dirty="0" err="1" smtClean="0"/>
              <a:t>continuous</a:t>
            </a:r>
            <a:r>
              <a:rPr lang="fr-CH" dirty="0" smtClean="0"/>
              <a:t> time</a:t>
            </a:r>
          </a:p>
          <a:p>
            <a:r>
              <a:rPr lang="fr-CH" dirty="0" smtClean="0"/>
              <a:t>State </a:t>
            </a:r>
            <a:r>
              <a:rPr lang="fr-CH" dirty="0" err="1" smtClean="0"/>
              <a:t>space</a:t>
            </a:r>
            <a:r>
              <a:rPr lang="fr-CH" dirty="0" smtClean="0"/>
              <a:t> for one </a:t>
            </a:r>
            <a:r>
              <a:rPr lang="fr-CH" dirty="0" err="1" smtClean="0"/>
              <a:t>object</a:t>
            </a:r>
            <a:r>
              <a:rPr lang="fr-CH" dirty="0" smtClean="0"/>
              <a:t> 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finite</a:t>
            </a: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70294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Discrete</a:t>
            </a:r>
            <a:r>
              <a:rPr lang="fr-CH" dirty="0" smtClean="0"/>
              <a:t> Time, </a:t>
            </a:r>
            <a:r>
              <a:rPr lang="fr-CH" dirty="0" err="1" smtClean="0"/>
              <a:t>Finite</a:t>
            </a:r>
            <a:r>
              <a:rPr lang="fr-CH" dirty="0" smtClean="0"/>
              <a:t> State </a:t>
            </a:r>
            <a:r>
              <a:rPr lang="fr-CH" dirty="0" err="1" smtClean="0"/>
              <a:t>Space</a:t>
            </a:r>
            <a:r>
              <a:rPr lang="fr-CH" dirty="0" smtClean="0"/>
              <a:t> per Object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Refinement</a:t>
            </a:r>
            <a:r>
              <a:rPr lang="fr-CH" dirty="0" smtClean="0"/>
              <a:t> + simplification, </a:t>
            </a:r>
            <a:r>
              <a:rPr lang="fr-CH" dirty="0" err="1" smtClean="0"/>
              <a:t>with</a:t>
            </a:r>
            <a:r>
              <a:rPr lang="fr-CH" dirty="0" smtClean="0"/>
              <a:t> a </a:t>
            </a:r>
            <a:r>
              <a:rPr lang="fr-CH" dirty="0" err="1" smtClean="0"/>
              <a:t>fast</a:t>
            </a:r>
            <a:r>
              <a:rPr lang="fr-CH" dirty="0" smtClean="0"/>
              <a:t> </a:t>
            </a:r>
            <a:r>
              <a:rPr lang="fr-CH" dirty="0" err="1" smtClean="0"/>
              <a:t>resource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r>
              <a:rPr lang="fr-CH" dirty="0" err="1" smtClean="0"/>
              <a:t>When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non </a:t>
            </a:r>
            <a:r>
              <a:rPr lang="fr-CH" dirty="0" err="1" smtClean="0"/>
              <a:t>continuous</a:t>
            </a:r>
            <a:r>
              <a:rPr lang="fr-CH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0581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6429375"/>
            <a:ext cx="5895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sz="3200" dirty="0" err="1" smtClean="0"/>
              <a:t>Discrete</a:t>
            </a:r>
            <a:r>
              <a:rPr lang="fr-CH" sz="3200" dirty="0" smtClean="0"/>
              <a:t> Time, </a:t>
            </a:r>
            <a:r>
              <a:rPr lang="fr-CH" sz="3200" dirty="0" err="1" smtClean="0"/>
              <a:t>Enumerable</a:t>
            </a:r>
            <a:r>
              <a:rPr lang="fr-CH" sz="3200" dirty="0" smtClean="0"/>
              <a:t> State </a:t>
            </a:r>
            <a:r>
              <a:rPr lang="fr-CH" sz="3200" dirty="0" err="1" smtClean="0"/>
              <a:t>Space</a:t>
            </a:r>
            <a:r>
              <a:rPr lang="fr-CH" sz="3200" dirty="0" smtClean="0"/>
              <a:t> per Object</a:t>
            </a:r>
            <a:endParaRPr lang="fr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State </a:t>
            </a:r>
            <a:r>
              <a:rPr lang="fr-CH" dirty="0" err="1" smtClean="0"/>
              <a:t>space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enumerable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discrete</a:t>
            </a:r>
            <a:r>
              <a:rPr lang="fr-CH" dirty="0" smtClean="0"/>
              <a:t> </a:t>
            </a:r>
            <a:r>
              <a:rPr lang="fr-CH" dirty="0" err="1" smtClean="0"/>
              <a:t>topology</a:t>
            </a:r>
            <a:r>
              <a:rPr lang="fr-CH" dirty="0" smtClean="0"/>
              <a:t>, </a:t>
            </a:r>
            <a:r>
              <a:rPr lang="fr-CH" dirty="0" err="1" smtClean="0"/>
              <a:t>perhaps</a:t>
            </a:r>
            <a:r>
              <a:rPr lang="fr-CH" dirty="0" smtClean="0"/>
              <a:t> </a:t>
            </a:r>
            <a:r>
              <a:rPr lang="fr-CH" dirty="0" err="1" smtClean="0"/>
              <a:t>infinite</a:t>
            </a:r>
            <a:r>
              <a:rPr lang="fr-CH" dirty="0" smtClean="0"/>
              <a:t>; </a:t>
            </a:r>
            <a:r>
              <a:rPr lang="fr-CH" dirty="0" err="1" smtClean="0"/>
              <a:t>with</a:t>
            </a:r>
            <a:r>
              <a:rPr lang="fr-CH" dirty="0" smtClean="0"/>
              <a:t> a </a:t>
            </a:r>
            <a:r>
              <a:rPr lang="fr-CH" dirty="0" err="1" smtClean="0"/>
              <a:t>fast</a:t>
            </a:r>
            <a:r>
              <a:rPr lang="fr-CH" dirty="0" smtClean="0"/>
              <a:t> </a:t>
            </a:r>
            <a:r>
              <a:rPr lang="fr-CH" dirty="0" err="1" smtClean="0"/>
              <a:t>resource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r>
              <a:rPr lang="fr-CH" dirty="0" err="1" smtClean="0"/>
              <a:t>Essentially</a:t>
            </a:r>
            <a:r>
              <a:rPr lang="fr-CH" dirty="0" smtClean="0"/>
              <a:t> : </a:t>
            </a:r>
            <a:r>
              <a:rPr lang="fr-CH" dirty="0" err="1" smtClean="0"/>
              <a:t>same</a:t>
            </a:r>
            <a:r>
              <a:rPr lang="fr-CH" dirty="0" smtClean="0"/>
              <a:t> as </a:t>
            </a:r>
            <a:r>
              <a:rPr lang="fr-CH" dirty="0" err="1" smtClean="0"/>
              <a:t>previous</a:t>
            </a:r>
            <a:r>
              <a:rPr lang="fr-CH" dirty="0" smtClean="0"/>
              <a:t> plus </a:t>
            </a:r>
            <a:r>
              <a:rPr lang="fr-CH" dirty="0" err="1" smtClean="0"/>
              <a:t>exchangeability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time 0</a:t>
            </a:r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1981200"/>
            <a:ext cx="79819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Discrete</a:t>
            </a:r>
            <a:r>
              <a:rPr lang="fr-CH" dirty="0" smtClean="0"/>
              <a:t> Time, </a:t>
            </a:r>
            <a:r>
              <a:rPr lang="fr-CH" dirty="0" err="1" smtClean="0"/>
              <a:t>Discrete</a:t>
            </a:r>
            <a:r>
              <a:rPr lang="fr-CH" dirty="0" smtClean="0"/>
              <a:t> Time </a:t>
            </a:r>
            <a:r>
              <a:rPr lang="fr-CH" dirty="0" err="1" smtClean="0"/>
              <a:t>Limit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388" y="914400"/>
            <a:ext cx="8856662" cy="5827713"/>
          </a:xfrm>
        </p:spPr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in </a:t>
            </a:r>
            <a:r>
              <a:rPr lang="fr-CH" dirty="0" err="1" smtClean="0"/>
              <a:t>discrete</a:t>
            </a:r>
            <a:r>
              <a:rPr lang="fr-CH" dirty="0" smtClean="0"/>
              <a:t> time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509713"/>
            <a:ext cx="86582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Continuous</a:t>
            </a:r>
            <a:r>
              <a:rPr lang="fr-CH" dirty="0" smtClean="0"/>
              <a:t> Time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« </a:t>
            </a:r>
            <a:r>
              <a:rPr lang="fr-CH" dirty="0" err="1" smtClean="0"/>
              <a:t>Kurtz’s</a:t>
            </a:r>
            <a:r>
              <a:rPr lang="fr-CH" dirty="0" smtClean="0"/>
              <a:t> </a:t>
            </a:r>
            <a:r>
              <a:rPr lang="fr-CH" dirty="0" err="1" smtClean="0"/>
              <a:t>theorem</a:t>
            </a:r>
            <a:r>
              <a:rPr lang="fr-CH" dirty="0" smtClean="0"/>
              <a:t> » </a:t>
            </a:r>
            <a:r>
              <a:rPr lang="fr-CH" dirty="0" err="1" smtClean="0"/>
              <a:t>also</a:t>
            </a:r>
            <a:r>
              <a:rPr lang="fr-CH" dirty="0" smtClean="0"/>
              <a:t> </a:t>
            </a:r>
            <a:r>
              <a:rPr lang="fr-CH" dirty="0" err="1" smtClean="0"/>
              <a:t>holds</a:t>
            </a:r>
            <a:r>
              <a:rPr lang="fr-CH" dirty="0" smtClean="0"/>
              <a:t> in </a:t>
            </a:r>
            <a:r>
              <a:rPr lang="fr-CH" dirty="0" err="1" smtClean="0"/>
              <a:t>continuous</a:t>
            </a:r>
            <a:r>
              <a:rPr lang="fr-CH" dirty="0" smtClean="0"/>
              <a:t> time (</a:t>
            </a:r>
            <a:r>
              <a:rPr lang="fr-CH" dirty="0" err="1" smtClean="0"/>
              <a:t>finite</a:t>
            </a:r>
            <a:r>
              <a:rPr lang="fr-CH" dirty="0" smtClean="0"/>
              <a:t> state </a:t>
            </a:r>
            <a:r>
              <a:rPr lang="fr-CH" dirty="0" err="1" smtClean="0"/>
              <a:t>space</a:t>
            </a:r>
            <a:r>
              <a:rPr lang="fr-CH" dirty="0" smtClean="0"/>
              <a:t>)</a:t>
            </a:r>
          </a:p>
          <a:p>
            <a:r>
              <a:rPr lang="fr-CH" dirty="0" smtClean="0"/>
              <a:t>Graham and </a:t>
            </a:r>
            <a:r>
              <a:rPr lang="fr-CH" dirty="0" err="1" smtClean="0"/>
              <a:t>Méléard</a:t>
            </a:r>
            <a:r>
              <a:rPr lang="fr-CH" dirty="0" smtClean="0"/>
              <a:t>: A </a:t>
            </a:r>
            <a:r>
              <a:rPr lang="fr-CH" dirty="0" err="1" smtClean="0"/>
              <a:t>generic</a:t>
            </a:r>
            <a:r>
              <a:rPr lang="fr-CH" dirty="0" smtClean="0"/>
              <a:t> </a:t>
            </a:r>
            <a:r>
              <a:rPr lang="fr-CH" dirty="0" err="1" smtClean="0"/>
              <a:t>result</a:t>
            </a:r>
            <a:r>
              <a:rPr lang="fr-CH" dirty="0" smtClean="0"/>
              <a:t> for </a:t>
            </a:r>
            <a:r>
              <a:rPr lang="fr-CH" b="1" dirty="0" err="1" smtClean="0">
                <a:solidFill>
                  <a:srgbClr val="FF0000"/>
                </a:solidFill>
              </a:rPr>
              <a:t>general</a:t>
            </a:r>
            <a:r>
              <a:rPr lang="fr-CH" dirty="0" smtClean="0"/>
              <a:t> state </a:t>
            </a:r>
            <a:r>
              <a:rPr lang="fr-CH" dirty="0" err="1" smtClean="0"/>
              <a:t>space</a:t>
            </a:r>
            <a:r>
              <a:rPr lang="fr-CH" dirty="0" smtClean="0"/>
              <a:t> (in </a:t>
            </a:r>
            <a:r>
              <a:rPr lang="fr-CH" dirty="0" err="1" smtClean="0"/>
              <a:t>particular</a:t>
            </a:r>
            <a:r>
              <a:rPr lang="fr-CH" dirty="0" smtClean="0"/>
              <a:t> non </a:t>
            </a:r>
            <a:r>
              <a:rPr lang="fr-CH" dirty="0" err="1" smtClean="0"/>
              <a:t>enumerable</a:t>
            </a:r>
            <a:r>
              <a:rPr lang="fr-CH" dirty="0" smtClean="0"/>
              <a:t>).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950" y="2133600"/>
            <a:ext cx="87820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Age of </a:t>
            </a:r>
            <a:r>
              <a:rPr lang="fr-CH" dirty="0" err="1" smtClean="0"/>
              <a:t>Gossip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err="1" smtClean="0"/>
              <a:t>Every</a:t>
            </a:r>
            <a:r>
              <a:rPr lang="fr-CH" dirty="0" smtClean="0"/>
              <a:t> taxi has a state</a:t>
            </a:r>
          </a:p>
          <a:p>
            <a:pPr lvl="1"/>
            <a:r>
              <a:rPr lang="fr-CH" dirty="0" smtClean="0"/>
              <a:t>Position in area c = 0 … 16</a:t>
            </a:r>
          </a:p>
          <a:p>
            <a:pPr lvl="1"/>
            <a:r>
              <a:rPr lang="fr-CH" dirty="0" smtClean="0"/>
              <a:t>Age of last </a:t>
            </a:r>
            <a:r>
              <a:rPr lang="fr-CH" dirty="0" err="1" smtClean="0"/>
              <a:t>received</a:t>
            </a:r>
            <a:r>
              <a:rPr lang="fr-CH" dirty="0" smtClean="0"/>
              <a:t> information</a:t>
            </a:r>
          </a:p>
          <a:p>
            <a:pPr lvl="1"/>
            <a:endParaRPr lang="fr-CH" dirty="0" smtClean="0"/>
          </a:p>
          <a:p>
            <a:pPr lvl="1">
              <a:buNone/>
            </a:pPr>
            <a:endParaRPr lang="fr-CH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83125" y="838200"/>
            <a:ext cx="4352925" cy="5903913"/>
          </a:xfrm>
        </p:spPr>
        <p:txBody>
          <a:bodyPr/>
          <a:lstStyle/>
          <a:p>
            <a:r>
              <a:rPr lang="fr-CH" dirty="0" smtClean="0"/>
              <a:t>[Graham and </a:t>
            </a:r>
            <a:r>
              <a:rPr lang="fr-CH" dirty="0" err="1" smtClean="0"/>
              <a:t>Méléard</a:t>
            </a:r>
            <a:r>
              <a:rPr lang="fr-CH" dirty="0" smtClean="0"/>
              <a:t> 1997] </a:t>
            </a:r>
            <a:r>
              <a:rPr lang="fr-CH" dirty="0" err="1" smtClean="0"/>
              <a:t>applies</a:t>
            </a:r>
            <a:r>
              <a:rPr lang="fr-CH" dirty="0" smtClean="0"/>
              <a:t>, i.e.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convergence </a:t>
            </a:r>
            <a:r>
              <a:rPr lang="fr-CH" dirty="0" err="1" smtClean="0"/>
              <a:t>occurs</a:t>
            </a:r>
            <a:r>
              <a:rPr lang="fr-CH" dirty="0" smtClean="0"/>
              <a:t> for </a:t>
            </a:r>
            <a:r>
              <a:rPr lang="fr-CH" dirty="0" err="1" smtClean="0"/>
              <a:t>iid</a:t>
            </a:r>
            <a:r>
              <a:rPr lang="fr-CH" dirty="0" smtClean="0"/>
              <a:t> initial conditions</a:t>
            </a:r>
          </a:p>
          <a:p>
            <a:r>
              <a:rPr lang="fr-CH" dirty="0" smtClean="0"/>
              <a:t>[</a:t>
            </a:r>
            <a:r>
              <a:rPr lang="fr-CH" dirty="0" err="1" smtClean="0"/>
              <a:t>Chaintreau</a:t>
            </a:r>
            <a:r>
              <a:rPr lang="fr-CH" dirty="0" smtClean="0"/>
              <a:t> et al.(2009)</a:t>
            </a:r>
            <a:r>
              <a:rPr lang="fr-CH" dirty="0" err="1" smtClean="0"/>
              <a:t>Chaintreau</a:t>
            </a:r>
            <a:r>
              <a:rPr lang="fr-CH" dirty="0" smtClean="0"/>
              <a:t>, Le </a:t>
            </a:r>
            <a:r>
              <a:rPr lang="fr-CH" dirty="0" err="1" smtClean="0"/>
              <a:t>Boudec</a:t>
            </a:r>
            <a:r>
              <a:rPr lang="fr-CH" dirty="0" smtClean="0"/>
              <a:t>, and </a:t>
            </a:r>
            <a:r>
              <a:rPr lang="fr-CH" dirty="0" err="1" smtClean="0"/>
              <a:t>Ristanovic</a:t>
            </a:r>
            <a:r>
              <a:rPr lang="fr-CH" dirty="0" smtClean="0"/>
              <a:t>] shows more, i.e. </a:t>
            </a:r>
            <a:r>
              <a:rPr lang="fr-CH" dirty="0" err="1" smtClean="0"/>
              <a:t>weak</a:t>
            </a:r>
            <a:r>
              <a:rPr lang="fr-CH" dirty="0" smtClean="0"/>
              <a:t> convergence of initial condition </a:t>
            </a:r>
            <a:r>
              <a:rPr lang="fr-CH" dirty="0" err="1" smtClean="0"/>
              <a:t>suffices</a:t>
            </a:r>
            <a:endParaRPr lang="fr-CH" dirty="0" smtClean="0"/>
          </a:p>
          <a:p>
            <a:r>
              <a:rPr lang="fr-CH" dirty="0" smtClean="0"/>
              <a:t>Important for non </a:t>
            </a:r>
            <a:r>
              <a:rPr lang="fr-CH" dirty="0" err="1" smtClean="0"/>
              <a:t>stationary</a:t>
            </a:r>
            <a:r>
              <a:rPr lang="fr-CH" dirty="0" smtClean="0"/>
              <a:t> cases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3C6DE4A-D682-42DE-A571-76433C3DB2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1" name="Picture 8" descr="SF_16class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B3CC"/>
              </a:clrFrom>
              <a:clrTo>
                <a:srgbClr val="99B3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2285992"/>
            <a:ext cx="3035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0100" y="3505200"/>
            <a:ext cx="58039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Bounded</a:t>
            </a:r>
            <a:r>
              <a:rPr lang="fr-CH" dirty="0" smtClean="0"/>
              <a:t> Confidence Model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Introduced</a:t>
            </a:r>
            <a:r>
              <a:rPr lang="fr-CH" dirty="0" smtClean="0"/>
              <a:t> in [</a:t>
            </a:r>
            <a:r>
              <a:rPr lang="fr-CH" dirty="0" err="1" smtClean="0"/>
              <a:t>Deffuant</a:t>
            </a:r>
            <a:r>
              <a:rPr lang="fr-CH" dirty="0" smtClean="0"/>
              <a:t> et al (2000)], </a:t>
            </a:r>
            <a:r>
              <a:rPr lang="fr-CH" dirty="0" err="1" smtClean="0"/>
              <a:t>used</a:t>
            </a:r>
            <a:r>
              <a:rPr lang="fr-CH" dirty="0" smtClean="0"/>
              <a:t> in mobile networks in [</a:t>
            </a:r>
            <a:r>
              <a:rPr lang="fr-CH" dirty="0" err="1" smtClean="0"/>
              <a:t>Buchegger</a:t>
            </a:r>
            <a:r>
              <a:rPr lang="fr-CH" dirty="0" smtClean="0"/>
              <a:t> and Le </a:t>
            </a:r>
            <a:r>
              <a:rPr lang="fr-CH" dirty="0" err="1" smtClean="0"/>
              <a:t>Boudec</a:t>
            </a:r>
            <a:r>
              <a:rPr lang="fr-CH" dirty="0" smtClean="0"/>
              <a:t> 2002]; Proof of convergence to </a:t>
            </a:r>
            <a:r>
              <a:rPr lang="fr-CH" dirty="0" err="1" smtClean="0"/>
              <a:t>Mean</a:t>
            </a:r>
            <a:r>
              <a:rPr lang="fr-CH" dirty="0" smtClean="0"/>
              <a:t> Field in [Gomez, Graham, Le </a:t>
            </a:r>
            <a:r>
              <a:rPr lang="fr-CH" dirty="0" err="1" smtClean="0"/>
              <a:t>Boudec</a:t>
            </a:r>
            <a:r>
              <a:rPr lang="fr-CH" dirty="0" smtClean="0"/>
              <a:t> 2010]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t="20935"/>
          <a:stretch>
            <a:fillRect/>
          </a:stretch>
        </p:blipFill>
        <p:spPr bwMode="auto">
          <a:xfrm>
            <a:off x="304800" y="2362200"/>
            <a:ext cx="84391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Model: </a:t>
            </a:r>
            <a:br>
              <a:rPr lang="fr-CH" dirty="0" smtClean="0"/>
            </a:br>
            <a:r>
              <a:rPr lang="fr-CH" dirty="0" smtClean="0"/>
              <a:t>Common </a:t>
            </a:r>
            <a:r>
              <a:rPr lang="fr-CH" dirty="0" err="1" smtClean="0"/>
              <a:t>Assumptions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3000" y="1052513"/>
            <a:ext cx="7543800" cy="5689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Time is discrete or continuous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i="1" dirty="0" smtClean="0"/>
              <a:t>N</a:t>
            </a:r>
            <a:r>
              <a:rPr lang="en-US" sz="2000" dirty="0" smtClean="0"/>
              <a:t> objects</a:t>
            </a:r>
          </a:p>
          <a:p>
            <a:pPr eaLnBrk="1" hangingPunct="1"/>
            <a:r>
              <a:rPr lang="en-US" sz="2000" dirty="0" smtClean="0"/>
              <a:t>Object </a:t>
            </a:r>
            <a:r>
              <a:rPr lang="en-US" sz="2000" i="1" dirty="0" smtClean="0"/>
              <a:t>n</a:t>
            </a:r>
            <a:r>
              <a:rPr lang="en-US" sz="2000" dirty="0" smtClean="0"/>
              <a:t> has state </a:t>
            </a:r>
            <a:r>
              <a:rPr lang="en-US" sz="2000" i="1" dirty="0" err="1" smtClean="0"/>
              <a:t>X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/>
              <a:t>(t)</a:t>
            </a:r>
          </a:p>
          <a:p>
            <a:pPr eaLnBrk="1" hangingPunct="1"/>
            <a:r>
              <a:rPr lang="en-US" sz="2000" i="1" dirty="0" smtClean="0"/>
              <a:t>(X</a:t>
            </a:r>
            <a:r>
              <a:rPr lang="en-US" sz="2000" i="1" baseline="30000" dirty="0" smtClean="0"/>
              <a:t>N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(t), …, X</a:t>
            </a:r>
            <a:r>
              <a:rPr lang="en-US" sz="2000" i="1" baseline="30000" dirty="0" smtClean="0"/>
              <a:t>N</a:t>
            </a:r>
            <a:r>
              <a:rPr lang="en-US" sz="2000" i="1" baseline="-25000" dirty="0" smtClean="0"/>
              <a:t>N</a:t>
            </a:r>
            <a:r>
              <a:rPr lang="en-US" sz="2000" i="1" dirty="0" smtClean="0"/>
              <a:t>(t)) </a:t>
            </a:r>
            <a:r>
              <a:rPr lang="en-US" sz="2000" dirty="0" smtClean="0"/>
              <a:t>is Markov</a:t>
            </a:r>
            <a:br>
              <a:rPr lang="en-US" sz="2000" dirty="0" smtClean="0"/>
            </a:br>
            <a:r>
              <a:rPr lang="en-US" sz="2000" i="1" dirty="0" smtClean="0"/>
              <a:t>=&gt; M</a:t>
            </a:r>
            <a:r>
              <a:rPr lang="en-US" sz="2000" i="1" baseline="30000" dirty="0" smtClean="0"/>
              <a:t>N</a:t>
            </a:r>
            <a:r>
              <a:rPr lang="en-US" sz="2000" i="1" dirty="0" smtClean="0"/>
              <a:t>(t)</a:t>
            </a:r>
            <a:r>
              <a:rPr lang="en-US" sz="2000" dirty="0" smtClean="0"/>
              <a:t> = occupancy measure process is also Markov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/>
            <a:r>
              <a:rPr lang="en-US" sz="2000" dirty="0" smtClean="0"/>
              <a:t>Objects can be observed only through their state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i="1" dirty="0" smtClean="0"/>
              <a:t>N</a:t>
            </a:r>
            <a:r>
              <a:rPr lang="en-US" sz="2000" dirty="0" smtClean="0"/>
              <a:t> is large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r>
              <a:rPr lang="en-US" sz="2000" dirty="0" smtClean="0"/>
              <a:t>	Called “</a:t>
            </a:r>
            <a:r>
              <a:rPr lang="en-US" sz="2000" i="1" dirty="0" smtClean="0"/>
              <a:t>Mean Field Interaction Models</a:t>
            </a:r>
            <a:r>
              <a:rPr lang="en-US" sz="2000" dirty="0" smtClean="0"/>
              <a:t>” in the Performance Evaluation community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fr-CH" sz="2000" dirty="0" smtClean="0"/>
              <a:t>[McDonald(2007), </a:t>
            </a:r>
            <a:r>
              <a:rPr lang="fr-CH" sz="2000" dirty="0" err="1" smtClean="0"/>
              <a:t>Benaïm</a:t>
            </a:r>
            <a:r>
              <a:rPr lang="fr-CH" sz="2000" dirty="0" smtClean="0"/>
              <a:t> and Le </a:t>
            </a:r>
            <a:r>
              <a:rPr lang="fr-CH" sz="2000" dirty="0" err="1" smtClean="0"/>
              <a:t>Boudec</a:t>
            </a:r>
            <a:r>
              <a:rPr lang="fr-CH" sz="2000" dirty="0" smtClean="0"/>
              <a:t>(2008)]</a:t>
            </a:r>
            <a:endParaRPr lang="en-US" sz="2000" dirty="0" smtClean="0"/>
          </a:p>
          <a:p>
            <a:endParaRPr lang="fr-C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PDF of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649"/>
          <a:stretch>
            <a:fillRect/>
          </a:stretch>
        </p:blipFill>
        <p:spPr bwMode="auto">
          <a:xfrm>
            <a:off x="0" y="1219200"/>
            <a:ext cx="89916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Is There Convergence to </a:t>
            </a:r>
            <a:r>
              <a:rPr lang="fr-CH" dirty="0" err="1" smtClean="0"/>
              <a:t>Mean</a:t>
            </a:r>
            <a:r>
              <a:rPr lang="fr-CH" dirty="0" smtClean="0"/>
              <a:t> Field ?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err="1" smtClean="0"/>
              <a:t>Intuitively</a:t>
            </a:r>
            <a:r>
              <a:rPr lang="fr-CH" dirty="0" smtClean="0"/>
              <a:t>, </a:t>
            </a:r>
            <a:r>
              <a:rPr lang="fr-CH" dirty="0" err="1" smtClean="0"/>
              <a:t>yes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err="1" smtClean="0"/>
              <a:t>Discretized</a:t>
            </a:r>
            <a:r>
              <a:rPr lang="fr-CH" dirty="0" smtClean="0"/>
              <a:t> version of the </a:t>
            </a:r>
            <a:r>
              <a:rPr lang="fr-CH" dirty="0" err="1" smtClean="0"/>
              <a:t>problem</a:t>
            </a:r>
            <a:r>
              <a:rPr lang="fr-CH" dirty="0" smtClean="0"/>
              <a:t>:</a:t>
            </a:r>
          </a:p>
          <a:p>
            <a:pPr lvl="1"/>
            <a:r>
              <a:rPr lang="fr-CH" dirty="0" err="1" smtClean="0"/>
              <a:t>Make</a:t>
            </a:r>
            <a:r>
              <a:rPr lang="fr-CH" dirty="0" smtClean="0"/>
              <a:t> set of ratings </a:t>
            </a:r>
            <a:r>
              <a:rPr lang="fr-CH" dirty="0" err="1" smtClean="0"/>
              <a:t>discrete</a:t>
            </a:r>
            <a:endParaRPr lang="fr-CH" dirty="0" smtClean="0"/>
          </a:p>
          <a:p>
            <a:pPr lvl="1"/>
            <a:r>
              <a:rPr lang="fr-CH" dirty="0" err="1" smtClean="0"/>
              <a:t>Generic</a:t>
            </a:r>
            <a:r>
              <a:rPr lang="fr-CH" dirty="0" smtClean="0"/>
              <a:t> </a:t>
            </a:r>
            <a:r>
              <a:rPr lang="fr-CH" dirty="0" err="1" smtClean="0"/>
              <a:t>results</a:t>
            </a:r>
            <a:r>
              <a:rPr lang="fr-CH" dirty="0" smtClean="0"/>
              <a:t> </a:t>
            </a:r>
            <a:r>
              <a:rPr lang="fr-CH" dirty="0" err="1" smtClean="0"/>
              <a:t>apply</a:t>
            </a:r>
            <a:r>
              <a:rPr lang="fr-CH" dirty="0" smtClean="0"/>
              <a:t>: </a:t>
            </a:r>
            <a:r>
              <a:rPr lang="fr-CH" dirty="0" err="1" smtClean="0"/>
              <a:t>number</a:t>
            </a:r>
            <a:r>
              <a:rPr lang="fr-CH" dirty="0" smtClean="0"/>
              <a:t> of meetings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upper</a:t>
            </a:r>
            <a:r>
              <a:rPr lang="fr-CH" dirty="0" smtClean="0"/>
              <a:t> </a:t>
            </a:r>
            <a:r>
              <a:rPr lang="fr-CH" dirty="0" err="1" smtClean="0"/>
              <a:t>bounded</a:t>
            </a:r>
            <a:r>
              <a:rPr lang="fr-CH" dirty="0" smtClean="0"/>
              <a:t> by 2</a:t>
            </a:r>
          </a:p>
          <a:p>
            <a:pPr lvl="1"/>
            <a:r>
              <a:rPr lang="fr-CH" dirty="0" smtClean="0"/>
              <a:t>There </a:t>
            </a:r>
            <a:r>
              <a:rPr lang="fr-CH" dirty="0" err="1" smtClean="0"/>
              <a:t>is</a:t>
            </a:r>
            <a:r>
              <a:rPr lang="fr-CH" dirty="0" smtClean="0"/>
              <a:t> convergence for </a:t>
            </a:r>
            <a:r>
              <a:rPr lang="fr-CH" dirty="0" err="1" smtClean="0"/>
              <a:t>any</a:t>
            </a:r>
            <a:r>
              <a:rPr lang="fr-CH" dirty="0" smtClean="0"/>
              <a:t> initial condition </a:t>
            </a:r>
            <a:r>
              <a:rPr lang="fr-CH" dirty="0" err="1" smtClean="0"/>
              <a:t>such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M</a:t>
            </a:r>
            <a:r>
              <a:rPr lang="fr-CH" baseline="30000" dirty="0" smtClean="0"/>
              <a:t>N</a:t>
            </a:r>
            <a:r>
              <a:rPr lang="fr-CH" dirty="0" smtClean="0"/>
              <a:t>(0) -&gt; m</a:t>
            </a:r>
            <a:r>
              <a:rPr lang="fr-CH" baseline="-25000" dirty="0" smtClean="0"/>
              <a:t>0</a:t>
            </a:r>
            <a:br>
              <a:rPr lang="fr-CH" baseline="-25000" dirty="0" smtClean="0"/>
            </a:br>
            <a:endParaRPr lang="fr-CH" baseline="-25000" dirty="0" smtClean="0"/>
          </a:p>
          <a:p>
            <a:pPr lvl="1">
              <a:buNone/>
            </a:pPr>
            <a:endParaRPr lang="fr-CH" baseline="-25000" dirty="0" smtClean="0"/>
          </a:p>
          <a:p>
            <a:r>
              <a:rPr lang="fr-CH" dirty="0" smtClean="0"/>
              <a:t>This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matlab</a:t>
            </a:r>
            <a:r>
              <a:rPr lang="fr-CH" dirty="0" smtClean="0"/>
              <a:t> </a:t>
            </a:r>
            <a:r>
              <a:rPr lang="fr-CH" dirty="0" err="1" smtClean="0"/>
              <a:t>does</a:t>
            </a:r>
            <a:r>
              <a:rPr lang="fr-CH" dirty="0" smtClean="0"/>
              <a:t>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err="1" smtClean="0"/>
              <a:t>However</a:t>
            </a:r>
            <a:r>
              <a:rPr lang="fr-CH" dirty="0" smtClean="0"/>
              <a:t>, </a:t>
            </a:r>
            <a:r>
              <a:rPr lang="fr-CH" dirty="0" err="1" smtClean="0"/>
              <a:t>there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no </a:t>
            </a:r>
            <a:r>
              <a:rPr lang="fr-CH" dirty="0" err="1" smtClean="0"/>
              <a:t>similar</a:t>
            </a:r>
            <a:r>
              <a:rPr lang="fr-CH" dirty="0" smtClean="0"/>
              <a:t> </a:t>
            </a:r>
            <a:r>
              <a:rPr lang="fr-CH" dirty="0" err="1" smtClean="0"/>
              <a:t>result</a:t>
            </a:r>
            <a:r>
              <a:rPr lang="fr-CH" dirty="0" smtClean="0"/>
              <a:t> for the real version of the </a:t>
            </a:r>
            <a:r>
              <a:rPr lang="fr-CH" dirty="0" err="1" smtClean="0"/>
              <a:t>problem</a:t>
            </a:r>
            <a:endParaRPr lang="fr-CH" dirty="0" smtClean="0"/>
          </a:p>
          <a:p>
            <a:pPr lvl="1"/>
            <a:r>
              <a:rPr lang="fr-CH" dirty="0" smtClean="0"/>
              <a:t>There are </a:t>
            </a:r>
            <a:r>
              <a:rPr lang="fr-CH" dirty="0" err="1" smtClean="0"/>
              <a:t>some</a:t>
            </a:r>
            <a:r>
              <a:rPr lang="fr-CH" dirty="0" smtClean="0"/>
              <a:t> initial conditions </a:t>
            </a:r>
            <a:r>
              <a:rPr lang="fr-CH" dirty="0" err="1" smtClean="0"/>
              <a:t>such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M</a:t>
            </a:r>
            <a:r>
              <a:rPr lang="fr-CH" baseline="30000" dirty="0" smtClean="0"/>
              <a:t>N</a:t>
            </a:r>
            <a:r>
              <a:rPr lang="fr-CH" dirty="0" smtClean="0"/>
              <a:t>(0) -&gt; m</a:t>
            </a:r>
            <a:r>
              <a:rPr lang="fr-CH" baseline="-25000" dirty="0" smtClean="0"/>
              <a:t>0  </a:t>
            </a:r>
            <a:r>
              <a:rPr lang="fr-CH" dirty="0" err="1" smtClean="0"/>
              <a:t>while</a:t>
            </a:r>
            <a:r>
              <a:rPr lang="fr-CH" dirty="0" smtClean="0"/>
              <a:t> </a:t>
            </a:r>
            <a:r>
              <a:rPr lang="fr-CH" dirty="0" err="1" smtClean="0"/>
              <a:t>there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not convergence to the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endParaRPr lang="fr-CH" dirty="0" smtClean="0"/>
          </a:p>
          <a:p>
            <a:pPr lvl="1"/>
            <a:endParaRPr lang="fr-CH" dirty="0" smtClean="0"/>
          </a:p>
          <a:p>
            <a:pPr lvl="1"/>
            <a:r>
              <a:rPr lang="fr-CH" dirty="0" smtClean="0"/>
              <a:t>There </a:t>
            </a:r>
            <a:r>
              <a:rPr lang="fr-CH" dirty="0" err="1" smtClean="0"/>
              <a:t>is</a:t>
            </a:r>
            <a:r>
              <a:rPr lang="fr-CH" dirty="0" smtClean="0"/>
              <a:t> convergence to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if initial condition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iid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m</a:t>
            </a:r>
            <a:r>
              <a:rPr lang="fr-CH" baseline="-25000" dirty="0" smtClean="0"/>
              <a:t>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4A53C5-72DC-4F28-88A1-5B68A367649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52513"/>
            <a:ext cx="4800600" cy="5689600"/>
          </a:xfrm>
        </p:spPr>
        <p:txBody>
          <a:bodyPr/>
          <a:lstStyle/>
          <a:p>
            <a:r>
              <a:rPr lang="fr-CH" sz="2400" dirty="0" err="1" smtClean="0"/>
              <a:t>Mean</a:t>
            </a:r>
            <a:r>
              <a:rPr lang="fr-CH" sz="2400" dirty="0" smtClean="0"/>
              <a:t> Field Interaction </a:t>
            </a: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 </a:t>
            </a:r>
            <a:r>
              <a:rPr lang="fr-CH" sz="2400" dirty="0" err="1" smtClean="0">
                <a:solidFill>
                  <a:schemeClr val="accent1">
                    <a:lumMod val="50000"/>
                  </a:schemeClr>
                </a:solidFill>
              </a:rPr>
              <a:t>Limit</a:t>
            </a:r>
            <a:endParaRPr lang="fr-CH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Convergence</a:t>
            </a:r>
            <a:r>
              <a:rPr lang="fr-CH" sz="2400" dirty="0" smtClean="0"/>
              <a:t> to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</a:t>
            </a:r>
          </a:p>
          <a:p>
            <a:pPr marL="381000" indent="-381000" eaLnBrk="1" hangingPunct="1">
              <a:buSzPct val="200000"/>
              <a:buBlip>
                <a:blip r:embed="rId2"/>
              </a:buBlip>
            </a:pPr>
            <a:r>
              <a:rPr lang="fr-CH" sz="2400" dirty="0" err="1" smtClean="0"/>
              <a:t>Writing</a:t>
            </a:r>
            <a:r>
              <a:rPr lang="fr-CH" sz="2400" dirty="0" smtClean="0"/>
              <a:t> the </a:t>
            </a:r>
            <a:r>
              <a:rPr lang="fr-CH" sz="2400" dirty="0" err="1" smtClean="0"/>
              <a:t>Fluid</a:t>
            </a:r>
            <a:r>
              <a:rPr lang="fr-CH" sz="2400" dirty="0" smtClean="0"/>
              <a:t> Equations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endParaRPr lang="fr-CH" sz="2400" dirty="0" smtClean="0"/>
          </a:p>
          <a:p>
            <a:r>
              <a:rPr lang="fr-CH" sz="2400" dirty="0" err="1" smtClean="0"/>
              <a:t>Optimization</a:t>
            </a:r>
            <a:endParaRPr lang="fr-CH" sz="2400" dirty="0" smtClean="0"/>
          </a:p>
          <a:p>
            <a:endParaRPr lang="fr-CH" sz="2400" dirty="0" smtClean="0"/>
          </a:p>
          <a:p>
            <a:endParaRPr lang="fr-C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Assumption</a:t>
            </a:r>
            <a:r>
              <a:rPr lang="fr-CH" dirty="0" smtClean="0"/>
              <a:t> </a:t>
            </a:r>
            <a:r>
              <a:rPr lang="fr-CH" dirty="0" err="1" smtClean="0"/>
              <a:t>Helps</a:t>
            </a:r>
            <a:r>
              <a:rPr lang="fr-CH" dirty="0" smtClean="0"/>
              <a:t> </a:t>
            </a:r>
            <a:r>
              <a:rPr lang="fr-CH" dirty="0" err="1" smtClean="0"/>
              <a:t>Write</a:t>
            </a:r>
            <a:r>
              <a:rPr lang="fr-CH" dirty="0" smtClean="0"/>
              <a:t> the </a:t>
            </a:r>
            <a:r>
              <a:rPr lang="fr-CH" dirty="0" err="1" smtClean="0"/>
              <a:t>Mean</a:t>
            </a:r>
            <a:r>
              <a:rPr lang="fr-CH" dirty="0" smtClean="0"/>
              <a:t> Field Equation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Writing</a:t>
            </a:r>
            <a:r>
              <a:rPr lang="fr-CH" dirty="0" smtClean="0"/>
              <a:t> the </a:t>
            </a:r>
            <a:r>
              <a:rPr lang="fr-CH" dirty="0" err="1" smtClean="0"/>
              <a:t>equations</a:t>
            </a:r>
            <a:r>
              <a:rPr lang="fr-CH" dirty="0" smtClean="0"/>
              <a:t> of the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simple, </a:t>
            </a:r>
            <a:r>
              <a:rPr lang="fr-CH" dirty="0" err="1" smtClean="0"/>
              <a:t>though</a:t>
            </a:r>
            <a:r>
              <a:rPr lang="fr-CH" dirty="0" smtClean="0"/>
              <a:t> </a:t>
            </a:r>
            <a:r>
              <a:rPr lang="fr-CH" dirty="0" err="1" smtClean="0"/>
              <a:t>sometimes</a:t>
            </a:r>
            <a:r>
              <a:rPr lang="fr-CH" dirty="0" smtClean="0"/>
              <a:t> </a:t>
            </a:r>
            <a:r>
              <a:rPr lang="fr-CH" dirty="0" err="1" smtClean="0"/>
              <a:t>done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errors</a:t>
            </a:r>
            <a:endParaRPr lang="fr-CH" dirty="0" smtClean="0"/>
          </a:p>
          <a:p>
            <a:pPr lvl="1"/>
            <a:r>
              <a:rPr lang="fr-CH" dirty="0" smtClean="0"/>
              <a:t>Ex: [</a:t>
            </a:r>
            <a:r>
              <a:rPr lang="fr-CH" dirty="0" err="1" smtClean="0"/>
              <a:t>Deffuant</a:t>
            </a:r>
            <a:r>
              <a:rPr lang="fr-CH" dirty="0" smtClean="0"/>
              <a:t> et al.(2000)</a:t>
            </a:r>
            <a:r>
              <a:rPr lang="fr-CH" dirty="0" err="1" smtClean="0"/>
              <a:t>Deffuant</a:t>
            </a:r>
            <a:r>
              <a:rPr lang="fr-CH" dirty="0" smtClean="0"/>
              <a:t>, Neau, </a:t>
            </a:r>
            <a:r>
              <a:rPr lang="fr-CH" dirty="0" err="1" smtClean="0"/>
              <a:t>Amblard</a:t>
            </a:r>
            <a:r>
              <a:rPr lang="fr-CH" dirty="0" smtClean="0"/>
              <a:t>, and </a:t>
            </a:r>
            <a:r>
              <a:rPr lang="fr-CH" dirty="0" err="1" smtClean="0"/>
              <a:t>Weisbuch</a:t>
            </a:r>
            <a:r>
              <a:rPr lang="fr-CH" dirty="0" smtClean="0"/>
              <a:t>]</a:t>
            </a:r>
          </a:p>
          <a:p>
            <a:r>
              <a:rPr lang="fr-CH" dirty="0" smtClean="0"/>
              <a:t>This </a:t>
            </a:r>
            <a:r>
              <a:rPr lang="fr-CH" dirty="0" err="1" smtClean="0"/>
              <a:t>is</a:t>
            </a:r>
            <a:r>
              <a:rPr lang="fr-CH" dirty="0" smtClean="0"/>
              <a:t> « micro to macro »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24175"/>
            <a:ext cx="79914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52513"/>
            <a:ext cx="4800600" cy="5689600"/>
          </a:xfrm>
        </p:spPr>
        <p:txBody>
          <a:bodyPr/>
          <a:lstStyle/>
          <a:p>
            <a:r>
              <a:rPr lang="fr-CH" sz="2400" dirty="0" err="1" smtClean="0"/>
              <a:t>Mean</a:t>
            </a:r>
            <a:r>
              <a:rPr lang="fr-CH" sz="2400" dirty="0" smtClean="0"/>
              <a:t> Field Interaction </a:t>
            </a: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 </a:t>
            </a:r>
            <a:r>
              <a:rPr lang="fr-CH" sz="2400" dirty="0" err="1" smtClean="0">
                <a:solidFill>
                  <a:schemeClr val="accent1">
                    <a:lumMod val="50000"/>
                  </a:schemeClr>
                </a:solidFill>
              </a:rPr>
              <a:t>Limit</a:t>
            </a:r>
            <a:endParaRPr lang="fr-CH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Convergence</a:t>
            </a:r>
            <a:r>
              <a:rPr lang="fr-CH" sz="2400" dirty="0" smtClean="0"/>
              <a:t> to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</a:t>
            </a:r>
          </a:p>
          <a:p>
            <a:pPr marL="381000" indent="-381000" eaLnBrk="1" hangingPunct="1">
              <a:buSzPct val="200000"/>
              <a:buBlip>
                <a:blip r:embed="rId2"/>
              </a:buBlip>
            </a:pPr>
            <a:r>
              <a:rPr lang="fr-CH" sz="2400" dirty="0" smtClean="0"/>
              <a:t>The </a:t>
            </a:r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endParaRPr lang="fr-CH" sz="2400" dirty="0" smtClean="0"/>
          </a:p>
          <a:p>
            <a:r>
              <a:rPr lang="fr-CH" sz="2400" dirty="0" err="1" smtClean="0"/>
              <a:t>Optimization</a:t>
            </a:r>
            <a:endParaRPr lang="fr-CH" sz="2400" dirty="0" smtClean="0"/>
          </a:p>
          <a:p>
            <a:endParaRPr lang="fr-CH" sz="2400" dirty="0" smtClean="0"/>
          </a:p>
          <a:p>
            <a:endParaRPr lang="fr-C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r>
              <a:rPr lang="fr-CH" dirty="0" smtClean="0"/>
              <a:t>	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Is </a:t>
            </a:r>
            <a:r>
              <a:rPr lang="fr-CH" dirty="0" err="1" smtClean="0"/>
              <a:t>true</a:t>
            </a:r>
            <a:r>
              <a:rPr lang="fr-CH" dirty="0" smtClean="0"/>
              <a:t> </a:t>
            </a:r>
            <a:r>
              <a:rPr lang="fr-CH" dirty="0" err="1" smtClean="0"/>
              <a:t>when</a:t>
            </a:r>
            <a:r>
              <a:rPr lang="fr-CH" dirty="0" smtClean="0"/>
              <a:t>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convergence </a:t>
            </a:r>
            <a:r>
              <a:rPr lang="fr-CH" dirty="0" err="1" smtClean="0"/>
              <a:t>holds</a:t>
            </a:r>
            <a:r>
              <a:rPr lang="fr-CH" dirty="0" smtClean="0"/>
              <a:t>, i.e. </a:t>
            </a:r>
            <a:r>
              <a:rPr lang="fr-CH" dirty="0" err="1" smtClean="0"/>
              <a:t>almost</a:t>
            </a:r>
            <a:r>
              <a:rPr lang="fr-CH" dirty="0" smtClean="0"/>
              <a:t> </a:t>
            </a:r>
            <a:r>
              <a:rPr lang="fr-CH" dirty="0" err="1" smtClean="0"/>
              <a:t>always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It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often</a:t>
            </a:r>
            <a:r>
              <a:rPr lang="fr-CH" dirty="0" smtClean="0"/>
              <a:t> </a:t>
            </a:r>
            <a:r>
              <a:rPr lang="fr-CH" dirty="0" err="1" smtClean="0"/>
              <a:t>used</a:t>
            </a:r>
            <a:r>
              <a:rPr lang="fr-CH" dirty="0" smtClean="0"/>
              <a:t> in </a:t>
            </a:r>
            <a:r>
              <a:rPr lang="fr-CH" dirty="0" err="1" smtClean="0"/>
              <a:t>stationary</a:t>
            </a:r>
            <a:r>
              <a:rPr lang="fr-CH" dirty="0" smtClean="0"/>
              <a:t> </a:t>
            </a:r>
            <a:r>
              <a:rPr lang="fr-CH" dirty="0" err="1" smtClean="0"/>
              <a:t>regime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ECA702C0-DC40-43DA-ACD6-4E66ACAEEF4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Example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eaLnBrk="1" hangingPunct="1"/>
            <a:r>
              <a:rPr lang="fr-FR" sz="2000" smtClean="0"/>
              <a:t>In stationary regime:</a:t>
            </a:r>
          </a:p>
          <a:p>
            <a:pPr lvl="1" eaLnBrk="1" hangingPunct="1"/>
            <a:r>
              <a:rPr lang="en-US" smtClean="0"/>
              <a:t>Prob (node </a:t>
            </a:r>
            <a:r>
              <a:rPr lang="en-US" i="1" smtClean="0"/>
              <a:t>n</a:t>
            </a:r>
            <a:r>
              <a:rPr lang="en-US" smtClean="0"/>
              <a:t> is dormant) ≈ 0.3</a:t>
            </a:r>
          </a:p>
          <a:p>
            <a:pPr lvl="1" eaLnBrk="1" hangingPunct="1"/>
            <a:r>
              <a:rPr lang="en-US" smtClean="0"/>
              <a:t>Prob (node </a:t>
            </a:r>
            <a:r>
              <a:rPr lang="en-US" i="1" smtClean="0"/>
              <a:t>n</a:t>
            </a:r>
            <a:r>
              <a:rPr lang="en-US" smtClean="0"/>
              <a:t> is active) ≈ 0.6 </a:t>
            </a:r>
          </a:p>
          <a:p>
            <a:pPr lvl="1" eaLnBrk="1" hangingPunct="1"/>
            <a:r>
              <a:rPr lang="en-US" smtClean="0"/>
              <a:t>Prob (node </a:t>
            </a:r>
            <a:r>
              <a:rPr lang="en-US" i="1" smtClean="0"/>
              <a:t>n</a:t>
            </a:r>
            <a:r>
              <a:rPr lang="en-US" smtClean="0"/>
              <a:t> is susceptible) ≈ 0.1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Nodes</a:t>
            </a:r>
            <a:r>
              <a:rPr lang="en-US" i="1" smtClean="0"/>
              <a:t> m</a:t>
            </a:r>
            <a:r>
              <a:rPr lang="en-US" smtClean="0"/>
              <a:t> and </a:t>
            </a:r>
            <a:r>
              <a:rPr lang="en-US" i="1" smtClean="0"/>
              <a:t>n</a:t>
            </a:r>
            <a:r>
              <a:rPr lang="en-US" smtClean="0"/>
              <a:t> are independent</a:t>
            </a:r>
          </a:p>
          <a:p>
            <a:pPr eaLnBrk="1" hangingPunct="1"/>
            <a:r>
              <a:rPr lang="en-US" smtClean="0"/>
              <a:t>We are in the good case: the diagram commutes</a:t>
            </a:r>
          </a:p>
        </p:txBody>
      </p:sp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3" cstate="print"/>
          <a:srcRect l="47198" r="6261" b="4562"/>
          <a:stretch>
            <a:fillRect/>
          </a:stretch>
        </p:blipFill>
        <p:spPr bwMode="auto">
          <a:xfrm>
            <a:off x="5829300" y="619125"/>
            <a:ext cx="3257550" cy="6076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2263" y="3986213"/>
            <a:ext cx="5219700" cy="2443162"/>
            <a:chOff x="203" y="2511"/>
            <a:chExt cx="3288" cy="1539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203" y="2511"/>
              <a:ext cx="2815" cy="1374"/>
              <a:chOff x="203" y="2301"/>
              <a:chExt cx="2815" cy="1374"/>
            </a:xfrm>
          </p:grpSpPr>
          <p:sp>
            <p:nvSpPr>
              <p:cNvPr id="37898" name="Text Box 19"/>
              <p:cNvSpPr txBox="1">
                <a:spLocks noChangeArrowheads="1"/>
              </p:cNvSpPr>
              <p:nvPr/>
            </p:nvSpPr>
            <p:spPr bwMode="auto">
              <a:xfrm>
                <a:off x="603" y="2463"/>
                <a:ext cx="89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fr-FR"/>
                  <a:t>Law of M</a:t>
                </a:r>
                <a:r>
                  <a:rPr lang="fr-FR" baseline="30000"/>
                  <a:t>N</a:t>
                </a:r>
                <a:r>
                  <a:rPr lang="fr-FR"/>
                  <a:t>(t)</a:t>
                </a:r>
              </a:p>
            </p:txBody>
          </p:sp>
          <p:sp>
            <p:nvSpPr>
              <p:cNvPr id="37899" name="Text Box 20"/>
              <p:cNvSpPr txBox="1">
                <a:spLocks noChangeArrowheads="1"/>
              </p:cNvSpPr>
              <p:nvPr/>
            </p:nvSpPr>
            <p:spPr bwMode="auto">
              <a:xfrm>
                <a:off x="2715" y="2468"/>
                <a:ext cx="301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F5F5F"/>
                    </a:solidFill>
                    <a:latin typeface="Symbol" pitchFamily="18" charset="2"/>
                    <a:sym typeface="Symbol" pitchFamily="18" charset="2"/>
                  </a:rPr>
                  <a:t></a:t>
                </a:r>
                <a:r>
                  <a:rPr lang="en-US" sz="2000" baseline="30000">
                    <a:solidFill>
                      <a:srgbClr val="5F5F5F"/>
                    </a:solidFill>
                    <a:latin typeface="Cambria" pitchFamily="18" charset="0"/>
                    <a:sym typeface="Symbol" pitchFamily="18" charset="2"/>
                  </a:rPr>
                  <a:t>N</a:t>
                </a:r>
                <a:endParaRPr lang="fr-FR">
                  <a:solidFill>
                    <a:srgbClr val="5F5F5F"/>
                  </a:solidFill>
                  <a:sym typeface="Symbol" pitchFamily="18" charset="2"/>
                </a:endParaRPr>
              </a:p>
            </p:txBody>
          </p:sp>
          <p:sp>
            <p:nvSpPr>
              <p:cNvPr id="37900" name="Text Box 21"/>
              <p:cNvSpPr txBox="1">
                <a:spLocks noChangeArrowheads="1"/>
              </p:cNvSpPr>
              <p:nvPr/>
            </p:nvSpPr>
            <p:spPr bwMode="auto">
              <a:xfrm>
                <a:off x="849" y="3444"/>
                <a:ext cx="333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fr-FR">
                    <a:latin typeface="Symbol" pitchFamily="18" charset="2"/>
                    <a:sym typeface="Symbol" pitchFamily="18" charset="2"/>
                  </a:rPr>
                  <a:t></a:t>
                </a:r>
                <a:r>
                  <a:rPr lang="fr-FR" baseline="-25000">
                    <a:latin typeface="Symbol" pitchFamily="18" charset="2"/>
                    <a:sym typeface="Symbol" pitchFamily="18" charset="2"/>
                  </a:rPr>
                  <a:t></a:t>
                </a:r>
                <a:r>
                  <a:rPr lang="fr-FR" baseline="-25000">
                    <a:sym typeface="Symbol" pitchFamily="18" charset="2"/>
                  </a:rPr>
                  <a:t>(t)</a:t>
                </a:r>
              </a:p>
            </p:txBody>
          </p:sp>
          <p:sp>
            <p:nvSpPr>
              <p:cNvPr id="37901" name="Text Box 22"/>
              <p:cNvSpPr txBox="1">
                <a:spLocks noChangeArrowheads="1"/>
              </p:cNvSpPr>
              <p:nvPr/>
            </p:nvSpPr>
            <p:spPr bwMode="auto">
              <a:xfrm>
                <a:off x="2708" y="3441"/>
                <a:ext cx="31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fr-FR">
                    <a:latin typeface="Symbol" pitchFamily="18" charset="2"/>
                    <a:sym typeface="Symbol" pitchFamily="18" charset="2"/>
                  </a:rPr>
                  <a:t></a:t>
                </a:r>
                <a:r>
                  <a:rPr lang="fr-FR" baseline="-25000">
                    <a:sym typeface="Symbol" pitchFamily="18" charset="2"/>
                  </a:rPr>
                  <a:t>m*</a:t>
                </a:r>
                <a:endParaRPr lang="fr-FR" baseline="-25000"/>
              </a:p>
            </p:txBody>
          </p:sp>
          <p:sp>
            <p:nvSpPr>
              <p:cNvPr id="37902" name="Line 23"/>
              <p:cNvSpPr>
                <a:spLocks noChangeShapeType="1"/>
              </p:cNvSpPr>
              <p:nvPr/>
            </p:nvSpPr>
            <p:spPr bwMode="auto">
              <a:xfrm>
                <a:off x="1500" y="2589"/>
                <a:ext cx="1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fr-CH"/>
              </a:p>
            </p:txBody>
          </p:sp>
          <p:sp>
            <p:nvSpPr>
              <p:cNvPr id="37903" name="Line 24"/>
              <p:cNvSpPr>
                <a:spLocks noChangeShapeType="1"/>
              </p:cNvSpPr>
              <p:nvPr/>
            </p:nvSpPr>
            <p:spPr bwMode="auto">
              <a:xfrm>
                <a:off x="1309" y="3585"/>
                <a:ext cx="1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fr-CH"/>
              </a:p>
            </p:txBody>
          </p:sp>
          <p:sp>
            <p:nvSpPr>
              <p:cNvPr id="37904" name="Line 25"/>
              <p:cNvSpPr>
                <a:spLocks noChangeShapeType="1"/>
              </p:cNvSpPr>
              <p:nvPr/>
            </p:nvSpPr>
            <p:spPr bwMode="auto">
              <a:xfrm>
                <a:off x="943" y="2718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fr-CH"/>
              </a:p>
            </p:txBody>
          </p:sp>
          <p:sp>
            <p:nvSpPr>
              <p:cNvPr id="37905" name="Line 26"/>
              <p:cNvSpPr>
                <a:spLocks noChangeShapeType="1"/>
              </p:cNvSpPr>
              <p:nvPr/>
            </p:nvSpPr>
            <p:spPr bwMode="auto">
              <a:xfrm>
                <a:off x="2845" y="2718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fr-CH"/>
              </a:p>
            </p:txBody>
          </p:sp>
          <p:sp>
            <p:nvSpPr>
              <p:cNvPr id="37906" name="Text Box 27"/>
              <p:cNvSpPr txBox="1">
                <a:spLocks noChangeArrowheads="1"/>
              </p:cNvSpPr>
              <p:nvPr/>
            </p:nvSpPr>
            <p:spPr bwMode="auto">
              <a:xfrm>
                <a:off x="1773" y="2301"/>
                <a:ext cx="582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fr-FR"/>
                  <a:t>t -&gt; +</a:t>
                </a:r>
                <a:r>
                  <a:rPr lang="fr-FR">
                    <a:latin typeface="cmsy10" pitchFamily="34" charset="0"/>
                  </a:rPr>
                  <a:t>1</a:t>
                </a:r>
              </a:p>
            </p:txBody>
          </p:sp>
          <p:sp>
            <p:nvSpPr>
              <p:cNvPr id="37907" name="Text Box 28"/>
              <p:cNvSpPr txBox="1">
                <a:spLocks noChangeArrowheads="1"/>
              </p:cNvSpPr>
              <p:nvPr/>
            </p:nvSpPr>
            <p:spPr bwMode="auto">
              <a:xfrm>
                <a:off x="203" y="2883"/>
                <a:ext cx="64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fr-FR"/>
                  <a:t>N -&gt; +</a:t>
                </a:r>
                <a:r>
                  <a:rPr lang="fr-FR">
                    <a:latin typeface="cmsy10" pitchFamily="34" charset="0"/>
                  </a:rPr>
                  <a:t>1</a:t>
                </a:r>
              </a:p>
            </p:txBody>
          </p:sp>
        </p:grpSp>
        <p:sp>
          <p:nvSpPr>
            <p:cNvPr id="37896" name="Text Box 41"/>
            <p:cNvSpPr txBox="1">
              <a:spLocks noChangeArrowheads="1"/>
            </p:cNvSpPr>
            <p:nvPr/>
          </p:nvSpPr>
          <p:spPr bwMode="auto">
            <a:xfrm>
              <a:off x="1500" y="3819"/>
              <a:ext cx="5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/>
                <a:t>t -&gt; +</a:t>
              </a:r>
              <a:r>
                <a:rPr lang="fr-FR">
                  <a:latin typeface="cmsy10" pitchFamily="34" charset="0"/>
                </a:rPr>
                <a:t>1</a:t>
              </a:r>
            </a:p>
          </p:txBody>
        </p:sp>
        <p:sp>
          <p:nvSpPr>
            <p:cNvPr id="37897" name="Text Box 42"/>
            <p:cNvSpPr txBox="1">
              <a:spLocks noChangeArrowheads="1"/>
            </p:cNvSpPr>
            <p:nvPr/>
          </p:nvSpPr>
          <p:spPr bwMode="auto">
            <a:xfrm>
              <a:off x="2845" y="3117"/>
              <a:ext cx="64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/>
                <a:t>N -&gt; +</a:t>
              </a:r>
              <a:r>
                <a:rPr lang="fr-FR">
                  <a:latin typeface="cmsy10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46AF0DC0-B50F-46C2-9F16-2A050E2C716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Counter-Example</a:t>
            </a:r>
            <a:endParaRPr lang="en-US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3116262" cy="5689600"/>
          </a:xfrm>
        </p:spPr>
        <p:txBody>
          <a:bodyPr/>
          <a:lstStyle/>
          <a:p>
            <a:pPr eaLnBrk="1" hangingPunct="1"/>
            <a:r>
              <a:rPr lang="fr-FR" sz="2000" smtClean="0"/>
              <a:t>The ODE does not converge to a unique attractor (limit cycle)</a:t>
            </a:r>
          </a:p>
          <a:p>
            <a:pPr eaLnBrk="1" hangingPunct="1"/>
            <a:endParaRPr lang="fr-FR" sz="2000" smtClean="0"/>
          </a:p>
          <a:p>
            <a:pPr eaLnBrk="1" hangingPunct="1"/>
            <a:r>
              <a:rPr lang="fr-FR" sz="2000" smtClean="0"/>
              <a:t>Assumption H does not hold; does the decoupling assumption still hold ?</a:t>
            </a: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 cstate="print"/>
          <a:srcRect l="2553" r="2475"/>
          <a:stretch>
            <a:fillRect/>
          </a:stretch>
        </p:blipFill>
        <p:spPr bwMode="auto">
          <a:xfrm>
            <a:off x="3295650" y="846138"/>
            <a:ext cx="5848350" cy="589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107950" y="4283075"/>
            <a:ext cx="3065463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>
                <a:solidFill>
                  <a:srgbClr val="0099CC"/>
                </a:solidFill>
                <a:latin typeface="Arial Rounded MT Bold" pitchFamily="34" charset="0"/>
              </a:rPr>
              <a:t>Same as before</a:t>
            </a:r>
          </a:p>
          <a:p>
            <a:pPr algn="r" eaLnBrk="0" hangingPunct="0"/>
            <a:r>
              <a:rPr lang="en-US">
                <a:solidFill>
                  <a:srgbClr val="0099CC"/>
                </a:solidFill>
                <a:latin typeface="Arial Rounded MT Bold" pitchFamily="34" charset="0"/>
              </a:rPr>
              <a:t>Except for one parameter value 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508000" y="5543550"/>
            <a:ext cx="21224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i="1"/>
              <a:t>h </a:t>
            </a:r>
            <a:r>
              <a:rPr lang="fr-FR"/>
              <a:t>= 0.1 instead of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E1E67FB5-3BA8-410B-87DF-816FFE81D0D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Decoupling Assumption Does Not Hold Here</a:t>
            </a:r>
            <a:br>
              <a:rPr lang="fr-FR" smtClean="0"/>
            </a:br>
            <a:r>
              <a:rPr lang="fr-FR" smtClean="0"/>
              <a:t>In Stationary Regime	                            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52513"/>
            <a:ext cx="5808662" cy="5689600"/>
          </a:xfrm>
        </p:spPr>
        <p:txBody>
          <a:bodyPr/>
          <a:lstStyle/>
          <a:p>
            <a:pPr eaLnBrk="1" hangingPunct="1"/>
            <a:r>
              <a:rPr lang="fr-FR" smtClean="0"/>
              <a:t>In stationary regime, m(t) = (D(t), A(t), S(t)) follows the limit cycle</a:t>
            </a:r>
          </a:p>
          <a:p>
            <a:pPr eaLnBrk="1" hangingPunct="1"/>
            <a:r>
              <a:rPr lang="fr-FR" smtClean="0"/>
              <a:t>Assume you are in stationary regime (simulation has run for a long time) and you observe that one node, say n=1, is in state ‘A’</a:t>
            </a:r>
          </a:p>
          <a:p>
            <a:pPr eaLnBrk="1" hangingPunct="1"/>
            <a:r>
              <a:rPr lang="fr-FR" smtClean="0"/>
              <a:t>It is more likely that m(t) is in region R</a:t>
            </a:r>
          </a:p>
          <a:p>
            <a:pPr eaLnBrk="1" hangingPunct="1"/>
            <a:r>
              <a:rPr lang="fr-FR" smtClean="0"/>
              <a:t>Therefore, it is more likely that some other node, say n=2, is also in state ‘A’</a:t>
            </a:r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This is synchronization  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 cstate="print"/>
          <a:srcRect l="49730" r="2475"/>
          <a:stretch>
            <a:fillRect/>
          </a:stretch>
        </p:blipFill>
        <p:spPr bwMode="auto">
          <a:xfrm>
            <a:off x="6200775" y="846138"/>
            <a:ext cx="2943225" cy="589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6534150" y="1560513"/>
            <a:ext cx="400050" cy="481012"/>
          </a:xfrm>
          <a:prstGeom prst="ellipse">
            <a:avLst/>
          </a:prstGeom>
          <a:solidFill>
            <a:srgbClr val="EDB1B1">
              <a:alpha val="25098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401658E6-F68E-4085-AC06-9EFAA77FE75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Numerical Example</a:t>
            </a:r>
          </a:p>
        </p:txBody>
      </p:sp>
      <p:pic>
        <p:nvPicPr>
          <p:cNvPr id="40964" name="Picture 6" descr="tmp-ODE-3nodesNonDecoup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7613" y="13716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3095625" y="1895475"/>
            <a:ext cx="60245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>
                <a:solidFill>
                  <a:srgbClr val="333399"/>
                </a:solidFill>
              </a:rPr>
              <a:t>Mean of Limit of </a:t>
            </a:r>
            <a:r>
              <a:rPr lang="en-US" sz="2000" b="1">
                <a:solidFill>
                  <a:srgbClr val="333399"/>
                </a:solidFill>
                <a:latin typeface="Symbol" pitchFamily="18" charset="2"/>
                <a:sym typeface="Symbol" pitchFamily="18" charset="2"/>
              </a:rPr>
              <a:t></a:t>
            </a:r>
            <a:r>
              <a:rPr lang="en-US" sz="2000" b="1" baseline="30000">
                <a:solidFill>
                  <a:srgbClr val="333399"/>
                </a:solidFill>
                <a:latin typeface="Cambria" pitchFamily="18" charset="0"/>
                <a:sym typeface="Symbol" pitchFamily="18" charset="2"/>
              </a:rPr>
              <a:t>N</a:t>
            </a:r>
            <a:r>
              <a:rPr lang="fr-FR" b="1">
                <a:solidFill>
                  <a:srgbClr val="333399"/>
                </a:solidFill>
              </a:rPr>
              <a:t>  = pdf of one node in stationary regime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1579563" y="1203325"/>
            <a:ext cx="2635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>
                <a:solidFill>
                  <a:srgbClr val="FF3300"/>
                </a:solidFill>
              </a:rPr>
              <a:t>Stationary point of ODE 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568825" y="4822825"/>
            <a:ext cx="3041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b="1">
                <a:solidFill>
                  <a:srgbClr val="33CC33"/>
                </a:solidFill>
              </a:rPr>
              <a:t>pdf of node 2 in stationary regime, given node 1 is D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501650" y="5464175"/>
            <a:ext cx="2870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b="1">
                <a:solidFill>
                  <a:srgbClr val="D60093"/>
                </a:solidFill>
              </a:rPr>
              <a:t>pdf of node 2 in stationary regime, given node 1 is S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07950" y="2995613"/>
            <a:ext cx="1471613" cy="1465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b="1">
                <a:solidFill>
                  <a:srgbClr val="FF3300"/>
                </a:solidFill>
              </a:rPr>
              <a:t>pdf of node 2 in stationary regime, given node 1 is A</a:t>
            </a:r>
          </a:p>
        </p:txBody>
      </p:sp>
      <p:sp>
        <p:nvSpPr>
          <p:cNvPr id="40970" name="Line 13"/>
          <p:cNvSpPr>
            <a:spLocks noChangeShapeType="1"/>
          </p:cNvSpPr>
          <p:nvPr/>
        </p:nvSpPr>
        <p:spPr bwMode="auto">
          <a:xfrm flipH="1">
            <a:off x="3171825" y="2292350"/>
            <a:ext cx="2419350" cy="137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CH"/>
          </a:p>
        </p:txBody>
      </p:sp>
      <p:sp>
        <p:nvSpPr>
          <p:cNvPr id="40971" name="Line 14"/>
          <p:cNvSpPr>
            <a:spLocks noChangeShapeType="1"/>
          </p:cNvSpPr>
          <p:nvPr/>
        </p:nvSpPr>
        <p:spPr bwMode="auto">
          <a:xfrm>
            <a:off x="2743200" y="15700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CH"/>
          </a:p>
        </p:txBody>
      </p:sp>
      <p:sp>
        <p:nvSpPr>
          <p:cNvPr id="40972" name="Line 15"/>
          <p:cNvSpPr>
            <a:spLocks noChangeShapeType="1"/>
          </p:cNvSpPr>
          <p:nvPr/>
        </p:nvSpPr>
        <p:spPr bwMode="auto">
          <a:xfrm>
            <a:off x="2471738" y="1570038"/>
            <a:ext cx="271462" cy="1878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CH"/>
          </a:p>
        </p:txBody>
      </p:sp>
      <p:sp>
        <p:nvSpPr>
          <p:cNvPr id="40973" name="Line 16"/>
          <p:cNvSpPr>
            <a:spLocks noChangeShapeType="1"/>
          </p:cNvSpPr>
          <p:nvPr/>
        </p:nvSpPr>
        <p:spPr bwMode="auto">
          <a:xfrm flipV="1">
            <a:off x="1390650" y="3667125"/>
            <a:ext cx="146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CH"/>
          </a:p>
        </p:txBody>
      </p:sp>
      <p:sp>
        <p:nvSpPr>
          <p:cNvPr id="40974" name="Line 17"/>
          <p:cNvSpPr>
            <a:spLocks noChangeShapeType="1"/>
          </p:cNvSpPr>
          <p:nvPr/>
        </p:nvSpPr>
        <p:spPr bwMode="auto">
          <a:xfrm flipV="1">
            <a:off x="1952625" y="3971925"/>
            <a:ext cx="790575" cy="149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CH"/>
          </a:p>
        </p:txBody>
      </p:sp>
      <p:sp>
        <p:nvSpPr>
          <p:cNvPr id="40975" name="Line 18"/>
          <p:cNvSpPr>
            <a:spLocks noChangeShapeType="1"/>
          </p:cNvSpPr>
          <p:nvPr/>
        </p:nvSpPr>
        <p:spPr bwMode="auto">
          <a:xfrm flipH="1" flipV="1">
            <a:off x="3695700" y="3800475"/>
            <a:ext cx="1895475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Intensity</a:t>
            </a:r>
            <a:r>
              <a:rPr lang="fr-CH" dirty="0" smtClean="0"/>
              <a:t> </a:t>
            </a:r>
            <a:r>
              <a:rPr lang="fr-CH" i="1" dirty="0" smtClean="0"/>
              <a:t>I(N)</a:t>
            </a:r>
            <a:endParaRPr lang="fr-CH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7364412" cy="5689600"/>
          </a:xfrm>
        </p:spPr>
        <p:txBody>
          <a:bodyPr/>
          <a:lstStyle/>
          <a:p>
            <a:r>
              <a:rPr lang="fr-CH" sz="2000" i="1" dirty="0" smtClean="0"/>
              <a:t>I(N)</a:t>
            </a:r>
            <a:r>
              <a:rPr lang="fr-CH" sz="2000" dirty="0" smtClean="0"/>
              <a:t>  = </a:t>
            </a:r>
            <a:r>
              <a:rPr lang="fr-CH" sz="2000" dirty="0" err="1" smtClean="0"/>
              <a:t>expected</a:t>
            </a:r>
            <a:r>
              <a:rPr lang="fr-CH" sz="2000" dirty="0" smtClean="0"/>
              <a:t> </a:t>
            </a:r>
            <a:r>
              <a:rPr lang="fr-CH" sz="2000" dirty="0" err="1" smtClean="0"/>
              <a:t>number</a:t>
            </a:r>
            <a:r>
              <a:rPr lang="fr-CH" sz="2000" dirty="0" smtClean="0"/>
              <a:t> of transitions per </a:t>
            </a:r>
            <a:r>
              <a:rPr lang="fr-CH" sz="2000" dirty="0" err="1" smtClean="0"/>
              <a:t>object</a:t>
            </a:r>
            <a:r>
              <a:rPr lang="fr-CH" sz="2000" dirty="0" smtClean="0"/>
              <a:t> per time unit</a:t>
            </a:r>
          </a:p>
          <a:p>
            <a:endParaRPr lang="fr-CH" sz="2000" dirty="0" smtClean="0"/>
          </a:p>
          <a:p>
            <a:r>
              <a:rPr lang="fr-CH" sz="2000" dirty="0" smtClean="0"/>
              <a:t>The </a:t>
            </a:r>
            <a:r>
              <a:rPr lang="fr-CH" sz="2000" dirty="0" err="1" smtClean="0"/>
              <a:t>mean</a:t>
            </a:r>
            <a:r>
              <a:rPr lang="fr-CH" sz="2000" dirty="0" smtClean="0"/>
              <a:t> </a:t>
            </a:r>
            <a:r>
              <a:rPr lang="fr-CH" sz="2000" dirty="0" err="1" smtClean="0"/>
              <a:t>field</a:t>
            </a:r>
            <a:r>
              <a:rPr lang="fr-CH" sz="2000" dirty="0" smtClean="0"/>
              <a:t> </a:t>
            </a:r>
            <a:r>
              <a:rPr lang="fr-CH" sz="2000" dirty="0" err="1" smtClean="0"/>
              <a:t>limit</a:t>
            </a:r>
            <a:r>
              <a:rPr lang="fr-CH" sz="2000" dirty="0" smtClean="0"/>
              <a:t> </a:t>
            </a:r>
            <a:r>
              <a:rPr lang="fr-CH" sz="2000" dirty="0" err="1" smtClean="0"/>
              <a:t>occurs</a:t>
            </a:r>
            <a:r>
              <a:rPr lang="fr-CH" sz="2000" dirty="0" smtClean="0"/>
              <a:t> </a:t>
            </a:r>
            <a:r>
              <a:rPr lang="fr-CH" sz="2000" dirty="0" err="1" smtClean="0"/>
              <a:t>when</a:t>
            </a:r>
            <a:r>
              <a:rPr lang="fr-CH" sz="2000" dirty="0" smtClean="0"/>
              <a:t> </a:t>
            </a:r>
            <a:r>
              <a:rPr lang="fr-CH" sz="2000" dirty="0" err="1" smtClean="0"/>
              <a:t>we</a:t>
            </a:r>
            <a:r>
              <a:rPr lang="fr-CH" sz="2000" dirty="0" smtClean="0"/>
              <a:t> </a:t>
            </a:r>
            <a:r>
              <a:rPr lang="fr-CH" sz="2000" dirty="0" err="1" smtClean="0"/>
              <a:t>re</a:t>
            </a:r>
            <a:r>
              <a:rPr lang="fr-CH" sz="2000" dirty="0" smtClean="0"/>
              <a:t>-</a:t>
            </a:r>
            <a:r>
              <a:rPr lang="fr-CH" sz="2000" dirty="0" err="1" smtClean="0"/>
              <a:t>scale</a:t>
            </a:r>
            <a:r>
              <a:rPr lang="fr-CH" sz="2000" dirty="0" smtClean="0"/>
              <a:t> time by </a:t>
            </a:r>
            <a:r>
              <a:rPr lang="fr-CH" sz="2000" i="1" dirty="0" smtClean="0"/>
              <a:t>I(N)</a:t>
            </a:r>
            <a:br>
              <a:rPr lang="fr-CH" sz="2000" i="1" dirty="0" smtClean="0"/>
            </a:br>
            <a:r>
              <a:rPr lang="fr-CH" sz="2000" dirty="0" smtClean="0"/>
              <a:t>i.e. </a:t>
            </a:r>
            <a:r>
              <a:rPr lang="fr-CH" sz="2000" dirty="0" err="1" smtClean="0"/>
              <a:t>we</a:t>
            </a:r>
            <a:r>
              <a:rPr lang="fr-CH" sz="2000" dirty="0" smtClean="0"/>
              <a:t> </a:t>
            </a:r>
            <a:r>
              <a:rPr lang="fr-CH" sz="2000" dirty="0" err="1" smtClean="0"/>
              <a:t>consider</a:t>
            </a:r>
            <a:r>
              <a:rPr lang="fr-CH" sz="2000" dirty="0" smtClean="0"/>
              <a:t> </a:t>
            </a:r>
            <a:r>
              <a:rPr lang="fr-CH" sz="2000" i="1" dirty="0" smtClean="0"/>
              <a:t>X</a:t>
            </a:r>
            <a:r>
              <a:rPr lang="fr-CH" sz="2000" i="1" baseline="30000" dirty="0" smtClean="0"/>
              <a:t>N</a:t>
            </a:r>
            <a:r>
              <a:rPr lang="fr-CH" sz="2000" i="1" dirty="0" smtClean="0"/>
              <a:t>(t/I(N))</a:t>
            </a:r>
          </a:p>
          <a:p>
            <a:endParaRPr lang="fr-CH" sz="2000" i="1" dirty="0" smtClean="0"/>
          </a:p>
          <a:p>
            <a:pPr>
              <a:buNone/>
            </a:pPr>
            <a:endParaRPr lang="fr-CH" sz="2000" dirty="0" smtClean="0"/>
          </a:p>
          <a:p>
            <a:r>
              <a:rPr lang="fr-CH" sz="2000" dirty="0" smtClean="0"/>
              <a:t>In </a:t>
            </a:r>
            <a:r>
              <a:rPr lang="fr-CH" sz="2000" dirty="0" err="1" smtClean="0"/>
              <a:t>discrete</a:t>
            </a:r>
            <a:r>
              <a:rPr lang="fr-CH" sz="2000" dirty="0" smtClean="0"/>
              <a:t> time</a:t>
            </a:r>
          </a:p>
          <a:p>
            <a:pPr lvl="1"/>
            <a:r>
              <a:rPr lang="fr-CH" dirty="0" smtClean="0"/>
              <a:t>I(N) = O(1):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in </a:t>
            </a:r>
            <a:r>
              <a:rPr lang="fr-CH" dirty="0" err="1" smtClean="0"/>
              <a:t>discrete</a:t>
            </a:r>
            <a:r>
              <a:rPr lang="fr-CH" dirty="0" smtClean="0"/>
              <a:t> time</a:t>
            </a:r>
          </a:p>
          <a:p>
            <a:pPr lvl="1"/>
            <a:r>
              <a:rPr lang="fr-CH" dirty="0" smtClean="0"/>
              <a:t>I(N) = O(1/N):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in </a:t>
            </a:r>
            <a:r>
              <a:rPr lang="fr-CH" dirty="0" err="1" smtClean="0"/>
              <a:t>continuous</a:t>
            </a:r>
            <a:r>
              <a:rPr lang="fr-CH" dirty="0" smtClean="0"/>
              <a:t> time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4" cstate="print"/>
          <a:srcRect b="20140"/>
          <a:stretch>
            <a:fillRect/>
          </a:stretch>
        </p:blipFill>
        <p:spPr bwMode="auto">
          <a:xfrm>
            <a:off x="404813" y="585788"/>
            <a:ext cx="5389562" cy="2524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381500" y="3295650"/>
          <a:ext cx="4570413" cy="3427413"/>
        </p:xfrm>
        <a:graphic>
          <a:graphicData uri="http://schemas.openxmlformats.org/presentationml/2006/ole">
            <p:oleObj spid="_x0000_s8194" name="Slide" r:id="rId5" imgW="4571116" imgH="3428159" progId="PowerPoint.Slide.12">
              <p:embed/>
            </p:oleObj>
          </a:graphicData>
        </a:graphic>
      </p:graphicFrame>
      <p:cxnSp>
        <p:nvCxnSpPr>
          <p:cNvPr id="1028" name="Straight Connector 5"/>
          <p:cNvCxnSpPr>
            <a:cxnSpLocks noChangeShapeType="1"/>
          </p:cNvCxnSpPr>
          <p:nvPr/>
        </p:nvCxnSpPr>
        <p:spPr bwMode="auto">
          <a:xfrm>
            <a:off x="4733925" y="3505200"/>
            <a:ext cx="3705225" cy="2219325"/>
          </a:xfrm>
          <a:prstGeom prst="line">
            <a:avLst/>
          </a:prstGeom>
          <a:noFill/>
          <a:ln w="76200" algn="ctr">
            <a:solidFill>
              <a:srgbClr val="FF3300">
                <a:alpha val="50980"/>
              </a:srgbClr>
            </a:solidFill>
            <a:round/>
            <a:headEnd/>
            <a:tailEnd/>
          </a:ln>
        </p:spPr>
      </p:cxnSp>
      <p:cxnSp>
        <p:nvCxnSpPr>
          <p:cNvPr id="1029" name="Straight Connector 7"/>
          <p:cNvCxnSpPr>
            <a:cxnSpLocks noChangeShapeType="1"/>
          </p:cNvCxnSpPr>
          <p:nvPr/>
        </p:nvCxnSpPr>
        <p:spPr bwMode="auto">
          <a:xfrm flipV="1">
            <a:off x="4857750" y="3829050"/>
            <a:ext cx="3581400" cy="2038350"/>
          </a:xfrm>
          <a:prstGeom prst="line">
            <a:avLst/>
          </a:prstGeom>
          <a:noFill/>
          <a:ln w="76200" algn="ctr">
            <a:solidFill>
              <a:srgbClr val="FF3300">
                <a:alpha val="50980"/>
              </a:srgbClr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71C2244F-070B-4D61-8B29-7633E418815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Where is the Catch ?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Fluid approximation and fast simulation result say that nodes </a:t>
            </a:r>
            <a:r>
              <a:rPr lang="fr-FR" i="1" smtClean="0"/>
              <a:t>m</a:t>
            </a:r>
            <a:r>
              <a:rPr lang="fr-FR" smtClean="0"/>
              <a:t> and </a:t>
            </a:r>
            <a:r>
              <a:rPr lang="fr-FR" i="1" smtClean="0"/>
              <a:t>n</a:t>
            </a:r>
            <a:r>
              <a:rPr lang="fr-FR" smtClean="0"/>
              <a:t> are asymptotically independent 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But we saw that nodes may not be asymptotically independent</a:t>
            </a:r>
          </a:p>
          <a:p>
            <a:pPr eaLnBrk="1" hangingPunct="1"/>
            <a:endParaRPr lang="fr-FR" smtClean="0"/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  <a:p>
            <a:pPr eaLnBrk="1" hangingPunct="1">
              <a:buFont typeface="Wingdings" pitchFamily="2" charset="2"/>
              <a:buNone/>
            </a:pPr>
            <a:r>
              <a:rPr lang="fr-FR" smtClean="0"/>
              <a:t>… is there a contradiction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43325"/>
            <a:ext cx="9144000" cy="177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238" y="1114425"/>
            <a:ext cx="7975600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301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The Diagram Does Not Commute</a:t>
            </a:r>
          </a:p>
        </p:txBody>
      </p:sp>
      <p:sp>
        <p:nvSpPr>
          <p:cNvPr id="430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388" y="3114675"/>
            <a:ext cx="8856662" cy="3295650"/>
          </a:xfrm>
        </p:spPr>
        <p:txBody>
          <a:bodyPr/>
          <a:lstStyle/>
          <a:p>
            <a:r>
              <a:rPr lang="fr-FR" smtClean="0"/>
              <a:t>For large </a:t>
            </a:r>
            <a:r>
              <a:rPr lang="fr-FR" i="1" smtClean="0"/>
              <a:t>t</a:t>
            </a:r>
            <a:r>
              <a:rPr lang="fr-FR" smtClean="0"/>
              <a:t> and </a:t>
            </a:r>
            <a:r>
              <a:rPr lang="fr-FR" i="1" smtClean="0"/>
              <a:t>N</a:t>
            </a:r>
            <a:r>
              <a:rPr lang="fr-FR" smtClean="0"/>
              <a:t>:</a:t>
            </a:r>
            <a:br>
              <a:rPr lang="fr-FR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where </a:t>
            </a:r>
            <a:r>
              <a:rPr lang="fr-FR" i="1" smtClean="0"/>
              <a:t>T</a:t>
            </a:r>
            <a:r>
              <a:rPr lang="fr-FR" smtClean="0"/>
              <a:t> is the period of the limit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1267F3E1-82AF-4B61-A608-B33C8926A0F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Result for Stationary Regime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99CC"/>
                </a:solidFill>
              </a:rPr>
              <a:t>Original  system</a:t>
            </a:r>
            <a:r>
              <a:rPr lang="en-US" dirty="0" smtClean="0"/>
              <a:t> (stochastic):</a:t>
            </a:r>
          </a:p>
          <a:p>
            <a:pPr lvl="1" eaLnBrk="1" hangingPunct="1"/>
            <a:r>
              <a:rPr lang="en-US" dirty="0" smtClean="0"/>
              <a:t>(X</a:t>
            </a:r>
            <a:r>
              <a:rPr lang="en-US" baseline="30000" dirty="0" smtClean="0"/>
              <a:t>N</a:t>
            </a:r>
            <a:r>
              <a:rPr lang="en-US" dirty="0" smtClean="0"/>
              <a:t>(t)) is Markov, finite, discrete time</a:t>
            </a:r>
          </a:p>
          <a:p>
            <a:pPr lvl="1" eaLnBrk="1" hangingPunct="1"/>
            <a:r>
              <a:rPr lang="en-US" dirty="0" smtClean="0"/>
              <a:t>Assume it is irreducible, thus has a unique stationary </a:t>
            </a:r>
            <a:r>
              <a:rPr lang="en-US" dirty="0" err="1" smtClean="0"/>
              <a:t>proba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</a:t>
            </a:r>
            <a:r>
              <a:rPr lang="en-US" baseline="30000" dirty="0" smtClean="0">
                <a:latin typeface="cmsy10" pitchFamily="34" charset="0"/>
                <a:sym typeface="Symbol" pitchFamily="18" charset="2"/>
              </a:rPr>
              <a:t>N</a:t>
            </a:r>
          </a:p>
          <a:p>
            <a:pPr lvl="1" eaLnBrk="1" hangingPunct="1"/>
            <a:r>
              <a:rPr lang="en-US" dirty="0" smtClean="0"/>
              <a:t>Let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</a:t>
            </a:r>
            <a:r>
              <a:rPr lang="en-US" baseline="30000" dirty="0" smtClean="0">
                <a:sym typeface="Symbol" pitchFamily="18" charset="2"/>
              </a:rPr>
              <a:t>N</a:t>
            </a:r>
            <a:r>
              <a:rPr lang="en-US" dirty="0" smtClean="0"/>
              <a:t> be the corresponding stationary distribution for M</a:t>
            </a:r>
            <a:r>
              <a:rPr lang="en-US" baseline="30000" dirty="0" smtClean="0"/>
              <a:t>N</a:t>
            </a:r>
            <a:r>
              <a:rPr lang="en-US" dirty="0" smtClean="0"/>
              <a:t>(t), i.e. </a:t>
            </a:r>
            <a:br>
              <a:rPr lang="en-US" dirty="0" smtClean="0"/>
            </a:br>
            <a:r>
              <a:rPr lang="en-US" dirty="0" smtClean="0"/>
              <a:t>P</a:t>
            </a:r>
            <a:r>
              <a:rPr lang="en-US" sz="2800" dirty="0" smtClean="0"/>
              <a:t>(</a:t>
            </a:r>
            <a:r>
              <a:rPr lang="en-US" dirty="0" smtClean="0"/>
              <a:t>M</a:t>
            </a:r>
            <a:r>
              <a:rPr lang="en-US" baseline="30000" dirty="0" smtClean="0"/>
              <a:t>N</a:t>
            </a:r>
            <a:r>
              <a:rPr lang="en-US" dirty="0" smtClean="0"/>
              <a:t>(t)=(x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sz="2400" dirty="0" smtClean="0"/>
              <a:t>) </a:t>
            </a:r>
            <a:r>
              <a:rPr lang="en-US" dirty="0" smtClean="0"/>
              <a:t>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</a:t>
            </a:r>
            <a:r>
              <a:rPr lang="en-US" baseline="30000" dirty="0" smtClean="0">
                <a:sym typeface="Symbol" pitchFamily="18" charset="2"/>
              </a:rPr>
              <a:t>N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smtClean="0"/>
              <a:t>) for x</a:t>
            </a:r>
            <a:r>
              <a:rPr lang="en-US" baseline="-25000" dirty="0" smtClean="0"/>
              <a:t>i</a:t>
            </a:r>
            <a:r>
              <a:rPr lang="en-US" dirty="0" smtClean="0"/>
              <a:t> of the form k/n, k integer</a:t>
            </a:r>
            <a:endParaRPr lang="en-US" baseline="30000" dirty="0" smtClean="0">
              <a:latin typeface="cmsy10" pitchFamily="34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solidFill>
                  <a:srgbClr val="0099CC"/>
                </a:solidFill>
              </a:rPr>
              <a:t>Theorem</a:t>
            </a:r>
            <a:r>
              <a:rPr lang="en-US" dirty="0" smtClean="0"/>
              <a:t>  [</a:t>
            </a:r>
            <a:r>
              <a:rPr lang="en-US" dirty="0" err="1" smtClean="0"/>
              <a:t>Benaim</a:t>
            </a:r>
            <a:r>
              <a:rPr lang="en-US" dirty="0" smtClean="0"/>
              <a:t>]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Birkhoff</a:t>
            </a:r>
            <a:r>
              <a:rPr lang="en-US" dirty="0" smtClean="0"/>
              <a:t> Center: closure of set of points </a:t>
            </a:r>
            <a:r>
              <a:rPr lang="en-US" dirty="0" err="1" smtClean="0"/>
              <a:t>s.t</a:t>
            </a:r>
            <a:r>
              <a:rPr lang="en-US" dirty="0" smtClean="0"/>
              <a:t>. m</a:t>
            </a:r>
            <a:r>
              <a:rPr lang="en-US" dirty="0" smtClean="0">
                <a:latin typeface="Cambria"/>
              </a:rPr>
              <a:t>∊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</a:t>
            </a:r>
            <a:r>
              <a:rPr lang="en-US" dirty="0" smtClean="0"/>
              <a:t>(m)</a:t>
            </a:r>
            <a:br>
              <a:rPr lang="en-US" dirty="0" smtClean="0"/>
            </a:br>
            <a:r>
              <a:rPr lang="en-US" dirty="0" smtClean="0"/>
              <a:t>Omega limit: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</a:t>
            </a:r>
            <a:r>
              <a:rPr lang="en-US" dirty="0" smtClean="0"/>
              <a:t>(m)  = set of limit points of orbit starting at m</a:t>
            </a:r>
          </a:p>
          <a:p>
            <a:pPr eaLnBrk="1" hangingPunct="1">
              <a:buNone/>
            </a:pPr>
            <a:endParaRPr lang="en-US" dirty="0" smtClean="0"/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352800"/>
            <a:ext cx="8645525" cy="7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3083F4FD-07B4-4D98-9DF7-76390261E72C}" type="slidenum">
              <a:rPr lang="en-US" smtClean="0"/>
              <a:pPr/>
              <a:t>44</a:t>
            </a:fld>
            <a:endParaRPr lang="en-US" smtClean="0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1150" y="962025"/>
            <a:ext cx="6157913" cy="589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50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2897187" cy="5689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99CC"/>
                </a:solidFill>
              </a:rPr>
              <a:t>Here: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Birkhoff center = limit cycle </a:t>
            </a:r>
            <a:r>
              <a:rPr lang="en-US" smtClean="0">
                <a:latin typeface="MT Extra" pitchFamily="18" charset="2"/>
                <a:sym typeface="MT Extra" pitchFamily="18" charset="2"/>
              </a:rPr>
              <a:t></a:t>
            </a:r>
            <a:r>
              <a:rPr lang="en-US" smtClean="0"/>
              <a:t> fixed point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theorem says that the stochastic system for large N is close to the Birkhoff center,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i.e. the stationary regime of ODE is a good approximation of the stationary regime of stochastic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Quiz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856662" cy="530225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fr-FR" sz="1800" smtClean="0"/>
              <a:t>M</a:t>
            </a:r>
            <a:r>
              <a:rPr lang="fr-FR" sz="1800" baseline="30000" smtClean="0"/>
              <a:t>N</a:t>
            </a:r>
            <a:r>
              <a:rPr lang="fr-FR" sz="1800" smtClean="0"/>
              <a:t>(t) is a Markov chain on E={(a, b, c) </a:t>
            </a:r>
            <a:r>
              <a:rPr lang="fr-FR" sz="1800" smtClean="0">
                <a:latin typeface="cmsy10" pitchFamily="34" charset="0"/>
              </a:rPr>
              <a:t>¸</a:t>
            </a:r>
            <a:r>
              <a:rPr lang="fr-FR" sz="1800" smtClean="0"/>
              <a:t> 0, a + b + c =1,  a, b, c multiples of 1/N}</a:t>
            </a:r>
          </a:p>
        </p:txBody>
      </p:sp>
      <p:pic>
        <p:nvPicPr>
          <p:cNvPr id="47108" name="Picture 5" descr="gridN200"/>
          <p:cNvPicPr>
            <a:picLocks noChangeAspect="1" noChangeArrowheads="1"/>
          </p:cNvPicPr>
          <p:nvPr/>
        </p:nvPicPr>
        <p:blipFill>
          <a:blip r:embed="rId3" cstate="print"/>
          <a:srcRect l="5772" t="5730" r="7639" b="2112"/>
          <a:stretch>
            <a:fillRect/>
          </a:stretch>
        </p:blipFill>
        <p:spPr bwMode="auto">
          <a:xfrm>
            <a:off x="2844800" y="1438275"/>
            <a:ext cx="6334125" cy="5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5908675" y="2447925"/>
            <a:ext cx="16081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/>
              <a:t>E (for N = 200)</a:t>
            </a: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H="1">
            <a:off x="6181725" y="2814638"/>
            <a:ext cx="371475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CH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-334963" y="1531938"/>
            <a:ext cx="3430588" cy="476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l"/>
            <a:r>
              <a:rPr lang="fr-FR">
                <a:solidFill>
                  <a:srgbClr val="5F5F5F"/>
                </a:solidFill>
              </a:rPr>
              <a:t>A. M</a:t>
            </a:r>
            <a:r>
              <a:rPr lang="fr-FR" baseline="30000">
                <a:solidFill>
                  <a:srgbClr val="5F5F5F"/>
                </a:solidFill>
              </a:rPr>
              <a:t>N</a:t>
            </a:r>
            <a:r>
              <a:rPr lang="fr-FR">
                <a:solidFill>
                  <a:srgbClr val="5F5F5F"/>
                </a:solidFill>
              </a:rPr>
              <a:t>(t) is periodic, this is why there is a limit cycle for large N.</a:t>
            </a:r>
          </a:p>
          <a:p>
            <a:pPr marL="800100" lvl="1" indent="-342900" algn="l"/>
            <a:endParaRPr lang="fr-FR">
              <a:solidFill>
                <a:srgbClr val="5F5F5F"/>
              </a:solidFill>
            </a:endParaRPr>
          </a:p>
          <a:p>
            <a:pPr marL="800100" lvl="1" indent="-342900" algn="l"/>
            <a:r>
              <a:rPr lang="fr-FR">
                <a:solidFill>
                  <a:srgbClr val="5F5F5F"/>
                </a:solidFill>
              </a:rPr>
              <a:t>B. For large N, the stationary proba of M</a:t>
            </a:r>
            <a:r>
              <a:rPr lang="fr-FR" baseline="30000">
                <a:solidFill>
                  <a:srgbClr val="5F5F5F"/>
                </a:solidFill>
              </a:rPr>
              <a:t>N</a:t>
            </a:r>
            <a:r>
              <a:rPr lang="fr-FR">
                <a:solidFill>
                  <a:srgbClr val="5F5F5F"/>
                </a:solidFill>
              </a:rPr>
              <a:t> tends to be concentrated on the blue cycle.</a:t>
            </a:r>
          </a:p>
          <a:p>
            <a:pPr marL="800100" lvl="1" indent="-342900" algn="l"/>
            <a:endParaRPr lang="fr-FR">
              <a:solidFill>
                <a:srgbClr val="5F5F5F"/>
              </a:solidFill>
            </a:endParaRPr>
          </a:p>
          <a:p>
            <a:pPr marL="800100" lvl="1" indent="-342900" algn="l"/>
            <a:r>
              <a:rPr lang="fr-FR">
                <a:solidFill>
                  <a:srgbClr val="5F5F5F"/>
                </a:solidFill>
              </a:rPr>
              <a:t>C. For large N,</a:t>
            </a:r>
            <a:r>
              <a:rPr lang="fr-FR"/>
              <a:t> </a:t>
            </a:r>
            <a:r>
              <a:rPr lang="fr-FR">
                <a:solidFill>
                  <a:srgbClr val="5F5F5F"/>
                </a:solidFill>
              </a:rPr>
              <a:t>the stationary proba of M</a:t>
            </a:r>
            <a:r>
              <a:rPr lang="fr-FR" baseline="30000">
                <a:solidFill>
                  <a:srgbClr val="5F5F5F"/>
                </a:solidFill>
              </a:rPr>
              <a:t>N</a:t>
            </a:r>
            <a:r>
              <a:rPr lang="fr-FR">
                <a:solidFill>
                  <a:srgbClr val="5F5F5F"/>
                </a:solidFill>
              </a:rPr>
              <a:t> tends to a Dirac.</a:t>
            </a:r>
          </a:p>
          <a:p>
            <a:pPr marL="800100" lvl="1" indent="-342900" algn="l"/>
            <a:endParaRPr lang="fr-FR">
              <a:solidFill>
                <a:srgbClr val="5F5F5F"/>
              </a:solidFill>
            </a:endParaRPr>
          </a:p>
          <a:p>
            <a:pPr marL="800100" lvl="1" indent="-342900" algn="l"/>
            <a:r>
              <a:rPr lang="fr-FR">
                <a:solidFill>
                  <a:srgbClr val="5F5F5F"/>
                </a:solidFill>
              </a:rPr>
              <a:t>D. M</a:t>
            </a:r>
            <a:r>
              <a:rPr lang="fr-FR" baseline="30000">
                <a:solidFill>
                  <a:srgbClr val="5F5F5F"/>
                </a:solidFill>
              </a:rPr>
              <a:t>N</a:t>
            </a:r>
            <a:r>
              <a:rPr lang="fr-FR">
                <a:solidFill>
                  <a:srgbClr val="5F5F5F"/>
                </a:solidFill>
              </a:rPr>
              <a:t>(t) is not ergodic, this is why there is a limit cycle for large N.</a:t>
            </a:r>
          </a:p>
          <a:p>
            <a:pPr marL="342900" indent="-342900" algn="l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r>
              <a:rPr lang="fr-CH" dirty="0" smtClean="0"/>
              <a:t> in </a:t>
            </a:r>
            <a:r>
              <a:rPr lang="fr-CH" dirty="0" err="1" smtClean="0"/>
              <a:t>Stationary</a:t>
            </a:r>
            <a:r>
              <a:rPr lang="fr-CH" dirty="0" smtClean="0"/>
              <a:t> </a:t>
            </a:r>
            <a:r>
              <a:rPr lang="fr-CH" dirty="0" err="1" smtClean="0"/>
              <a:t>Regime</a:t>
            </a:r>
            <a:r>
              <a:rPr lang="fr-CH" dirty="0" smtClean="0"/>
              <a:t> </a:t>
            </a:r>
            <a:r>
              <a:rPr lang="fr-CH" dirty="0" err="1" smtClean="0"/>
              <a:t>Holds</a:t>
            </a:r>
            <a:r>
              <a:rPr lang="fr-CH" dirty="0" smtClean="0"/>
              <a:t> </a:t>
            </a:r>
            <a:r>
              <a:rPr lang="fr-CH" dirty="0" err="1" smtClean="0"/>
              <a:t>under</a:t>
            </a:r>
            <a:r>
              <a:rPr lang="fr-CH" dirty="0" smtClean="0"/>
              <a:t> (H)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1"/>
            <a:endParaRPr lang="fr-CH" dirty="0" smtClean="0"/>
          </a:p>
          <a:p>
            <a:r>
              <a:rPr lang="fr-CH" dirty="0" smtClean="0"/>
              <a:t>For large </a:t>
            </a:r>
            <a:r>
              <a:rPr lang="fr-CH" i="1" dirty="0" smtClean="0"/>
              <a:t>N </a:t>
            </a:r>
            <a:r>
              <a:rPr lang="fr-CH" dirty="0" smtClean="0"/>
              <a:t> the </a:t>
            </a:r>
            <a:r>
              <a:rPr lang="fr-CH" i="1" dirty="0" err="1" smtClean="0">
                <a:solidFill>
                  <a:srgbClr val="FF3300"/>
                </a:solidFill>
              </a:rPr>
              <a:t>decoupling</a:t>
            </a:r>
            <a:r>
              <a:rPr lang="fr-CH" i="1" dirty="0" smtClean="0">
                <a:solidFill>
                  <a:srgbClr val="FF3300"/>
                </a:solidFill>
              </a:rPr>
              <a:t> </a:t>
            </a:r>
            <a:r>
              <a:rPr lang="fr-CH" i="1" dirty="0" err="1" smtClean="0">
                <a:solidFill>
                  <a:srgbClr val="FF3300"/>
                </a:solidFill>
              </a:rPr>
              <a:t>assumption</a:t>
            </a:r>
            <a:r>
              <a:rPr lang="fr-CH" dirty="0" smtClean="0"/>
              <a:t> </a:t>
            </a:r>
            <a:r>
              <a:rPr lang="fr-CH" dirty="0" err="1" smtClean="0"/>
              <a:t>holds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any</a:t>
            </a:r>
            <a:r>
              <a:rPr lang="fr-CH" dirty="0" smtClean="0"/>
              <a:t> </a:t>
            </a:r>
            <a:r>
              <a:rPr lang="fr-CH" dirty="0" err="1" smtClean="0"/>
              <a:t>fixed</a:t>
            </a:r>
            <a:r>
              <a:rPr lang="fr-CH" dirty="0" smtClean="0"/>
              <a:t> time </a:t>
            </a:r>
            <a:r>
              <a:rPr lang="fr-CH" i="1" dirty="0" smtClean="0"/>
              <a:t>t</a:t>
            </a:r>
          </a:p>
          <a:p>
            <a:r>
              <a:rPr lang="fr-CH" dirty="0" smtClean="0"/>
              <a:t>It </a:t>
            </a:r>
            <a:r>
              <a:rPr lang="fr-CH" dirty="0" err="1" smtClean="0"/>
              <a:t>holds</a:t>
            </a:r>
            <a:r>
              <a:rPr lang="fr-CH" dirty="0" smtClean="0"/>
              <a:t> in </a:t>
            </a:r>
            <a:r>
              <a:rPr lang="fr-CH" dirty="0" err="1" smtClean="0"/>
              <a:t>stationary</a:t>
            </a:r>
            <a:r>
              <a:rPr lang="fr-CH" dirty="0" smtClean="0"/>
              <a:t> </a:t>
            </a:r>
            <a:r>
              <a:rPr lang="fr-CH" dirty="0" err="1" smtClean="0"/>
              <a:t>regime</a:t>
            </a:r>
            <a:r>
              <a:rPr lang="fr-CH" dirty="0" smtClean="0"/>
              <a:t> </a:t>
            </a:r>
            <a:r>
              <a:rPr lang="fr-CH" dirty="0" err="1" smtClean="0"/>
              <a:t>under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r>
              <a:rPr lang="fr-CH" dirty="0" smtClean="0"/>
              <a:t> (H)</a:t>
            </a:r>
          </a:p>
          <a:p>
            <a:pPr lvl="1"/>
            <a:r>
              <a:rPr lang="fr-CH" dirty="0" smtClean="0"/>
              <a:t>(H) ODE has a unique global stable point to </a:t>
            </a:r>
            <a:r>
              <a:rPr lang="fr-CH" dirty="0" err="1" smtClean="0"/>
              <a:t>which</a:t>
            </a:r>
            <a:r>
              <a:rPr lang="fr-CH" dirty="0" smtClean="0"/>
              <a:t> all </a:t>
            </a:r>
            <a:r>
              <a:rPr lang="fr-CH" dirty="0" err="1" smtClean="0"/>
              <a:t>trajectories</a:t>
            </a:r>
            <a:r>
              <a:rPr lang="fr-CH" dirty="0" smtClean="0"/>
              <a:t> converge</a:t>
            </a:r>
          </a:p>
          <a:p>
            <a:r>
              <a:rPr lang="fr-CH" dirty="0" err="1" smtClean="0"/>
              <a:t>Otherwise</a:t>
            </a:r>
            <a:r>
              <a:rPr lang="fr-CH" dirty="0" smtClean="0"/>
              <a:t> the </a:t>
            </a:r>
            <a:r>
              <a:rPr lang="fr-CH" i="1" dirty="0" err="1" smtClean="0">
                <a:solidFill>
                  <a:srgbClr val="FF3300"/>
                </a:solidFill>
              </a:rPr>
              <a:t>decoupling</a:t>
            </a:r>
            <a:r>
              <a:rPr lang="fr-CH" i="1" dirty="0" smtClean="0">
                <a:solidFill>
                  <a:srgbClr val="FF3300"/>
                </a:solidFill>
              </a:rPr>
              <a:t> </a:t>
            </a:r>
            <a:r>
              <a:rPr lang="fr-CH" i="1" dirty="0" err="1" smtClean="0">
                <a:solidFill>
                  <a:srgbClr val="FF3300"/>
                </a:solidFill>
              </a:rPr>
              <a:t>assumption</a:t>
            </a:r>
            <a:r>
              <a:rPr lang="fr-CH" dirty="0" smtClean="0"/>
              <a:t> </a:t>
            </a:r>
            <a:r>
              <a:rPr lang="fr-CH" dirty="0" err="1" smtClean="0"/>
              <a:t>may</a:t>
            </a:r>
            <a:r>
              <a:rPr lang="fr-CH" dirty="0" smtClean="0"/>
              <a:t> not </a:t>
            </a:r>
            <a:r>
              <a:rPr lang="fr-CH" dirty="0" err="1" smtClean="0"/>
              <a:t>hold</a:t>
            </a:r>
            <a:r>
              <a:rPr lang="fr-CH" dirty="0" smtClean="0"/>
              <a:t> in </a:t>
            </a:r>
            <a:r>
              <a:rPr lang="fr-CH" dirty="0" err="1" smtClean="0"/>
              <a:t>stationary</a:t>
            </a:r>
            <a:r>
              <a:rPr lang="fr-CH" dirty="0" smtClean="0"/>
              <a:t> </a:t>
            </a:r>
            <a:r>
              <a:rPr lang="fr-CH" dirty="0" err="1" smtClean="0"/>
              <a:t>regime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It has </a:t>
            </a:r>
            <a:r>
              <a:rPr lang="fr-CH" dirty="0" err="1" smtClean="0"/>
              <a:t>nothing</a:t>
            </a:r>
            <a:r>
              <a:rPr lang="fr-CH" dirty="0" smtClean="0"/>
              <a:t> to do </a:t>
            </a:r>
            <a:r>
              <a:rPr lang="fr-CH" dirty="0" err="1" smtClean="0"/>
              <a:t>with</a:t>
            </a:r>
            <a:r>
              <a:rPr lang="fr-CH" dirty="0" smtClean="0"/>
              <a:t> the </a:t>
            </a:r>
            <a:r>
              <a:rPr lang="fr-CH" dirty="0" err="1" smtClean="0"/>
              <a:t>properties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finite</a:t>
            </a:r>
            <a:r>
              <a:rPr lang="fr-CH" dirty="0" smtClean="0"/>
              <a:t> </a:t>
            </a:r>
            <a:r>
              <a:rPr lang="fr-CH" i="1" dirty="0" smtClean="0"/>
              <a:t>N</a:t>
            </a:r>
          </a:p>
          <a:p>
            <a:pPr lvl="1"/>
            <a:r>
              <a:rPr lang="fr-CH" dirty="0" smtClean="0"/>
              <a:t>In </a:t>
            </a:r>
            <a:r>
              <a:rPr lang="fr-CH" dirty="0" err="1" smtClean="0"/>
              <a:t>our</a:t>
            </a:r>
            <a:r>
              <a:rPr lang="fr-CH" dirty="0" smtClean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, for </a:t>
            </a:r>
            <a:r>
              <a:rPr lang="fr-CH" i="1" dirty="0" smtClean="0"/>
              <a:t>h</a:t>
            </a:r>
            <a:r>
              <a:rPr lang="fr-CH" dirty="0" smtClean="0"/>
              <a:t>=0.3 the </a:t>
            </a:r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r>
              <a:rPr lang="fr-CH" dirty="0" smtClean="0"/>
              <a:t> </a:t>
            </a:r>
            <a:r>
              <a:rPr lang="fr-CH" dirty="0" err="1" smtClean="0"/>
              <a:t>holds</a:t>
            </a:r>
            <a:r>
              <a:rPr lang="fr-CH" dirty="0" smtClean="0"/>
              <a:t> in </a:t>
            </a:r>
            <a:r>
              <a:rPr lang="fr-CH" dirty="0" err="1" smtClean="0"/>
              <a:t>stationary</a:t>
            </a:r>
            <a:r>
              <a:rPr lang="fr-CH" dirty="0" smtClean="0"/>
              <a:t> </a:t>
            </a:r>
            <a:r>
              <a:rPr lang="fr-CH" dirty="0" err="1" smtClean="0"/>
              <a:t>regime</a:t>
            </a:r>
            <a:endParaRPr lang="fr-CH" dirty="0" smtClean="0"/>
          </a:p>
          <a:p>
            <a:pPr lvl="1"/>
            <a:r>
              <a:rPr lang="fr-CH" dirty="0" smtClean="0"/>
              <a:t>For </a:t>
            </a:r>
            <a:r>
              <a:rPr lang="fr-CH" i="1" dirty="0" smtClean="0"/>
              <a:t>h</a:t>
            </a:r>
            <a:r>
              <a:rPr lang="fr-CH" dirty="0" smtClean="0"/>
              <a:t>=0.1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does</a:t>
            </a:r>
            <a:r>
              <a:rPr lang="fr-CH" dirty="0" smtClean="0"/>
              <a:t> not </a:t>
            </a:r>
          </a:p>
          <a:p>
            <a:endParaRPr lang="fr-CH" dirty="0" smtClean="0"/>
          </a:p>
          <a:p>
            <a:r>
              <a:rPr lang="fr-CH" dirty="0" err="1" smtClean="0"/>
              <a:t>Study</a:t>
            </a:r>
            <a:r>
              <a:rPr lang="fr-CH" dirty="0" smtClean="0"/>
              <a:t> the ODE !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4EFEB255-0D6C-44AC-9ABF-4E691647132E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E9C3C307-74B2-42BC-91A2-D15535188F34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Existence and Unicity of a Fixed Point are not Sufficient for Validity of Fixed Point Method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6107112" cy="5689600"/>
          </a:xfrm>
        </p:spPr>
        <p:txBody>
          <a:bodyPr/>
          <a:lstStyle/>
          <a:p>
            <a:pPr eaLnBrk="1" hangingPunct="1"/>
            <a:r>
              <a:rPr lang="en-US" smtClean="0"/>
              <a:t>Essential assumption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(H)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</a:t>
            </a:r>
            <a:r>
              <a:rPr lang="en-US" smtClean="0"/>
              <a:t>(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</a:t>
            </a:r>
            <a:r>
              <a:rPr lang="en-US" smtClean="0"/>
              <a:t>) converges to a unique m</a:t>
            </a:r>
            <a:r>
              <a:rPr lang="en-US" baseline="30000" smtClean="0"/>
              <a:t>*</a:t>
            </a:r>
            <a:endParaRPr lang="en-US" smtClean="0"/>
          </a:p>
          <a:p>
            <a:pPr eaLnBrk="1" hangingPunct="1"/>
            <a:r>
              <a:rPr lang="en-US" smtClean="0"/>
              <a:t>It is not sufficient to find that there is a unique stationary point, i.e. a unique solution to   F(m</a:t>
            </a:r>
            <a:r>
              <a:rPr lang="en-US" baseline="30000" smtClean="0"/>
              <a:t>*</a:t>
            </a:r>
            <a:r>
              <a:rPr lang="en-US" smtClean="0"/>
              <a:t>)=0   </a:t>
            </a:r>
          </a:p>
          <a:p>
            <a:pPr eaLnBrk="1" hangingPunct="1"/>
            <a:r>
              <a:rPr lang="en-US" smtClean="0"/>
              <a:t>Counter Example on figure</a:t>
            </a:r>
          </a:p>
          <a:p>
            <a:pPr lvl="1" eaLnBrk="1" hangingPunct="1"/>
            <a:r>
              <a:rPr lang="en-US" smtClean="0"/>
              <a:t>(X</a:t>
            </a:r>
            <a:r>
              <a:rPr lang="en-US" baseline="30000" smtClean="0"/>
              <a:t>N</a:t>
            </a:r>
            <a:r>
              <a:rPr lang="en-US" smtClean="0"/>
              <a:t>(t)) is irreducible and thus has a unique stationary probability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</a:t>
            </a:r>
            <a:r>
              <a:rPr lang="en-US" baseline="30000" smtClean="0">
                <a:latin typeface="Symbol" pitchFamily="18" charset="2"/>
                <a:sym typeface="Symbol" pitchFamily="18" charset="2"/>
              </a:rPr>
              <a:t>N</a:t>
            </a:r>
            <a:endParaRPr lang="en-US" smtClean="0"/>
          </a:p>
          <a:p>
            <a:pPr lvl="1" eaLnBrk="1" hangingPunct="1"/>
            <a:r>
              <a:rPr lang="en-US" smtClean="0"/>
              <a:t>There is a unique stationary point ( = fixed point ) (red cross)</a:t>
            </a:r>
          </a:p>
          <a:p>
            <a:pPr lvl="2" eaLnBrk="1" hangingPunct="1"/>
            <a:r>
              <a:rPr lang="en-US" smtClean="0"/>
              <a:t>F(m</a:t>
            </a:r>
            <a:r>
              <a:rPr lang="en-US" baseline="30000" smtClean="0"/>
              <a:t>*</a:t>
            </a:r>
            <a:r>
              <a:rPr lang="en-US" smtClean="0"/>
              <a:t>)=0 has a unique solution</a:t>
            </a:r>
          </a:p>
          <a:p>
            <a:pPr lvl="2" eaLnBrk="1" hangingPunct="1"/>
            <a:r>
              <a:rPr lang="en-US" smtClean="0"/>
              <a:t>but it is not a stable equilibrium</a:t>
            </a:r>
          </a:p>
          <a:p>
            <a:pPr lvl="1" eaLnBrk="1" hangingPunct="1"/>
            <a:r>
              <a:rPr lang="en-US" smtClean="0"/>
              <a:t>The fixed point method would say here</a:t>
            </a:r>
          </a:p>
          <a:p>
            <a:pPr lvl="2" eaLnBrk="1" hangingPunct="1"/>
            <a:r>
              <a:rPr lang="en-US" smtClean="0"/>
              <a:t>Prob (node n is dormant) ≈ 0.1</a:t>
            </a:r>
          </a:p>
          <a:p>
            <a:pPr lvl="2" eaLnBrk="1" hangingPunct="1"/>
            <a:r>
              <a:rPr lang="en-US" smtClean="0"/>
              <a:t>Nodes are independent</a:t>
            </a:r>
          </a:p>
          <a:p>
            <a:pPr lvl="1" eaLnBrk="1" hangingPunct="1"/>
            <a:r>
              <a:rPr lang="en-US" smtClean="0">
                <a:solidFill>
                  <a:srgbClr val="FF3300"/>
                </a:solidFill>
              </a:rPr>
              <a:t>… but in reality</a:t>
            </a:r>
          </a:p>
          <a:p>
            <a:pPr lvl="2" eaLnBrk="1" hangingPunct="1"/>
            <a:r>
              <a:rPr lang="en-US" smtClean="0"/>
              <a:t>We have seen that nodes are not independent, but are correlated and </a:t>
            </a:r>
            <a:r>
              <a:rPr lang="en-US" i="1" smtClean="0">
                <a:solidFill>
                  <a:srgbClr val="FF3300"/>
                </a:solidFill>
              </a:rPr>
              <a:t>synchronized</a:t>
            </a:r>
          </a:p>
        </p:txBody>
      </p:sp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3" cstate="print"/>
          <a:srcRect l="49754" r="2759"/>
          <a:stretch>
            <a:fillRect/>
          </a:stretch>
        </p:blipFill>
        <p:spPr bwMode="auto">
          <a:xfrm>
            <a:off x="6105525" y="962025"/>
            <a:ext cx="2924175" cy="589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802.11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Heterogeneous</a:t>
            </a:r>
            <a:r>
              <a:rPr lang="fr-CH" dirty="0" smtClean="0"/>
              <a:t> </a:t>
            </a:r>
            <a:r>
              <a:rPr lang="fr-CH" dirty="0" err="1" smtClean="0"/>
              <a:t>Nodes</a:t>
            </a:r>
            <a:endParaRPr lang="fr-CH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9388" y="2325137"/>
            <a:ext cx="4351337" cy="31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[Cho2010]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err="1" smtClean="0"/>
              <a:t>Two</a:t>
            </a:r>
            <a:r>
              <a:rPr lang="fr-CH" dirty="0" smtClean="0"/>
              <a:t> classes of </a:t>
            </a:r>
            <a:r>
              <a:rPr lang="fr-CH" dirty="0" err="1" smtClean="0"/>
              <a:t>nodes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heterogeneous</a:t>
            </a:r>
            <a:r>
              <a:rPr lang="fr-CH" dirty="0" smtClean="0"/>
              <a:t> </a:t>
            </a:r>
            <a:r>
              <a:rPr lang="fr-CH" dirty="0" err="1" smtClean="0"/>
              <a:t>parameters</a:t>
            </a:r>
            <a:r>
              <a:rPr lang="fr-CH" dirty="0" smtClean="0"/>
              <a:t> (</a:t>
            </a:r>
            <a:r>
              <a:rPr lang="fr-CH" dirty="0" err="1" smtClean="0"/>
              <a:t>restransmission</a:t>
            </a:r>
            <a:r>
              <a:rPr lang="fr-CH" dirty="0" smtClean="0"/>
              <a:t> </a:t>
            </a:r>
            <a:r>
              <a:rPr lang="fr-CH" dirty="0" err="1" smtClean="0"/>
              <a:t>probability</a:t>
            </a:r>
            <a:r>
              <a:rPr lang="fr-CH" dirty="0" smtClean="0"/>
              <a:t>)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err="1" smtClean="0"/>
              <a:t>Fixed</a:t>
            </a:r>
            <a:r>
              <a:rPr lang="fr-CH" dirty="0" smtClean="0"/>
              <a:t> point </a:t>
            </a:r>
            <a:r>
              <a:rPr lang="fr-CH" dirty="0" err="1" smtClean="0"/>
              <a:t>equation</a:t>
            </a:r>
            <a:r>
              <a:rPr lang="fr-CH" dirty="0" smtClean="0"/>
              <a:t> has a unique solution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There </a:t>
            </a:r>
            <a:r>
              <a:rPr lang="fr-CH" dirty="0" err="1" smtClean="0"/>
              <a:t>is</a:t>
            </a:r>
            <a:r>
              <a:rPr lang="fr-CH" dirty="0" smtClean="0"/>
              <a:t> a </a:t>
            </a:r>
            <a:r>
              <a:rPr lang="fr-CH" dirty="0" err="1" smtClean="0"/>
              <a:t>limit</a:t>
            </a:r>
            <a:r>
              <a:rPr lang="fr-CH" dirty="0" smtClean="0"/>
              <a:t> cycle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52513"/>
            <a:ext cx="4800600" cy="5689600"/>
          </a:xfrm>
        </p:spPr>
        <p:txBody>
          <a:bodyPr/>
          <a:lstStyle/>
          <a:p>
            <a:r>
              <a:rPr lang="fr-CH" sz="2400" dirty="0" err="1" smtClean="0"/>
              <a:t>Mean</a:t>
            </a:r>
            <a:r>
              <a:rPr lang="fr-CH" sz="2400" dirty="0" smtClean="0"/>
              <a:t> Field Interaction </a:t>
            </a:r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 </a:t>
            </a:r>
            <a:r>
              <a:rPr lang="fr-CH" sz="2400" dirty="0" err="1" smtClean="0">
                <a:solidFill>
                  <a:schemeClr val="accent1">
                    <a:lumMod val="50000"/>
                  </a:schemeClr>
                </a:solidFill>
              </a:rPr>
              <a:t>Limit</a:t>
            </a:r>
            <a:endParaRPr lang="fr-CH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CH" sz="2400" dirty="0" smtClean="0">
                <a:solidFill>
                  <a:schemeClr val="accent1">
                    <a:lumMod val="50000"/>
                  </a:schemeClr>
                </a:solidFill>
              </a:rPr>
              <a:t>Convergence</a:t>
            </a:r>
            <a:r>
              <a:rPr lang="fr-CH" sz="2400" dirty="0" smtClean="0"/>
              <a:t> to </a:t>
            </a:r>
            <a:r>
              <a:rPr lang="fr-CH" sz="2400" dirty="0" err="1" smtClean="0"/>
              <a:t>Mean</a:t>
            </a:r>
            <a:r>
              <a:rPr lang="fr-CH" sz="2400" dirty="0" smtClean="0"/>
              <a:t> Field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endParaRPr lang="fr-CH" sz="2400" dirty="0" smtClean="0"/>
          </a:p>
          <a:p>
            <a:pPr marL="381000" indent="-381000" eaLnBrk="1" hangingPunct="1">
              <a:buSzPct val="200000"/>
              <a:buBlip>
                <a:blip r:embed="rId2"/>
              </a:buBlip>
            </a:pPr>
            <a:r>
              <a:rPr lang="fr-CH" sz="2400" dirty="0" err="1" smtClean="0"/>
              <a:t>Optimization</a:t>
            </a:r>
            <a:endParaRPr lang="fr-CH" sz="2400" dirty="0" smtClean="0"/>
          </a:p>
          <a:p>
            <a:endParaRPr lang="fr-CH" sz="2400" dirty="0" smtClean="0"/>
          </a:p>
          <a:p>
            <a:endParaRPr lang="fr-C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5144174E-EE8B-40CF-AB5C-27FECB31A6D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2-Step Malware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4240212" cy="5689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Mobile nodes are either</a:t>
            </a:r>
          </a:p>
          <a:p>
            <a:pPr lvl="1" eaLnBrk="1" hangingPunct="1"/>
            <a:r>
              <a:rPr lang="en-US" sz="1600" dirty="0" smtClean="0"/>
              <a:t>`S’  Susceptible</a:t>
            </a:r>
          </a:p>
          <a:p>
            <a:pPr lvl="1" eaLnBrk="1" hangingPunct="1"/>
            <a:r>
              <a:rPr lang="en-US" sz="1600" dirty="0" smtClean="0"/>
              <a:t>`D’ Dormant</a:t>
            </a:r>
          </a:p>
          <a:p>
            <a:pPr lvl="1" eaLnBrk="1" hangingPunct="1"/>
            <a:r>
              <a:rPr lang="en-US" sz="1600" dirty="0" smtClean="0"/>
              <a:t>`A’ Active</a:t>
            </a:r>
          </a:p>
          <a:p>
            <a:pPr eaLnBrk="1" hangingPunct="1"/>
            <a:r>
              <a:rPr lang="en-US" sz="1800" dirty="0" smtClean="0"/>
              <a:t>Time is discrete</a:t>
            </a:r>
          </a:p>
          <a:p>
            <a:pPr eaLnBrk="1" hangingPunct="1"/>
            <a:r>
              <a:rPr lang="en-US" sz="1800" dirty="0" smtClean="0"/>
              <a:t>Nodes meet </a:t>
            </a:r>
            <a:r>
              <a:rPr lang="en-US" sz="1800" dirty="0" err="1" smtClean="0"/>
              <a:t>pairwise</a:t>
            </a:r>
            <a:r>
              <a:rPr lang="en-US" sz="1800" dirty="0" smtClean="0"/>
              <a:t> (</a:t>
            </a:r>
            <a:r>
              <a:rPr lang="en-US" sz="1800" dirty="0" err="1" smtClean="0"/>
              <a:t>bluetooth</a:t>
            </a:r>
            <a:r>
              <a:rPr lang="en-US" sz="1800" dirty="0" smtClean="0"/>
              <a:t>)</a:t>
            </a:r>
          </a:p>
          <a:p>
            <a:pPr eaLnBrk="1" hangingPunct="1"/>
            <a:r>
              <a:rPr lang="en-US" sz="1800" dirty="0" smtClean="0"/>
              <a:t>One interaction per time slot, </a:t>
            </a:r>
            <a:br>
              <a:rPr lang="en-US" sz="1800" dirty="0" smtClean="0"/>
            </a:br>
            <a:r>
              <a:rPr lang="en-US" sz="1800" dirty="0" smtClean="0"/>
              <a:t>I(N) = 1/N</a:t>
            </a:r>
            <a:r>
              <a:rPr lang="da-DK" sz="1800" i="1" dirty="0" smtClean="0"/>
              <a:t>; </a:t>
            </a:r>
            <a:r>
              <a:rPr lang="da-DK" sz="1800" dirty="0" smtClean="0"/>
              <a:t>mean field limit is an ODE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1800" dirty="0" smtClean="0"/>
              <a:t>State space is finite </a:t>
            </a:r>
            <a:br>
              <a:rPr lang="en-US" sz="1800" dirty="0" smtClean="0"/>
            </a:br>
            <a:r>
              <a:rPr lang="en-US" sz="1800" dirty="0" smtClean="0"/>
              <a:t>= {`S’ , `A’ ,`D’}</a:t>
            </a:r>
          </a:p>
          <a:p>
            <a:pPr lvl="1" eaLnBrk="1" hangingPunct="1">
              <a:buNone/>
            </a:pPr>
            <a:endParaRPr lang="en-US" sz="1600" dirty="0" smtClean="0"/>
          </a:p>
          <a:p>
            <a:pPr eaLnBrk="1" hangingPunct="1"/>
            <a:r>
              <a:rPr lang="en-US" sz="1800" dirty="0" smtClean="0"/>
              <a:t>Occupancy measure is</a:t>
            </a:r>
            <a:br>
              <a:rPr lang="en-US" sz="1800" dirty="0" smtClean="0"/>
            </a:br>
            <a:r>
              <a:rPr lang="en-US" sz="1800" dirty="0" smtClean="0"/>
              <a:t>M(t) = (S(t), D(t), A(t)) with </a:t>
            </a:r>
            <a:br>
              <a:rPr lang="en-US" sz="1800" dirty="0" smtClean="0"/>
            </a:br>
            <a:r>
              <a:rPr lang="en-US" sz="1800" dirty="0" smtClean="0"/>
              <a:t>S(t)+ D(t) + A(t) =1</a:t>
            </a:r>
          </a:p>
          <a:p>
            <a:pPr eaLnBrk="1" hangingPunct="1">
              <a:buNone/>
            </a:pPr>
            <a:r>
              <a:rPr lang="en-US" sz="1800" dirty="0" smtClean="0"/>
              <a:t>S(t) = proportion of nodes in state `S’</a:t>
            </a:r>
            <a:br>
              <a:rPr lang="en-US" sz="1800" dirty="0" smtClean="0"/>
            </a:br>
            <a:r>
              <a:rPr lang="fr-CH" sz="1800" dirty="0" smtClean="0"/>
              <a:t/>
            </a:r>
            <a:br>
              <a:rPr lang="fr-CH" sz="1800" dirty="0" smtClean="0"/>
            </a:br>
            <a:r>
              <a:rPr lang="fr-CH" sz="1800" dirty="0" smtClean="0"/>
              <a:t>[</a:t>
            </a:r>
            <a:r>
              <a:rPr lang="fr-CH" sz="1800" dirty="0" err="1" smtClean="0"/>
              <a:t>Benaïm</a:t>
            </a:r>
            <a:r>
              <a:rPr lang="fr-CH" sz="1800" dirty="0" smtClean="0"/>
              <a:t> and Le </a:t>
            </a:r>
            <a:r>
              <a:rPr lang="fr-CH" sz="1800" dirty="0" err="1" smtClean="0"/>
              <a:t>Boudec</a:t>
            </a:r>
            <a:r>
              <a:rPr lang="fr-CH" sz="1800" dirty="0" smtClean="0"/>
              <a:t>(2008)]</a:t>
            </a:r>
            <a:endParaRPr lang="en-US" sz="1800" dirty="0" smtClean="0"/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Possible interactions: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Recovery</a:t>
            </a:r>
          </a:p>
          <a:p>
            <a:pPr marL="762000" lvl="1" indent="-304800" eaLnBrk="1" hangingPunct="1"/>
            <a:r>
              <a:rPr lang="en-US" sz="1800" dirty="0" smtClean="0"/>
              <a:t>D -&gt; S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Mutual upgrade </a:t>
            </a:r>
          </a:p>
          <a:p>
            <a:pPr marL="762000" lvl="1" indent="-304800" eaLnBrk="1" hangingPunct="1"/>
            <a:r>
              <a:rPr lang="en-US" sz="1800" dirty="0" smtClean="0"/>
              <a:t>D + D -&gt; A + A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Infection by active</a:t>
            </a:r>
          </a:p>
          <a:p>
            <a:pPr marL="762000" lvl="1" indent="-304800" eaLnBrk="1" hangingPunct="1"/>
            <a:r>
              <a:rPr lang="en-US" sz="1800" dirty="0" smtClean="0"/>
              <a:t>D + A -&gt; A + A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Recovery</a:t>
            </a:r>
          </a:p>
          <a:p>
            <a:pPr marL="762000" lvl="1" indent="-304800" eaLnBrk="1" hangingPunct="1"/>
            <a:r>
              <a:rPr lang="en-US" sz="1800" dirty="0" smtClean="0"/>
              <a:t>A -&gt; S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Recruitment by Dormant</a:t>
            </a:r>
          </a:p>
          <a:p>
            <a:pPr marL="762000" lvl="1" indent="-304800" eaLnBrk="1" hangingPunct="1"/>
            <a:r>
              <a:rPr lang="en-US" sz="1800" dirty="0" smtClean="0"/>
              <a:t>S + D -&gt; D + D</a:t>
            </a:r>
          </a:p>
          <a:p>
            <a:pPr marL="514350" indent="-457200" eaLnBrk="1" hangingPunct="1">
              <a:buNone/>
            </a:pPr>
            <a:r>
              <a:rPr lang="en-US" dirty="0" smtClean="0"/>
              <a:t>	Direct infection</a:t>
            </a:r>
            <a:endParaRPr lang="en-US" sz="2000" dirty="0" smtClean="0"/>
          </a:p>
          <a:p>
            <a:pPr marL="762000" lvl="1" indent="-304800" eaLnBrk="1" hangingPunct="1"/>
            <a:r>
              <a:rPr lang="en-US" dirty="0" smtClean="0"/>
              <a:t>S -&gt; D</a:t>
            </a:r>
            <a:endParaRPr lang="en-US" sz="1800" dirty="0" smtClean="0"/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US" sz="2000" dirty="0" smtClean="0"/>
              <a:t>Direct infection</a:t>
            </a:r>
          </a:p>
          <a:p>
            <a:pPr marL="762000" lvl="1" indent="-304800" eaLnBrk="1" hangingPunct="1"/>
            <a:r>
              <a:rPr lang="en-US" sz="1800" dirty="0" smtClean="0"/>
              <a:t>S -&gt;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Decentralized</a:t>
            </a:r>
            <a:r>
              <a:rPr lang="fr-CH" dirty="0" smtClean="0"/>
              <a:t> Control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8736012" cy="5689600"/>
          </a:xfrm>
        </p:spPr>
        <p:txBody>
          <a:bodyPr/>
          <a:lstStyle/>
          <a:p>
            <a:r>
              <a:rPr lang="fr-CH" dirty="0" smtClean="0"/>
              <a:t>Game </a:t>
            </a:r>
            <a:r>
              <a:rPr lang="fr-CH" dirty="0" err="1" smtClean="0"/>
              <a:t>Theoretic</a:t>
            </a:r>
            <a:r>
              <a:rPr lang="fr-CH" dirty="0" smtClean="0"/>
              <a:t> setting; </a:t>
            </a:r>
            <a:r>
              <a:rPr lang="fr-CH" i="1" dirty="0" smtClean="0"/>
              <a:t>N</a:t>
            </a:r>
            <a:r>
              <a:rPr lang="fr-CH" dirty="0" smtClean="0"/>
              <a:t> </a:t>
            </a:r>
            <a:r>
              <a:rPr lang="fr-CH" dirty="0" err="1" smtClean="0"/>
              <a:t>players</a:t>
            </a:r>
            <a:r>
              <a:rPr lang="fr-CH" dirty="0" smtClean="0"/>
              <a:t>, </a:t>
            </a:r>
            <a:r>
              <a:rPr lang="fr-CH" dirty="0" err="1" smtClean="0"/>
              <a:t>each</a:t>
            </a:r>
            <a:r>
              <a:rPr lang="fr-CH" dirty="0" smtClean="0"/>
              <a:t> </a:t>
            </a:r>
            <a:r>
              <a:rPr lang="fr-CH" dirty="0" err="1" smtClean="0"/>
              <a:t>player</a:t>
            </a:r>
            <a:r>
              <a:rPr lang="fr-CH" dirty="0" smtClean="0"/>
              <a:t> has a class, </a:t>
            </a:r>
            <a:r>
              <a:rPr lang="fr-CH" dirty="0" err="1" smtClean="0"/>
              <a:t>each</a:t>
            </a:r>
            <a:r>
              <a:rPr lang="fr-CH" dirty="0" smtClean="0"/>
              <a:t> class has a </a:t>
            </a:r>
            <a:r>
              <a:rPr lang="fr-CH" dirty="0" err="1" smtClean="0"/>
              <a:t>policy</a:t>
            </a:r>
            <a:r>
              <a:rPr lang="fr-CH" dirty="0" smtClean="0"/>
              <a:t>; </a:t>
            </a:r>
            <a:r>
              <a:rPr lang="fr-CH" dirty="0" err="1" smtClean="0"/>
              <a:t>each</a:t>
            </a:r>
            <a:r>
              <a:rPr lang="fr-CH" dirty="0" smtClean="0"/>
              <a:t> </a:t>
            </a:r>
            <a:r>
              <a:rPr lang="fr-CH" dirty="0" err="1" smtClean="0"/>
              <a:t>player</a:t>
            </a:r>
            <a:r>
              <a:rPr lang="fr-CH" dirty="0" smtClean="0"/>
              <a:t> </a:t>
            </a:r>
            <a:r>
              <a:rPr lang="fr-CH" dirty="0" err="1" smtClean="0"/>
              <a:t>also</a:t>
            </a:r>
            <a:r>
              <a:rPr lang="fr-CH" dirty="0" smtClean="0"/>
              <a:t> has a state; 	</a:t>
            </a:r>
          </a:p>
          <a:p>
            <a:pPr lvl="1"/>
            <a:r>
              <a:rPr lang="fr-CH" dirty="0" smtClean="0"/>
              <a:t>Set of states and classes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fixed</a:t>
            </a:r>
            <a:r>
              <a:rPr lang="fr-CH" dirty="0" smtClean="0"/>
              <a:t> and </a:t>
            </a:r>
            <a:r>
              <a:rPr lang="fr-CH" dirty="0" err="1" smtClean="0"/>
              <a:t>finite</a:t>
            </a:r>
            <a:r>
              <a:rPr lang="fr-CH" dirty="0" smtClean="0"/>
              <a:t>	</a:t>
            </a:r>
          </a:p>
          <a:p>
            <a:pPr lvl="1"/>
            <a:r>
              <a:rPr lang="fr-CH" dirty="0" smtClean="0"/>
              <a:t>Time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discrete</a:t>
            </a:r>
            <a:r>
              <a:rPr lang="fr-CH" dirty="0" smtClean="0"/>
              <a:t>; a </a:t>
            </a:r>
            <a:r>
              <a:rPr lang="fr-CH" dirty="0" err="1" smtClean="0"/>
              <a:t>number</a:t>
            </a:r>
            <a:r>
              <a:rPr lang="fr-CH" dirty="0" smtClean="0"/>
              <a:t> of </a:t>
            </a:r>
            <a:r>
              <a:rPr lang="fr-CH" dirty="0" err="1" smtClean="0"/>
              <a:t>players</a:t>
            </a:r>
            <a:r>
              <a:rPr lang="fr-CH" dirty="0" smtClean="0"/>
              <a:t> </a:t>
            </a:r>
            <a:r>
              <a:rPr lang="fr-CH" dirty="0" err="1" smtClean="0"/>
              <a:t>plays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any</a:t>
            </a:r>
            <a:r>
              <a:rPr lang="fr-CH" dirty="0" smtClean="0"/>
              <a:t> point in time. </a:t>
            </a:r>
          </a:p>
          <a:p>
            <a:pPr lvl="1"/>
            <a:r>
              <a:rPr lang="fr-CH" dirty="0" smtClean="0"/>
              <a:t>Assume </a:t>
            </a:r>
            <a:r>
              <a:rPr lang="fr-CH" dirty="0" err="1" smtClean="0"/>
              <a:t>similar</a:t>
            </a:r>
            <a:r>
              <a:rPr lang="fr-CH" dirty="0" smtClean="0"/>
              <a:t> </a:t>
            </a:r>
            <a:r>
              <a:rPr lang="fr-CH" dirty="0" err="1" smtClean="0"/>
              <a:t>scaling</a:t>
            </a:r>
            <a:r>
              <a:rPr lang="fr-CH" dirty="0" smtClean="0"/>
              <a:t> </a:t>
            </a:r>
            <a:r>
              <a:rPr lang="fr-CH" dirty="0" err="1" smtClean="0"/>
              <a:t>assumptions</a:t>
            </a:r>
            <a:r>
              <a:rPr lang="fr-CH" dirty="0" smtClean="0"/>
              <a:t> as </a:t>
            </a:r>
            <a:r>
              <a:rPr lang="fr-CH" dirty="0" err="1" smtClean="0"/>
              <a:t>before</a:t>
            </a:r>
            <a:r>
              <a:rPr lang="fr-CH" dirty="0" smtClean="0"/>
              <a:t>.</a:t>
            </a:r>
          </a:p>
          <a:p>
            <a:r>
              <a:rPr lang="fr-CH" dirty="0" smtClean="0"/>
              <a:t>[</a:t>
            </a:r>
            <a:r>
              <a:rPr lang="fr-CH" dirty="0" err="1" smtClean="0"/>
              <a:t>Tembine</a:t>
            </a:r>
            <a:r>
              <a:rPr lang="fr-CH" dirty="0" smtClean="0"/>
              <a:t> et al.(2009)</a:t>
            </a:r>
            <a:r>
              <a:rPr lang="fr-CH" dirty="0" err="1" smtClean="0"/>
              <a:t>Tembine</a:t>
            </a:r>
            <a:r>
              <a:rPr lang="fr-CH" dirty="0" smtClean="0"/>
              <a:t>, Le </a:t>
            </a:r>
            <a:r>
              <a:rPr lang="fr-CH" dirty="0" err="1" smtClean="0"/>
              <a:t>Boudec</a:t>
            </a:r>
            <a:r>
              <a:rPr lang="fr-CH" dirty="0" smtClean="0"/>
              <a:t>, El-</a:t>
            </a:r>
            <a:r>
              <a:rPr lang="fr-CH" dirty="0" err="1" smtClean="0"/>
              <a:t>Azouzi</a:t>
            </a:r>
            <a:r>
              <a:rPr lang="fr-CH" dirty="0" smtClean="0"/>
              <a:t>, and Altman] </a:t>
            </a:r>
            <a:br>
              <a:rPr lang="fr-CH" dirty="0" smtClean="0"/>
            </a:br>
            <a:r>
              <a:rPr lang="fr-CH" dirty="0" smtClean="0"/>
              <a:t>For large </a:t>
            </a:r>
            <a:r>
              <a:rPr lang="fr-CH" i="1" dirty="0" smtClean="0"/>
              <a:t>N</a:t>
            </a:r>
            <a:r>
              <a:rPr lang="fr-CH" dirty="0" smtClean="0"/>
              <a:t> the </a:t>
            </a:r>
            <a:r>
              <a:rPr lang="fr-CH" dirty="0" err="1" smtClean="0"/>
              <a:t>game</a:t>
            </a:r>
            <a:r>
              <a:rPr lang="fr-CH" dirty="0" smtClean="0"/>
              <a:t> converges to a single </a:t>
            </a:r>
            <a:r>
              <a:rPr lang="fr-CH" dirty="0" err="1" smtClean="0"/>
              <a:t>player</a:t>
            </a:r>
            <a:r>
              <a:rPr lang="fr-CH" dirty="0" smtClean="0"/>
              <a:t> </a:t>
            </a:r>
            <a:r>
              <a:rPr lang="fr-CH" dirty="0" err="1" smtClean="0"/>
              <a:t>game</a:t>
            </a:r>
            <a:r>
              <a:rPr lang="fr-CH" dirty="0" smtClean="0"/>
              <a:t> </a:t>
            </a:r>
            <a:r>
              <a:rPr lang="fr-CH" dirty="0" err="1" smtClean="0"/>
              <a:t>against</a:t>
            </a:r>
            <a:r>
              <a:rPr lang="fr-CH" dirty="0" smtClean="0"/>
              <a:t> a population; 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962400"/>
            <a:ext cx="5410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Centralized</a:t>
            </a:r>
            <a:r>
              <a:rPr lang="fr-CH" dirty="0" smtClean="0"/>
              <a:t> Control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[</a:t>
            </a:r>
            <a:r>
              <a:rPr lang="fr-CH" dirty="0" err="1" smtClean="0"/>
              <a:t>Gast</a:t>
            </a:r>
            <a:r>
              <a:rPr lang="fr-CH" dirty="0" smtClean="0"/>
              <a:t> et al.(2010)</a:t>
            </a:r>
            <a:r>
              <a:rPr lang="fr-CH" dirty="0" err="1" smtClean="0"/>
              <a:t>Gast</a:t>
            </a:r>
            <a:r>
              <a:rPr lang="fr-CH" dirty="0" smtClean="0"/>
              <a:t>, </a:t>
            </a:r>
            <a:r>
              <a:rPr lang="fr-CH" dirty="0" err="1" smtClean="0"/>
              <a:t>Gaujal</a:t>
            </a:r>
            <a:r>
              <a:rPr lang="fr-CH" dirty="0" smtClean="0"/>
              <a:t>, and Le </a:t>
            </a:r>
            <a:r>
              <a:rPr lang="fr-CH" dirty="0" err="1" smtClean="0"/>
              <a:t>Boudec</a:t>
            </a:r>
            <a:r>
              <a:rPr lang="fr-CH" dirty="0" smtClean="0"/>
              <a:t>]</a:t>
            </a:r>
          </a:p>
          <a:p>
            <a:r>
              <a:rPr lang="fr-CH" dirty="0" smtClean="0"/>
              <a:t>Markov </a:t>
            </a:r>
            <a:r>
              <a:rPr lang="fr-CH" dirty="0" err="1" smtClean="0"/>
              <a:t>decision</a:t>
            </a:r>
            <a:r>
              <a:rPr lang="fr-CH" dirty="0" smtClean="0"/>
              <a:t> </a:t>
            </a:r>
            <a:r>
              <a:rPr lang="fr-CH" dirty="0" err="1" smtClean="0"/>
              <a:t>process</a:t>
            </a:r>
            <a:endParaRPr lang="fr-CH" dirty="0" smtClean="0"/>
          </a:p>
          <a:p>
            <a:pPr lvl="1"/>
            <a:r>
              <a:rPr lang="fr-CH" dirty="0" err="1" smtClean="0"/>
              <a:t>Finite</a:t>
            </a:r>
            <a:r>
              <a:rPr lang="fr-CH" dirty="0" smtClean="0"/>
              <a:t> state </a:t>
            </a:r>
            <a:r>
              <a:rPr lang="fr-CH" dirty="0" err="1" smtClean="0"/>
              <a:t>space</a:t>
            </a:r>
            <a:r>
              <a:rPr lang="fr-CH" dirty="0" smtClean="0"/>
              <a:t> per </a:t>
            </a:r>
            <a:r>
              <a:rPr lang="fr-CH" dirty="0" err="1" smtClean="0"/>
              <a:t>object</a:t>
            </a:r>
            <a:r>
              <a:rPr lang="fr-CH" dirty="0" smtClean="0"/>
              <a:t>, </a:t>
            </a:r>
            <a:r>
              <a:rPr lang="fr-CH" dirty="0" err="1" smtClean="0"/>
              <a:t>discrete</a:t>
            </a:r>
            <a:r>
              <a:rPr lang="fr-CH" dirty="0" smtClean="0"/>
              <a:t> time, </a:t>
            </a:r>
            <a:r>
              <a:rPr lang="fr-CH" i="1" dirty="0" smtClean="0"/>
              <a:t>N</a:t>
            </a:r>
            <a:r>
              <a:rPr lang="fr-CH" dirty="0" smtClean="0"/>
              <a:t> </a:t>
            </a:r>
            <a:r>
              <a:rPr lang="fr-CH" dirty="0" err="1" smtClean="0"/>
              <a:t>objects</a:t>
            </a:r>
            <a:endParaRPr lang="fr-CH" dirty="0" smtClean="0"/>
          </a:p>
          <a:p>
            <a:pPr lvl="1"/>
            <a:r>
              <a:rPr lang="fr-CH" dirty="0" smtClean="0"/>
              <a:t>Transition </a:t>
            </a:r>
            <a:r>
              <a:rPr lang="fr-CH" dirty="0" err="1" smtClean="0"/>
              <a:t>matrix</a:t>
            </a:r>
            <a:r>
              <a:rPr lang="fr-CH" dirty="0" smtClean="0"/>
              <a:t> </a:t>
            </a:r>
            <a:r>
              <a:rPr lang="fr-CH" dirty="0" err="1" smtClean="0"/>
              <a:t>depends</a:t>
            </a:r>
            <a:r>
              <a:rPr lang="fr-CH" dirty="0" smtClean="0"/>
              <a:t> on a control </a:t>
            </a:r>
            <a:r>
              <a:rPr lang="fr-CH" dirty="0" err="1" smtClean="0"/>
              <a:t>policy</a:t>
            </a:r>
            <a:endParaRPr lang="fr-CH" dirty="0" smtClean="0"/>
          </a:p>
          <a:p>
            <a:pPr lvl="1"/>
            <a:r>
              <a:rPr lang="fr-CH" dirty="0" smtClean="0"/>
              <a:t>For large </a:t>
            </a:r>
            <a:r>
              <a:rPr lang="fr-CH" i="1" dirty="0" smtClean="0"/>
              <a:t>N</a:t>
            </a:r>
            <a:r>
              <a:rPr lang="fr-CH" dirty="0" smtClean="0"/>
              <a:t> the system </a:t>
            </a:r>
            <a:r>
              <a:rPr lang="fr-CH" dirty="0" err="1" smtClean="0"/>
              <a:t>without</a:t>
            </a:r>
            <a:r>
              <a:rPr lang="fr-CH" dirty="0" smtClean="0"/>
              <a:t> control converges to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endParaRPr lang="fr-CH" dirty="0" smtClean="0"/>
          </a:p>
          <a:p>
            <a:pPr lvl="1"/>
            <a:r>
              <a:rPr lang="fr-CH" dirty="0" smtClean="0"/>
              <a:t>ODE </a:t>
            </a:r>
            <a:r>
              <a:rPr lang="fr-CH" dirty="0" err="1" smtClean="0"/>
              <a:t>driven</a:t>
            </a:r>
            <a:r>
              <a:rPr lang="fr-CH" dirty="0" smtClean="0"/>
              <a:t> by a control </a:t>
            </a:r>
            <a:r>
              <a:rPr lang="fr-CH" dirty="0" err="1" smtClean="0"/>
              <a:t>function</a:t>
            </a:r>
            <a:endParaRPr lang="fr-CH" dirty="0" smtClean="0"/>
          </a:p>
          <a:p>
            <a:pPr lvl="1">
              <a:buNone/>
            </a:pP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err="1" smtClean="0"/>
              <a:t>Theorem</a:t>
            </a:r>
            <a:r>
              <a:rPr lang="fr-CH" dirty="0" smtClean="0"/>
              <a:t>: </a:t>
            </a:r>
            <a:r>
              <a:rPr lang="fr-CH" dirty="0" err="1" smtClean="0"/>
              <a:t>under</a:t>
            </a:r>
            <a:r>
              <a:rPr lang="fr-CH" dirty="0" smtClean="0"/>
              <a:t> </a:t>
            </a:r>
            <a:r>
              <a:rPr lang="fr-CH" dirty="0" err="1" smtClean="0"/>
              <a:t>similar</a:t>
            </a:r>
            <a:r>
              <a:rPr lang="fr-CH" dirty="0" smtClean="0"/>
              <a:t> </a:t>
            </a:r>
            <a:r>
              <a:rPr lang="fr-CH" dirty="0" err="1" smtClean="0"/>
              <a:t>assumptions</a:t>
            </a:r>
            <a:r>
              <a:rPr lang="fr-CH" dirty="0" smtClean="0"/>
              <a:t> as </a:t>
            </a:r>
            <a:r>
              <a:rPr lang="fr-CH" dirty="0" err="1" smtClean="0"/>
              <a:t>before</a:t>
            </a:r>
            <a:r>
              <a:rPr lang="fr-CH" dirty="0" smtClean="0"/>
              <a:t>, the optimal value </a:t>
            </a:r>
            <a:r>
              <a:rPr lang="fr-CH" dirty="0" err="1" smtClean="0"/>
              <a:t>function</a:t>
            </a:r>
            <a:r>
              <a:rPr lang="fr-CH" dirty="0" smtClean="0"/>
              <a:t> of MDP converges to the optimal value of the </a:t>
            </a:r>
            <a:r>
              <a:rPr lang="fr-CH" dirty="0" err="1" smtClean="0"/>
              <a:t>limiting</a:t>
            </a:r>
            <a:r>
              <a:rPr lang="fr-CH" dirty="0" smtClean="0"/>
              <a:t> system</a:t>
            </a:r>
          </a:p>
          <a:p>
            <a:endParaRPr lang="fr-CH" dirty="0" smtClean="0"/>
          </a:p>
          <a:p>
            <a:r>
              <a:rPr lang="fr-CH" dirty="0" smtClean="0"/>
              <a:t>The </a:t>
            </a:r>
            <a:r>
              <a:rPr lang="fr-CH" dirty="0" err="1" smtClean="0"/>
              <a:t>result</a:t>
            </a:r>
            <a:r>
              <a:rPr lang="fr-CH" dirty="0" smtClean="0"/>
              <a:t> </a:t>
            </a:r>
            <a:r>
              <a:rPr lang="fr-CH" dirty="0" err="1" smtClean="0"/>
              <a:t>transforms</a:t>
            </a:r>
            <a:r>
              <a:rPr lang="fr-CH" dirty="0" smtClean="0"/>
              <a:t> MDP </a:t>
            </a:r>
            <a:r>
              <a:rPr lang="fr-CH" dirty="0" err="1" smtClean="0"/>
              <a:t>into</a:t>
            </a:r>
            <a:r>
              <a:rPr lang="fr-CH" dirty="0" smtClean="0"/>
              <a:t> </a:t>
            </a:r>
            <a:r>
              <a:rPr lang="fr-CH" dirty="0" err="1" smtClean="0"/>
              <a:t>fluid</a:t>
            </a:r>
            <a:r>
              <a:rPr lang="fr-CH" dirty="0" smtClean="0"/>
              <a:t> </a:t>
            </a:r>
            <a:r>
              <a:rPr lang="fr-CH" dirty="0" err="1" smtClean="0"/>
              <a:t>optimization</a:t>
            </a:r>
            <a:r>
              <a:rPr lang="fr-CH" dirty="0" smtClean="0"/>
              <a:t>,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very</a:t>
            </a:r>
            <a:r>
              <a:rPr lang="fr-CH" dirty="0" smtClean="0"/>
              <a:t> </a:t>
            </a:r>
            <a:r>
              <a:rPr lang="fr-CH" dirty="0" err="1" smtClean="0"/>
              <a:t>different</a:t>
            </a:r>
            <a:r>
              <a:rPr lang="fr-CH" dirty="0" smtClean="0"/>
              <a:t> </a:t>
            </a:r>
            <a:r>
              <a:rPr lang="fr-CH" dirty="0" err="1" smtClean="0"/>
              <a:t>complexity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models</a:t>
            </a:r>
            <a:r>
              <a:rPr lang="fr-CH" dirty="0" smtClean="0"/>
              <a:t> are </a:t>
            </a:r>
            <a:r>
              <a:rPr lang="fr-CH" dirty="0" err="1" smtClean="0"/>
              <a:t>frequent</a:t>
            </a:r>
            <a:r>
              <a:rPr lang="fr-CH" dirty="0" smtClean="0"/>
              <a:t> in large </a:t>
            </a:r>
            <a:r>
              <a:rPr lang="fr-CH" dirty="0" err="1" smtClean="0"/>
              <a:t>scale</a:t>
            </a:r>
            <a:r>
              <a:rPr lang="fr-CH" dirty="0" smtClean="0"/>
              <a:t> </a:t>
            </a:r>
            <a:r>
              <a:rPr lang="fr-CH" dirty="0" err="1" smtClean="0"/>
              <a:t>systems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endParaRPr lang="fr-CH" dirty="0" smtClean="0"/>
          </a:p>
          <a:p>
            <a:r>
              <a:rPr lang="fr-CH" dirty="0" err="1" smtClean="0"/>
              <a:t>Writing</a:t>
            </a:r>
            <a:r>
              <a:rPr lang="fr-CH" dirty="0" smtClean="0"/>
              <a:t> the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equations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simple and </a:t>
            </a:r>
            <a:r>
              <a:rPr lang="fr-CH" dirty="0" err="1" smtClean="0"/>
              <a:t>provides</a:t>
            </a:r>
            <a:r>
              <a:rPr lang="fr-CH" dirty="0" smtClean="0"/>
              <a:t> a first </a:t>
            </a:r>
            <a:r>
              <a:rPr lang="fr-CH" dirty="0" err="1" smtClean="0"/>
              <a:t>order</a:t>
            </a:r>
            <a:r>
              <a:rPr lang="fr-CH" dirty="0" smtClean="0"/>
              <a:t> approximation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much</a:t>
            </a:r>
            <a:r>
              <a:rPr lang="fr-CH" dirty="0" smtClean="0"/>
              <a:t> more </a:t>
            </a:r>
            <a:r>
              <a:rPr lang="fr-CH" dirty="0" err="1" smtClean="0"/>
              <a:t>than</a:t>
            </a:r>
            <a:r>
              <a:rPr lang="fr-CH" dirty="0" smtClean="0"/>
              <a:t> a </a:t>
            </a:r>
            <a:r>
              <a:rPr lang="fr-CH" dirty="0" err="1" smtClean="0"/>
              <a:t>fluid</a:t>
            </a:r>
            <a:r>
              <a:rPr lang="fr-CH" dirty="0" smtClean="0"/>
              <a:t> approximation: </a:t>
            </a:r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r>
              <a:rPr lang="fr-CH" dirty="0" smtClean="0"/>
              <a:t> / </a:t>
            </a:r>
            <a:r>
              <a:rPr lang="fr-CH" dirty="0" err="1" smtClean="0"/>
              <a:t>fast</a:t>
            </a:r>
            <a:r>
              <a:rPr lang="fr-CH" dirty="0" smtClean="0"/>
              <a:t> simulation</a:t>
            </a:r>
          </a:p>
          <a:p>
            <a:endParaRPr lang="fr-CH" dirty="0" smtClean="0"/>
          </a:p>
          <a:p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r>
              <a:rPr lang="fr-CH" dirty="0" smtClean="0"/>
              <a:t> in </a:t>
            </a:r>
            <a:r>
              <a:rPr lang="fr-CH" dirty="0" err="1" smtClean="0"/>
              <a:t>stationary</a:t>
            </a:r>
            <a:r>
              <a:rPr lang="fr-CH" dirty="0" smtClean="0"/>
              <a:t> </a:t>
            </a:r>
            <a:r>
              <a:rPr lang="fr-CH" dirty="0" err="1" smtClean="0"/>
              <a:t>regime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not </a:t>
            </a:r>
            <a:r>
              <a:rPr lang="fr-CH" dirty="0" err="1" smtClean="0"/>
              <a:t>necessarily</a:t>
            </a:r>
            <a:r>
              <a:rPr lang="fr-CH" dirty="0" smtClean="0"/>
              <a:t> </a:t>
            </a:r>
            <a:r>
              <a:rPr lang="fr-CH" dirty="0" err="1" smtClean="0"/>
              <a:t>true</a:t>
            </a:r>
            <a:r>
              <a:rPr lang="fr-CH" dirty="0" smtClean="0"/>
              <a:t>. </a:t>
            </a:r>
          </a:p>
          <a:p>
            <a:endParaRPr lang="fr-CH" dirty="0" smtClean="0"/>
          </a:p>
          <a:p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equations</a:t>
            </a:r>
            <a:r>
              <a:rPr lang="fr-CH" dirty="0" smtClean="0"/>
              <a:t> </a:t>
            </a:r>
            <a:r>
              <a:rPr lang="fr-CH" dirty="0" err="1" smtClean="0"/>
              <a:t>may</a:t>
            </a:r>
            <a:r>
              <a:rPr lang="fr-CH" dirty="0" smtClean="0"/>
              <a:t> </a:t>
            </a:r>
            <a:r>
              <a:rPr lang="fr-CH" dirty="0" err="1" smtClean="0"/>
              <a:t>reveal</a:t>
            </a:r>
            <a:r>
              <a:rPr lang="fr-CH" dirty="0" smtClean="0"/>
              <a:t> </a:t>
            </a:r>
            <a:r>
              <a:rPr lang="fr-CH" dirty="0" err="1" smtClean="0"/>
              <a:t>emerging</a:t>
            </a:r>
            <a:r>
              <a:rPr lang="fr-CH" dirty="0" smtClean="0"/>
              <a:t> </a:t>
            </a:r>
            <a:r>
              <a:rPr lang="fr-CH" dirty="0" err="1" smtClean="0"/>
              <a:t>properties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Control on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may</a:t>
            </a:r>
            <a:r>
              <a:rPr lang="fr-CH" dirty="0" smtClean="0"/>
              <a:t> </a:t>
            </a:r>
            <a:r>
              <a:rPr lang="fr-CH" dirty="0" err="1" smtClean="0"/>
              <a:t>give</a:t>
            </a:r>
            <a:r>
              <a:rPr lang="fr-CH" dirty="0" smtClean="0"/>
              <a:t> new insights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References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995363"/>
            <a:ext cx="77914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409575"/>
            <a:ext cx="762952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7438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43275"/>
            <a:ext cx="77438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22860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dirty="0" smtClean="0"/>
              <a:t>[Gomez, Graham, Le </a:t>
            </a:r>
            <a:r>
              <a:rPr lang="fr-CH" dirty="0" err="1" smtClean="0"/>
              <a:t>Boudec</a:t>
            </a:r>
            <a:r>
              <a:rPr lang="fr-CH" dirty="0" smtClean="0"/>
              <a:t> 2010] Gomez-</a:t>
            </a:r>
            <a:r>
              <a:rPr lang="fr-CH" dirty="0" err="1" smtClean="0"/>
              <a:t>Serrano</a:t>
            </a:r>
            <a:r>
              <a:rPr lang="fr-CH" dirty="0" smtClean="0"/>
              <a:t> J., Graham C. and Le </a:t>
            </a:r>
            <a:r>
              <a:rPr lang="fr-CH" dirty="0" err="1" smtClean="0"/>
              <a:t>Boudec</a:t>
            </a:r>
            <a:r>
              <a:rPr lang="fr-CH" dirty="0" smtClean="0"/>
              <a:t>, JY, « The </a:t>
            </a:r>
            <a:r>
              <a:rPr lang="fr-CH" dirty="0" err="1" smtClean="0"/>
              <a:t>Bounded</a:t>
            </a:r>
            <a:r>
              <a:rPr lang="fr-CH" dirty="0" smtClean="0"/>
              <a:t> Confidence Model of Opinion Dynamics », </a:t>
            </a:r>
            <a:r>
              <a:rPr lang="fr-CH" dirty="0" err="1" smtClean="0"/>
              <a:t>preprint</a:t>
            </a:r>
            <a:r>
              <a:rPr lang="fr-CH" dirty="0" smtClean="0"/>
              <a:t>, http://infoscience.epfl.ch/record/149416</a:t>
            </a:r>
            <a:endParaRPr lang="fr-CH" dirty="0"/>
          </a:p>
        </p:txBody>
      </p:sp>
      <p:sp>
        <p:nvSpPr>
          <p:cNvPr id="6" name="TextBox 5"/>
          <p:cNvSpPr txBox="1"/>
          <p:nvPr/>
        </p:nvSpPr>
        <p:spPr>
          <a:xfrm>
            <a:off x="4156816" y="4267200"/>
            <a:ext cx="7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 smtClean="0"/>
              <a:t>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909638"/>
            <a:ext cx="76390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033463"/>
            <a:ext cx="76390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3Nodes.png"/>
          <p:cNvPicPr>
            <a:picLocks noChangeAspect="1"/>
          </p:cNvPicPr>
          <p:nvPr/>
        </p:nvPicPr>
        <p:blipFill>
          <a:blip r:embed="rId3" cstate="print"/>
          <a:srcRect l="9688" r="6683"/>
          <a:stretch>
            <a:fillRect/>
          </a:stretch>
        </p:blipFill>
        <p:spPr bwMode="auto">
          <a:xfrm>
            <a:off x="1497013" y="752475"/>
            <a:ext cx="764698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12"/>
          <p:cNvSpPr txBox="1">
            <a:spLocks noChangeArrowheads="1"/>
          </p:cNvSpPr>
          <p:nvPr/>
        </p:nvSpPr>
        <p:spPr bwMode="auto">
          <a:xfrm>
            <a:off x="352425" y="5097463"/>
            <a:ext cx="133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A(t)</a:t>
            </a:r>
          </a:p>
          <a:p>
            <a:pPr algn="l"/>
            <a:r>
              <a:rPr lang="fr-CH" sz="1100"/>
              <a:t>Proportion of nodes </a:t>
            </a:r>
          </a:p>
          <a:p>
            <a:pPr algn="l"/>
            <a:r>
              <a:rPr lang="fr-CH" sz="1100"/>
              <a:t>In state i=2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97D0CDF8-EFE8-45FC-BC3F-D53F2873EE6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Simulation Runs, N=1000 nodes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1916113" y="75247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Node 1</a:t>
            </a: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352425" y="2330450"/>
            <a:ext cx="857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Node 2</a:t>
            </a:r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352425" y="3302000"/>
            <a:ext cx="857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Node 3</a:t>
            </a:r>
          </a:p>
        </p:txBody>
      </p:sp>
      <p:pic>
        <p:nvPicPr>
          <p:cNvPr id="92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" y="6178550"/>
            <a:ext cx="8339137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226" name="TextBox 10"/>
          <p:cNvSpPr txBox="1">
            <a:spLocks noChangeArrowheads="1"/>
          </p:cNvSpPr>
          <p:nvPr/>
        </p:nvSpPr>
        <p:spPr bwMode="auto">
          <a:xfrm>
            <a:off x="352425" y="4192588"/>
            <a:ext cx="133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D(t)</a:t>
            </a:r>
          </a:p>
          <a:p>
            <a:pPr algn="l"/>
            <a:r>
              <a:rPr lang="fr-CH" sz="1100"/>
              <a:t>Proportion of nodes </a:t>
            </a:r>
          </a:p>
          <a:p>
            <a:pPr algn="l"/>
            <a:r>
              <a:rPr lang="fr-CH" sz="1100"/>
              <a:t>In state i=1</a:t>
            </a:r>
          </a:p>
        </p:txBody>
      </p:sp>
      <p:sp>
        <p:nvSpPr>
          <p:cNvPr id="9227" name="TextBox 13"/>
          <p:cNvSpPr txBox="1">
            <a:spLocks noChangeArrowheads="1"/>
          </p:cNvSpPr>
          <p:nvPr/>
        </p:nvSpPr>
        <p:spPr bwMode="auto">
          <a:xfrm>
            <a:off x="617538" y="985838"/>
            <a:ext cx="11541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 sz="2000">
                <a:solidFill>
                  <a:srgbClr val="00B0F0"/>
                </a:solidFill>
              </a:rPr>
              <a:t>State = D</a:t>
            </a:r>
          </a:p>
          <a:p>
            <a:pPr algn="l"/>
            <a:r>
              <a:rPr lang="fr-CH" sz="2000">
                <a:solidFill>
                  <a:srgbClr val="00B0F0"/>
                </a:solidFill>
              </a:rPr>
              <a:t>State = A</a:t>
            </a:r>
          </a:p>
          <a:p>
            <a:pPr algn="l"/>
            <a:r>
              <a:rPr lang="fr-CH" sz="2000">
                <a:solidFill>
                  <a:srgbClr val="00B0F0"/>
                </a:solidFill>
              </a:rPr>
              <a:t>State =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5EDB04C4-0A66-462B-9B7B-D69A75CCEAA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Sample Runs with N = 1000</a:t>
            </a: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04975"/>
            <a:ext cx="7997825" cy="380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" y="5749925"/>
            <a:ext cx="8339137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</a:t>
            </a:r>
            <a:r>
              <a:rPr lang="fr-CH" dirty="0" err="1" smtClean="0"/>
              <a:t>WiFi</a:t>
            </a:r>
            <a:r>
              <a:rPr lang="fr-CH" dirty="0" smtClean="0"/>
              <a:t> Collision </a:t>
            </a:r>
            <a:r>
              <a:rPr lang="fr-CH" dirty="0" err="1" smtClean="0"/>
              <a:t>Resolution</a:t>
            </a:r>
            <a:r>
              <a:rPr lang="fr-CH" dirty="0" smtClean="0"/>
              <a:t> Protocol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76400" y="1052513"/>
            <a:ext cx="6248400" cy="5689600"/>
          </a:xfrm>
        </p:spPr>
        <p:txBody>
          <a:bodyPr/>
          <a:lstStyle/>
          <a:p>
            <a:r>
              <a:rPr lang="da-DK" i="1" dirty="0" smtClean="0"/>
              <a:t>N </a:t>
            </a:r>
            <a:r>
              <a:rPr lang="da-DK" dirty="0" smtClean="0"/>
              <a:t>nodes, state = retransmission stage </a:t>
            </a:r>
            <a:r>
              <a:rPr lang="da-DK" i="1" dirty="0" smtClean="0"/>
              <a:t>k</a:t>
            </a:r>
            <a:br>
              <a:rPr lang="da-DK" i="1" dirty="0" smtClean="0"/>
            </a:br>
            <a:endParaRPr lang="da-DK" i="1" dirty="0" smtClean="0"/>
          </a:p>
          <a:p>
            <a:r>
              <a:rPr lang="da-DK" dirty="0" smtClean="0"/>
              <a:t>Time is discrete</a:t>
            </a:r>
            <a:r>
              <a:rPr lang="da-DK" i="1" dirty="0" smtClean="0"/>
              <a:t>, I(N) = 1/N; </a:t>
            </a:r>
            <a:r>
              <a:rPr lang="da-DK" dirty="0" smtClean="0"/>
              <a:t>mean field limit is an ODE</a:t>
            </a:r>
            <a:r>
              <a:rPr lang="da-DK" i="1" dirty="0" smtClean="0"/>
              <a:t/>
            </a:r>
            <a:br>
              <a:rPr lang="da-DK" i="1" dirty="0" smtClean="0"/>
            </a:br>
            <a:endParaRPr lang="da-DK" i="1" dirty="0" smtClean="0"/>
          </a:p>
          <a:p>
            <a:endParaRPr lang="da-DK" dirty="0" smtClean="0"/>
          </a:p>
          <a:p>
            <a:r>
              <a:rPr lang="da-DK" dirty="0" smtClean="0"/>
              <a:t>Occupancy measure is </a:t>
            </a:r>
            <a:r>
              <a:rPr lang="da-DK" i="1" dirty="0" smtClean="0"/>
              <a:t>M(t) = [M</a:t>
            </a:r>
            <a:r>
              <a:rPr lang="da-DK" i="1" baseline="-25000" dirty="0" smtClean="0"/>
              <a:t>0</a:t>
            </a:r>
            <a:r>
              <a:rPr lang="da-DK" i="1" dirty="0" smtClean="0"/>
              <a:t>(t),...,M</a:t>
            </a:r>
            <a:r>
              <a:rPr lang="da-DK" i="1" baseline="-25000" dirty="0" smtClean="0"/>
              <a:t>K</a:t>
            </a:r>
            <a:r>
              <a:rPr lang="da-DK" i="1" dirty="0" smtClean="0"/>
              <a:t>(t)]</a:t>
            </a:r>
            <a:br>
              <a:rPr lang="da-DK" i="1" dirty="0" smtClean="0"/>
            </a:br>
            <a:r>
              <a:rPr lang="da-DK" dirty="0" smtClean="0"/>
              <a:t>with </a:t>
            </a:r>
            <a:r>
              <a:rPr lang="da-DK" i="1" dirty="0" smtClean="0"/>
              <a:t>M</a:t>
            </a:r>
            <a:r>
              <a:rPr lang="da-DK" i="1" baseline="-25000" dirty="0" smtClean="0"/>
              <a:t>k</a:t>
            </a:r>
            <a:r>
              <a:rPr lang="da-DK" i="1" dirty="0" smtClean="0"/>
              <a:t>(t) </a:t>
            </a:r>
            <a:r>
              <a:rPr lang="da-DK" dirty="0" smtClean="0"/>
              <a:t>= proportion of nodes at stage </a:t>
            </a:r>
            <a:r>
              <a:rPr lang="da-DK" i="1" dirty="0" smtClean="0"/>
              <a:t>k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[Bordenave et al.(2008)Bordenave, McDonald, and Proutiere,</a:t>
            </a:r>
            <a:br>
              <a:rPr lang="da-DK" dirty="0" smtClean="0"/>
            </a:br>
            <a:r>
              <a:rPr lang="da-DK" dirty="0" smtClean="0"/>
              <a:t>Bordenave et al.(2007)Bordenave, McDonald, and Proutiere]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HTTP </a:t>
            </a:r>
            <a:r>
              <a:rPr lang="fr-CH" dirty="0" err="1" smtClean="0"/>
              <a:t>Metastability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513"/>
            <a:ext cx="8426450" cy="5689600"/>
          </a:xfrm>
        </p:spPr>
        <p:txBody>
          <a:bodyPr/>
          <a:lstStyle/>
          <a:p>
            <a:r>
              <a:rPr lang="it-IT" dirty="0" smtClean="0"/>
              <a:t>N flows between hosts and servers</a:t>
            </a:r>
          </a:p>
          <a:p>
            <a:r>
              <a:rPr lang="it-IT" dirty="0" smtClean="0"/>
              <a:t>Flow </a:t>
            </a:r>
            <a:r>
              <a:rPr lang="it-IT" i="1" dirty="0" smtClean="0"/>
              <a:t>n</a:t>
            </a:r>
            <a:r>
              <a:rPr lang="it-IT" dirty="0" smtClean="0"/>
              <a:t> is OFF or ON</a:t>
            </a:r>
          </a:p>
          <a:p>
            <a:r>
              <a:rPr lang="it-IT" dirty="0" smtClean="0"/>
              <a:t>Time is discrete, occupancy measure  = proportion of ON flows</a:t>
            </a:r>
          </a:p>
          <a:p>
            <a:r>
              <a:rPr lang="it-IT" dirty="0" smtClean="0"/>
              <a:t>At every time step, every flow switches state with proba matrix that depends on the proportion of ON flows</a:t>
            </a:r>
          </a:p>
          <a:p>
            <a:endParaRPr lang="it-IT" dirty="0" smtClean="0"/>
          </a:p>
          <a:p>
            <a:r>
              <a:rPr lang="it-IT" dirty="0" smtClean="0"/>
              <a:t>I(N) = 1; Mean field limit is an iterated map (discrete time)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[Baccelli et al.(2004)Baccelli, Lelarge, and McDonald]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Other Examples where the mean field limit is in discrete time:</a:t>
            </a:r>
          </a:p>
          <a:p>
            <a:pPr>
              <a:buNone/>
            </a:pPr>
            <a:r>
              <a:rPr lang="it-IT" dirty="0" smtClean="0"/>
              <a:t>	TCP flows with a buffer in </a:t>
            </a:r>
            <a:r>
              <a:rPr lang="fr-CH" dirty="0" smtClean="0"/>
              <a:t>[</a:t>
            </a:r>
            <a:r>
              <a:rPr lang="fr-CH" dirty="0" err="1" smtClean="0"/>
              <a:t>Tinnakornsrisuphap</a:t>
            </a:r>
            <a:r>
              <a:rPr lang="fr-CH" dirty="0" smtClean="0"/>
              <a:t> and </a:t>
            </a:r>
            <a:r>
              <a:rPr lang="fr-CH" dirty="0" err="1" smtClean="0"/>
              <a:t>Makowski</a:t>
            </a:r>
            <a:r>
              <a:rPr lang="fr-CH" dirty="0" smtClean="0"/>
              <a:t>(2003)]</a:t>
            </a:r>
          </a:p>
          <a:p>
            <a:pPr>
              <a:buNone/>
            </a:pPr>
            <a:endParaRPr lang="fr-CH" dirty="0" smtClean="0"/>
          </a:p>
          <a:p>
            <a:pPr>
              <a:buNone/>
            </a:pPr>
            <a:r>
              <a:rPr lang="fr-CH" dirty="0" smtClean="0"/>
              <a:t>	</a:t>
            </a:r>
            <a:r>
              <a:rPr lang="fr-CH" dirty="0" err="1" smtClean="0"/>
              <a:t>Reputation</a:t>
            </a:r>
            <a:r>
              <a:rPr lang="fr-CH" dirty="0" smtClean="0"/>
              <a:t> System in [Le </a:t>
            </a:r>
            <a:r>
              <a:rPr lang="fr-CH" dirty="0" err="1" smtClean="0"/>
              <a:t>Boudec</a:t>
            </a:r>
            <a:r>
              <a:rPr lang="fr-CH" dirty="0" smtClean="0"/>
              <a:t> et al.(2007)Le </a:t>
            </a:r>
            <a:r>
              <a:rPr lang="fr-CH" dirty="0" err="1" smtClean="0"/>
              <a:t>Boudec</a:t>
            </a:r>
            <a:r>
              <a:rPr lang="fr-CH" dirty="0" smtClean="0"/>
              <a:t>, McDonald, and </a:t>
            </a:r>
            <a:r>
              <a:rPr lang="fr-CH" dirty="0" err="1" smtClean="0"/>
              <a:t>Mundinger</a:t>
            </a:r>
            <a:r>
              <a:rPr lang="fr-CH" dirty="0" smtClean="0"/>
              <a:t>]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P(X_n(t)= 'A')&amp;\approx&amp; A\left( \frac{t}{N}\right)&#10;\\&#10;P(X_m(t)= 'D', X_n(t)= 'A')&amp;\approx&amp; D\left( \frac{t}{N}\right)&#10;A\left( \frac{t}{N}\right)&#10;\end{eqnarray*}&#10;where $(D,A,S)$ is solution of ODE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29"/>
  <p:tag name="BOXHEIGHT" val="319"/>
  <p:tag name="BOXFONT" val="10"/>
  <p:tag name="BOXWRAP" val="False"/>
  <p:tag name="WORKAROUNDTRANSPARENCYBUG" val="False"/>
  <p:tag name="ALLOWFONTSUBSTITUTION" val="False"/>
  <p:tag name="BITMAPFORMAT" val="pngmono"/>
  <p:tag name="ORIGWIDTH" val="460.75"/>
  <p:tag name="PICTUREFILESIZE" val="10903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2131</TotalTime>
  <Words>1998</Words>
  <Application>Microsoft Office PowerPoint</Application>
  <PresentationFormat>On-screen Show (4:3)</PresentationFormat>
  <Paragraphs>429</Paragraphs>
  <Slides>57</Slides>
  <Notes>17</Notes>
  <HiddenSlides>2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tcp</vt:lpstr>
      <vt:lpstr>Slide</vt:lpstr>
      <vt:lpstr>Mean Field Methods for Computer and Communication Systems</vt:lpstr>
      <vt:lpstr>Contents</vt:lpstr>
      <vt:lpstr>Mean Field Interaction Model:  Common Assumptions</vt:lpstr>
      <vt:lpstr>Intensity I(N)</vt:lpstr>
      <vt:lpstr>Example: 2-Step Malware</vt:lpstr>
      <vt:lpstr>Simulation Runs, N=1000 nodes</vt:lpstr>
      <vt:lpstr>Sample Runs with N = 1000</vt:lpstr>
      <vt:lpstr>Example: WiFi Collision Resolution Protocol</vt:lpstr>
      <vt:lpstr>Example: HTTP Metastability</vt:lpstr>
      <vt:lpstr>Example: Age of Gossip</vt:lpstr>
      <vt:lpstr>Example: Age of Gossip</vt:lpstr>
      <vt:lpstr>Extension to a Resource</vt:lpstr>
      <vt:lpstr>Contents</vt:lpstr>
      <vt:lpstr>The Mean Field Limit</vt:lpstr>
      <vt:lpstr>Slide 15</vt:lpstr>
      <vt:lpstr>Propagation of Chaos is Equivalent to Convergence to a Deterministic Limit</vt:lpstr>
      <vt:lpstr>Propagation of Chaos  Decoupling Assumption</vt:lpstr>
      <vt:lpstr>Example: Propagation of Chaos</vt:lpstr>
      <vt:lpstr>Example: Decoupling Assumption</vt:lpstr>
      <vt:lpstr>The Two Interpretations of the Mean Field Limit</vt:lpstr>
      <vt:lpstr>Contents</vt:lpstr>
      <vt:lpstr>The General Case</vt:lpstr>
      <vt:lpstr>Kurtz’s Theorem</vt:lpstr>
      <vt:lpstr>Discrete Time, Finite State Space per Object</vt:lpstr>
      <vt:lpstr>Discrete Time, Enumerable State Space per Object</vt:lpstr>
      <vt:lpstr>Discrete Time, Discrete Time Limit</vt:lpstr>
      <vt:lpstr>Continuous Time</vt:lpstr>
      <vt:lpstr>Age of Gossip</vt:lpstr>
      <vt:lpstr>The Bounded Confidence Model</vt:lpstr>
      <vt:lpstr>PDF of Mean Field Limit</vt:lpstr>
      <vt:lpstr>Is There Convergence to Mean Field ?</vt:lpstr>
      <vt:lpstr>Contents</vt:lpstr>
      <vt:lpstr>Mean Field Assumption Helps Write the Mean Field Equation</vt:lpstr>
      <vt:lpstr>Contents</vt:lpstr>
      <vt:lpstr>Decoupling Assumption </vt:lpstr>
      <vt:lpstr>Example</vt:lpstr>
      <vt:lpstr>Counter-Example</vt:lpstr>
      <vt:lpstr>Decoupling Assumption Does Not Hold Here In Stationary Regime                              </vt:lpstr>
      <vt:lpstr>Numerical Example</vt:lpstr>
      <vt:lpstr>Slide 40</vt:lpstr>
      <vt:lpstr>Where is the Catch ?</vt:lpstr>
      <vt:lpstr>The Diagram Does Not Commute</vt:lpstr>
      <vt:lpstr>Generic Result for Stationary Regime</vt:lpstr>
      <vt:lpstr>Slide 44</vt:lpstr>
      <vt:lpstr>Quiz</vt:lpstr>
      <vt:lpstr>Decoupling Assumption in Stationary Regime Holds under (H) </vt:lpstr>
      <vt:lpstr>Existence and Unicity of a Fixed Point are not Sufficient for Validity of Fixed Point Method</vt:lpstr>
      <vt:lpstr>Example: 802.11 with Heterogeneous Nodes</vt:lpstr>
      <vt:lpstr>Contents</vt:lpstr>
      <vt:lpstr>Decentralized Control</vt:lpstr>
      <vt:lpstr>Centralized Control</vt:lpstr>
      <vt:lpstr>Conclusion</vt:lpstr>
      <vt:lpstr>References</vt:lpstr>
      <vt:lpstr>Slide 54</vt:lpstr>
      <vt:lpstr>Slide 55</vt:lpstr>
      <vt:lpstr>Slide 56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leboudec</cp:lastModifiedBy>
  <cp:revision>278</cp:revision>
  <cp:lastPrinted>1601-01-01T00:00:00Z</cp:lastPrinted>
  <dcterms:created xsi:type="dcterms:W3CDTF">1601-01-01T00:00:00Z</dcterms:created>
  <dcterms:modified xsi:type="dcterms:W3CDTF">2010-07-02T09:28:48Z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