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7099300" cy="10234613"/>
  <p:embeddedFontLst>
    <p:embeddedFont>
      <p:font typeface="Cambria" pitchFamily="18" charset="0"/>
      <p:regular r:id="rId17"/>
      <p:bold r:id="rId18"/>
      <p:italic r:id="rId19"/>
      <p:boldItalic r:id="rId20"/>
    </p:embeddedFont>
    <p:embeddedFont>
      <p:font typeface="Cambria Math" pitchFamily="18" charset="0"/>
      <p:regular r:id="rId21"/>
    </p:embeddedFont>
    <p:embeddedFont>
      <p:font typeface="Comic Sans MS" pitchFamily="66" charset="0"/>
      <p:regular r:id="rId22"/>
      <p:bold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07" autoAdjust="0"/>
    <p:restoredTop sz="95571" autoAdjust="0"/>
  </p:normalViewPr>
  <p:slideViewPr>
    <p:cSldViewPr snapToGrid="0">
      <p:cViewPr varScale="1">
        <p:scale>
          <a:sx n="75" d="100"/>
          <a:sy n="75" d="100"/>
        </p:scale>
        <p:origin x="-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0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A SERVICE CURVE APPROACH TO DEMAND RESPONSE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1219200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</a:t>
            </a:r>
            <a:r>
              <a:rPr lang="en-US" dirty="0" err="1" smtClean="0"/>
              <a:t>Boudec</a:t>
            </a:r>
            <a:endParaRPr lang="en-US" dirty="0" smtClean="0"/>
          </a:p>
          <a:p>
            <a:pPr algn="r" eaLnBrk="1" hangingPunct="1"/>
            <a:r>
              <a:rPr lang="en-US" dirty="0" smtClean="0"/>
              <a:t>Dan-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 err="1" smtClean="0"/>
              <a:t>Tomozei</a:t>
            </a:r>
            <a:endParaRPr lang="en-US" dirty="0" smtClean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267200"/>
            <a:ext cx="1421628" cy="68580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eboudec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68" y="124682"/>
            <a:ext cx="5725727" cy="2618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" y="0"/>
            <a:ext cx="3117164" cy="1631092"/>
          </a:xfrm>
        </p:spPr>
        <p:txBody>
          <a:bodyPr/>
          <a:lstStyle/>
          <a:p>
            <a:r>
              <a:rPr lang="fr-CH" sz="3600" dirty="0" smtClean="0"/>
              <a:t>The Maths of </a:t>
            </a:r>
            <a:r>
              <a:rPr lang="fr-CH" sz="3600" dirty="0" err="1" smtClean="0"/>
              <a:t>Two-Level</a:t>
            </a:r>
            <a:r>
              <a:rPr lang="fr-CH" sz="3600" dirty="0" smtClean="0"/>
              <a:t> Control</a:t>
            </a:r>
            <a:endParaRPr lang="fr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388" y="1729945"/>
                <a:ext cx="4351337" cy="5012167"/>
              </a:xfrm>
            </p:spPr>
            <p:txBody>
              <a:bodyPr/>
              <a:lstStyle/>
              <a:p>
                <a:r>
                  <a:rPr lang="fr-CH" dirty="0" smtClean="0"/>
                  <a:t>The </a:t>
                </a:r>
                <a:r>
                  <a:rPr lang="fr-CH" dirty="0" err="1" smtClean="0"/>
                  <a:t>constraint</a:t>
                </a:r>
                <a:r>
                  <a:rPr lang="fr-CH" dirty="0" smtClean="0"/>
                  <a:t> 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equivalent</a:t>
                </a:r>
                <a:r>
                  <a:rPr lang="fr-CH" dirty="0" smtClean="0"/>
                  <a:t> to</a:t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fr-CH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 +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_1</m:t>
                        </m:r>
                      </m:sup>
                      <m:e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𝑑𝑠</m:t>
                        </m:r>
                        <m:r>
                          <a:rPr lang="fr-CH" b="0" i="1" smtClean="0">
                            <a:latin typeface="Cambria Math"/>
                          </a:rPr>
                          <m:t>≥</m:t>
                        </m:r>
                        <m:r>
                          <a:rPr lang="fr-CH" b="0" i="1" smtClean="0">
                            <a:latin typeface="Cambria Math"/>
                          </a:rPr>
                          <m:t>𝐴</m:t>
                        </m:r>
                      </m:e>
                    </m:nary>
                  </m:oMath>
                </a14:m>
                <a:endParaRPr lang="fr-CH" dirty="0" smtClean="0"/>
              </a:p>
              <a:p>
                <a:endParaRPr lang="fr-CH" dirty="0"/>
              </a:p>
              <a:p>
                <a:r>
                  <a:rPr lang="fr-CH" dirty="0" smtClean="0"/>
                  <a:t>i.e. the </a:t>
                </a:r>
                <a:r>
                  <a:rPr lang="fr-CH" dirty="0" err="1" smtClean="0"/>
                  <a:t>allowed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energy</a:t>
                </a:r>
                <a:r>
                  <a:rPr lang="fr-CH" dirty="0" smtClean="0"/>
                  <a:t> per </a:t>
                </a:r>
                <a:r>
                  <a:rPr lang="fr-CH" dirty="0" err="1" smtClean="0"/>
                  <a:t>window</a:t>
                </a:r>
                <a:r>
                  <a:rPr lang="fr-CH" dirty="0" smtClean="0"/>
                  <a:t> of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lower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bounded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388" y="1729945"/>
                <a:ext cx="4351337" cy="5012167"/>
              </a:xfrm>
              <a:blipFill rotWithShape="1">
                <a:blip r:embed="rId4"/>
                <a:stretch>
                  <a:fillRect t="-97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09" y="4170406"/>
            <a:ext cx="39909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leboudec\Desktop\Buying-an-Electric-C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2"/>
          <a:stretch/>
        </p:blipFill>
        <p:spPr bwMode="auto">
          <a:xfrm>
            <a:off x="5491953" y="3859460"/>
            <a:ext cx="3637434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User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Optimization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User </a:t>
            </a:r>
            <a:r>
              <a:rPr lang="fr-CH" dirty="0" err="1" smtClean="0"/>
              <a:t>can</a:t>
            </a:r>
            <a:r>
              <a:rPr lang="fr-CH" dirty="0" smtClean="0"/>
              <a:t> observe </a:t>
            </a:r>
            <a:r>
              <a:rPr lang="fr-CH" dirty="0" err="1" smtClean="0"/>
              <a:t>past</a:t>
            </a:r>
            <a:r>
              <a:rPr lang="fr-CH" dirty="0" smtClean="0"/>
              <a:t> </a:t>
            </a:r>
            <a:r>
              <a:rPr lang="fr-CH" dirty="0" err="1" smtClean="0"/>
              <a:t>signals</a:t>
            </a:r>
            <a:r>
              <a:rPr lang="fr-CH" dirty="0" smtClean="0"/>
              <a:t> and </a:t>
            </a:r>
            <a:r>
              <a:rPr lang="fr-CH" dirty="0" err="1" smtClean="0"/>
              <a:t>predict</a:t>
            </a:r>
            <a:r>
              <a:rPr lang="fr-CH" dirty="0" smtClean="0"/>
              <a:t> </a:t>
            </a:r>
            <a:r>
              <a:rPr lang="fr-CH" dirty="0" err="1" smtClean="0"/>
              <a:t>worst</a:t>
            </a:r>
            <a:r>
              <a:rPr lang="fr-CH" dirty="0" smtClean="0"/>
              <a:t> case future</a:t>
            </a:r>
          </a:p>
          <a:p>
            <a:r>
              <a:rPr lang="fr-CH" dirty="0" smtClean="0"/>
              <a:t>Smart home </a:t>
            </a:r>
            <a:r>
              <a:rPr lang="fr-CH" dirty="0" err="1" smtClean="0"/>
              <a:t>controller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manage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accordingly</a:t>
            </a: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[</a:t>
            </a:r>
            <a:r>
              <a:rPr lang="fr-CH" dirty="0" err="1" smtClean="0"/>
              <a:t>LeBoudec</a:t>
            </a:r>
            <a:r>
              <a:rPr lang="fr-CH" dirty="0" smtClean="0"/>
              <a:t> </a:t>
            </a:r>
            <a:r>
              <a:rPr lang="fr-CH" dirty="0" err="1" smtClean="0"/>
              <a:t>Tomozei</a:t>
            </a:r>
            <a:r>
              <a:rPr lang="fr-CH" dirty="0" smtClean="0"/>
              <a:t> 2011]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6147" y="4130834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C:\Users\leboudec\Desktop\tablet_pc_samsung_galaxy_tab_bild_129845275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0" r="44053"/>
          <a:stretch/>
        </p:blipFill>
        <p:spPr bwMode="auto">
          <a:xfrm>
            <a:off x="4653940" y="1767956"/>
            <a:ext cx="2372518" cy="22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3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-1"/>
            <a:ext cx="4179845" cy="1087395"/>
          </a:xfrm>
        </p:spPr>
        <p:txBody>
          <a:bodyPr/>
          <a:lstStyle/>
          <a:p>
            <a:r>
              <a:rPr lang="fr-CH" sz="3600" dirty="0" smtClean="0"/>
              <a:t>Provider </a:t>
            </a:r>
            <a:r>
              <a:rPr lang="fr-CH" sz="3600" dirty="0" err="1" smtClean="0"/>
              <a:t>Side</a:t>
            </a:r>
            <a:r>
              <a:rPr lang="fr-CH" sz="3600" dirty="0" smtClean="0"/>
              <a:t> </a:t>
            </a:r>
            <a:r>
              <a:rPr lang="fr-CH" sz="3600" dirty="0" err="1" smtClean="0"/>
              <a:t>Optimization</a:t>
            </a:r>
            <a:endParaRPr lang="fr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388" y="1655805"/>
                <a:ext cx="4351337" cy="5086308"/>
              </a:xfrm>
            </p:spPr>
            <p:txBody>
              <a:bodyPr/>
              <a:lstStyle/>
              <a:p>
                <a:r>
                  <a:rPr lang="fr-CH" dirty="0" smtClean="0"/>
                  <a:t>Provider </a:t>
                </a:r>
                <a:r>
                  <a:rPr lang="fr-CH" dirty="0" err="1" smtClean="0"/>
                  <a:t>may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send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smooth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signals</a:t>
                </a:r>
                <a:r>
                  <a:rPr lang="fr-CH" dirty="0" smtClean="0"/>
                  <a:t> </a:t>
                </a:r>
              </a:p>
              <a:p>
                <a:pPr lvl="1"/>
                <a:r>
                  <a:rPr lang="fr-CH" b="0" dirty="0" err="1" smtClean="0"/>
                  <a:t>E.g</a:t>
                </a:r>
                <a:r>
                  <a:rPr lang="fr-CH" b="0" dirty="0" smtClean="0"/>
                  <a:t>.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2 </m:t>
                        </m:r>
                        <m:r>
                          <a:rPr lang="fr-CH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fr-CH" dirty="0" smtClean="0"/>
                  <a:t> to </a:t>
                </a:r>
                <a:r>
                  <a:rPr lang="fr-CH" dirty="0" err="1" smtClean="0"/>
                  <a:t>many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customers</a:t>
                </a:r>
                <a:r>
                  <a:rPr lang="fr-CH" dirty="0" smtClean="0"/>
                  <a:t>, for long </a:t>
                </a:r>
                <a:r>
                  <a:rPr lang="fr-CH" dirty="0" err="1" smtClean="0"/>
                  <a:t>periods</a:t>
                </a:r>
                <a:r>
                  <a:rPr lang="fr-CH" dirty="0" smtClean="0"/>
                  <a:t> of time</a:t>
                </a:r>
              </a:p>
              <a:p>
                <a:r>
                  <a:rPr lang="fr-CH" dirty="0" smtClean="0"/>
                  <a:t>Or </a:t>
                </a:r>
                <a:r>
                  <a:rPr lang="fr-CH" dirty="0" err="1" smtClean="0"/>
                  <a:t>bursty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signals</a:t>
                </a:r>
                <a:endParaRPr lang="fr-CH" dirty="0" smtClean="0"/>
              </a:p>
              <a:p>
                <a:pPr lvl="1"/>
                <a:r>
                  <a:rPr lang="fr-CH" dirty="0" err="1" smtClean="0"/>
                  <a:t>E.g</a:t>
                </a:r>
                <a:r>
                  <a:rPr lang="fr-CH" dirty="0" smtClean="0"/>
                  <a:t>.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r>
                          <a:rPr lang="fr-CH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fr-CH" dirty="0"/>
                  <a:t> to </a:t>
                </a:r>
                <a:r>
                  <a:rPr lang="fr-CH" dirty="0" err="1" smtClean="0"/>
                  <a:t>selected</a:t>
                </a:r>
                <a:r>
                  <a:rPr lang="fr-CH" dirty="0" smtClean="0"/>
                  <a:t> </a:t>
                </a:r>
                <a:r>
                  <a:rPr lang="fr-CH" dirty="0" err="1"/>
                  <a:t>customers</a:t>
                </a:r>
                <a:r>
                  <a:rPr lang="fr-CH" dirty="0"/>
                  <a:t>, for </a:t>
                </a:r>
                <a:r>
                  <a:rPr lang="fr-CH" dirty="0" err="1" smtClean="0"/>
                  <a:t>shorter</a:t>
                </a:r>
                <a:r>
                  <a:rPr lang="fr-CH" dirty="0" smtClean="0"/>
                  <a:t>  </a:t>
                </a:r>
                <a:r>
                  <a:rPr lang="fr-CH" dirty="0" err="1" smtClean="0"/>
                  <a:t>periods</a:t>
                </a:r>
                <a:r>
                  <a:rPr lang="fr-CH" dirty="0" smtClean="0"/>
                  <a:t> </a:t>
                </a:r>
                <a:r>
                  <a:rPr lang="fr-CH" dirty="0"/>
                  <a:t>of </a:t>
                </a:r>
                <a:r>
                  <a:rPr lang="fr-CH" dirty="0" smtClean="0"/>
                  <a:t>time</a:t>
                </a:r>
                <a:endParaRPr lang="fr-CH" dirty="0"/>
              </a:p>
              <a:p>
                <a:r>
                  <a:rPr lang="fr-CH" dirty="0" err="1" smtClean="0"/>
                  <a:t>Smooth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signals</a:t>
                </a:r>
                <a:r>
                  <a:rPr lang="fr-CH" dirty="0" smtClean="0"/>
                  <a:t> are optimal for </a:t>
                </a:r>
                <a:r>
                  <a:rPr lang="fr-CH" dirty="0" err="1" smtClean="0"/>
                  <a:t>stationary</a:t>
                </a:r>
                <a:r>
                  <a:rPr lang="fr-CH" dirty="0" smtClean="0"/>
                  <a:t> but </a:t>
                </a:r>
                <a:r>
                  <a:rPr lang="fr-CH" dirty="0" err="1" smtClean="0"/>
                  <a:t>random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loads</a:t>
                </a:r>
                <a:r>
                  <a:rPr lang="fr-CH" dirty="0" smtClean="0"/>
                  <a:t>, </a:t>
                </a:r>
                <a:r>
                  <a:rPr lang="fr-CH" dirty="0" err="1" smtClean="0"/>
                  <a:t>bursty</a:t>
                </a:r>
                <a:r>
                  <a:rPr lang="fr-CH" dirty="0" smtClean="0"/>
                  <a:t> signal are </a:t>
                </a:r>
                <a:r>
                  <a:rPr lang="fr-CH" dirty="0" err="1" smtClean="0"/>
                  <a:t>better</a:t>
                </a:r>
                <a:r>
                  <a:rPr lang="fr-CH" dirty="0" smtClean="0"/>
                  <a:t> for shaving </a:t>
                </a:r>
                <a:r>
                  <a:rPr lang="fr-CH" dirty="0" err="1" smtClean="0"/>
                  <a:t>peaks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388" y="1655805"/>
                <a:ext cx="4351337" cy="5086308"/>
              </a:xfrm>
              <a:blipFill rotWithShape="1">
                <a:blip r:embed="rId3"/>
                <a:stretch>
                  <a:fillRect t="-95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12" y="580767"/>
            <a:ext cx="3252086" cy="292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1" y="3617653"/>
            <a:ext cx="3318088" cy="282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2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EPFL Testbed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4" name="Picture 2" descr="C:\Users\leboudec\Desktop\scad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" y="1420211"/>
            <a:ext cx="8897938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92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1851325"/>
          </a:xfrm>
        </p:spPr>
        <p:txBody>
          <a:bodyPr/>
          <a:lstStyle/>
          <a:p>
            <a:r>
              <a:rPr lang="fr-CH" dirty="0" err="1" smtClean="0"/>
              <a:t>We</a:t>
            </a:r>
            <a:r>
              <a:rPr lang="fr-CH" dirty="0" smtClean="0"/>
              <a:t> propose a service </a:t>
            </a:r>
            <a:r>
              <a:rPr lang="fr-CH" dirty="0" err="1" smtClean="0"/>
              <a:t>curve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r>
              <a:rPr lang="fr-CH" dirty="0" smtClean="0"/>
              <a:t> to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2926363"/>
          </a:xfrm>
        </p:spPr>
        <p:txBody>
          <a:bodyPr/>
          <a:lstStyle/>
          <a:p>
            <a:r>
              <a:rPr lang="fr-CH" dirty="0" err="1"/>
              <a:t>Distributed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/>
              <a:t>Applies</a:t>
            </a:r>
            <a:r>
              <a:rPr lang="fr-CH" dirty="0"/>
              <a:t> to total </a:t>
            </a:r>
            <a:r>
              <a:rPr lang="fr-CH" dirty="0" err="1"/>
              <a:t>customer</a:t>
            </a:r>
            <a:r>
              <a:rPr lang="fr-CH" dirty="0"/>
              <a:t> </a:t>
            </a:r>
            <a:r>
              <a:rPr lang="fr-CH" dirty="0" err="1"/>
              <a:t>load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/>
              <a:t>Provides</a:t>
            </a:r>
            <a:r>
              <a:rPr lang="fr-CH" dirty="0"/>
              <a:t> large </a:t>
            </a:r>
            <a:r>
              <a:rPr lang="fr-CH" dirty="0" err="1"/>
              <a:t>flxibility</a:t>
            </a:r>
            <a:r>
              <a:rPr lang="fr-CH" dirty="0"/>
              <a:t> to provider</a:t>
            </a:r>
            <a:br>
              <a:rPr lang="fr-CH" dirty="0"/>
            </a:br>
            <a:r>
              <a:rPr lang="fr-CH" dirty="0" err="1"/>
              <a:t>Protects</a:t>
            </a:r>
            <a:r>
              <a:rPr lang="fr-CH" dirty="0"/>
              <a:t> user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price</a:t>
            </a:r>
            <a:r>
              <a:rPr lang="fr-CH" dirty="0"/>
              <a:t> </a:t>
            </a:r>
            <a:r>
              <a:rPr lang="fr-CH" dirty="0" err="1"/>
              <a:t>uncertainty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319" y="4771079"/>
            <a:ext cx="817627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CH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[Le </a:t>
            </a:r>
            <a:r>
              <a:rPr lang="fr-CH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Boudec</a:t>
            </a:r>
            <a:r>
              <a:rPr lang="fr-CH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Tomezei</a:t>
            </a:r>
            <a:r>
              <a:rPr lang="fr-CH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2011]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Boudec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J.Y.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Tomozei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D.C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“Demand Response Using Service Curves”, EPFL-REPORT-168868, 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https://infoscience.epfl.ch/record/168868,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2011</a:t>
            </a:r>
            <a:endParaRPr lang="fr-CH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Agenda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3262" y="1052513"/>
            <a:ext cx="5275384" cy="5689600"/>
          </a:xfrm>
        </p:spPr>
        <p:txBody>
          <a:bodyPr/>
          <a:lstStyle/>
          <a:p>
            <a:pPr algn="ctr"/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endParaRPr lang="fr-CH" dirty="0" smtClean="0"/>
          </a:p>
          <a:p>
            <a:pPr algn="ctr"/>
            <a:r>
              <a:rPr lang="fr-CH" dirty="0" smtClean="0"/>
              <a:t>Service </a:t>
            </a:r>
            <a:r>
              <a:rPr lang="fr-CH" dirty="0" err="1" smtClean="0"/>
              <a:t>Curve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endParaRPr lang="fr-CH" dirty="0" smtClean="0"/>
          </a:p>
          <a:p>
            <a:pPr algn="ctr"/>
            <a:r>
              <a:rPr lang="fr-CH" dirty="0" smtClean="0"/>
              <a:t>User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Optimization</a:t>
            </a:r>
            <a:endParaRPr lang="fr-CH" dirty="0" smtClean="0"/>
          </a:p>
          <a:p>
            <a:pPr algn="ctr"/>
            <a:r>
              <a:rPr lang="fr-CH" dirty="0" err="1" smtClean="0"/>
              <a:t>Operator</a:t>
            </a:r>
            <a:r>
              <a:rPr lang="fr-CH" dirty="0" smtClean="0"/>
              <a:t>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Optimization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8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1" y="1295400"/>
            <a:ext cx="3810000" cy="5003800"/>
          </a:xfrm>
        </p:spPr>
        <p:txBody>
          <a:bodyPr/>
          <a:lstStyle/>
          <a:p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delayed</a:t>
            </a:r>
            <a:r>
              <a:rPr lang="fr-CH" dirty="0" smtClean="0"/>
              <a:t> !</a:t>
            </a:r>
          </a:p>
          <a:p>
            <a:r>
              <a:rPr lang="fr-CH" dirty="0" smtClean="0"/>
              <a:t>DSO </a:t>
            </a:r>
            <a:r>
              <a:rPr lang="fr-CH" dirty="0" err="1" smtClean="0"/>
              <a:t>provides</a:t>
            </a:r>
            <a:r>
              <a:rPr lang="fr-CH" dirty="0" smtClean="0"/>
              <a:t> best effort service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statistical</a:t>
            </a:r>
            <a:r>
              <a:rPr lang="fr-CH" dirty="0" smtClean="0"/>
              <a:t> </a:t>
            </a:r>
            <a:r>
              <a:rPr lang="fr-CH" dirty="0" err="1" smtClean="0"/>
              <a:t>guarantees</a:t>
            </a:r>
            <a:r>
              <a:rPr lang="fr-CH" dirty="0" smtClean="0"/>
              <a:t>  [</a:t>
            </a:r>
            <a:r>
              <a:rPr lang="fr-CH" dirty="0" err="1" smtClean="0"/>
              <a:t>Keshav</a:t>
            </a:r>
            <a:r>
              <a:rPr lang="fr-CH" dirty="0" smtClean="0"/>
              <a:t> and Rosenberg 2010]</a:t>
            </a:r>
          </a:p>
          <a:p>
            <a:pPr>
              <a:buNone/>
            </a:pPr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5410200" y="3124200"/>
            <a:ext cx="3505200" cy="1346200"/>
          </a:xfrm>
        </p:spPr>
        <p:txBody>
          <a:bodyPr/>
          <a:lstStyle/>
          <a:p>
            <a:pPr>
              <a:buNone/>
            </a:pPr>
            <a:r>
              <a:rPr lang="fr-CH" sz="2000" dirty="0" err="1" smtClean="0"/>
              <a:t>Voltalis</a:t>
            </a:r>
            <a:r>
              <a:rPr lang="fr-CH" sz="2000" dirty="0" smtClean="0"/>
              <a:t> </a:t>
            </a:r>
            <a:r>
              <a:rPr lang="fr-CH" sz="2000" dirty="0" err="1" smtClean="0"/>
              <a:t>Bluepod</a:t>
            </a:r>
            <a:r>
              <a:rPr lang="fr-CH" sz="2000" dirty="0" smtClean="0"/>
              <a:t> </a:t>
            </a:r>
            <a:r>
              <a:rPr lang="fr-CH" sz="2000" dirty="0" err="1" smtClean="0"/>
              <a:t>switches</a:t>
            </a:r>
            <a:r>
              <a:rPr lang="fr-CH" sz="2000" dirty="0" smtClean="0"/>
              <a:t> off thermal </a:t>
            </a:r>
            <a:r>
              <a:rPr lang="fr-CH" sz="2000" dirty="0" err="1" smtClean="0"/>
              <a:t>load</a:t>
            </a:r>
            <a:r>
              <a:rPr lang="fr-CH" sz="2000" dirty="0" smtClean="0"/>
              <a:t> for 30 mn</a:t>
            </a:r>
            <a:endParaRPr lang="fr-CH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0316" y="4464466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278" y="3907565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O063_menu-top_V2_01.jpg"/>
          <p:cNvPicPr>
            <a:picLocks noChangeAspect="1"/>
          </p:cNvPicPr>
          <p:nvPr/>
        </p:nvPicPr>
        <p:blipFill>
          <a:blip r:embed="rId6" cstate="print"/>
          <a:srcRect l="52347"/>
          <a:stretch>
            <a:fillRect/>
          </a:stretch>
        </p:blipFill>
        <p:spPr>
          <a:xfrm>
            <a:off x="5734228" y="4100067"/>
            <a:ext cx="2950347" cy="1990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5638800" y="6298249"/>
            <a:ext cx="3505200" cy="87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PeakSaver</a:t>
            </a:r>
            <a:r>
              <a:rPr kumimoji="0" lang="fr-CH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cycles AC for 15mn</a:t>
            </a:r>
            <a:endParaRPr kumimoji="0" lang="fr-CH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2461189" y="6296825"/>
            <a:ext cx="3136306" cy="87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Programmable</a:t>
            </a:r>
            <a:r>
              <a:rPr kumimoji="0" lang="fr-CH" sz="20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dishwasher</a:t>
            </a:r>
            <a:endParaRPr kumimoji="0" lang="fr-CH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0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Price vs </a:t>
            </a:r>
            <a:r>
              <a:rPr lang="fr-CH" dirty="0" err="1" smtClean="0"/>
              <a:t>Quantity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Peaksaver</a:t>
            </a:r>
            <a:r>
              <a:rPr lang="fr-CH" dirty="0" smtClean="0"/>
              <a:t>, </a:t>
            </a:r>
            <a:r>
              <a:rPr lang="fr-CH" dirty="0" err="1" smtClean="0"/>
              <a:t>Bluepod</a:t>
            </a:r>
            <a:r>
              <a:rPr lang="fr-CH" dirty="0" smtClean="0"/>
              <a:t> </a:t>
            </a:r>
            <a:r>
              <a:rPr lang="fr-CH" dirty="0" err="1" smtClean="0"/>
              <a:t>act</a:t>
            </a:r>
            <a:r>
              <a:rPr lang="fr-CH" dirty="0" smtClean="0"/>
              <a:t> by </a:t>
            </a:r>
            <a:r>
              <a:rPr lang="fr-CH" dirty="0" err="1" smtClean="0"/>
              <a:t>quantity</a:t>
            </a:r>
            <a:r>
              <a:rPr lang="fr-CH" dirty="0" smtClean="0"/>
              <a:t> control</a:t>
            </a:r>
          </a:p>
          <a:p>
            <a:pPr lvl="1"/>
            <a:r>
              <a:rPr lang="fr-CH" dirty="0" smtClean="0"/>
              <a:t>DSO/</a:t>
            </a:r>
            <a:r>
              <a:rPr lang="fr-CH" dirty="0" err="1"/>
              <a:t>Aggregator</a:t>
            </a:r>
            <a:r>
              <a:rPr lang="fr-CH" dirty="0" smtClean="0"/>
              <a:t> </a:t>
            </a:r>
            <a:r>
              <a:rPr lang="fr-CH" dirty="0" err="1" smtClean="0"/>
              <a:t>switches</a:t>
            </a:r>
            <a:r>
              <a:rPr lang="fr-CH" dirty="0" smtClean="0"/>
              <a:t> off </a:t>
            </a:r>
            <a:r>
              <a:rPr lang="fr-CH" dirty="0" err="1" smtClean="0"/>
              <a:t>appliance</a:t>
            </a:r>
            <a:endParaRPr lang="fr-CH" dirty="0" smtClean="0"/>
          </a:p>
          <a:p>
            <a:r>
              <a:rPr lang="fr-CH" dirty="0" smtClean="0"/>
              <a:t>Price control </a:t>
            </a:r>
            <a:r>
              <a:rPr lang="fr-CH" dirty="0" err="1" smtClean="0"/>
              <a:t>often</a:t>
            </a:r>
            <a:r>
              <a:rPr lang="fr-CH" dirty="0" smtClean="0"/>
              <a:t> </a:t>
            </a:r>
            <a:r>
              <a:rPr lang="fr-CH" dirty="0" err="1" smtClean="0"/>
              <a:t>proposed</a:t>
            </a:r>
            <a:r>
              <a:rPr lang="fr-CH" dirty="0" smtClean="0"/>
              <a:t> as alternative</a:t>
            </a:r>
          </a:p>
          <a:p>
            <a:pPr lvl="1"/>
            <a:r>
              <a:rPr lang="fr-CH" dirty="0" err="1" smtClean="0"/>
              <a:t>Users</a:t>
            </a:r>
            <a:r>
              <a:rPr lang="fr-CH" dirty="0" smtClean="0"/>
              <a:t> </a:t>
            </a:r>
            <a:r>
              <a:rPr lang="fr-CH" dirty="0" err="1" smtClean="0"/>
              <a:t>save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price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high</a:t>
            </a:r>
            <a:endParaRPr lang="fr-CH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61464" y="3541537"/>
            <a:ext cx="4352925" cy="2705372"/>
          </a:xfrm>
        </p:spPr>
        <p:txBody>
          <a:bodyPr/>
          <a:lstStyle/>
          <a:p>
            <a:r>
              <a:rPr lang="fr-CH" dirty="0" smtClean="0"/>
              <a:t>[</a:t>
            </a:r>
            <a:r>
              <a:rPr lang="fr-CH" dirty="0" err="1" smtClean="0"/>
              <a:t>Meyn</a:t>
            </a:r>
            <a:r>
              <a:rPr lang="fr-CH" dirty="0" smtClean="0"/>
              <a:t> 2010] : </a:t>
            </a:r>
            <a:r>
              <a:rPr lang="fr-CH" dirty="0" err="1" smtClean="0"/>
              <a:t>high</a:t>
            </a:r>
            <a:r>
              <a:rPr lang="fr-CH" dirty="0" smtClean="0"/>
              <a:t> </a:t>
            </a:r>
            <a:r>
              <a:rPr lang="fr-CH" dirty="0" err="1" smtClean="0"/>
              <a:t>volatility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an </a:t>
            </a:r>
            <a:r>
              <a:rPr lang="fr-CH" dirty="0" err="1" smtClean="0"/>
              <a:t>inherent</a:t>
            </a:r>
            <a:r>
              <a:rPr lang="fr-CH" dirty="0" smtClean="0"/>
              <a:t> </a:t>
            </a:r>
            <a:r>
              <a:rPr lang="fr-CH" dirty="0" err="1" smtClean="0"/>
              <a:t>feature</a:t>
            </a:r>
            <a:r>
              <a:rPr lang="fr-CH" dirty="0" smtClean="0"/>
              <a:t> of </a:t>
            </a:r>
            <a:r>
              <a:rPr lang="fr-CH" dirty="0" err="1" smtClean="0"/>
              <a:t>electricity</a:t>
            </a:r>
            <a:r>
              <a:rPr lang="fr-CH" dirty="0" smtClean="0"/>
              <a:t> </a:t>
            </a:r>
            <a:r>
              <a:rPr lang="fr-CH" dirty="0" err="1" smtClean="0"/>
              <a:t>markets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3" name="Picture 12" descr="HO063_menu-top_V2_01.jpg"/>
          <p:cNvPicPr>
            <a:picLocks noChangeAspect="1"/>
          </p:cNvPicPr>
          <p:nvPr/>
        </p:nvPicPr>
        <p:blipFill>
          <a:blip r:embed="rId3" cstate="print"/>
          <a:srcRect l="52347"/>
          <a:stretch>
            <a:fillRect/>
          </a:stretch>
        </p:blipFill>
        <p:spPr>
          <a:xfrm>
            <a:off x="604667" y="4256184"/>
            <a:ext cx="2950347" cy="1990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60" y="1105363"/>
            <a:ext cx="3158535" cy="25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62862" y="920697"/>
            <a:ext cx="20236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Conejo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et al, 2010]</a:t>
            </a:r>
          </a:p>
        </p:txBody>
      </p:sp>
      <p:pic>
        <p:nvPicPr>
          <p:cNvPr id="1027" name="Picture 3" descr="C:\Users\leboudec\Desktop\NZ_Texa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9" t="49065" r="-6358" b="-145"/>
          <a:stretch/>
        </p:blipFill>
        <p:spPr bwMode="auto">
          <a:xfrm>
            <a:off x="4098079" y="4785360"/>
            <a:ext cx="5757758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71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Centralized</a:t>
            </a:r>
            <a:r>
              <a:rPr lang="fr-CH" dirty="0" smtClean="0"/>
              <a:t> vs </a:t>
            </a:r>
            <a:r>
              <a:rPr lang="fr-CH" dirty="0" err="1" smtClean="0"/>
              <a:t>Distributed</a:t>
            </a:r>
            <a:r>
              <a:rPr lang="fr-CH" dirty="0" smtClean="0"/>
              <a:t> Control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Direct control by DSO/</a:t>
            </a:r>
            <a:r>
              <a:rPr lang="fr-CH" dirty="0" err="1" smtClean="0"/>
              <a:t>Aggregator</a:t>
            </a:r>
            <a:r>
              <a:rPr lang="fr-CH" dirty="0" smtClean="0"/>
              <a:t> for air </a:t>
            </a:r>
            <a:r>
              <a:rPr lang="fr-CH" dirty="0" err="1" smtClean="0"/>
              <a:t>conditioning</a:t>
            </a:r>
            <a:r>
              <a:rPr lang="fr-CH" dirty="0" smtClean="0"/>
              <a:t>, </a:t>
            </a:r>
            <a:r>
              <a:rPr lang="fr-CH" dirty="0" err="1" smtClean="0"/>
              <a:t>dryers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Not </a:t>
            </a:r>
            <a:r>
              <a:rPr lang="fr-CH" dirty="0" err="1" smtClean="0"/>
              <a:t>scalable</a:t>
            </a:r>
            <a:r>
              <a:rPr lang="fr-CH" dirty="0" smtClean="0"/>
              <a:t>,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adapt</a:t>
            </a:r>
            <a:r>
              <a:rPr lang="fr-CH" dirty="0" smtClean="0"/>
              <a:t> to </a:t>
            </a:r>
            <a:r>
              <a:rPr lang="fr-CH" dirty="0" err="1" smtClean="0"/>
              <a:t>diversity</a:t>
            </a:r>
            <a:r>
              <a:rPr lang="fr-CH" dirty="0" smtClean="0"/>
              <a:t> and </a:t>
            </a:r>
            <a:r>
              <a:rPr lang="fr-CH" dirty="0" err="1" smtClean="0"/>
              <a:t>flexibility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Appliance control </a:t>
            </a:r>
            <a:r>
              <a:rPr lang="fr-CH" dirty="0" err="1" smtClean="0"/>
              <a:t>should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done</a:t>
            </a:r>
            <a:r>
              <a:rPr lang="fr-CH" dirty="0" smtClean="0"/>
              <a:t> close to end-</a:t>
            </a:r>
            <a:r>
              <a:rPr lang="fr-CH" dirty="0" err="1" smtClean="0"/>
              <a:t>users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667" t="11111" r="18333"/>
          <a:stretch>
            <a:fillRect/>
          </a:stretch>
        </p:blipFill>
        <p:spPr bwMode="auto">
          <a:xfrm>
            <a:off x="5623432" y="815545"/>
            <a:ext cx="3238964" cy="2699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/>
          <p:cNvGrpSpPr/>
          <p:nvPr/>
        </p:nvGrpSpPr>
        <p:grpSpPr>
          <a:xfrm>
            <a:off x="5252731" y="2750899"/>
            <a:ext cx="3723904" cy="4103344"/>
            <a:chOff x="4385799" y="1303828"/>
            <a:chExt cx="4534681" cy="514789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85799" y="1303828"/>
              <a:ext cx="3323838" cy="51478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b="2697"/>
            <a:stretch/>
          </p:blipFill>
          <p:spPr bwMode="auto">
            <a:xfrm>
              <a:off x="6055694" y="4361097"/>
              <a:ext cx="2864786" cy="2090629"/>
            </a:xfrm>
            <a:prstGeom prst="rect">
              <a:avLst/>
            </a:prstGeom>
            <a:ln w="127000" cap="rnd">
              <a:noFill/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731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1701"/>
            <a:ext cx="4040188" cy="639762"/>
          </a:xfrm>
        </p:spPr>
        <p:txBody>
          <a:bodyPr/>
          <a:lstStyle/>
          <a:p>
            <a:r>
              <a:rPr lang="fr-CH" dirty="0" smtClean="0"/>
              <a:t>Price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741463"/>
            <a:ext cx="4040188" cy="1939925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H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flexible, user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Volatility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Reconciliation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Predictability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CH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01701"/>
            <a:ext cx="4041775" cy="639762"/>
          </a:xfrm>
        </p:spPr>
        <p:txBody>
          <a:bodyPr/>
          <a:lstStyle/>
          <a:p>
            <a:r>
              <a:rPr lang="fr-CH" dirty="0" err="1" smtClean="0"/>
              <a:t>Quantity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endParaRPr lang="fr-CH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741464"/>
            <a:ext cx="4041775" cy="19399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H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Predictable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costs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inflexible, no user input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" name="Text Placeholder 7"/>
          <p:cNvSpPr txBox="1">
            <a:spLocks/>
          </p:cNvSpPr>
          <p:nvPr/>
        </p:nvSpPr>
        <p:spPr bwMode="auto">
          <a:xfrm>
            <a:off x="2413722" y="3812917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>
                <a:solidFill>
                  <a:srgbClr val="5F5F5F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1">
                <a:solidFill>
                  <a:srgbClr val="5F5F5F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b="1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fr-CH" dirty="0" smtClean="0"/>
              <a:t>Service </a:t>
            </a:r>
            <a:r>
              <a:rPr lang="fr-CH" dirty="0" err="1" smtClean="0"/>
              <a:t>Curve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2512578" y="4452679"/>
            <a:ext cx="4040188" cy="19399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CH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flexible, user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Predictable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costs</a:t>
            </a:r>
            <a:endParaRPr lang="fr-CH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174326" y="3113903"/>
            <a:ext cx="627946" cy="796474"/>
          </a:xfrm>
          <a:prstGeom prst="downArrow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fr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6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Definition</a:t>
            </a:r>
            <a:r>
              <a:rPr lang="fr-CH" dirty="0" smtClean="0"/>
              <a:t> of Service </a:t>
            </a:r>
            <a:r>
              <a:rPr lang="fr-CH" dirty="0" err="1" smtClean="0"/>
              <a:t>Curve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endParaRPr lang="fr-CH" dirty="0"/>
          </a:p>
        </p:txBody>
      </p:sp>
      <p:sp>
        <p:nvSpPr>
          <p:cNvPr id="2053" name="Content Placeholder 2052"/>
          <p:cNvSpPr>
            <a:spLocks noGrp="1"/>
          </p:cNvSpPr>
          <p:nvPr>
            <p:ph idx="1"/>
          </p:nvPr>
        </p:nvSpPr>
        <p:spPr>
          <a:xfrm>
            <a:off x="135331" y="4868562"/>
            <a:ext cx="4911596" cy="1600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 smtClean="0"/>
              <a:t>Customer </a:t>
            </a:r>
            <a:r>
              <a:rPr lang="fr-CH" dirty="0" err="1" smtClean="0"/>
              <a:t>agrees</a:t>
            </a:r>
            <a:r>
              <a:rPr lang="fr-CH" dirty="0" smtClean="0"/>
              <a:t> to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throttled</a:t>
            </a:r>
            <a:r>
              <a:rPr lang="fr-CH" dirty="0" smtClean="0"/>
              <a:t>, </a:t>
            </a:r>
            <a:r>
              <a:rPr lang="fr-CH" dirty="0" err="1" smtClean="0"/>
              <a:t>with</a:t>
            </a:r>
            <a:r>
              <a:rPr lang="fr-CH" dirty="0" smtClean="0"/>
              <a:t> a </a:t>
            </a:r>
            <a:r>
              <a:rPr lang="fr-CH" dirty="0" err="1" smtClean="0"/>
              <a:t>bound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Fixed</a:t>
            </a:r>
            <a:r>
              <a:rPr lang="fr-CH" dirty="0" smtClean="0"/>
              <a:t> </a:t>
            </a:r>
            <a:r>
              <a:rPr lang="fr-CH" dirty="0" err="1"/>
              <a:t>p</a:t>
            </a:r>
            <a:r>
              <a:rPr lang="fr-CH" dirty="0" err="1" smtClean="0"/>
              <a:t>rice</a:t>
            </a:r>
            <a:r>
              <a:rPr lang="fr-CH" dirty="0" smtClean="0"/>
              <a:t> per kWh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Total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controlled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54423" y="255621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054" name="Group 2053"/>
          <p:cNvGrpSpPr/>
          <p:nvPr/>
        </p:nvGrpSpPr>
        <p:grpSpPr>
          <a:xfrm>
            <a:off x="320020" y="1544593"/>
            <a:ext cx="7514164" cy="3323969"/>
            <a:chOff x="320020" y="1544593"/>
            <a:chExt cx="7514164" cy="3323969"/>
          </a:xfrm>
        </p:grpSpPr>
        <p:sp>
          <p:nvSpPr>
            <p:cNvPr id="10" name="Cloud 9"/>
            <p:cNvSpPr/>
            <p:nvPr/>
          </p:nvSpPr>
          <p:spPr>
            <a:xfrm>
              <a:off x="3101544" y="1544593"/>
              <a:ext cx="1779373" cy="1445741"/>
            </a:xfrm>
            <a:prstGeom prst="cloud">
              <a:avLst/>
            </a:prstGeom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r>
                <a:rPr lang="fr-CH" dirty="0" smtClean="0"/>
                <a:t>DSO</a:t>
              </a:r>
              <a:endParaRPr lang="fr-CH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7" t="34501" r="50152" b="830"/>
            <a:stretch/>
          </p:blipFill>
          <p:spPr bwMode="auto">
            <a:xfrm>
              <a:off x="320020" y="1544593"/>
              <a:ext cx="1582921" cy="15695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Vertical Scroll 11"/>
            <p:cNvSpPr/>
            <p:nvPr/>
          </p:nvSpPr>
          <p:spPr>
            <a:xfrm>
              <a:off x="1672940" y="3114120"/>
              <a:ext cx="2113006" cy="1433384"/>
            </a:xfrm>
            <a:prstGeom prst="verticalScroll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4151" y="3507646"/>
              <a:ext cx="14305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Service </a:t>
              </a:r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curve</a:t>
              </a:r>
              <a:endPara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contract</a:t>
              </a:r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2014151" y="2236569"/>
              <a:ext cx="877328" cy="413844"/>
            </a:xfrm>
            <a:prstGeom prst="leftRight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6" name="Straight Connector 15"/>
            <p:cNvCxnSpPr>
              <a:stCxn id="14" idx="5"/>
              <a:endCxn id="12" idx="0"/>
            </p:cNvCxnSpPr>
            <p:nvPr/>
          </p:nvCxnSpPr>
          <p:spPr bwMode="auto">
            <a:xfrm>
              <a:off x="2452815" y="2546952"/>
              <a:ext cx="276628" cy="567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966" y="2977120"/>
              <a:ext cx="2524125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966" y="3830812"/>
              <a:ext cx="29527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559643" y="2977120"/>
              <a:ext cx="3274541" cy="189144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1" name="Straight Connector 20"/>
            <p:cNvCxnSpPr>
              <a:stCxn id="12" idx="3"/>
              <a:endCxn id="19" idx="1"/>
            </p:cNvCxnSpPr>
            <p:nvPr/>
          </p:nvCxnSpPr>
          <p:spPr bwMode="auto">
            <a:xfrm>
              <a:off x="3606773" y="3830812"/>
              <a:ext cx="952870" cy="920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3" name="Straight Connector 22"/>
          <p:cNvCxnSpPr/>
          <p:nvPr/>
        </p:nvCxnSpPr>
        <p:spPr bwMode="auto">
          <a:xfrm flipH="1">
            <a:off x="5214552" y="2131278"/>
            <a:ext cx="432486" cy="103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52080" y="1661721"/>
            <a:ext cx="1487074" cy="36933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Instant power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4791" y="2073618"/>
            <a:ext cx="1609159" cy="36933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Control by DSO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6095618" y="2546952"/>
            <a:ext cx="459642" cy="622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255091" y="5016691"/>
            <a:ext cx="1430584" cy="36933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curve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5" name="Straight Connector 34"/>
          <p:cNvCxnSpPr>
            <a:stCxn id="34" idx="1"/>
          </p:cNvCxnSpPr>
          <p:nvPr/>
        </p:nvCxnSpPr>
        <p:spPr bwMode="auto">
          <a:xfrm flipH="1" flipV="1">
            <a:off x="6746788" y="4423719"/>
            <a:ext cx="508303" cy="777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527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1" y="-1"/>
            <a:ext cx="2981238" cy="2434281"/>
          </a:xfrm>
        </p:spPr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 1:</a:t>
            </a:r>
            <a:br>
              <a:rPr lang="fr-CH" dirty="0" smtClean="0"/>
            </a:b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Switching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0553" y="3064476"/>
                <a:ext cx="2718572" cy="3689994"/>
              </a:xfrm>
            </p:spPr>
            <p:txBody>
              <a:bodyPr/>
              <a:lstStyle/>
              <a:p>
                <a:r>
                  <a:rPr lang="fr-CH" dirty="0" smtClean="0"/>
                  <a:t>At </a:t>
                </a:r>
                <a:r>
                  <a:rPr lang="fr-CH" dirty="0" err="1" smtClean="0"/>
                  <a:t>most</a:t>
                </a:r>
                <a:r>
                  <a:rPr lang="fr-CH" dirty="0" smtClean="0"/>
                  <a:t> 30 mn of interruption total per </a:t>
                </a:r>
                <a:r>
                  <a:rPr lang="fr-CH" dirty="0" err="1" smtClean="0"/>
                  <a:t>day</a:t>
                </a:r>
                <a:endParaRPr lang="fr-CH" dirty="0" smtClean="0"/>
              </a:p>
              <a:p>
                <a:r>
                  <a:rPr lang="fr-CH" dirty="0" smtClean="0"/>
                  <a:t>Or </a:t>
                </a:r>
                <a:r>
                  <a:rPr lang="fr-CH" dirty="0" err="1" smtClean="0"/>
                  <a:t>reduction</a:t>
                </a:r>
                <a:r>
                  <a:rPr lang="fr-CH" dirty="0" smtClean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CH" i="1">
                                <a:latin typeface="Cambria Math"/>
                              </a:rPr>
                              <m:t> </m:t>
                            </m:r>
                            <m:r>
                              <a:rPr lang="fr-CH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fr-CH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fr-CH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CH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CH" b="0" dirty="0" smtClean="0"/>
                  <a:t> for 60mn total per </a:t>
                </a:r>
                <a:r>
                  <a:rPr lang="fr-CH" b="0" dirty="0" err="1" smtClean="0"/>
                  <a:t>day</a:t>
                </a:r>
                <a:endParaRPr lang="fr-CH" b="0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0553" y="3064476"/>
                <a:ext cx="2718572" cy="3689994"/>
              </a:xfrm>
              <a:blipFill rotWithShape="1">
                <a:blip r:embed="rId3"/>
                <a:stretch>
                  <a:fillRect t="-13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 descr="C:\Users\leboudec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9" y="161753"/>
            <a:ext cx="5725727" cy="2618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977912"/>
            <a:ext cx="65627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13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1" y="-1"/>
            <a:ext cx="2981238" cy="2434281"/>
          </a:xfrm>
        </p:spPr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 2:</a:t>
            </a:r>
            <a:br>
              <a:rPr lang="fr-CH" dirty="0" smtClean="0"/>
            </a:b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Control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0553" y="3064476"/>
                <a:ext cx="3867750" cy="3689994"/>
              </a:xfrm>
            </p:spPr>
            <p:txBody>
              <a:bodyPr/>
              <a:lstStyle/>
              <a:p>
                <a:r>
                  <a:rPr lang="fr-CH" dirty="0" smtClean="0"/>
                  <a:t>Similar, but a minimum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fr-CH" b="0" dirty="0" smtClean="0"/>
                  <a:t> </a:t>
                </a:r>
                <a:r>
                  <a:rPr lang="fr-CH" b="0" dirty="0" err="1" smtClean="0"/>
                  <a:t>is</a:t>
                </a:r>
                <a:r>
                  <a:rPr lang="fr-CH" b="0" dirty="0" smtClean="0"/>
                  <a:t> </a:t>
                </a:r>
                <a:r>
                  <a:rPr lang="fr-CH" b="0" dirty="0" err="1" smtClean="0"/>
                  <a:t>guaranteed</a:t>
                </a:r>
                <a:endParaRPr lang="fr-CH" b="0" dirty="0" smtClean="0"/>
              </a:p>
              <a:p>
                <a:r>
                  <a:rPr lang="fr-CH" dirty="0" err="1" smtClean="0"/>
                  <a:t>Better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suited</a:t>
                </a:r>
                <a:r>
                  <a:rPr lang="fr-CH" dirty="0" smtClean="0"/>
                  <a:t> (</a:t>
                </a:r>
                <a:r>
                  <a:rPr lang="fr-CH" dirty="0" err="1" smtClean="0"/>
                  <a:t>than</a:t>
                </a:r>
                <a:r>
                  <a:rPr lang="fr-CH" dirty="0" smtClean="0"/>
                  <a:t> ex 1) </a:t>
                </a:r>
                <a:r>
                  <a:rPr lang="fr-CH" dirty="0" err="1" smtClean="0"/>
                  <a:t>when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applied</a:t>
                </a:r>
                <a:r>
                  <a:rPr lang="fr-CH" dirty="0" smtClean="0"/>
                  <a:t> to an </a:t>
                </a:r>
                <a:r>
                  <a:rPr lang="fr-CH" dirty="0" err="1" smtClean="0"/>
                  <a:t>entire</a:t>
                </a:r>
                <a:r>
                  <a:rPr lang="fr-CH" dirty="0" smtClean="0"/>
                  <a:t> home /</a:t>
                </a:r>
                <a:r>
                  <a:rPr lang="fr-CH" dirty="0" err="1" smtClean="0"/>
                  <a:t>enterprise</a:t>
                </a:r>
                <a:endParaRPr lang="fr-CH" b="0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0553" y="3064476"/>
                <a:ext cx="3867750" cy="3689994"/>
              </a:xfrm>
              <a:blipFill rotWithShape="1">
                <a:blip r:embed="rId3"/>
                <a:stretch>
                  <a:fillRect t="-1322" r="-204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 descr="C:\Users\leboudec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9" y="161753"/>
            <a:ext cx="5725727" cy="2618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32" y="3639065"/>
            <a:ext cx="39909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86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BOLDAMS" val="False"/>
  <p:tag name="GHOSTSCRIPTCOMMAND" val="gswin32c"/>
  <p:tag name="DEFAULTWORKAROUNDTRANSPARENCYBUG" val="False"/>
  <p:tag name="DEFAULTWIDTH" val="348"/>
  <p:tag name="POWERPOINTVERSION" val="14.0"/>
  <p:tag name="SAVECSVWITHSESSION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GRIDFONTSIZE" val="12"/>
  <p:tag name="RESETCHARTS" val="Tru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ALWAYSOPENPOLL" val="False"/>
  <p:tag name="TEX2PS" val="latex $(base).tex; dvips -D $(res) -E -o $(base).ps $(base).dvi"/>
  <p:tag name="DEFAULTTRANSPARENT" val="False"/>
  <p:tag name="DEFAULTHEIGHT" val="200"/>
  <p:tag name="ANSWERNOWSTYLE" val="-1"/>
  <p:tag name="COUNTDOWNSECONDS" val="10"/>
  <p:tag name="BACKUPMAINTENANCE" val="7"/>
  <p:tag name="AUTOUPDATEALIASES" val="True"/>
  <p:tag name="PARTICIPANTSINLEADERBOARD" val="5"/>
  <p:tag name="BUBBLEVALUEFORMAT" val="0.0"/>
  <p:tag name="CUSTOMCELLBACKCOLOR1" val="-657956"/>
  <p:tag name="DISPLAYDEVICENUMBER" val="True"/>
  <p:tag name="GRIDSIZE" val="{Width=800, Height=600}"/>
  <p:tag name="CHARTLABELS" val="1"/>
  <p:tag name="CORRECTPOINTVALUE" val="1"/>
  <p:tag name="AUTOADJUSTPARTRANGE" val="True"/>
  <p:tag name="FIBINCLUDEOTHER" val="True"/>
  <p:tag name="PRRESPONSE5" val="6"/>
  <p:tag name="PRRESPONSE10" val="1"/>
  <p:tag name="DEFAULTDISPLAYSOURCE" val="\documentclass{slides}\pagestyle{empty}&#10;\begin{document}&#10;&#10;\end{document}&#10;"/>
  <p:tag name="DEFAULTRESOLUTION" val="1200"/>
  <p:tag name="TPVERSION" val="2008"/>
  <p:tag name="BULLETTYPE" val="3"/>
  <p:tag name="INPUTSOURCE" val="1"/>
  <p:tag name="REVIEWONLY" val="False"/>
  <p:tag name="RACEANIMATIONSPEED" val="3"/>
  <p:tag name="BUBBLEGROUPING" val="3"/>
  <p:tag name="CUSTOMCELLBACKCOLOR4" val="-8355712"/>
  <p:tag name="AUTOSIZEGRID" val="True"/>
  <p:tag name="INCLUDENONRESPONDERS" val="False"/>
  <p:tag name="REALTIMEBACKUP" val="False"/>
  <p:tag name="FIBNUMRESULTS" val="5"/>
  <p:tag name="PRRESPONSE6" val="5"/>
  <p:tag name="USEAMSFONTS" val="True"/>
  <p:tag name="DEFAULTBLEND" val="False"/>
  <p:tag name="SHOWBARVISIBLE" val="True"/>
  <p:tag name="RESPCOUNTERSTYLE" val="-1"/>
  <p:tag name="CHARTVALUEFORMAT" val="0%"/>
  <p:tag name="TEAMSINLEADERBOARD" val="5"/>
  <p:tag name="CUSTOMCELLFORECOLOR" val="-16777216"/>
  <p:tag name="GRIDOPACITY" val="90"/>
  <p:tag name="MULTIRESPDIVISOR" val="1"/>
  <p:tag name="CHARTSCALE" val="True"/>
  <p:tag name="PRRESPONSE3" val="8"/>
  <p:tag name="EMBEDFONTS" val="False"/>
  <p:tag name="DEFAULTFONTSIZE" val="10"/>
  <p:tag name="COUNTDOWNSTYLE" val="-1"/>
  <p:tag name="ROTATIONINTERVAL" val="2"/>
  <p:tag name="BUBBLESIZEVISIBLE" val="True"/>
  <p:tag name="DISPLAYDEVICEID" val="True"/>
  <p:tag name="INCLUDEPPT" val="True"/>
  <p:tag name="PRRESPONSE1" val="10"/>
  <p:tag name="SHOWFLASHWARNING" val="True"/>
  <p:tag name="NUMRESPONSES" val="1"/>
  <p:tag name="MAXRESPONDERS" val="5"/>
  <p:tag name="GRIDPOSITION" val="1"/>
  <p:tag name="ZEROBASED" val="False"/>
  <p:tag name="PRRESPONSE9" val="2"/>
  <p:tag name="USESECONDARYMONITOR" val="True"/>
  <p:tag name="RACEENDPOINTS" val="100"/>
  <p:tag name="USESCHEMECOLORS" val="True"/>
  <p:tag name="FIBDISPLAYRESULTS" val="True"/>
  <p:tag name="DEFAULTBITMAP" val="pngmono"/>
  <p:tag name="BACKUPSESSIONS" val="True"/>
  <p:tag name="POLLINGCYCLE" val="2"/>
  <p:tag name="PRRESPONSE7" val="4"/>
  <p:tag name="RESPCOUNTERFORMAT" val="0"/>
  <p:tag name="CHARTCOLORS" val="0"/>
  <p:tag name="DEFAULTMAGNIFICATION" val="2"/>
  <p:tag name="CUSTOMCELLBACKCOLOR3" val="-268652"/>
  <p:tag name="CSVFORMAT" val="0"/>
  <p:tag name="PRRESPONSE2" val="9"/>
  <p:tag name="INCORRECTPOINTVALUE" val="0"/>
  <p:tag name="EXTERNALEDITCOMMAND" val="notepad %"/>
  <p:tag name="CUSTOMGRIDBACKCOLOR" val="-722948"/>
  <p:tag name="RACERSMAXDISPLAYED" val="5"/>
  <p:tag name="DELIMITERS" val="3.1"/>
  <p:tag name="EXPANDSHOWBAR" val="False"/>
  <p:tag name="TASKPANEKEY" val="464cfe32-edd1-4db7-8ec0-e7778e8ea4fb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4256</TotalTime>
  <Words>435</Words>
  <Application>Microsoft Office PowerPoint</Application>
  <PresentationFormat>On-screen Show 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Cambria</vt:lpstr>
      <vt:lpstr>Cambria Math</vt:lpstr>
      <vt:lpstr>Times New Roman</vt:lpstr>
      <vt:lpstr>Wingdings</vt:lpstr>
      <vt:lpstr>Comic Sans MS</vt:lpstr>
      <vt:lpstr>Calibri</vt:lpstr>
      <vt:lpstr>tcp</vt:lpstr>
      <vt:lpstr>A SERVICE CURVE APPROACH TO DEMAND RESPONSE</vt:lpstr>
      <vt:lpstr>Agenda</vt:lpstr>
      <vt:lpstr>Demand Response</vt:lpstr>
      <vt:lpstr>Price vs Quantity</vt:lpstr>
      <vt:lpstr>Centralized vs Distributed Control</vt:lpstr>
      <vt:lpstr>PowerPoint Presentation</vt:lpstr>
      <vt:lpstr>Definition of Service Curve Approach</vt:lpstr>
      <vt:lpstr>Example 1: Load Switching</vt:lpstr>
      <vt:lpstr>Example 2: Two Level Control</vt:lpstr>
      <vt:lpstr>The Maths of Two-Level Control</vt:lpstr>
      <vt:lpstr>User Side Optimization </vt:lpstr>
      <vt:lpstr>Provider Side Optimization</vt:lpstr>
      <vt:lpstr>EPFL Testbed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676</cp:revision>
  <cp:lastPrinted>1601-01-01T00:00:00Z</cp:lastPrinted>
  <dcterms:created xsi:type="dcterms:W3CDTF">1601-01-01T00:00:00Z</dcterms:created>
  <dcterms:modified xsi:type="dcterms:W3CDTF">2011-09-28T09:58:30Z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