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7" r:id="rId11"/>
    <p:sldId id="359" r:id="rId12"/>
    <p:sldId id="376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60" r:id="rId28"/>
    <p:sldId id="358" r:id="rId29"/>
    <p:sldId id="361" r:id="rId30"/>
    <p:sldId id="356" r:id="rId31"/>
    <p:sldId id="393" r:id="rId32"/>
    <p:sldId id="392" r:id="rId33"/>
    <p:sldId id="397" r:id="rId34"/>
  </p:sldIdLst>
  <p:sldSz cx="9144000" cy="6858000" type="screen4x3"/>
  <p:notesSz cx="7099300" cy="10234613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862652-1E9F-4E05-A106-7C88569DE394}">
          <p14:sldIdLst>
            <p14:sldId id="25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7"/>
            <p14:sldId id="359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60"/>
            <p14:sldId id="358"/>
            <p14:sldId id="361"/>
            <p14:sldId id="356"/>
            <p14:sldId id="393"/>
            <p14:sldId id="392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16" autoAdjust="0"/>
  </p:normalViewPr>
  <p:slideViewPr>
    <p:cSldViewPr snapToGrid="0">
      <p:cViewPr>
        <p:scale>
          <a:sx n="80" d="100"/>
          <a:sy n="80" d="100"/>
        </p:scale>
        <p:origin x="-84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6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744593-BEDE-4D00-A4E6-A1EFA0961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12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BD0F1-0782-4BFF-9BE2-497DF79FF91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44593-BEDE-4D00-A4E6-A1EFA0961F6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80BE-6398-4FCA-958D-47F46971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04D85-AC5A-4404-8667-2B6AF3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74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74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8387C-1185-42F8-846E-B8369754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AB5-C6ED-4563-BB5B-E5AFF0F1E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4800" y="1524000"/>
            <a:ext cx="8458200" cy="3352800"/>
          </a:xfrm>
        </p:spPr>
        <p:txBody>
          <a:bodyPr/>
          <a:lstStyle>
            <a:lvl1pPr>
              <a:buFont typeface="Arial" pitchFamily="34" charset="0"/>
              <a:buNone/>
              <a:defRPr sz="36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3200">
                <a:solidFill>
                  <a:schemeClr val="tx1">
                    <a:lumMod val="85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052513"/>
            <a:ext cx="8312150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1092-8E31-4C1F-9E69-59C47C8E8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1F277-6BE5-406B-A866-C95192C0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C178-78C4-4EE5-A430-63C626BC7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6295-6406-4869-9BF7-2359FCF92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A53C5-72DC-4F28-88A1-5B68A3676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95EB7-39B8-4F4D-9AF8-410C23AA5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58E1-9A82-4C88-9B36-0CB03A95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4997-4215-4C20-9D7E-61FC899E9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85666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4E190E6D-F393-41E3-9649-843FEF60A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20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8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914401"/>
            <a:ext cx="7772400" cy="1947862"/>
          </a:xfrm>
        </p:spPr>
        <p:txBody>
          <a:bodyPr/>
          <a:lstStyle/>
          <a:p>
            <a:pPr algn="r" eaLnBrk="1" hangingPunct="1"/>
            <a:r>
              <a:rPr lang="en-US" dirty="0"/>
              <a:t>The System Theory of Network Calculus</a:t>
            </a:r>
            <a:r>
              <a:rPr lang="en-CA" dirty="0"/>
              <a:t/>
            </a:r>
            <a:br>
              <a:rPr lang="en-CA" dirty="0"/>
            </a:br>
            <a:endParaRPr lang="en-US" i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1649" y="2266950"/>
            <a:ext cx="2913063" cy="3620294"/>
          </a:xfrm>
        </p:spPr>
        <p:txBody>
          <a:bodyPr/>
          <a:lstStyle/>
          <a:p>
            <a:pPr algn="r"/>
            <a:r>
              <a:rPr lang="en-CA" dirty="0"/>
              <a:t>J.-Y. Le </a:t>
            </a:r>
            <a:r>
              <a:rPr lang="en-CA" dirty="0" err="1"/>
              <a:t>Boudec</a:t>
            </a:r>
            <a:endParaRPr lang="en-CA" dirty="0"/>
          </a:p>
          <a:p>
            <a:pPr algn="r"/>
            <a:r>
              <a:rPr lang="en-CA" dirty="0"/>
              <a:t>EPFL</a:t>
            </a:r>
          </a:p>
          <a:p>
            <a:pPr algn="r"/>
            <a:r>
              <a:rPr lang="en-CA" dirty="0" err="1"/>
              <a:t>WoNeCa</a:t>
            </a:r>
            <a:r>
              <a:rPr lang="en-CA" dirty="0"/>
              <a:t>, 2012 Mars 21</a:t>
            </a:r>
            <a:br>
              <a:rPr lang="en-CA" dirty="0"/>
            </a:br>
            <a:endParaRPr lang="en-CA" dirty="0"/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56C2D3B-DAC1-4269-A379-77DC6ED0F7B9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4" y="2780928"/>
            <a:ext cx="4031998" cy="310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02" y="0"/>
            <a:ext cx="8493274" cy="908050"/>
          </a:xfrm>
        </p:spPr>
        <p:txBody>
          <a:bodyPr/>
          <a:lstStyle/>
          <a:p>
            <a:r>
              <a:rPr lang="fr-CH" dirty="0" smtClean="0"/>
              <a:t>Variable </a:t>
            </a:r>
            <a:r>
              <a:rPr lang="fr-CH" dirty="0" err="1" smtClean="0"/>
              <a:t>Capacity</a:t>
            </a:r>
            <a:r>
              <a:rPr lang="fr-CH" dirty="0" smtClean="0"/>
              <a:t> </a:t>
            </a:r>
            <a:r>
              <a:rPr lang="fr-CH" dirty="0" err="1" smtClean="0"/>
              <a:t>Node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2895601"/>
                <a:ext cx="8312150" cy="3846512"/>
              </a:xfrm>
            </p:spPr>
            <p:txBody>
              <a:bodyPr/>
              <a:lstStyle/>
              <a:p>
                <a:r>
                  <a:rPr lang="fr-CH" dirty="0" smtClean="0"/>
                  <a:t>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dirty="0" smtClean="0"/>
                  <a:t>: 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𝑥</m:t>
                    </m:r>
                    <m:r>
                      <a:rPr lang="fr-CH" b="0" i="1" smtClean="0">
                        <a:latin typeface="Cambria Math"/>
                      </a:rPr>
                      <m:t>↦</m:t>
                    </m:r>
                    <m:r>
                      <a:rPr lang="fr-CH" b="0" i="1" smtClean="0">
                        <a:latin typeface="Cambria Math"/>
                      </a:rPr>
                      <m:t>𝑦</m:t>
                    </m:r>
                    <m:r>
                      <a:rPr lang="fr-CH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dirty="0" err="1" smtClean="0"/>
                  <a:t>s.t.</a:t>
                </a:r>
                <a:r>
                  <a:rPr lang="en-GB" dirty="0" smtClean="0"/>
                  <a:t> </a:t>
                </a:r>
                <a:r>
                  <a:rPr lang="fr-CH" b="0" i="1" dirty="0" smtClean="0">
                    <a:latin typeface="Cambria Math"/>
                  </a:rPr>
                  <a:t/>
                </a:r>
                <a:br>
                  <a:rPr lang="fr-CH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fr-CH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/>
                          </a:rPr>
                          <m:t>inf</m:t>
                        </m:r>
                      </m:e>
                      <m:lim>
                        <m:r>
                          <a:rPr lang="fr-CH" b="0" i="1" smtClean="0">
                            <a:latin typeface="Cambria Math"/>
                          </a:rPr>
                          <m:t>𝑠</m:t>
                        </m:r>
                        <m:r>
                          <a:rPr lang="fr-CH" b="0" i="1" smtClean="0">
                            <a:latin typeface="Cambria Math"/>
                          </a:rPr>
                          <m:t>≤ </m:t>
                        </m:r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 </m:t>
                        </m:r>
                      </m:lim>
                    </m:limLow>
                    <m:r>
                      <a:rPr lang="fr-CH" b="0" i="1" smtClean="0">
                        <a:latin typeface="Cambria Math"/>
                      </a:rPr>
                      <m:t> </m:t>
                    </m:r>
                    <m:r>
                      <a:rPr lang="fr-CH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−</m:t>
                    </m:r>
                    <m:r>
                      <a:rPr lang="fr-CH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+</m:t>
                    </m:r>
                    <m:r>
                      <a:rPr lang="fr-CH" b="0" i="1" smtClean="0">
                        <a:latin typeface="Cambria Math"/>
                      </a:rPr>
                      <m:t>𝑥</m:t>
                    </m:r>
                    <m:r>
                      <a:rPr lang="fr-CH" b="0" i="1" smtClean="0">
                        <a:latin typeface="Cambria Math"/>
                      </a:rPr>
                      <m:t>(</m:t>
                    </m:r>
                    <m:r>
                      <a:rPr lang="fr-CH" b="0" i="1" smtClean="0">
                        <a:latin typeface="Cambria Math"/>
                      </a:rPr>
                      <m:t>𝑠</m:t>
                    </m:r>
                    <m:r>
                      <a:rPr lang="fr-CH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fr-CH" dirty="0" err="1" smtClean="0"/>
                  <a:t>We</a:t>
                </a:r>
                <a:r>
                  <a:rPr lang="fr-CH" dirty="0" smtClean="0"/>
                  <a:t> have the </a:t>
                </a:r>
                <a:r>
                  <a:rPr lang="fr-CH" dirty="0" err="1" smtClean="0"/>
                  <a:t>problem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CH" b="0" i="1" smtClean="0">
                        <a:latin typeface="Cambria Math"/>
                      </a:rPr>
                      <m:t>≤</m:t>
                    </m:r>
                    <m:r>
                      <a:rPr lang="fr-CH" b="0" i="1" smtClean="0">
                        <a:latin typeface="Cambria Math"/>
                      </a:rPr>
                      <m:t>𝑅</m:t>
                    </m:r>
                    <m:r>
                      <a:rPr lang="fr-CH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CH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fr-CH" b="0" i="1" smtClean="0">
                        <a:latin typeface="Cambria Math"/>
                      </a:rPr>
                      <m:t>(</m:t>
                    </m:r>
                    <m:r>
                      <a:rPr lang="fr-CH" b="0" i="1" smtClean="0">
                        <a:latin typeface="Cambria Math"/>
                      </a:rPr>
                      <m:t>𝑅</m:t>
                    </m:r>
                    <m:r>
                      <a:rPr lang="fr-CH" b="0" i="1" smtClean="0">
                        <a:latin typeface="Cambria Math"/>
                      </a:rPr>
                      <m:t>)</m:t>
                    </m:r>
                  </m:oMath>
                </a14:m>
                <a:endParaRPr lang="fr-CH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fr-CH" b="0" i="1" smtClean="0">
                        <a:latin typeface="Cambria Math"/>
                      </a:rPr>
                      <m:t>∘</m:t>
                    </m:r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fr-CH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fr-CH" dirty="0" smtClean="0"/>
                  <a:t> and the </a:t>
                </a:r>
                <a:r>
                  <a:rPr lang="fr-CH" dirty="0" err="1" smtClean="0"/>
                  <a:t>sub</a:t>
                </a:r>
                <a:r>
                  <a:rPr lang="fr-CH" dirty="0" smtClean="0"/>
                  <a:t>-additive </a:t>
                </a:r>
                <a:r>
                  <a:rPr lang="fr-CH" dirty="0" err="1" smtClean="0"/>
                  <a:t>closure</a:t>
                </a:r>
                <a:r>
                  <a:rPr lang="fr-CH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endParaRPr lang="fr-CH" dirty="0" smtClean="0"/>
              </a:p>
              <a:p>
                <a:r>
                  <a:rPr lang="fr-CH" dirty="0" smtClean="0"/>
                  <a:t>There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a maximum solution,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fr-CH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/>
                            </a:rPr>
                            <m:t>inf</m:t>
                          </m:r>
                        </m:e>
                        <m:lim>
                          <m:r>
                            <a:rPr lang="fr-CH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≤ 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𝑡</m:t>
                          </m:r>
                        </m:lim>
                      </m:limLow>
                      <m:r>
                        <a:rPr lang="fr-CH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/>
                            </a:rPr>
                            <m:t>𝑀</m:t>
                          </m:r>
                          <m:d>
                            <m:dPr>
                              <m:ctrlPr>
                                <a:rPr lang="fr-CH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𝑀</m:t>
                          </m:r>
                          <m:d>
                            <m:dPr>
                              <m:ctrlPr>
                                <a:rPr lang="fr-CH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fr-CH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2895601"/>
                <a:ext cx="8312150" cy="3846512"/>
              </a:xfrm>
              <a:blipFill rotWithShape="1">
                <a:blip r:embed="rId2"/>
                <a:stretch>
                  <a:fillRect t="-126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457700" y="1176338"/>
            <a:ext cx="4286250" cy="1528762"/>
            <a:chOff x="896" y="909"/>
            <a:chExt cx="2700" cy="963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733" y="1403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305" y="1259"/>
              <a:ext cx="717" cy="288"/>
              <a:chOff x="2304" y="1056"/>
              <a:chExt cx="717" cy="288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2740" y="1060"/>
                <a:ext cx="281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grpSp>
            <p:nvGrpSpPr>
              <p:cNvPr id="17" name="Group 8"/>
              <p:cNvGrpSpPr>
                <a:grpSpLocks/>
              </p:cNvGrpSpPr>
              <p:nvPr/>
            </p:nvGrpSpPr>
            <p:grpSpPr bwMode="auto">
              <a:xfrm>
                <a:off x="2304" y="1056"/>
                <a:ext cx="384" cy="288"/>
                <a:chOff x="2304" y="1056"/>
                <a:chExt cx="384" cy="288"/>
              </a:xfrm>
            </p:grpSpPr>
            <p:sp>
              <p:nvSpPr>
                <p:cNvPr id="18" name="Rectangle 9"/>
                <p:cNvSpPr>
                  <a:spLocks noChangeArrowheads="1"/>
                </p:cNvSpPr>
                <p:nvPr/>
              </p:nvSpPr>
              <p:spPr bwMode="auto">
                <a:xfrm>
                  <a:off x="2304" y="1056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grpSp>
              <p:nvGrpSpPr>
                <p:cNvPr id="19" name="Group 10"/>
                <p:cNvGrpSpPr>
                  <a:grpSpLocks/>
                </p:cNvGrpSpPr>
                <p:nvPr/>
              </p:nvGrpSpPr>
              <p:grpSpPr bwMode="auto">
                <a:xfrm>
                  <a:off x="2308" y="1056"/>
                  <a:ext cx="380" cy="288"/>
                  <a:chOff x="2308" y="1056"/>
                  <a:chExt cx="380" cy="288"/>
                </a:xfrm>
              </p:grpSpPr>
              <p:sp>
                <p:nvSpPr>
                  <p:cNvPr id="2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056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344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060"/>
                    <a:ext cx="0" cy="28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</p:grpSp>
          </p:grpSp>
        </p:grp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3125" y="1403"/>
              <a:ext cx="4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896" y="909"/>
              <a:ext cx="1336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fr-FR" sz="2400">
                  <a:latin typeface="Comic Sans MS" pitchFamily="66" charset="0"/>
                </a:rPr>
                <a:t>fresh traffic</a:t>
              </a:r>
            </a:p>
            <a:p>
              <a:pPr latinLnBrk="1"/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V="1">
              <a:off x="1729" y="1303"/>
              <a:ext cx="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2824" y="1005"/>
              <a:ext cx="45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fr-FR" sz="2400">
                  <a:latin typeface="Symbol" pitchFamily="18" charset="2"/>
                </a:rPr>
                <a:t>m</a:t>
              </a:r>
              <a:r>
                <a:rPr lang="fr-FR" sz="2400">
                  <a:latin typeface="Comic Sans MS" pitchFamily="66" charset="0"/>
                </a:rPr>
                <a:t>(t)</a:t>
              </a:r>
              <a:endParaRPr lang="fr-FR" sz="2400" baseline="-25000">
                <a:latin typeface="Comic Sans MS" pitchFamily="66" charset="0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1824" y="1586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fr-FR" sz="2400" i="1">
                  <a:latin typeface="Comic Sans MS" pitchFamily="66" charset="0"/>
                </a:rPr>
                <a:t>R</a:t>
              </a: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3120" y="1586"/>
              <a:ext cx="33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fr-FR" sz="2400" i="1">
                  <a:latin typeface="Comic Sans MS" pitchFamily="66" charset="0"/>
                </a:rPr>
                <a:t>R*</a:t>
              </a: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1908" y="1407"/>
              <a:ext cx="0" cy="1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307" y="1407"/>
              <a:ext cx="0" cy="1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0" y="1289348"/>
            <a:ext cx="44576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400" dirty="0"/>
              <a:t>R*(t)  </a:t>
            </a:r>
            <a:r>
              <a:rPr lang="fr-FR" sz="2400" dirty="0">
                <a:latin typeface="Arial" charset="0"/>
                <a:sym typeface="Symbol" pitchFamily="18" charset="2"/>
              </a:rPr>
              <a:t></a:t>
            </a:r>
            <a:r>
              <a:rPr lang="en-CA" sz="2400" dirty="0"/>
              <a:t>  R(t)</a:t>
            </a:r>
            <a:br>
              <a:rPr lang="en-CA" sz="2400" dirty="0"/>
            </a:br>
            <a:r>
              <a:rPr lang="en-CA" sz="2400" dirty="0"/>
              <a:t>	R*(t) -R*(s)  </a:t>
            </a:r>
            <a:r>
              <a:rPr lang="fr-FR" sz="2400" dirty="0">
                <a:latin typeface="Arial" charset="0"/>
                <a:sym typeface="Symbol" pitchFamily="18" charset="2"/>
              </a:rPr>
              <a:t></a:t>
            </a:r>
            <a:r>
              <a:rPr lang="en-CA" sz="2400" dirty="0"/>
              <a:t>  M(t) -M(s) for all s </a:t>
            </a:r>
            <a:r>
              <a:rPr lang="fr-FR" sz="2400" dirty="0">
                <a:latin typeface="Arial" charset="0"/>
                <a:sym typeface="Symbol" pitchFamily="18" charset="2"/>
              </a:rPr>
              <a:t></a:t>
            </a:r>
            <a:r>
              <a:rPr lang="en-CA" sz="2400" dirty="0"/>
              <a:t> t</a:t>
            </a:r>
            <a:endParaRPr lang="fr-CH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89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MORE </a:t>
            </a:r>
            <a:r>
              <a:rPr lang="fr-CH" dirty="0" err="1" smtClean="0"/>
              <a:t>examples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2. 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System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Loss</a:t>
            </a:r>
            <a:r>
              <a:rPr lang="fr-CH" dirty="0"/>
              <a:t> </a:t>
            </a:r>
            <a:r>
              <a:rPr lang="fr-CH" sz="3200" dirty="0"/>
              <a:t>[</a:t>
            </a:r>
            <a:r>
              <a:rPr lang="fr-CH" sz="3200" dirty="0" err="1"/>
              <a:t>Chuang</a:t>
            </a:r>
            <a:r>
              <a:rPr lang="fr-CH" sz="3200" dirty="0"/>
              <a:t> and Cheng 2000] 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2743200"/>
            <a:ext cx="7451109" cy="2333768"/>
          </a:xfrm>
        </p:spPr>
        <p:txBody>
          <a:bodyPr/>
          <a:lstStyle/>
          <a:p>
            <a:r>
              <a:rPr lang="en-CA" dirty="0"/>
              <a:t>node with service curve </a:t>
            </a:r>
            <a:r>
              <a:rPr lang="en-CA" i="1" dirty="0">
                <a:latin typeface="Symbol" pitchFamily="18" charset="2"/>
              </a:rPr>
              <a:t>b</a:t>
            </a:r>
            <a:r>
              <a:rPr lang="en-CA" i="1" dirty="0"/>
              <a:t>(t)</a:t>
            </a:r>
            <a:r>
              <a:rPr lang="en-CA" dirty="0"/>
              <a:t> and </a:t>
            </a:r>
            <a:r>
              <a:rPr lang="en-CA" dirty="0" smtClean="0"/>
              <a:t>buffer of size </a:t>
            </a:r>
            <a:r>
              <a:rPr lang="en-CA" i="1" dirty="0" smtClean="0"/>
              <a:t>X</a:t>
            </a:r>
            <a:r>
              <a:rPr lang="en-CA" dirty="0" smtClean="0"/>
              <a:t> </a:t>
            </a:r>
          </a:p>
          <a:p>
            <a:r>
              <a:rPr lang="en-CA" dirty="0" smtClean="0"/>
              <a:t>when buffer is full incoming data is discarded </a:t>
            </a:r>
          </a:p>
          <a:p>
            <a:r>
              <a:rPr lang="en-CA" dirty="0" smtClean="0"/>
              <a:t>modelled </a:t>
            </a:r>
            <a:r>
              <a:rPr lang="en-CA" dirty="0"/>
              <a:t>by a virtual controller   (</a:t>
            </a:r>
            <a:r>
              <a:rPr lang="en-CA" i="1" dirty="0"/>
              <a:t>not</a:t>
            </a:r>
            <a:r>
              <a:rPr lang="en-CA" dirty="0"/>
              <a:t> buffered)</a:t>
            </a:r>
          </a:p>
          <a:p>
            <a:r>
              <a:rPr lang="en-CA" dirty="0"/>
              <a:t>fluid model or fixed sized packets</a:t>
            </a:r>
          </a:p>
          <a:p>
            <a:r>
              <a:rPr lang="en-CA" dirty="0" err="1"/>
              <a:t>Pb</a:t>
            </a:r>
            <a:r>
              <a:rPr lang="en-CA" dirty="0"/>
              <a:t>: find loss </a:t>
            </a:r>
            <a:r>
              <a:rPr lang="en-CA" dirty="0" smtClean="0"/>
              <a:t>ratio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96123" y="1037431"/>
            <a:ext cx="6188075" cy="1582738"/>
            <a:chOff x="917" y="912"/>
            <a:chExt cx="4222" cy="997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917" y="912"/>
              <a:ext cx="4222" cy="997"/>
              <a:chOff x="1390" y="558"/>
              <a:chExt cx="4222" cy="997"/>
            </a:xfrm>
          </p:grpSpPr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3028" y="1152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600" y="1008"/>
                <a:ext cx="716" cy="288"/>
                <a:chOff x="3600" y="1008"/>
                <a:chExt cx="716" cy="288"/>
              </a:xfrm>
            </p:grpSpPr>
            <p:sp>
              <p:nvSpPr>
                <p:cNvPr id="19" name="Oval 9"/>
                <p:cNvSpPr>
                  <a:spLocks noChangeArrowheads="1"/>
                </p:cNvSpPr>
                <p:nvPr/>
              </p:nvSpPr>
              <p:spPr bwMode="auto">
                <a:xfrm>
                  <a:off x="4036" y="1012"/>
                  <a:ext cx="280" cy="28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grpSp>
              <p:nvGrpSpPr>
                <p:cNvPr id="20" name="Group 10"/>
                <p:cNvGrpSpPr>
                  <a:grpSpLocks/>
                </p:cNvGrpSpPr>
                <p:nvPr/>
              </p:nvGrpSpPr>
              <p:grpSpPr bwMode="auto">
                <a:xfrm>
                  <a:off x="3600" y="1008"/>
                  <a:ext cx="384" cy="288"/>
                  <a:chOff x="3600" y="1008"/>
                  <a:chExt cx="384" cy="288"/>
                </a:xfrm>
              </p:grpSpPr>
              <p:sp>
                <p:nvSpPr>
                  <p:cNvPr id="2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008"/>
                    <a:ext cx="384" cy="2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grpSp>
                <p:nvGrpSpPr>
                  <p:cNvPr id="2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604" y="1008"/>
                    <a:ext cx="380" cy="288"/>
                    <a:chOff x="3604" y="1008"/>
                    <a:chExt cx="380" cy="288"/>
                  </a:xfrm>
                </p:grpSpPr>
                <p:sp>
                  <p:nvSpPr>
                    <p:cNvPr id="23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4" y="1008"/>
                      <a:ext cx="3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  <p:sp>
                  <p:nvSpPr>
                    <p:cNvPr id="2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4" y="1296"/>
                      <a:ext cx="3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  <p:sp>
                  <p:nvSpPr>
                    <p:cNvPr id="2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1012"/>
                      <a:ext cx="0" cy="2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</p:grpSp>
            </p:grpSp>
          </p:grp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390" y="990"/>
                <a:ext cx="1029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CA" sz="1800" b="1"/>
                  <a:t>fresh traffic</a:t>
                </a:r>
              </a:p>
              <a:p>
                <a:pPr algn="ctr"/>
                <a:r>
                  <a:rPr lang="en-CA" sz="1800" b="1"/>
                  <a:t>R(t)</a:t>
                </a:r>
              </a:p>
            </p:txBody>
          </p:sp>
          <p:sp>
            <p:nvSpPr>
              <p:cNvPr id="11" name="Line 17"/>
              <p:cNvSpPr>
                <a:spLocks noChangeShapeType="1"/>
              </p:cNvSpPr>
              <p:nvPr/>
            </p:nvSpPr>
            <p:spPr bwMode="auto">
              <a:xfrm>
                <a:off x="4324" y="1152"/>
                <a:ext cx="1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3539" y="1326"/>
                <a:ext cx="736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CA" sz="1800" b="1"/>
                  <a:t>buffer X</a:t>
                </a:r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 flipV="1">
                <a:off x="2928" y="764"/>
                <a:ext cx="0" cy="3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2649" y="558"/>
                <a:ext cx="724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>
                    <a:solidFill>
                      <a:srgbClr val="FC0128"/>
                    </a:solidFill>
                  </a:rPr>
                  <a:t>Loss L(t)</a:t>
                </a:r>
              </a:p>
            </p:txBody>
          </p:sp>
          <p:sp>
            <p:nvSpPr>
              <p:cNvPr id="15" name="Rectangle 21"/>
              <p:cNvSpPr>
                <a:spLocks noChangeArrowheads="1"/>
              </p:cNvSpPr>
              <p:nvPr/>
            </p:nvSpPr>
            <p:spPr bwMode="auto">
              <a:xfrm>
                <a:off x="4092" y="1038"/>
                <a:ext cx="193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>
                    <a:latin typeface="Symbol" pitchFamily="18" charset="2"/>
                  </a:rPr>
                  <a:t>b</a:t>
                </a:r>
              </a:p>
            </p:txBody>
          </p:sp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2832" y="1056"/>
                <a:ext cx="192" cy="19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2500" y="115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auto">
              <a:xfrm>
                <a:off x="3056" y="1182"/>
                <a:ext cx="413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/>
                  <a:t>R’(t)</a:t>
                </a:r>
              </a:p>
            </p:txBody>
          </p:sp>
        </p:grp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4274" y="1478"/>
              <a:ext cx="4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CA" sz="1800" b="1"/>
                <a:t>R*(t)</a:t>
              </a:r>
              <a:endParaRPr lang="en-US" sz="1800" b="1"/>
            </a:p>
          </p:txBody>
        </p:sp>
      </p:grpSp>
    </p:spTree>
    <p:extLst>
      <p:ext uri="{BB962C8B-B14F-4D97-AF65-F5344CB8AC3E}">
        <p14:creationId xmlns:p14="http://schemas.microsoft.com/office/powerpoint/2010/main" val="14407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System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Loss</a:t>
            </a:r>
            <a:r>
              <a:rPr lang="fr-CH" dirty="0" smtClean="0"/>
              <a:t> 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2743200"/>
                <a:ext cx="7451109" cy="1119116"/>
              </a:xfrm>
            </p:spPr>
            <p:txBody>
              <a:bodyPr/>
              <a:lstStyle/>
              <a:p>
                <a:r>
                  <a:rPr lang="en-CA" dirty="0" smtClean="0"/>
                  <a:t>Assume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CA" dirty="0" smtClean="0"/>
                  <a:t> is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𝛼</m:t>
                    </m:r>
                    <m:r>
                      <a:rPr lang="fr-CH" b="0" i="1" smtClean="0">
                        <a:latin typeface="Cambria Math"/>
                      </a:rPr>
                      <m:t>− </m:t>
                    </m:r>
                  </m:oMath>
                </a14:m>
                <a:r>
                  <a:rPr lang="en-CA" dirty="0" smtClean="0"/>
                  <a:t>smooth; if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𝑋</m:t>
                    </m:r>
                    <m:r>
                      <a:rPr lang="fr-CH" b="0" i="1" smtClean="0">
                        <a:latin typeface="Cambria Math"/>
                      </a:rPr>
                      <m:t>≥</m:t>
                    </m:r>
                    <m:r>
                      <a:rPr lang="fr-CH" b="0" i="1" smtClean="0">
                        <a:latin typeface="Cambria Math"/>
                      </a:rPr>
                      <m:t>𝑣</m:t>
                    </m:r>
                    <m:r>
                      <a:rPr lang="fr-CH" b="0" i="1" smtClean="0">
                        <a:latin typeface="Cambria Math"/>
                      </a:rPr>
                      <m:t>(</m:t>
                    </m:r>
                    <m:r>
                      <a:rPr lang="fr-CH" b="0" i="1" smtClean="0">
                        <a:latin typeface="Cambria Math"/>
                      </a:rPr>
                      <m:t>𝛼</m:t>
                    </m:r>
                    <m:r>
                      <a:rPr lang="fr-CH" b="0" i="1" smtClean="0">
                        <a:latin typeface="Cambria Math"/>
                      </a:rPr>
                      <m:t>, </m:t>
                    </m:r>
                    <m:r>
                      <a:rPr lang="fr-CH" b="0" i="1" smtClean="0">
                        <a:latin typeface="Cambria Math"/>
                      </a:rPr>
                      <m:t>𝛽</m:t>
                    </m:r>
                    <m:r>
                      <a:rPr lang="fr-CH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CA" dirty="0" smtClean="0"/>
                  <a:t> then no loss</a:t>
                </a:r>
              </a:p>
              <a:p>
                <a:r>
                  <a:rPr lang="en-CA" dirty="0" smtClean="0"/>
                  <a:t>If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𝑋</m:t>
                    </m:r>
                    <m:r>
                      <a:rPr lang="fr-CH" b="0" i="1" smtClean="0">
                        <a:latin typeface="Cambria Math"/>
                      </a:rPr>
                      <m:t>&lt;</m:t>
                    </m:r>
                    <m:r>
                      <a:rPr lang="fr-CH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𝛼</m:t>
                        </m:r>
                        <m:r>
                          <a:rPr lang="fr-CH" b="0" i="1" smtClean="0">
                            <a:latin typeface="Cambria Math"/>
                          </a:rPr>
                          <m:t>, </m:t>
                        </m:r>
                        <m:r>
                          <a:rPr lang="fr-CH" b="0" i="1" smtClean="0">
                            <a:latin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fr-CH" dirty="0" smtClean="0"/>
                  <a:t> , </a:t>
                </a:r>
                <a:r>
                  <a:rPr lang="fr-CH" dirty="0" err="1" smtClean="0"/>
                  <a:t>what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can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we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say</a:t>
                </a:r>
                <a:r>
                  <a:rPr lang="fr-CH" dirty="0" smtClean="0"/>
                  <a:t> ?</a:t>
                </a:r>
                <a:endParaRPr lang="fr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2743200"/>
                <a:ext cx="7451109" cy="1119116"/>
              </a:xfrm>
              <a:blipFill rotWithShape="1">
                <a:blip r:embed="rId2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96123" y="1037431"/>
            <a:ext cx="6188075" cy="1582738"/>
            <a:chOff x="917" y="912"/>
            <a:chExt cx="4222" cy="997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917" y="912"/>
              <a:ext cx="4222" cy="997"/>
              <a:chOff x="1390" y="558"/>
              <a:chExt cx="4222" cy="997"/>
            </a:xfrm>
          </p:grpSpPr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3028" y="1152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600" y="1008"/>
                <a:ext cx="716" cy="288"/>
                <a:chOff x="3600" y="1008"/>
                <a:chExt cx="716" cy="288"/>
              </a:xfrm>
            </p:grpSpPr>
            <p:sp>
              <p:nvSpPr>
                <p:cNvPr id="19" name="Oval 9"/>
                <p:cNvSpPr>
                  <a:spLocks noChangeArrowheads="1"/>
                </p:cNvSpPr>
                <p:nvPr/>
              </p:nvSpPr>
              <p:spPr bwMode="auto">
                <a:xfrm>
                  <a:off x="4036" y="1012"/>
                  <a:ext cx="280" cy="28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grpSp>
              <p:nvGrpSpPr>
                <p:cNvPr id="20" name="Group 10"/>
                <p:cNvGrpSpPr>
                  <a:grpSpLocks/>
                </p:cNvGrpSpPr>
                <p:nvPr/>
              </p:nvGrpSpPr>
              <p:grpSpPr bwMode="auto">
                <a:xfrm>
                  <a:off x="3600" y="1008"/>
                  <a:ext cx="384" cy="288"/>
                  <a:chOff x="3600" y="1008"/>
                  <a:chExt cx="384" cy="288"/>
                </a:xfrm>
              </p:grpSpPr>
              <p:sp>
                <p:nvSpPr>
                  <p:cNvPr id="2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008"/>
                    <a:ext cx="384" cy="2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grpSp>
                <p:nvGrpSpPr>
                  <p:cNvPr id="2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604" y="1008"/>
                    <a:ext cx="380" cy="288"/>
                    <a:chOff x="3604" y="1008"/>
                    <a:chExt cx="380" cy="288"/>
                  </a:xfrm>
                </p:grpSpPr>
                <p:sp>
                  <p:nvSpPr>
                    <p:cNvPr id="23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4" y="1008"/>
                      <a:ext cx="3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  <p:sp>
                  <p:nvSpPr>
                    <p:cNvPr id="2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4" y="1296"/>
                      <a:ext cx="3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  <p:sp>
                  <p:nvSpPr>
                    <p:cNvPr id="2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1012"/>
                      <a:ext cx="0" cy="2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</p:grpSp>
            </p:grpSp>
          </p:grp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390" y="990"/>
                <a:ext cx="1029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CA" sz="1800" b="1"/>
                  <a:t>fresh traffic</a:t>
                </a:r>
              </a:p>
              <a:p>
                <a:pPr algn="ctr"/>
                <a:r>
                  <a:rPr lang="en-CA" sz="1800" b="1"/>
                  <a:t>R(t)</a:t>
                </a:r>
              </a:p>
            </p:txBody>
          </p:sp>
          <p:sp>
            <p:nvSpPr>
              <p:cNvPr id="11" name="Line 17"/>
              <p:cNvSpPr>
                <a:spLocks noChangeShapeType="1"/>
              </p:cNvSpPr>
              <p:nvPr/>
            </p:nvSpPr>
            <p:spPr bwMode="auto">
              <a:xfrm>
                <a:off x="4324" y="1152"/>
                <a:ext cx="1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3539" y="1326"/>
                <a:ext cx="736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CA" sz="1800" b="1"/>
                  <a:t>buffer X</a:t>
                </a:r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 flipV="1">
                <a:off x="2928" y="764"/>
                <a:ext cx="0" cy="3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2649" y="558"/>
                <a:ext cx="724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>
                    <a:solidFill>
                      <a:srgbClr val="FC0128"/>
                    </a:solidFill>
                  </a:rPr>
                  <a:t>Loss L(t)</a:t>
                </a:r>
              </a:p>
            </p:txBody>
          </p:sp>
          <p:sp>
            <p:nvSpPr>
              <p:cNvPr id="15" name="Rectangle 21"/>
              <p:cNvSpPr>
                <a:spLocks noChangeArrowheads="1"/>
              </p:cNvSpPr>
              <p:nvPr/>
            </p:nvSpPr>
            <p:spPr bwMode="auto">
              <a:xfrm>
                <a:off x="4092" y="1038"/>
                <a:ext cx="193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>
                    <a:latin typeface="Symbol" pitchFamily="18" charset="2"/>
                  </a:rPr>
                  <a:t>b</a:t>
                </a:r>
              </a:p>
            </p:txBody>
          </p:sp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2832" y="1056"/>
                <a:ext cx="192" cy="19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2500" y="115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auto">
              <a:xfrm>
                <a:off x="3056" y="1182"/>
                <a:ext cx="413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/>
                  <a:t>R’(t)</a:t>
                </a:r>
              </a:p>
            </p:txBody>
          </p:sp>
        </p:grp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4274" y="1478"/>
              <a:ext cx="4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CA" sz="1800" b="1"/>
                <a:t>R*(t)</a:t>
              </a:r>
              <a:endParaRPr lang="en-US" sz="1800" b="1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5494" y="4162567"/>
            <a:ext cx="3674939" cy="2100121"/>
            <a:chOff x="365494" y="4162567"/>
            <a:chExt cx="3674939" cy="2100121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365494" y="6180138"/>
              <a:ext cx="3575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V="1">
              <a:off x="498844" y="4344988"/>
              <a:ext cx="0" cy="1917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498844" y="4405314"/>
              <a:ext cx="3051485" cy="1774824"/>
            </a:xfrm>
            <a:custGeom>
              <a:avLst/>
              <a:gdLst>
                <a:gd name="T0" fmla="*/ 0 w 1413"/>
                <a:gd name="T1" fmla="*/ 549 h 550"/>
                <a:gd name="T2" fmla="*/ 91 w 1413"/>
                <a:gd name="T3" fmla="*/ 533 h 550"/>
                <a:gd name="T4" fmla="*/ 133 w 1413"/>
                <a:gd name="T5" fmla="*/ 512 h 550"/>
                <a:gd name="T6" fmla="*/ 165 w 1413"/>
                <a:gd name="T7" fmla="*/ 501 h 550"/>
                <a:gd name="T8" fmla="*/ 187 w 1413"/>
                <a:gd name="T9" fmla="*/ 501 h 550"/>
                <a:gd name="T10" fmla="*/ 208 w 1413"/>
                <a:gd name="T11" fmla="*/ 490 h 550"/>
                <a:gd name="T12" fmla="*/ 229 w 1413"/>
                <a:gd name="T13" fmla="*/ 490 h 550"/>
                <a:gd name="T14" fmla="*/ 251 w 1413"/>
                <a:gd name="T15" fmla="*/ 480 h 550"/>
                <a:gd name="T16" fmla="*/ 272 w 1413"/>
                <a:gd name="T17" fmla="*/ 480 h 550"/>
                <a:gd name="T18" fmla="*/ 293 w 1413"/>
                <a:gd name="T19" fmla="*/ 480 h 550"/>
                <a:gd name="T20" fmla="*/ 315 w 1413"/>
                <a:gd name="T21" fmla="*/ 480 h 550"/>
                <a:gd name="T22" fmla="*/ 336 w 1413"/>
                <a:gd name="T23" fmla="*/ 469 h 550"/>
                <a:gd name="T24" fmla="*/ 357 w 1413"/>
                <a:gd name="T25" fmla="*/ 469 h 550"/>
                <a:gd name="T26" fmla="*/ 379 w 1413"/>
                <a:gd name="T27" fmla="*/ 458 h 550"/>
                <a:gd name="T28" fmla="*/ 400 w 1413"/>
                <a:gd name="T29" fmla="*/ 458 h 550"/>
                <a:gd name="T30" fmla="*/ 443 w 1413"/>
                <a:gd name="T31" fmla="*/ 448 h 550"/>
                <a:gd name="T32" fmla="*/ 475 w 1413"/>
                <a:gd name="T33" fmla="*/ 437 h 550"/>
                <a:gd name="T34" fmla="*/ 496 w 1413"/>
                <a:gd name="T35" fmla="*/ 437 h 550"/>
                <a:gd name="T36" fmla="*/ 517 w 1413"/>
                <a:gd name="T37" fmla="*/ 426 h 550"/>
                <a:gd name="T38" fmla="*/ 549 w 1413"/>
                <a:gd name="T39" fmla="*/ 416 h 550"/>
                <a:gd name="T40" fmla="*/ 592 w 1413"/>
                <a:gd name="T41" fmla="*/ 405 h 550"/>
                <a:gd name="T42" fmla="*/ 613 w 1413"/>
                <a:gd name="T43" fmla="*/ 394 h 550"/>
                <a:gd name="T44" fmla="*/ 635 w 1413"/>
                <a:gd name="T45" fmla="*/ 394 h 550"/>
                <a:gd name="T46" fmla="*/ 667 w 1413"/>
                <a:gd name="T47" fmla="*/ 373 h 550"/>
                <a:gd name="T48" fmla="*/ 688 w 1413"/>
                <a:gd name="T49" fmla="*/ 373 h 550"/>
                <a:gd name="T50" fmla="*/ 708 w 1413"/>
                <a:gd name="T51" fmla="*/ 362 h 550"/>
                <a:gd name="T52" fmla="*/ 730 w 1413"/>
                <a:gd name="T53" fmla="*/ 352 h 550"/>
                <a:gd name="T54" fmla="*/ 762 w 1413"/>
                <a:gd name="T55" fmla="*/ 341 h 550"/>
                <a:gd name="T56" fmla="*/ 783 w 1413"/>
                <a:gd name="T57" fmla="*/ 320 h 550"/>
                <a:gd name="T58" fmla="*/ 815 w 1413"/>
                <a:gd name="T59" fmla="*/ 309 h 550"/>
                <a:gd name="T60" fmla="*/ 847 w 1413"/>
                <a:gd name="T61" fmla="*/ 298 h 550"/>
                <a:gd name="T62" fmla="*/ 868 w 1413"/>
                <a:gd name="T63" fmla="*/ 288 h 550"/>
                <a:gd name="T64" fmla="*/ 890 w 1413"/>
                <a:gd name="T65" fmla="*/ 266 h 550"/>
                <a:gd name="T66" fmla="*/ 911 w 1413"/>
                <a:gd name="T67" fmla="*/ 266 h 550"/>
                <a:gd name="T68" fmla="*/ 932 w 1413"/>
                <a:gd name="T69" fmla="*/ 245 h 550"/>
                <a:gd name="T70" fmla="*/ 954 w 1413"/>
                <a:gd name="T71" fmla="*/ 245 h 550"/>
                <a:gd name="T72" fmla="*/ 975 w 1413"/>
                <a:gd name="T73" fmla="*/ 234 h 550"/>
                <a:gd name="T74" fmla="*/ 996 w 1413"/>
                <a:gd name="T75" fmla="*/ 213 h 550"/>
                <a:gd name="T76" fmla="*/ 1018 w 1413"/>
                <a:gd name="T77" fmla="*/ 202 h 550"/>
                <a:gd name="T78" fmla="*/ 1039 w 1413"/>
                <a:gd name="T79" fmla="*/ 192 h 550"/>
                <a:gd name="T80" fmla="*/ 1060 w 1413"/>
                <a:gd name="T81" fmla="*/ 170 h 550"/>
                <a:gd name="T82" fmla="*/ 1082 w 1413"/>
                <a:gd name="T83" fmla="*/ 170 h 550"/>
                <a:gd name="T84" fmla="*/ 1114 w 1413"/>
                <a:gd name="T85" fmla="*/ 149 h 550"/>
                <a:gd name="T86" fmla="*/ 1135 w 1413"/>
                <a:gd name="T87" fmla="*/ 138 h 550"/>
                <a:gd name="T88" fmla="*/ 1156 w 1413"/>
                <a:gd name="T89" fmla="*/ 128 h 550"/>
                <a:gd name="T90" fmla="*/ 1178 w 1413"/>
                <a:gd name="T91" fmla="*/ 128 h 550"/>
                <a:gd name="T92" fmla="*/ 1199 w 1413"/>
                <a:gd name="T93" fmla="*/ 117 h 550"/>
                <a:gd name="T94" fmla="*/ 1231 w 1413"/>
                <a:gd name="T95" fmla="*/ 117 h 550"/>
                <a:gd name="T96" fmla="*/ 1252 w 1413"/>
                <a:gd name="T97" fmla="*/ 106 h 550"/>
                <a:gd name="T98" fmla="*/ 1274 w 1413"/>
                <a:gd name="T99" fmla="*/ 96 h 550"/>
                <a:gd name="T100" fmla="*/ 1295 w 1413"/>
                <a:gd name="T101" fmla="*/ 85 h 550"/>
                <a:gd name="T102" fmla="*/ 1316 w 1413"/>
                <a:gd name="T103" fmla="*/ 64 h 550"/>
                <a:gd name="T104" fmla="*/ 1338 w 1413"/>
                <a:gd name="T105" fmla="*/ 53 h 550"/>
                <a:gd name="T106" fmla="*/ 1359 w 1413"/>
                <a:gd name="T107" fmla="*/ 32 h 550"/>
                <a:gd name="T108" fmla="*/ 1391 w 1413"/>
                <a:gd name="T109" fmla="*/ 10 h 550"/>
                <a:gd name="T110" fmla="*/ 1412 w 1413"/>
                <a:gd name="T1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13" h="550">
                  <a:moveTo>
                    <a:pt x="0" y="549"/>
                  </a:moveTo>
                  <a:lnTo>
                    <a:pt x="91" y="533"/>
                  </a:lnTo>
                  <a:lnTo>
                    <a:pt x="133" y="512"/>
                  </a:lnTo>
                  <a:lnTo>
                    <a:pt x="165" y="501"/>
                  </a:lnTo>
                  <a:lnTo>
                    <a:pt x="187" y="501"/>
                  </a:lnTo>
                  <a:lnTo>
                    <a:pt x="208" y="490"/>
                  </a:lnTo>
                  <a:lnTo>
                    <a:pt x="229" y="490"/>
                  </a:lnTo>
                  <a:lnTo>
                    <a:pt x="251" y="480"/>
                  </a:lnTo>
                  <a:lnTo>
                    <a:pt x="272" y="480"/>
                  </a:lnTo>
                  <a:lnTo>
                    <a:pt x="293" y="480"/>
                  </a:lnTo>
                  <a:lnTo>
                    <a:pt x="315" y="480"/>
                  </a:lnTo>
                  <a:lnTo>
                    <a:pt x="336" y="469"/>
                  </a:lnTo>
                  <a:lnTo>
                    <a:pt x="357" y="469"/>
                  </a:lnTo>
                  <a:lnTo>
                    <a:pt x="379" y="458"/>
                  </a:lnTo>
                  <a:lnTo>
                    <a:pt x="400" y="458"/>
                  </a:lnTo>
                  <a:lnTo>
                    <a:pt x="443" y="448"/>
                  </a:lnTo>
                  <a:lnTo>
                    <a:pt x="475" y="437"/>
                  </a:lnTo>
                  <a:lnTo>
                    <a:pt x="496" y="437"/>
                  </a:lnTo>
                  <a:lnTo>
                    <a:pt x="517" y="426"/>
                  </a:lnTo>
                  <a:lnTo>
                    <a:pt x="549" y="416"/>
                  </a:lnTo>
                  <a:lnTo>
                    <a:pt x="592" y="405"/>
                  </a:lnTo>
                  <a:lnTo>
                    <a:pt x="613" y="394"/>
                  </a:lnTo>
                  <a:lnTo>
                    <a:pt x="635" y="394"/>
                  </a:lnTo>
                  <a:lnTo>
                    <a:pt x="667" y="373"/>
                  </a:lnTo>
                  <a:lnTo>
                    <a:pt x="688" y="373"/>
                  </a:lnTo>
                  <a:lnTo>
                    <a:pt x="708" y="362"/>
                  </a:lnTo>
                  <a:lnTo>
                    <a:pt x="730" y="352"/>
                  </a:lnTo>
                  <a:lnTo>
                    <a:pt x="762" y="341"/>
                  </a:lnTo>
                  <a:lnTo>
                    <a:pt x="783" y="320"/>
                  </a:lnTo>
                  <a:lnTo>
                    <a:pt x="815" y="309"/>
                  </a:lnTo>
                  <a:lnTo>
                    <a:pt x="847" y="298"/>
                  </a:lnTo>
                  <a:lnTo>
                    <a:pt x="868" y="288"/>
                  </a:lnTo>
                  <a:lnTo>
                    <a:pt x="890" y="266"/>
                  </a:lnTo>
                  <a:lnTo>
                    <a:pt x="911" y="266"/>
                  </a:lnTo>
                  <a:lnTo>
                    <a:pt x="932" y="245"/>
                  </a:lnTo>
                  <a:lnTo>
                    <a:pt x="954" y="245"/>
                  </a:lnTo>
                  <a:lnTo>
                    <a:pt x="975" y="234"/>
                  </a:lnTo>
                  <a:lnTo>
                    <a:pt x="996" y="213"/>
                  </a:lnTo>
                  <a:lnTo>
                    <a:pt x="1018" y="202"/>
                  </a:lnTo>
                  <a:lnTo>
                    <a:pt x="1039" y="192"/>
                  </a:lnTo>
                  <a:lnTo>
                    <a:pt x="1060" y="170"/>
                  </a:lnTo>
                  <a:lnTo>
                    <a:pt x="1082" y="170"/>
                  </a:lnTo>
                  <a:lnTo>
                    <a:pt x="1114" y="149"/>
                  </a:lnTo>
                  <a:lnTo>
                    <a:pt x="1135" y="138"/>
                  </a:lnTo>
                  <a:lnTo>
                    <a:pt x="1156" y="128"/>
                  </a:lnTo>
                  <a:lnTo>
                    <a:pt x="1178" y="128"/>
                  </a:lnTo>
                  <a:lnTo>
                    <a:pt x="1199" y="117"/>
                  </a:lnTo>
                  <a:lnTo>
                    <a:pt x="1231" y="117"/>
                  </a:lnTo>
                  <a:lnTo>
                    <a:pt x="1252" y="106"/>
                  </a:lnTo>
                  <a:lnTo>
                    <a:pt x="1274" y="96"/>
                  </a:lnTo>
                  <a:lnTo>
                    <a:pt x="1295" y="85"/>
                  </a:lnTo>
                  <a:lnTo>
                    <a:pt x="1316" y="64"/>
                  </a:lnTo>
                  <a:lnTo>
                    <a:pt x="1338" y="53"/>
                  </a:lnTo>
                  <a:lnTo>
                    <a:pt x="1359" y="32"/>
                  </a:lnTo>
                  <a:lnTo>
                    <a:pt x="1391" y="10"/>
                  </a:lnTo>
                  <a:lnTo>
                    <a:pt x="1412" y="0"/>
                  </a:lnTo>
                </a:path>
              </a:pathLst>
            </a:custGeom>
            <a:noFill/>
            <a:ln w="25400" cap="rnd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498844" y="4162567"/>
              <a:ext cx="3090862" cy="2017571"/>
            </a:xfrm>
            <a:custGeom>
              <a:avLst/>
              <a:gdLst>
                <a:gd name="T0" fmla="*/ 0 w 625"/>
                <a:gd name="T1" fmla="*/ 528 h 529"/>
                <a:gd name="T2" fmla="*/ 48 w 625"/>
                <a:gd name="T3" fmla="*/ 480 h 529"/>
                <a:gd name="T4" fmla="*/ 69 w 625"/>
                <a:gd name="T5" fmla="*/ 448 h 529"/>
                <a:gd name="T6" fmla="*/ 91 w 625"/>
                <a:gd name="T7" fmla="*/ 405 h 529"/>
                <a:gd name="T8" fmla="*/ 123 w 625"/>
                <a:gd name="T9" fmla="*/ 363 h 529"/>
                <a:gd name="T10" fmla="*/ 144 w 625"/>
                <a:gd name="T11" fmla="*/ 320 h 529"/>
                <a:gd name="T12" fmla="*/ 165 w 625"/>
                <a:gd name="T13" fmla="*/ 299 h 529"/>
                <a:gd name="T14" fmla="*/ 187 w 625"/>
                <a:gd name="T15" fmla="*/ 277 h 529"/>
                <a:gd name="T16" fmla="*/ 208 w 625"/>
                <a:gd name="T17" fmla="*/ 256 h 529"/>
                <a:gd name="T18" fmla="*/ 219 w 625"/>
                <a:gd name="T19" fmla="*/ 235 h 529"/>
                <a:gd name="T20" fmla="*/ 240 w 625"/>
                <a:gd name="T21" fmla="*/ 213 h 529"/>
                <a:gd name="T22" fmla="*/ 261 w 625"/>
                <a:gd name="T23" fmla="*/ 203 h 529"/>
                <a:gd name="T24" fmla="*/ 283 w 625"/>
                <a:gd name="T25" fmla="*/ 181 h 529"/>
                <a:gd name="T26" fmla="*/ 304 w 625"/>
                <a:gd name="T27" fmla="*/ 171 h 529"/>
                <a:gd name="T28" fmla="*/ 325 w 625"/>
                <a:gd name="T29" fmla="*/ 149 h 529"/>
                <a:gd name="T30" fmla="*/ 357 w 625"/>
                <a:gd name="T31" fmla="*/ 139 h 529"/>
                <a:gd name="T32" fmla="*/ 379 w 625"/>
                <a:gd name="T33" fmla="*/ 128 h 529"/>
                <a:gd name="T34" fmla="*/ 411 w 625"/>
                <a:gd name="T35" fmla="*/ 117 h 529"/>
                <a:gd name="T36" fmla="*/ 432 w 625"/>
                <a:gd name="T37" fmla="*/ 107 h 529"/>
                <a:gd name="T38" fmla="*/ 443 w 625"/>
                <a:gd name="T39" fmla="*/ 85 h 529"/>
                <a:gd name="T40" fmla="*/ 475 w 625"/>
                <a:gd name="T41" fmla="*/ 85 h 529"/>
                <a:gd name="T42" fmla="*/ 485 w 625"/>
                <a:gd name="T43" fmla="*/ 64 h 529"/>
                <a:gd name="T44" fmla="*/ 507 w 625"/>
                <a:gd name="T45" fmla="*/ 64 h 529"/>
                <a:gd name="T46" fmla="*/ 528 w 625"/>
                <a:gd name="T47" fmla="*/ 53 h 529"/>
                <a:gd name="T48" fmla="*/ 549 w 625"/>
                <a:gd name="T49" fmla="*/ 43 h 529"/>
                <a:gd name="T50" fmla="*/ 571 w 625"/>
                <a:gd name="T51" fmla="*/ 32 h 529"/>
                <a:gd name="T52" fmla="*/ 592 w 625"/>
                <a:gd name="T53" fmla="*/ 21 h 529"/>
                <a:gd name="T54" fmla="*/ 624 w 625"/>
                <a:gd name="T5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5" h="529">
                  <a:moveTo>
                    <a:pt x="0" y="528"/>
                  </a:moveTo>
                  <a:lnTo>
                    <a:pt x="48" y="480"/>
                  </a:lnTo>
                  <a:lnTo>
                    <a:pt x="69" y="448"/>
                  </a:lnTo>
                  <a:lnTo>
                    <a:pt x="91" y="405"/>
                  </a:lnTo>
                  <a:lnTo>
                    <a:pt x="123" y="363"/>
                  </a:lnTo>
                  <a:lnTo>
                    <a:pt x="144" y="320"/>
                  </a:lnTo>
                  <a:lnTo>
                    <a:pt x="165" y="299"/>
                  </a:lnTo>
                  <a:lnTo>
                    <a:pt x="187" y="277"/>
                  </a:lnTo>
                  <a:lnTo>
                    <a:pt x="208" y="256"/>
                  </a:lnTo>
                  <a:lnTo>
                    <a:pt x="219" y="235"/>
                  </a:lnTo>
                  <a:lnTo>
                    <a:pt x="240" y="213"/>
                  </a:lnTo>
                  <a:lnTo>
                    <a:pt x="261" y="203"/>
                  </a:lnTo>
                  <a:lnTo>
                    <a:pt x="283" y="181"/>
                  </a:lnTo>
                  <a:lnTo>
                    <a:pt x="304" y="171"/>
                  </a:lnTo>
                  <a:lnTo>
                    <a:pt x="325" y="149"/>
                  </a:lnTo>
                  <a:lnTo>
                    <a:pt x="357" y="139"/>
                  </a:lnTo>
                  <a:lnTo>
                    <a:pt x="379" y="128"/>
                  </a:lnTo>
                  <a:lnTo>
                    <a:pt x="411" y="117"/>
                  </a:lnTo>
                  <a:lnTo>
                    <a:pt x="432" y="107"/>
                  </a:lnTo>
                  <a:lnTo>
                    <a:pt x="443" y="85"/>
                  </a:lnTo>
                  <a:lnTo>
                    <a:pt x="475" y="85"/>
                  </a:lnTo>
                  <a:lnTo>
                    <a:pt x="485" y="64"/>
                  </a:lnTo>
                  <a:lnTo>
                    <a:pt x="507" y="64"/>
                  </a:lnTo>
                  <a:lnTo>
                    <a:pt x="528" y="53"/>
                  </a:lnTo>
                  <a:lnTo>
                    <a:pt x="549" y="43"/>
                  </a:lnTo>
                  <a:lnTo>
                    <a:pt x="571" y="32"/>
                  </a:lnTo>
                  <a:lnTo>
                    <a:pt x="592" y="21"/>
                  </a:lnTo>
                  <a:lnTo>
                    <a:pt x="624" y="0"/>
                  </a:lnTo>
                </a:path>
              </a:pathLst>
            </a:custGeom>
            <a:noFill/>
            <a:ln w="25400" cap="rnd" cmpd="sng">
              <a:solidFill>
                <a:srgbClr val="114FF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17"/>
                <p:cNvSpPr>
                  <a:spLocks noChangeArrowheads="1"/>
                </p:cNvSpPr>
                <p:nvPr/>
              </p:nvSpPr>
              <p:spPr bwMode="auto">
                <a:xfrm>
                  <a:off x="1631948" y="4405313"/>
                  <a:ext cx="569068" cy="3667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CH" sz="1800" b="1" i="1" smtClean="0">
                          <a:latin typeface="Cambria Math"/>
                        </a:rPr>
                        <m:t>𝜶</m:t>
                      </m:r>
                    </m:oMath>
                  </a14:m>
                  <a:r>
                    <a:rPr lang="fr-FR" sz="1800" b="1" dirty="0" smtClean="0"/>
                    <a:t>(t)</a:t>
                  </a:r>
                  <a:endParaRPr lang="fr-FR" sz="1800" b="1" dirty="0"/>
                </a:p>
              </p:txBody>
            </p:sp>
          </mc:Choice>
          <mc:Fallback xmlns="">
            <p:sp>
              <p:nvSpPr>
                <p:cNvPr id="3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1948" y="4405313"/>
                  <a:ext cx="569068" cy="36676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000" r="-9677" b="-2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2423" y="4924103"/>
                  <a:ext cx="686086" cy="3667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1" i="1" smtClean="0">
                            <a:latin typeface="Cambria Math"/>
                          </a:rPr>
                          <m:t>𝜷</m:t>
                        </m:r>
                        <m:r>
                          <a:rPr lang="fr-CH" b="1" i="1" smtClean="0">
                            <a:latin typeface="Cambria Math"/>
                          </a:rPr>
                          <m:t>(</m:t>
                        </m:r>
                        <m:r>
                          <a:rPr lang="fr-CH" b="1" i="1" smtClean="0">
                            <a:latin typeface="Cambria Math"/>
                          </a:rPr>
                          <m:t>𝒕</m:t>
                        </m:r>
                        <m:r>
                          <a:rPr lang="fr-CH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800" b="1" dirty="0"/>
                </a:p>
              </p:txBody>
            </p:sp>
          </mc:Choice>
          <mc:Fallback xmlns="">
            <p:sp>
              <p:nvSpPr>
                <p:cNvPr id="40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2423" y="4924103"/>
                  <a:ext cx="686086" cy="36676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86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 bwMode="auto">
            <a:xfrm>
              <a:off x="1902833" y="4868069"/>
              <a:ext cx="22802" cy="7408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983468" y="4838443"/>
                  <a:ext cx="93955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i="1">
                            <a:latin typeface="Cambria Math"/>
                          </a:rPr>
                          <m:t>𝑣</m:t>
                        </m:r>
                        <m:r>
                          <a:rPr lang="fr-CH" i="1">
                            <a:latin typeface="Cambria Math"/>
                          </a:rPr>
                          <m:t>(</m:t>
                        </m:r>
                        <m:r>
                          <a:rPr lang="fr-CH" i="1">
                            <a:latin typeface="Cambria Math"/>
                          </a:rPr>
                          <m:t>𝛼</m:t>
                        </m:r>
                        <m:r>
                          <a:rPr lang="fr-CH" i="1">
                            <a:latin typeface="Cambria Math"/>
                          </a:rPr>
                          <m:t>, </m:t>
                        </m:r>
                        <m:r>
                          <a:rPr lang="fr-CH" i="1">
                            <a:latin typeface="Cambria Math"/>
                          </a:rPr>
                          <m:t>𝛽</m:t>
                        </m:r>
                        <m:r>
                          <a:rPr lang="fr-CH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468" y="4838443"/>
                  <a:ext cx="93955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705854" y="5882185"/>
                  <a:ext cx="3345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854" y="5882185"/>
                  <a:ext cx="33457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 bwMode="auto">
            <a:xfrm>
              <a:off x="1719811" y="5197941"/>
              <a:ext cx="25049" cy="4376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340650" y="5210705"/>
                  <a:ext cx="39228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650" y="5210705"/>
                  <a:ext cx="3922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37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Bound</a:t>
            </a:r>
            <a:r>
              <a:rPr lang="fr-CH" dirty="0" smtClean="0"/>
              <a:t> on </a:t>
            </a:r>
            <a:r>
              <a:rPr lang="fr-CH" dirty="0" err="1" smtClean="0"/>
              <a:t>Loss</a:t>
            </a:r>
            <a:r>
              <a:rPr lang="fr-CH" dirty="0" smtClean="0"/>
              <a:t> Ratio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8844" y="2438400"/>
                <a:ext cx="8181132" cy="1574041"/>
              </a:xfrm>
            </p:spPr>
            <p:txBody>
              <a:bodyPr/>
              <a:lstStyle/>
              <a:p>
                <a:r>
                  <a:rPr lang="fr-CH" b="1" dirty="0" err="1" smtClean="0"/>
                  <a:t>Thm</a:t>
                </a:r>
                <a:r>
                  <a:rPr lang="fr-CH" dirty="0" smtClean="0"/>
                  <a:t> 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</a:t>
                </a:r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Chuang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Cheng 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2000] </a:t>
                </a:r>
                <a:r>
                  <a:rPr lang="fr-CH" dirty="0" smtClean="0"/>
                  <a:t>Let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be</a:t>
                </a:r>
                <a:r>
                  <a:rPr lang="fr-CH" dirty="0" smtClean="0"/>
                  <a:t> the </a:t>
                </a:r>
                <a:r>
                  <a:rPr lang="fr-CH" dirty="0" err="1" smtClean="0"/>
                  <a:t>largest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such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that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𝑋</m:t>
                    </m:r>
                    <m:r>
                      <a:rPr lang="fr-CH" b="0" i="1" smtClean="0">
                        <a:latin typeface="Cambria Math"/>
                      </a:rPr>
                      <m:t>=</m:t>
                    </m:r>
                    <m:r>
                      <a:rPr lang="fr-CH" i="1">
                        <a:latin typeface="Cambria Math"/>
                      </a:rPr>
                      <m:t>𝑣</m:t>
                    </m:r>
                    <m:r>
                      <a:rPr lang="fr-CH" i="1">
                        <a:latin typeface="Cambria Math"/>
                      </a:rPr>
                      <m:t>(</m:t>
                    </m:r>
                    <m:r>
                      <a:rPr lang="fr-CH" i="1">
                        <a:latin typeface="Cambria Math"/>
                      </a:rPr>
                      <m:t>𝑟</m:t>
                    </m:r>
                    <m:r>
                      <a:rPr lang="fr-CH" i="1">
                        <a:latin typeface="Cambria Math"/>
                      </a:rPr>
                      <m:t>𝛼</m:t>
                    </m:r>
                    <m:r>
                      <a:rPr lang="fr-CH" i="1">
                        <a:latin typeface="Cambria Math"/>
                      </a:rPr>
                      <m:t>, </m:t>
                    </m:r>
                    <m:r>
                      <a:rPr lang="fr-CH" i="1">
                        <a:latin typeface="Cambria Math"/>
                      </a:rPr>
                      <m:t>𝛽</m:t>
                    </m:r>
                    <m:r>
                      <a:rPr lang="fr-CH" i="1">
                        <a:latin typeface="Cambria Math"/>
                      </a:rPr>
                      <m:t>)</m:t>
                    </m:r>
                  </m:oMath>
                </a14:m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i.e.     </a:t>
                </a:r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𝑟</m:t>
                    </m:r>
                    <m:r>
                      <a:rPr lang="fr-CH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=1∧</m:t>
                    </m:r>
                    <m:limLow>
                      <m:limLowPr>
                        <m:ctrlP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CH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inf</m:t>
                        </m:r>
                      </m:e>
                      <m:lim>
                        <m: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&gt;0</m:t>
                        </m:r>
                      </m:lim>
                    </m:limLow>
                    <m:d>
                      <m:dPr>
                        <m:ctrlP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H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CH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fr-CH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CH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CH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fr-CH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𝑋</m:t>
                            </m:r>
                          </m:num>
                          <m:den>
                            <m:r>
                              <a:rPr lang="fr-CH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𝛼</m:t>
                            </m:r>
                            <m:r>
                              <a:rPr lang="fr-CH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fr-CH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fr-CH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b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Then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fr-CH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≤1−</m:t>
                    </m:r>
                    <m:r>
                      <a:rPr lang="fr-CH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fr-CH" sz="3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;  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the</a:t>
                </a:r>
                <a:r>
                  <a:rPr lang="fr-CH" sz="3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best possible </a:t>
                </a: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bound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r>
                  <a:rPr lang="fr-CH" sz="3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lang="fr-CH" sz="3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endParaRPr lang="fr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844" y="2438400"/>
                <a:ext cx="8181132" cy="1574041"/>
              </a:xfrm>
              <a:blipFill rotWithShape="1">
                <a:blip r:embed="rId2"/>
                <a:stretch>
                  <a:fillRect t="-3101" b="-969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96123" y="641639"/>
            <a:ext cx="6188075" cy="1582738"/>
            <a:chOff x="917" y="912"/>
            <a:chExt cx="4222" cy="997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917" y="912"/>
              <a:ext cx="4222" cy="997"/>
              <a:chOff x="1390" y="558"/>
              <a:chExt cx="4222" cy="997"/>
            </a:xfrm>
          </p:grpSpPr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3028" y="1152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600" y="1008"/>
                <a:ext cx="716" cy="288"/>
                <a:chOff x="3600" y="1008"/>
                <a:chExt cx="716" cy="288"/>
              </a:xfrm>
            </p:grpSpPr>
            <p:sp>
              <p:nvSpPr>
                <p:cNvPr id="19" name="Oval 9"/>
                <p:cNvSpPr>
                  <a:spLocks noChangeArrowheads="1"/>
                </p:cNvSpPr>
                <p:nvPr/>
              </p:nvSpPr>
              <p:spPr bwMode="auto">
                <a:xfrm>
                  <a:off x="4036" y="1012"/>
                  <a:ext cx="280" cy="28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grpSp>
              <p:nvGrpSpPr>
                <p:cNvPr id="20" name="Group 10"/>
                <p:cNvGrpSpPr>
                  <a:grpSpLocks/>
                </p:cNvGrpSpPr>
                <p:nvPr/>
              </p:nvGrpSpPr>
              <p:grpSpPr bwMode="auto">
                <a:xfrm>
                  <a:off x="3600" y="1008"/>
                  <a:ext cx="384" cy="288"/>
                  <a:chOff x="3600" y="1008"/>
                  <a:chExt cx="384" cy="288"/>
                </a:xfrm>
              </p:grpSpPr>
              <p:sp>
                <p:nvSpPr>
                  <p:cNvPr id="2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008"/>
                    <a:ext cx="384" cy="2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grpSp>
                <p:nvGrpSpPr>
                  <p:cNvPr id="2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604" y="1008"/>
                    <a:ext cx="380" cy="288"/>
                    <a:chOff x="3604" y="1008"/>
                    <a:chExt cx="380" cy="288"/>
                  </a:xfrm>
                </p:grpSpPr>
                <p:sp>
                  <p:nvSpPr>
                    <p:cNvPr id="23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4" y="1008"/>
                      <a:ext cx="3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  <p:sp>
                  <p:nvSpPr>
                    <p:cNvPr id="2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4" y="1296"/>
                      <a:ext cx="3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  <p:sp>
                  <p:nvSpPr>
                    <p:cNvPr id="2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1012"/>
                      <a:ext cx="0" cy="2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</p:grpSp>
            </p:grpSp>
          </p:grp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390" y="990"/>
                <a:ext cx="1029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CA" sz="1800" b="1"/>
                  <a:t>fresh traffic</a:t>
                </a:r>
              </a:p>
              <a:p>
                <a:pPr algn="ctr"/>
                <a:r>
                  <a:rPr lang="en-CA" sz="1800" b="1"/>
                  <a:t>R(t)</a:t>
                </a:r>
              </a:p>
            </p:txBody>
          </p:sp>
          <p:sp>
            <p:nvSpPr>
              <p:cNvPr id="11" name="Line 17"/>
              <p:cNvSpPr>
                <a:spLocks noChangeShapeType="1"/>
              </p:cNvSpPr>
              <p:nvPr/>
            </p:nvSpPr>
            <p:spPr bwMode="auto">
              <a:xfrm>
                <a:off x="4324" y="1152"/>
                <a:ext cx="1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3539" y="1326"/>
                <a:ext cx="736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CA" sz="1800" b="1"/>
                  <a:t>buffer X</a:t>
                </a:r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 flipV="1">
                <a:off x="2928" y="764"/>
                <a:ext cx="0" cy="3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2649" y="558"/>
                <a:ext cx="724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>
                    <a:solidFill>
                      <a:srgbClr val="FC0128"/>
                    </a:solidFill>
                  </a:rPr>
                  <a:t>Loss L(t)</a:t>
                </a:r>
              </a:p>
            </p:txBody>
          </p:sp>
          <p:sp>
            <p:nvSpPr>
              <p:cNvPr id="15" name="Rectangle 21"/>
              <p:cNvSpPr>
                <a:spLocks noChangeArrowheads="1"/>
              </p:cNvSpPr>
              <p:nvPr/>
            </p:nvSpPr>
            <p:spPr bwMode="auto">
              <a:xfrm>
                <a:off x="4092" y="1038"/>
                <a:ext cx="193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>
                    <a:latin typeface="Symbol" pitchFamily="18" charset="2"/>
                  </a:rPr>
                  <a:t>b</a:t>
                </a:r>
              </a:p>
            </p:txBody>
          </p:sp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2832" y="1056"/>
                <a:ext cx="192" cy="19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2500" y="115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auto">
              <a:xfrm>
                <a:off x="3056" y="1182"/>
                <a:ext cx="413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/>
                  <a:t>R’(t)</a:t>
                </a:r>
              </a:p>
            </p:txBody>
          </p:sp>
        </p:grp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4274" y="1478"/>
              <a:ext cx="4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CA" sz="1800" b="1"/>
                <a:t>R*(t)</a:t>
              </a:r>
              <a:endParaRPr lang="en-US" sz="1800" b="1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5494" y="4162567"/>
            <a:ext cx="3674939" cy="2100121"/>
            <a:chOff x="365494" y="4162567"/>
            <a:chExt cx="3674939" cy="2100121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365494" y="6180138"/>
              <a:ext cx="3575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V="1">
              <a:off x="498844" y="4344988"/>
              <a:ext cx="0" cy="1917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498844" y="4405314"/>
              <a:ext cx="3051485" cy="1774824"/>
            </a:xfrm>
            <a:custGeom>
              <a:avLst/>
              <a:gdLst>
                <a:gd name="T0" fmla="*/ 0 w 1413"/>
                <a:gd name="T1" fmla="*/ 549 h 550"/>
                <a:gd name="T2" fmla="*/ 91 w 1413"/>
                <a:gd name="T3" fmla="*/ 533 h 550"/>
                <a:gd name="T4" fmla="*/ 133 w 1413"/>
                <a:gd name="T5" fmla="*/ 512 h 550"/>
                <a:gd name="T6" fmla="*/ 165 w 1413"/>
                <a:gd name="T7" fmla="*/ 501 h 550"/>
                <a:gd name="T8" fmla="*/ 187 w 1413"/>
                <a:gd name="T9" fmla="*/ 501 h 550"/>
                <a:gd name="T10" fmla="*/ 208 w 1413"/>
                <a:gd name="T11" fmla="*/ 490 h 550"/>
                <a:gd name="T12" fmla="*/ 229 w 1413"/>
                <a:gd name="T13" fmla="*/ 490 h 550"/>
                <a:gd name="T14" fmla="*/ 251 w 1413"/>
                <a:gd name="T15" fmla="*/ 480 h 550"/>
                <a:gd name="T16" fmla="*/ 272 w 1413"/>
                <a:gd name="T17" fmla="*/ 480 h 550"/>
                <a:gd name="T18" fmla="*/ 293 w 1413"/>
                <a:gd name="T19" fmla="*/ 480 h 550"/>
                <a:gd name="T20" fmla="*/ 315 w 1413"/>
                <a:gd name="T21" fmla="*/ 480 h 550"/>
                <a:gd name="T22" fmla="*/ 336 w 1413"/>
                <a:gd name="T23" fmla="*/ 469 h 550"/>
                <a:gd name="T24" fmla="*/ 357 w 1413"/>
                <a:gd name="T25" fmla="*/ 469 h 550"/>
                <a:gd name="T26" fmla="*/ 379 w 1413"/>
                <a:gd name="T27" fmla="*/ 458 h 550"/>
                <a:gd name="T28" fmla="*/ 400 w 1413"/>
                <a:gd name="T29" fmla="*/ 458 h 550"/>
                <a:gd name="T30" fmla="*/ 443 w 1413"/>
                <a:gd name="T31" fmla="*/ 448 h 550"/>
                <a:gd name="T32" fmla="*/ 475 w 1413"/>
                <a:gd name="T33" fmla="*/ 437 h 550"/>
                <a:gd name="T34" fmla="*/ 496 w 1413"/>
                <a:gd name="T35" fmla="*/ 437 h 550"/>
                <a:gd name="T36" fmla="*/ 517 w 1413"/>
                <a:gd name="T37" fmla="*/ 426 h 550"/>
                <a:gd name="T38" fmla="*/ 549 w 1413"/>
                <a:gd name="T39" fmla="*/ 416 h 550"/>
                <a:gd name="T40" fmla="*/ 592 w 1413"/>
                <a:gd name="T41" fmla="*/ 405 h 550"/>
                <a:gd name="T42" fmla="*/ 613 w 1413"/>
                <a:gd name="T43" fmla="*/ 394 h 550"/>
                <a:gd name="T44" fmla="*/ 635 w 1413"/>
                <a:gd name="T45" fmla="*/ 394 h 550"/>
                <a:gd name="T46" fmla="*/ 667 w 1413"/>
                <a:gd name="T47" fmla="*/ 373 h 550"/>
                <a:gd name="T48" fmla="*/ 688 w 1413"/>
                <a:gd name="T49" fmla="*/ 373 h 550"/>
                <a:gd name="T50" fmla="*/ 708 w 1413"/>
                <a:gd name="T51" fmla="*/ 362 h 550"/>
                <a:gd name="T52" fmla="*/ 730 w 1413"/>
                <a:gd name="T53" fmla="*/ 352 h 550"/>
                <a:gd name="T54" fmla="*/ 762 w 1413"/>
                <a:gd name="T55" fmla="*/ 341 h 550"/>
                <a:gd name="T56" fmla="*/ 783 w 1413"/>
                <a:gd name="T57" fmla="*/ 320 h 550"/>
                <a:gd name="T58" fmla="*/ 815 w 1413"/>
                <a:gd name="T59" fmla="*/ 309 h 550"/>
                <a:gd name="T60" fmla="*/ 847 w 1413"/>
                <a:gd name="T61" fmla="*/ 298 h 550"/>
                <a:gd name="T62" fmla="*/ 868 w 1413"/>
                <a:gd name="T63" fmla="*/ 288 h 550"/>
                <a:gd name="T64" fmla="*/ 890 w 1413"/>
                <a:gd name="T65" fmla="*/ 266 h 550"/>
                <a:gd name="T66" fmla="*/ 911 w 1413"/>
                <a:gd name="T67" fmla="*/ 266 h 550"/>
                <a:gd name="T68" fmla="*/ 932 w 1413"/>
                <a:gd name="T69" fmla="*/ 245 h 550"/>
                <a:gd name="T70" fmla="*/ 954 w 1413"/>
                <a:gd name="T71" fmla="*/ 245 h 550"/>
                <a:gd name="T72" fmla="*/ 975 w 1413"/>
                <a:gd name="T73" fmla="*/ 234 h 550"/>
                <a:gd name="T74" fmla="*/ 996 w 1413"/>
                <a:gd name="T75" fmla="*/ 213 h 550"/>
                <a:gd name="T76" fmla="*/ 1018 w 1413"/>
                <a:gd name="T77" fmla="*/ 202 h 550"/>
                <a:gd name="T78" fmla="*/ 1039 w 1413"/>
                <a:gd name="T79" fmla="*/ 192 h 550"/>
                <a:gd name="T80" fmla="*/ 1060 w 1413"/>
                <a:gd name="T81" fmla="*/ 170 h 550"/>
                <a:gd name="T82" fmla="*/ 1082 w 1413"/>
                <a:gd name="T83" fmla="*/ 170 h 550"/>
                <a:gd name="T84" fmla="*/ 1114 w 1413"/>
                <a:gd name="T85" fmla="*/ 149 h 550"/>
                <a:gd name="T86" fmla="*/ 1135 w 1413"/>
                <a:gd name="T87" fmla="*/ 138 h 550"/>
                <a:gd name="T88" fmla="*/ 1156 w 1413"/>
                <a:gd name="T89" fmla="*/ 128 h 550"/>
                <a:gd name="T90" fmla="*/ 1178 w 1413"/>
                <a:gd name="T91" fmla="*/ 128 h 550"/>
                <a:gd name="T92" fmla="*/ 1199 w 1413"/>
                <a:gd name="T93" fmla="*/ 117 h 550"/>
                <a:gd name="T94" fmla="*/ 1231 w 1413"/>
                <a:gd name="T95" fmla="*/ 117 h 550"/>
                <a:gd name="T96" fmla="*/ 1252 w 1413"/>
                <a:gd name="T97" fmla="*/ 106 h 550"/>
                <a:gd name="T98" fmla="*/ 1274 w 1413"/>
                <a:gd name="T99" fmla="*/ 96 h 550"/>
                <a:gd name="T100" fmla="*/ 1295 w 1413"/>
                <a:gd name="T101" fmla="*/ 85 h 550"/>
                <a:gd name="T102" fmla="*/ 1316 w 1413"/>
                <a:gd name="T103" fmla="*/ 64 h 550"/>
                <a:gd name="T104" fmla="*/ 1338 w 1413"/>
                <a:gd name="T105" fmla="*/ 53 h 550"/>
                <a:gd name="T106" fmla="*/ 1359 w 1413"/>
                <a:gd name="T107" fmla="*/ 32 h 550"/>
                <a:gd name="T108" fmla="*/ 1391 w 1413"/>
                <a:gd name="T109" fmla="*/ 10 h 550"/>
                <a:gd name="T110" fmla="*/ 1412 w 1413"/>
                <a:gd name="T1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13" h="550">
                  <a:moveTo>
                    <a:pt x="0" y="549"/>
                  </a:moveTo>
                  <a:lnTo>
                    <a:pt x="91" y="533"/>
                  </a:lnTo>
                  <a:lnTo>
                    <a:pt x="133" y="512"/>
                  </a:lnTo>
                  <a:lnTo>
                    <a:pt x="165" y="501"/>
                  </a:lnTo>
                  <a:lnTo>
                    <a:pt x="187" y="501"/>
                  </a:lnTo>
                  <a:lnTo>
                    <a:pt x="208" y="490"/>
                  </a:lnTo>
                  <a:lnTo>
                    <a:pt x="229" y="490"/>
                  </a:lnTo>
                  <a:lnTo>
                    <a:pt x="251" y="480"/>
                  </a:lnTo>
                  <a:lnTo>
                    <a:pt x="272" y="480"/>
                  </a:lnTo>
                  <a:lnTo>
                    <a:pt x="293" y="480"/>
                  </a:lnTo>
                  <a:lnTo>
                    <a:pt x="315" y="480"/>
                  </a:lnTo>
                  <a:lnTo>
                    <a:pt x="336" y="469"/>
                  </a:lnTo>
                  <a:lnTo>
                    <a:pt x="357" y="469"/>
                  </a:lnTo>
                  <a:lnTo>
                    <a:pt x="379" y="458"/>
                  </a:lnTo>
                  <a:lnTo>
                    <a:pt x="400" y="458"/>
                  </a:lnTo>
                  <a:lnTo>
                    <a:pt x="443" y="448"/>
                  </a:lnTo>
                  <a:lnTo>
                    <a:pt x="475" y="437"/>
                  </a:lnTo>
                  <a:lnTo>
                    <a:pt x="496" y="437"/>
                  </a:lnTo>
                  <a:lnTo>
                    <a:pt x="517" y="426"/>
                  </a:lnTo>
                  <a:lnTo>
                    <a:pt x="549" y="416"/>
                  </a:lnTo>
                  <a:lnTo>
                    <a:pt x="592" y="405"/>
                  </a:lnTo>
                  <a:lnTo>
                    <a:pt x="613" y="394"/>
                  </a:lnTo>
                  <a:lnTo>
                    <a:pt x="635" y="394"/>
                  </a:lnTo>
                  <a:lnTo>
                    <a:pt x="667" y="373"/>
                  </a:lnTo>
                  <a:lnTo>
                    <a:pt x="688" y="373"/>
                  </a:lnTo>
                  <a:lnTo>
                    <a:pt x="708" y="362"/>
                  </a:lnTo>
                  <a:lnTo>
                    <a:pt x="730" y="352"/>
                  </a:lnTo>
                  <a:lnTo>
                    <a:pt x="762" y="341"/>
                  </a:lnTo>
                  <a:lnTo>
                    <a:pt x="783" y="320"/>
                  </a:lnTo>
                  <a:lnTo>
                    <a:pt x="815" y="309"/>
                  </a:lnTo>
                  <a:lnTo>
                    <a:pt x="847" y="298"/>
                  </a:lnTo>
                  <a:lnTo>
                    <a:pt x="868" y="288"/>
                  </a:lnTo>
                  <a:lnTo>
                    <a:pt x="890" y="266"/>
                  </a:lnTo>
                  <a:lnTo>
                    <a:pt x="911" y="266"/>
                  </a:lnTo>
                  <a:lnTo>
                    <a:pt x="932" y="245"/>
                  </a:lnTo>
                  <a:lnTo>
                    <a:pt x="954" y="245"/>
                  </a:lnTo>
                  <a:lnTo>
                    <a:pt x="975" y="234"/>
                  </a:lnTo>
                  <a:lnTo>
                    <a:pt x="996" y="213"/>
                  </a:lnTo>
                  <a:lnTo>
                    <a:pt x="1018" y="202"/>
                  </a:lnTo>
                  <a:lnTo>
                    <a:pt x="1039" y="192"/>
                  </a:lnTo>
                  <a:lnTo>
                    <a:pt x="1060" y="170"/>
                  </a:lnTo>
                  <a:lnTo>
                    <a:pt x="1082" y="170"/>
                  </a:lnTo>
                  <a:lnTo>
                    <a:pt x="1114" y="149"/>
                  </a:lnTo>
                  <a:lnTo>
                    <a:pt x="1135" y="138"/>
                  </a:lnTo>
                  <a:lnTo>
                    <a:pt x="1156" y="128"/>
                  </a:lnTo>
                  <a:lnTo>
                    <a:pt x="1178" y="128"/>
                  </a:lnTo>
                  <a:lnTo>
                    <a:pt x="1199" y="117"/>
                  </a:lnTo>
                  <a:lnTo>
                    <a:pt x="1231" y="117"/>
                  </a:lnTo>
                  <a:lnTo>
                    <a:pt x="1252" y="106"/>
                  </a:lnTo>
                  <a:lnTo>
                    <a:pt x="1274" y="96"/>
                  </a:lnTo>
                  <a:lnTo>
                    <a:pt x="1295" y="85"/>
                  </a:lnTo>
                  <a:lnTo>
                    <a:pt x="1316" y="64"/>
                  </a:lnTo>
                  <a:lnTo>
                    <a:pt x="1338" y="53"/>
                  </a:lnTo>
                  <a:lnTo>
                    <a:pt x="1359" y="32"/>
                  </a:lnTo>
                  <a:lnTo>
                    <a:pt x="1391" y="10"/>
                  </a:lnTo>
                  <a:lnTo>
                    <a:pt x="1412" y="0"/>
                  </a:lnTo>
                </a:path>
              </a:pathLst>
            </a:custGeom>
            <a:noFill/>
            <a:ln w="25400" cap="rnd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498844" y="4162567"/>
              <a:ext cx="3090862" cy="2017571"/>
            </a:xfrm>
            <a:custGeom>
              <a:avLst/>
              <a:gdLst>
                <a:gd name="T0" fmla="*/ 0 w 625"/>
                <a:gd name="T1" fmla="*/ 528 h 529"/>
                <a:gd name="T2" fmla="*/ 48 w 625"/>
                <a:gd name="T3" fmla="*/ 480 h 529"/>
                <a:gd name="T4" fmla="*/ 69 w 625"/>
                <a:gd name="T5" fmla="*/ 448 h 529"/>
                <a:gd name="T6" fmla="*/ 91 w 625"/>
                <a:gd name="T7" fmla="*/ 405 h 529"/>
                <a:gd name="T8" fmla="*/ 123 w 625"/>
                <a:gd name="T9" fmla="*/ 363 h 529"/>
                <a:gd name="T10" fmla="*/ 144 w 625"/>
                <a:gd name="T11" fmla="*/ 320 h 529"/>
                <a:gd name="T12" fmla="*/ 165 w 625"/>
                <a:gd name="T13" fmla="*/ 299 h 529"/>
                <a:gd name="T14" fmla="*/ 187 w 625"/>
                <a:gd name="T15" fmla="*/ 277 h 529"/>
                <a:gd name="T16" fmla="*/ 208 w 625"/>
                <a:gd name="T17" fmla="*/ 256 h 529"/>
                <a:gd name="T18" fmla="*/ 219 w 625"/>
                <a:gd name="T19" fmla="*/ 235 h 529"/>
                <a:gd name="T20" fmla="*/ 240 w 625"/>
                <a:gd name="T21" fmla="*/ 213 h 529"/>
                <a:gd name="T22" fmla="*/ 261 w 625"/>
                <a:gd name="T23" fmla="*/ 203 h 529"/>
                <a:gd name="T24" fmla="*/ 283 w 625"/>
                <a:gd name="T25" fmla="*/ 181 h 529"/>
                <a:gd name="T26" fmla="*/ 304 w 625"/>
                <a:gd name="T27" fmla="*/ 171 h 529"/>
                <a:gd name="T28" fmla="*/ 325 w 625"/>
                <a:gd name="T29" fmla="*/ 149 h 529"/>
                <a:gd name="T30" fmla="*/ 357 w 625"/>
                <a:gd name="T31" fmla="*/ 139 h 529"/>
                <a:gd name="T32" fmla="*/ 379 w 625"/>
                <a:gd name="T33" fmla="*/ 128 h 529"/>
                <a:gd name="T34" fmla="*/ 411 w 625"/>
                <a:gd name="T35" fmla="*/ 117 h 529"/>
                <a:gd name="T36" fmla="*/ 432 w 625"/>
                <a:gd name="T37" fmla="*/ 107 h 529"/>
                <a:gd name="T38" fmla="*/ 443 w 625"/>
                <a:gd name="T39" fmla="*/ 85 h 529"/>
                <a:gd name="T40" fmla="*/ 475 w 625"/>
                <a:gd name="T41" fmla="*/ 85 h 529"/>
                <a:gd name="T42" fmla="*/ 485 w 625"/>
                <a:gd name="T43" fmla="*/ 64 h 529"/>
                <a:gd name="T44" fmla="*/ 507 w 625"/>
                <a:gd name="T45" fmla="*/ 64 h 529"/>
                <a:gd name="T46" fmla="*/ 528 w 625"/>
                <a:gd name="T47" fmla="*/ 53 h 529"/>
                <a:gd name="T48" fmla="*/ 549 w 625"/>
                <a:gd name="T49" fmla="*/ 43 h 529"/>
                <a:gd name="T50" fmla="*/ 571 w 625"/>
                <a:gd name="T51" fmla="*/ 32 h 529"/>
                <a:gd name="T52" fmla="*/ 592 w 625"/>
                <a:gd name="T53" fmla="*/ 21 h 529"/>
                <a:gd name="T54" fmla="*/ 624 w 625"/>
                <a:gd name="T5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5" h="529">
                  <a:moveTo>
                    <a:pt x="0" y="528"/>
                  </a:moveTo>
                  <a:lnTo>
                    <a:pt x="48" y="480"/>
                  </a:lnTo>
                  <a:lnTo>
                    <a:pt x="69" y="448"/>
                  </a:lnTo>
                  <a:lnTo>
                    <a:pt x="91" y="405"/>
                  </a:lnTo>
                  <a:lnTo>
                    <a:pt x="123" y="363"/>
                  </a:lnTo>
                  <a:lnTo>
                    <a:pt x="144" y="320"/>
                  </a:lnTo>
                  <a:lnTo>
                    <a:pt x="165" y="299"/>
                  </a:lnTo>
                  <a:lnTo>
                    <a:pt x="187" y="277"/>
                  </a:lnTo>
                  <a:lnTo>
                    <a:pt x="208" y="256"/>
                  </a:lnTo>
                  <a:lnTo>
                    <a:pt x="219" y="235"/>
                  </a:lnTo>
                  <a:lnTo>
                    <a:pt x="240" y="213"/>
                  </a:lnTo>
                  <a:lnTo>
                    <a:pt x="261" y="203"/>
                  </a:lnTo>
                  <a:lnTo>
                    <a:pt x="283" y="181"/>
                  </a:lnTo>
                  <a:lnTo>
                    <a:pt x="304" y="171"/>
                  </a:lnTo>
                  <a:lnTo>
                    <a:pt x="325" y="149"/>
                  </a:lnTo>
                  <a:lnTo>
                    <a:pt x="357" y="139"/>
                  </a:lnTo>
                  <a:lnTo>
                    <a:pt x="379" y="128"/>
                  </a:lnTo>
                  <a:lnTo>
                    <a:pt x="411" y="117"/>
                  </a:lnTo>
                  <a:lnTo>
                    <a:pt x="432" y="107"/>
                  </a:lnTo>
                  <a:lnTo>
                    <a:pt x="443" y="85"/>
                  </a:lnTo>
                  <a:lnTo>
                    <a:pt x="475" y="85"/>
                  </a:lnTo>
                  <a:lnTo>
                    <a:pt x="485" y="64"/>
                  </a:lnTo>
                  <a:lnTo>
                    <a:pt x="507" y="64"/>
                  </a:lnTo>
                  <a:lnTo>
                    <a:pt x="528" y="53"/>
                  </a:lnTo>
                  <a:lnTo>
                    <a:pt x="549" y="43"/>
                  </a:lnTo>
                  <a:lnTo>
                    <a:pt x="571" y="32"/>
                  </a:lnTo>
                  <a:lnTo>
                    <a:pt x="592" y="21"/>
                  </a:lnTo>
                  <a:lnTo>
                    <a:pt x="624" y="0"/>
                  </a:lnTo>
                </a:path>
              </a:pathLst>
            </a:custGeom>
            <a:noFill/>
            <a:ln w="25400" cap="rnd" cmpd="sng">
              <a:solidFill>
                <a:srgbClr val="114FF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17"/>
                <p:cNvSpPr>
                  <a:spLocks noChangeArrowheads="1"/>
                </p:cNvSpPr>
                <p:nvPr/>
              </p:nvSpPr>
              <p:spPr bwMode="auto">
                <a:xfrm>
                  <a:off x="1631948" y="4405313"/>
                  <a:ext cx="569068" cy="3667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CH" sz="1800" b="1" i="1" smtClean="0">
                          <a:latin typeface="Cambria Math"/>
                        </a:rPr>
                        <m:t>𝜶</m:t>
                      </m:r>
                    </m:oMath>
                  </a14:m>
                  <a:r>
                    <a:rPr lang="fr-FR" sz="1800" b="1" dirty="0" smtClean="0"/>
                    <a:t>(t)</a:t>
                  </a:r>
                  <a:endParaRPr lang="fr-FR" sz="1800" b="1" dirty="0"/>
                </a:p>
              </p:txBody>
            </p:sp>
          </mc:Choice>
          <mc:Fallback xmlns="">
            <p:sp>
              <p:nvSpPr>
                <p:cNvPr id="3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1948" y="4405313"/>
                  <a:ext cx="569068" cy="36676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000" r="-9677" b="-2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2423" y="4924103"/>
                  <a:ext cx="686086" cy="3667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1" i="1" smtClean="0">
                            <a:latin typeface="Cambria Math"/>
                          </a:rPr>
                          <m:t>𝜷</m:t>
                        </m:r>
                        <m:r>
                          <a:rPr lang="fr-CH" b="1" i="1" smtClean="0">
                            <a:latin typeface="Cambria Math"/>
                          </a:rPr>
                          <m:t>(</m:t>
                        </m:r>
                        <m:r>
                          <a:rPr lang="fr-CH" b="1" i="1" smtClean="0">
                            <a:latin typeface="Cambria Math"/>
                          </a:rPr>
                          <m:t>𝒕</m:t>
                        </m:r>
                        <m:r>
                          <a:rPr lang="fr-CH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800" b="1" dirty="0"/>
                </a:p>
              </p:txBody>
            </p:sp>
          </mc:Choice>
          <mc:Fallback xmlns="">
            <p:sp>
              <p:nvSpPr>
                <p:cNvPr id="40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2423" y="4924103"/>
                  <a:ext cx="686086" cy="36676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86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 bwMode="auto">
            <a:xfrm>
              <a:off x="1902833" y="4868069"/>
              <a:ext cx="22802" cy="7408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983468" y="4838443"/>
                  <a:ext cx="93955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i="1">
                            <a:latin typeface="Cambria Math"/>
                          </a:rPr>
                          <m:t>𝑣</m:t>
                        </m:r>
                        <m:r>
                          <a:rPr lang="fr-CH" i="1">
                            <a:latin typeface="Cambria Math"/>
                          </a:rPr>
                          <m:t>(</m:t>
                        </m:r>
                        <m:r>
                          <a:rPr lang="fr-CH" i="1">
                            <a:latin typeface="Cambria Math"/>
                          </a:rPr>
                          <m:t>𝛼</m:t>
                        </m:r>
                        <m:r>
                          <a:rPr lang="fr-CH" i="1">
                            <a:latin typeface="Cambria Math"/>
                          </a:rPr>
                          <m:t>, </m:t>
                        </m:r>
                        <m:r>
                          <a:rPr lang="fr-CH" i="1">
                            <a:latin typeface="Cambria Math"/>
                          </a:rPr>
                          <m:t>𝛽</m:t>
                        </m:r>
                        <m:r>
                          <a:rPr lang="fr-CH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468" y="4838443"/>
                  <a:ext cx="93955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705854" y="5882185"/>
                  <a:ext cx="3345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854" y="5882185"/>
                  <a:ext cx="33457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 bwMode="auto">
            <a:xfrm>
              <a:off x="1719811" y="5197941"/>
              <a:ext cx="25049" cy="4376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340650" y="5210705"/>
                  <a:ext cx="39228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650" y="5210705"/>
                  <a:ext cx="3922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4645489" y="4405314"/>
            <a:ext cx="3888763" cy="1843064"/>
            <a:chOff x="151670" y="4344988"/>
            <a:chExt cx="3888763" cy="1917700"/>
          </a:xfrm>
        </p:grpSpPr>
        <p:sp>
          <p:nvSpPr>
            <p:cNvPr id="51" name="Line 5"/>
            <p:cNvSpPr>
              <a:spLocks noChangeShapeType="1"/>
            </p:cNvSpPr>
            <p:nvPr/>
          </p:nvSpPr>
          <p:spPr bwMode="auto">
            <a:xfrm>
              <a:off x="365494" y="6180138"/>
              <a:ext cx="3575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 flipV="1">
              <a:off x="498844" y="4344988"/>
              <a:ext cx="0" cy="1917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498844" y="4405314"/>
              <a:ext cx="3051485" cy="1774824"/>
            </a:xfrm>
            <a:custGeom>
              <a:avLst/>
              <a:gdLst>
                <a:gd name="T0" fmla="*/ 0 w 1413"/>
                <a:gd name="T1" fmla="*/ 549 h 550"/>
                <a:gd name="T2" fmla="*/ 91 w 1413"/>
                <a:gd name="T3" fmla="*/ 533 h 550"/>
                <a:gd name="T4" fmla="*/ 133 w 1413"/>
                <a:gd name="T5" fmla="*/ 512 h 550"/>
                <a:gd name="T6" fmla="*/ 165 w 1413"/>
                <a:gd name="T7" fmla="*/ 501 h 550"/>
                <a:gd name="T8" fmla="*/ 187 w 1413"/>
                <a:gd name="T9" fmla="*/ 501 h 550"/>
                <a:gd name="T10" fmla="*/ 208 w 1413"/>
                <a:gd name="T11" fmla="*/ 490 h 550"/>
                <a:gd name="T12" fmla="*/ 229 w 1413"/>
                <a:gd name="T13" fmla="*/ 490 h 550"/>
                <a:gd name="T14" fmla="*/ 251 w 1413"/>
                <a:gd name="T15" fmla="*/ 480 h 550"/>
                <a:gd name="T16" fmla="*/ 272 w 1413"/>
                <a:gd name="T17" fmla="*/ 480 h 550"/>
                <a:gd name="T18" fmla="*/ 293 w 1413"/>
                <a:gd name="T19" fmla="*/ 480 h 550"/>
                <a:gd name="T20" fmla="*/ 315 w 1413"/>
                <a:gd name="T21" fmla="*/ 480 h 550"/>
                <a:gd name="T22" fmla="*/ 336 w 1413"/>
                <a:gd name="T23" fmla="*/ 469 h 550"/>
                <a:gd name="T24" fmla="*/ 357 w 1413"/>
                <a:gd name="T25" fmla="*/ 469 h 550"/>
                <a:gd name="T26" fmla="*/ 379 w 1413"/>
                <a:gd name="T27" fmla="*/ 458 h 550"/>
                <a:gd name="T28" fmla="*/ 400 w 1413"/>
                <a:gd name="T29" fmla="*/ 458 h 550"/>
                <a:gd name="T30" fmla="*/ 443 w 1413"/>
                <a:gd name="T31" fmla="*/ 448 h 550"/>
                <a:gd name="T32" fmla="*/ 475 w 1413"/>
                <a:gd name="T33" fmla="*/ 437 h 550"/>
                <a:gd name="T34" fmla="*/ 496 w 1413"/>
                <a:gd name="T35" fmla="*/ 437 h 550"/>
                <a:gd name="T36" fmla="*/ 517 w 1413"/>
                <a:gd name="T37" fmla="*/ 426 h 550"/>
                <a:gd name="T38" fmla="*/ 549 w 1413"/>
                <a:gd name="T39" fmla="*/ 416 h 550"/>
                <a:gd name="T40" fmla="*/ 592 w 1413"/>
                <a:gd name="T41" fmla="*/ 405 h 550"/>
                <a:gd name="T42" fmla="*/ 613 w 1413"/>
                <a:gd name="T43" fmla="*/ 394 h 550"/>
                <a:gd name="T44" fmla="*/ 635 w 1413"/>
                <a:gd name="T45" fmla="*/ 394 h 550"/>
                <a:gd name="T46" fmla="*/ 667 w 1413"/>
                <a:gd name="T47" fmla="*/ 373 h 550"/>
                <a:gd name="T48" fmla="*/ 688 w 1413"/>
                <a:gd name="T49" fmla="*/ 373 h 550"/>
                <a:gd name="T50" fmla="*/ 708 w 1413"/>
                <a:gd name="T51" fmla="*/ 362 h 550"/>
                <a:gd name="T52" fmla="*/ 730 w 1413"/>
                <a:gd name="T53" fmla="*/ 352 h 550"/>
                <a:gd name="T54" fmla="*/ 762 w 1413"/>
                <a:gd name="T55" fmla="*/ 341 h 550"/>
                <a:gd name="T56" fmla="*/ 783 w 1413"/>
                <a:gd name="T57" fmla="*/ 320 h 550"/>
                <a:gd name="T58" fmla="*/ 815 w 1413"/>
                <a:gd name="T59" fmla="*/ 309 h 550"/>
                <a:gd name="T60" fmla="*/ 847 w 1413"/>
                <a:gd name="T61" fmla="*/ 298 h 550"/>
                <a:gd name="T62" fmla="*/ 868 w 1413"/>
                <a:gd name="T63" fmla="*/ 288 h 550"/>
                <a:gd name="T64" fmla="*/ 890 w 1413"/>
                <a:gd name="T65" fmla="*/ 266 h 550"/>
                <a:gd name="T66" fmla="*/ 911 w 1413"/>
                <a:gd name="T67" fmla="*/ 266 h 550"/>
                <a:gd name="T68" fmla="*/ 932 w 1413"/>
                <a:gd name="T69" fmla="*/ 245 h 550"/>
                <a:gd name="T70" fmla="*/ 954 w 1413"/>
                <a:gd name="T71" fmla="*/ 245 h 550"/>
                <a:gd name="T72" fmla="*/ 975 w 1413"/>
                <a:gd name="T73" fmla="*/ 234 h 550"/>
                <a:gd name="T74" fmla="*/ 996 w 1413"/>
                <a:gd name="T75" fmla="*/ 213 h 550"/>
                <a:gd name="T76" fmla="*/ 1018 w 1413"/>
                <a:gd name="T77" fmla="*/ 202 h 550"/>
                <a:gd name="T78" fmla="*/ 1039 w 1413"/>
                <a:gd name="T79" fmla="*/ 192 h 550"/>
                <a:gd name="T80" fmla="*/ 1060 w 1413"/>
                <a:gd name="T81" fmla="*/ 170 h 550"/>
                <a:gd name="T82" fmla="*/ 1082 w 1413"/>
                <a:gd name="T83" fmla="*/ 170 h 550"/>
                <a:gd name="T84" fmla="*/ 1114 w 1413"/>
                <a:gd name="T85" fmla="*/ 149 h 550"/>
                <a:gd name="T86" fmla="*/ 1135 w 1413"/>
                <a:gd name="T87" fmla="*/ 138 h 550"/>
                <a:gd name="T88" fmla="*/ 1156 w 1413"/>
                <a:gd name="T89" fmla="*/ 128 h 550"/>
                <a:gd name="T90" fmla="*/ 1178 w 1413"/>
                <a:gd name="T91" fmla="*/ 128 h 550"/>
                <a:gd name="T92" fmla="*/ 1199 w 1413"/>
                <a:gd name="T93" fmla="*/ 117 h 550"/>
                <a:gd name="T94" fmla="*/ 1231 w 1413"/>
                <a:gd name="T95" fmla="*/ 117 h 550"/>
                <a:gd name="T96" fmla="*/ 1252 w 1413"/>
                <a:gd name="T97" fmla="*/ 106 h 550"/>
                <a:gd name="T98" fmla="*/ 1274 w 1413"/>
                <a:gd name="T99" fmla="*/ 96 h 550"/>
                <a:gd name="T100" fmla="*/ 1295 w 1413"/>
                <a:gd name="T101" fmla="*/ 85 h 550"/>
                <a:gd name="T102" fmla="*/ 1316 w 1413"/>
                <a:gd name="T103" fmla="*/ 64 h 550"/>
                <a:gd name="T104" fmla="*/ 1338 w 1413"/>
                <a:gd name="T105" fmla="*/ 53 h 550"/>
                <a:gd name="T106" fmla="*/ 1359 w 1413"/>
                <a:gd name="T107" fmla="*/ 32 h 550"/>
                <a:gd name="T108" fmla="*/ 1391 w 1413"/>
                <a:gd name="T109" fmla="*/ 10 h 550"/>
                <a:gd name="T110" fmla="*/ 1412 w 1413"/>
                <a:gd name="T1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13" h="550">
                  <a:moveTo>
                    <a:pt x="0" y="549"/>
                  </a:moveTo>
                  <a:lnTo>
                    <a:pt x="91" y="533"/>
                  </a:lnTo>
                  <a:lnTo>
                    <a:pt x="133" y="512"/>
                  </a:lnTo>
                  <a:lnTo>
                    <a:pt x="165" y="501"/>
                  </a:lnTo>
                  <a:lnTo>
                    <a:pt x="187" y="501"/>
                  </a:lnTo>
                  <a:lnTo>
                    <a:pt x="208" y="490"/>
                  </a:lnTo>
                  <a:lnTo>
                    <a:pt x="229" y="490"/>
                  </a:lnTo>
                  <a:lnTo>
                    <a:pt x="251" y="480"/>
                  </a:lnTo>
                  <a:lnTo>
                    <a:pt x="272" y="480"/>
                  </a:lnTo>
                  <a:lnTo>
                    <a:pt x="293" y="480"/>
                  </a:lnTo>
                  <a:lnTo>
                    <a:pt x="315" y="480"/>
                  </a:lnTo>
                  <a:lnTo>
                    <a:pt x="336" y="469"/>
                  </a:lnTo>
                  <a:lnTo>
                    <a:pt x="357" y="469"/>
                  </a:lnTo>
                  <a:lnTo>
                    <a:pt x="379" y="458"/>
                  </a:lnTo>
                  <a:lnTo>
                    <a:pt x="400" y="458"/>
                  </a:lnTo>
                  <a:lnTo>
                    <a:pt x="443" y="448"/>
                  </a:lnTo>
                  <a:lnTo>
                    <a:pt x="475" y="437"/>
                  </a:lnTo>
                  <a:lnTo>
                    <a:pt x="496" y="437"/>
                  </a:lnTo>
                  <a:lnTo>
                    <a:pt x="517" y="426"/>
                  </a:lnTo>
                  <a:lnTo>
                    <a:pt x="549" y="416"/>
                  </a:lnTo>
                  <a:lnTo>
                    <a:pt x="592" y="405"/>
                  </a:lnTo>
                  <a:lnTo>
                    <a:pt x="613" y="394"/>
                  </a:lnTo>
                  <a:lnTo>
                    <a:pt x="635" y="394"/>
                  </a:lnTo>
                  <a:lnTo>
                    <a:pt x="667" y="373"/>
                  </a:lnTo>
                  <a:lnTo>
                    <a:pt x="688" y="373"/>
                  </a:lnTo>
                  <a:lnTo>
                    <a:pt x="708" y="362"/>
                  </a:lnTo>
                  <a:lnTo>
                    <a:pt x="730" y="352"/>
                  </a:lnTo>
                  <a:lnTo>
                    <a:pt x="762" y="341"/>
                  </a:lnTo>
                  <a:lnTo>
                    <a:pt x="783" y="320"/>
                  </a:lnTo>
                  <a:lnTo>
                    <a:pt x="815" y="309"/>
                  </a:lnTo>
                  <a:lnTo>
                    <a:pt x="847" y="298"/>
                  </a:lnTo>
                  <a:lnTo>
                    <a:pt x="868" y="288"/>
                  </a:lnTo>
                  <a:lnTo>
                    <a:pt x="890" y="266"/>
                  </a:lnTo>
                  <a:lnTo>
                    <a:pt x="911" y="266"/>
                  </a:lnTo>
                  <a:lnTo>
                    <a:pt x="932" y="245"/>
                  </a:lnTo>
                  <a:lnTo>
                    <a:pt x="954" y="245"/>
                  </a:lnTo>
                  <a:lnTo>
                    <a:pt x="975" y="234"/>
                  </a:lnTo>
                  <a:lnTo>
                    <a:pt x="996" y="213"/>
                  </a:lnTo>
                  <a:lnTo>
                    <a:pt x="1018" y="202"/>
                  </a:lnTo>
                  <a:lnTo>
                    <a:pt x="1039" y="192"/>
                  </a:lnTo>
                  <a:lnTo>
                    <a:pt x="1060" y="170"/>
                  </a:lnTo>
                  <a:lnTo>
                    <a:pt x="1082" y="170"/>
                  </a:lnTo>
                  <a:lnTo>
                    <a:pt x="1114" y="149"/>
                  </a:lnTo>
                  <a:lnTo>
                    <a:pt x="1135" y="138"/>
                  </a:lnTo>
                  <a:lnTo>
                    <a:pt x="1156" y="128"/>
                  </a:lnTo>
                  <a:lnTo>
                    <a:pt x="1178" y="128"/>
                  </a:lnTo>
                  <a:lnTo>
                    <a:pt x="1199" y="117"/>
                  </a:lnTo>
                  <a:lnTo>
                    <a:pt x="1231" y="117"/>
                  </a:lnTo>
                  <a:lnTo>
                    <a:pt x="1252" y="106"/>
                  </a:lnTo>
                  <a:lnTo>
                    <a:pt x="1274" y="96"/>
                  </a:lnTo>
                  <a:lnTo>
                    <a:pt x="1295" y="85"/>
                  </a:lnTo>
                  <a:lnTo>
                    <a:pt x="1316" y="64"/>
                  </a:lnTo>
                  <a:lnTo>
                    <a:pt x="1338" y="53"/>
                  </a:lnTo>
                  <a:lnTo>
                    <a:pt x="1359" y="32"/>
                  </a:lnTo>
                  <a:lnTo>
                    <a:pt x="1391" y="10"/>
                  </a:lnTo>
                  <a:lnTo>
                    <a:pt x="1412" y="0"/>
                  </a:lnTo>
                </a:path>
              </a:pathLst>
            </a:custGeom>
            <a:noFill/>
            <a:ln w="25400" cap="rnd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498844" y="4603006"/>
              <a:ext cx="3090862" cy="1577132"/>
            </a:xfrm>
            <a:custGeom>
              <a:avLst/>
              <a:gdLst>
                <a:gd name="T0" fmla="*/ 0 w 625"/>
                <a:gd name="T1" fmla="*/ 528 h 529"/>
                <a:gd name="T2" fmla="*/ 48 w 625"/>
                <a:gd name="T3" fmla="*/ 480 h 529"/>
                <a:gd name="T4" fmla="*/ 69 w 625"/>
                <a:gd name="T5" fmla="*/ 448 h 529"/>
                <a:gd name="T6" fmla="*/ 91 w 625"/>
                <a:gd name="T7" fmla="*/ 405 h 529"/>
                <a:gd name="T8" fmla="*/ 123 w 625"/>
                <a:gd name="T9" fmla="*/ 363 h 529"/>
                <a:gd name="T10" fmla="*/ 144 w 625"/>
                <a:gd name="T11" fmla="*/ 320 h 529"/>
                <a:gd name="T12" fmla="*/ 165 w 625"/>
                <a:gd name="T13" fmla="*/ 299 h 529"/>
                <a:gd name="T14" fmla="*/ 187 w 625"/>
                <a:gd name="T15" fmla="*/ 277 h 529"/>
                <a:gd name="T16" fmla="*/ 208 w 625"/>
                <a:gd name="T17" fmla="*/ 256 h 529"/>
                <a:gd name="T18" fmla="*/ 219 w 625"/>
                <a:gd name="T19" fmla="*/ 235 h 529"/>
                <a:gd name="T20" fmla="*/ 240 w 625"/>
                <a:gd name="T21" fmla="*/ 213 h 529"/>
                <a:gd name="T22" fmla="*/ 261 w 625"/>
                <a:gd name="T23" fmla="*/ 203 h 529"/>
                <a:gd name="T24" fmla="*/ 283 w 625"/>
                <a:gd name="T25" fmla="*/ 181 h 529"/>
                <a:gd name="T26" fmla="*/ 304 w 625"/>
                <a:gd name="T27" fmla="*/ 171 h 529"/>
                <a:gd name="T28" fmla="*/ 325 w 625"/>
                <a:gd name="T29" fmla="*/ 149 h 529"/>
                <a:gd name="T30" fmla="*/ 357 w 625"/>
                <a:gd name="T31" fmla="*/ 139 h 529"/>
                <a:gd name="T32" fmla="*/ 379 w 625"/>
                <a:gd name="T33" fmla="*/ 128 h 529"/>
                <a:gd name="T34" fmla="*/ 411 w 625"/>
                <a:gd name="T35" fmla="*/ 117 h 529"/>
                <a:gd name="T36" fmla="*/ 432 w 625"/>
                <a:gd name="T37" fmla="*/ 107 h 529"/>
                <a:gd name="T38" fmla="*/ 443 w 625"/>
                <a:gd name="T39" fmla="*/ 85 h 529"/>
                <a:gd name="T40" fmla="*/ 475 w 625"/>
                <a:gd name="T41" fmla="*/ 85 h 529"/>
                <a:gd name="T42" fmla="*/ 485 w 625"/>
                <a:gd name="T43" fmla="*/ 64 h 529"/>
                <a:gd name="T44" fmla="*/ 507 w 625"/>
                <a:gd name="T45" fmla="*/ 64 h 529"/>
                <a:gd name="T46" fmla="*/ 528 w 625"/>
                <a:gd name="T47" fmla="*/ 53 h 529"/>
                <a:gd name="T48" fmla="*/ 549 w 625"/>
                <a:gd name="T49" fmla="*/ 43 h 529"/>
                <a:gd name="T50" fmla="*/ 571 w 625"/>
                <a:gd name="T51" fmla="*/ 32 h 529"/>
                <a:gd name="T52" fmla="*/ 592 w 625"/>
                <a:gd name="T53" fmla="*/ 21 h 529"/>
                <a:gd name="T54" fmla="*/ 624 w 625"/>
                <a:gd name="T5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5" h="529">
                  <a:moveTo>
                    <a:pt x="0" y="528"/>
                  </a:moveTo>
                  <a:lnTo>
                    <a:pt x="48" y="480"/>
                  </a:lnTo>
                  <a:lnTo>
                    <a:pt x="69" y="448"/>
                  </a:lnTo>
                  <a:lnTo>
                    <a:pt x="91" y="405"/>
                  </a:lnTo>
                  <a:lnTo>
                    <a:pt x="123" y="363"/>
                  </a:lnTo>
                  <a:lnTo>
                    <a:pt x="144" y="320"/>
                  </a:lnTo>
                  <a:lnTo>
                    <a:pt x="165" y="299"/>
                  </a:lnTo>
                  <a:lnTo>
                    <a:pt x="187" y="277"/>
                  </a:lnTo>
                  <a:lnTo>
                    <a:pt x="208" y="256"/>
                  </a:lnTo>
                  <a:lnTo>
                    <a:pt x="219" y="235"/>
                  </a:lnTo>
                  <a:lnTo>
                    <a:pt x="240" y="213"/>
                  </a:lnTo>
                  <a:lnTo>
                    <a:pt x="261" y="203"/>
                  </a:lnTo>
                  <a:lnTo>
                    <a:pt x="283" y="181"/>
                  </a:lnTo>
                  <a:lnTo>
                    <a:pt x="304" y="171"/>
                  </a:lnTo>
                  <a:lnTo>
                    <a:pt x="325" y="149"/>
                  </a:lnTo>
                  <a:lnTo>
                    <a:pt x="357" y="139"/>
                  </a:lnTo>
                  <a:lnTo>
                    <a:pt x="379" y="128"/>
                  </a:lnTo>
                  <a:lnTo>
                    <a:pt x="411" y="117"/>
                  </a:lnTo>
                  <a:lnTo>
                    <a:pt x="432" y="107"/>
                  </a:lnTo>
                  <a:lnTo>
                    <a:pt x="443" y="85"/>
                  </a:lnTo>
                  <a:lnTo>
                    <a:pt x="475" y="85"/>
                  </a:lnTo>
                  <a:lnTo>
                    <a:pt x="485" y="64"/>
                  </a:lnTo>
                  <a:lnTo>
                    <a:pt x="507" y="64"/>
                  </a:lnTo>
                  <a:lnTo>
                    <a:pt x="528" y="53"/>
                  </a:lnTo>
                  <a:lnTo>
                    <a:pt x="549" y="43"/>
                  </a:lnTo>
                  <a:lnTo>
                    <a:pt x="571" y="32"/>
                  </a:lnTo>
                  <a:lnTo>
                    <a:pt x="592" y="21"/>
                  </a:lnTo>
                  <a:lnTo>
                    <a:pt x="624" y="0"/>
                  </a:lnTo>
                </a:path>
              </a:pathLst>
            </a:custGeom>
            <a:noFill/>
            <a:ln w="25400" cap="rnd" cmpd="sng">
              <a:solidFill>
                <a:srgbClr val="114FF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17"/>
                <p:cNvSpPr>
                  <a:spLocks noChangeArrowheads="1"/>
                </p:cNvSpPr>
                <p:nvPr/>
              </p:nvSpPr>
              <p:spPr bwMode="auto">
                <a:xfrm>
                  <a:off x="1544585" y="4405313"/>
                  <a:ext cx="743794" cy="3816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CH" sz="1800" b="1" i="1" smtClean="0">
                          <a:latin typeface="Cambria Math"/>
                        </a:rPr>
                        <m:t>𝒓</m:t>
                      </m:r>
                      <m:r>
                        <a:rPr lang="fr-CH" sz="1800" b="1" i="1" smtClean="0">
                          <a:latin typeface="Cambria Math"/>
                        </a:rPr>
                        <m:t> </m:t>
                      </m:r>
                      <m:r>
                        <a:rPr lang="fr-CH" sz="1800" b="1" i="1" smtClean="0">
                          <a:latin typeface="Cambria Math"/>
                        </a:rPr>
                        <m:t>𝜶</m:t>
                      </m:r>
                    </m:oMath>
                  </a14:m>
                  <a:r>
                    <a:rPr lang="fr-FR" sz="1800" b="1" dirty="0" smtClean="0"/>
                    <a:t>(t)</a:t>
                  </a:r>
                  <a:endParaRPr lang="fr-FR" sz="1800" b="1" dirty="0"/>
                </a:p>
              </p:txBody>
            </p:sp>
          </mc:Choice>
          <mc:Fallback xmlns="">
            <p:sp>
              <p:nvSpPr>
                <p:cNvPr id="55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4585" y="4405313"/>
                  <a:ext cx="743794" cy="38161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7377" b="-26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17"/>
                <p:cNvSpPr>
                  <a:spLocks noChangeArrowheads="1"/>
                </p:cNvSpPr>
                <p:nvPr/>
              </p:nvSpPr>
              <p:spPr bwMode="auto">
                <a:xfrm>
                  <a:off x="2864243" y="5049732"/>
                  <a:ext cx="686086" cy="3816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1" i="1" smtClean="0">
                            <a:latin typeface="Cambria Math"/>
                          </a:rPr>
                          <m:t>𝜷</m:t>
                        </m:r>
                        <m:r>
                          <a:rPr lang="fr-CH" b="1" i="1" smtClean="0">
                            <a:latin typeface="Cambria Math"/>
                          </a:rPr>
                          <m:t>(</m:t>
                        </m:r>
                        <m:r>
                          <a:rPr lang="fr-CH" b="1" i="1" smtClean="0">
                            <a:latin typeface="Cambria Math"/>
                          </a:rPr>
                          <m:t>𝒕</m:t>
                        </m:r>
                        <m:r>
                          <a:rPr lang="fr-CH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800" b="1" dirty="0"/>
                </a:p>
              </p:txBody>
            </p:sp>
          </mc:Choice>
          <mc:Fallback xmlns="">
            <p:sp>
              <p:nvSpPr>
                <p:cNvPr id="56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4243" y="5049732"/>
                  <a:ext cx="686086" cy="38161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770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51670" y="5315375"/>
                  <a:ext cx="1504643" cy="384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0" i="1" smtClean="0">
                            <a:latin typeface="Cambria Math"/>
                          </a:rPr>
                          <m:t>𝑋</m:t>
                        </m:r>
                        <m:r>
                          <a:rPr lang="fr-CH" b="0" i="1" smtClean="0">
                            <a:latin typeface="Cambria Math"/>
                          </a:rPr>
                          <m:t>=</m:t>
                        </m:r>
                        <m:r>
                          <a:rPr lang="fr-CH" i="1">
                            <a:latin typeface="Cambria Math"/>
                          </a:rPr>
                          <m:t>𝑣</m:t>
                        </m:r>
                        <m:r>
                          <a:rPr lang="fr-CH" i="1">
                            <a:latin typeface="Cambria Math"/>
                          </a:rPr>
                          <m:t>(</m:t>
                        </m:r>
                        <m:r>
                          <a:rPr lang="fr-CH" b="0" i="1" smtClean="0">
                            <a:latin typeface="Cambria Math"/>
                          </a:rPr>
                          <m:t>𝑟</m:t>
                        </m:r>
                        <m:r>
                          <a:rPr lang="fr-CH" i="1">
                            <a:latin typeface="Cambria Math"/>
                          </a:rPr>
                          <m:t>𝛼</m:t>
                        </m:r>
                        <m:r>
                          <a:rPr lang="fr-CH" i="1">
                            <a:latin typeface="Cambria Math"/>
                          </a:rPr>
                          <m:t>, </m:t>
                        </m:r>
                        <m:r>
                          <a:rPr lang="fr-CH" i="1">
                            <a:latin typeface="Cambria Math"/>
                          </a:rPr>
                          <m:t>𝛽</m:t>
                        </m:r>
                        <m:r>
                          <a:rPr lang="fr-CH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70" y="5315375"/>
                  <a:ext cx="1504643" cy="38428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705854" y="5882185"/>
                  <a:ext cx="3345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854" y="5882185"/>
                  <a:ext cx="33457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>
              <a:endCxn id="53" idx="19"/>
            </p:cNvCxnSpPr>
            <p:nvPr/>
          </p:nvCxnSpPr>
          <p:spPr bwMode="auto">
            <a:xfrm>
              <a:off x="1678867" y="5252898"/>
              <a:ext cx="5586" cy="4948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1444428" y="5210705"/>
              <a:ext cx="184731" cy="384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2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Analysis</a:t>
            </a:r>
            <a:r>
              <a:rPr lang="fr-CH" dirty="0" smtClean="0"/>
              <a:t> of System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Loss</a:t>
            </a:r>
            <a:r>
              <a:rPr lang="fr-CH" dirty="0" smtClean="0"/>
              <a:t> 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2743200"/>
                <a:ext cx="7451109" cy="36576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≤</m:t>
                    </m:r>
                    <m:r>
                      <a:rPr lang="fr-CH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−</m:t>
                    </m:r>
                    <m:r>
                      <a:rPr lang="fr-CH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 ∀ </m:t>
                    </m:r>
                    <m:r>
                      <a:rPr lang="fr-CH" b="0" i="1" smtClean="0">
                        <a:latin typeface="Cambria Math"/>
                      </a:rPr>
                      <m:t>𝑠</m:t>
                    </m:r>
                    <m:r>
                      <a:rPr lang="fr-CH" b="0" i="1" smtClean="0">
                        <a:latin typeface="Cambria Math"/>
                      </a:rPr>
                      <m:t>≤</m:t>
                    </m:r>
                    <m:r>
                      <a:rPr lang="fr-CH" b="0" i="1" smtClean="0">
                        <a:latin typeface="Cambria Math"/>
                      </a:rPr>
                      <m:t>𝑡</m:t>
                    </m:r>
                    <m:r>
                      <a:rPr lang="fr-CH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fr-CH" dirty="0" smtClean="0"/>
                  <a:t> (splitter)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fr-CH" b="0" i="0" smtClean="0">
                        <a:latin typeface="Cambria Math"/>
                      </a:rPr>
                      <m:t>Π</m:t>
                    </m:r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≤</m:t>
                    </m:r>
                    <m:r>
                      <a:rPr lang="fr-CH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fr-CH" dirty="0" smtClean="0"/>
                  <a:t> (buffer </a:t>
                </a:r>
                <a:r>
                  <a:rPr lang="fr-CH" dirty="0" err="1" smtClean="0"/>
                  <a:t>does</a:t>
                </a:r>
                <a:r>
                  <a:rPr lang="fr-CH" dirty="0" smtClean="0"/>
                  <a:t> not </a:t>
                </a:r>
                <a:r>
                  <a:rPr lang="fr-CH" dirty="0" err="1" smtClean="0"/>
                  <a:t>overflow</a:t>
                </a:r>
                <a:r>
                  <a:rPr lang="fr-CH" dirty="0" smtClean="0"/>
                  <a:t>) </a:t>
                </a:r>
                <a:br>
                  <a:rPr lang="fr-CH" dirty="0" smtClean="0"/>
                </a:br>
                <a:r>
                  <a:rPr lang="en-CA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CA" dirty="0" smtClean="0"/>
                  <a:t> </a:t>
                </a:r>
                <a:r>
                  <a:rPr lang="en-CA" dirty="0"/>
                  <a:t>is the transformation R’ -&gt; R, assumed isotone and </a:t>
                </a:r>
                <a:r>
                  <a:rPr lang="en-CA" dirty="0" err="1"/>
                  <a:t>usc</a:t>
                </a:r>
                <a:r>
                  <a:rPr lang="en-CA" dirty="0"/>
                  <a:t> (« physical assumptions ») </a:t>
                </a:r>
              </a:p>
              <a:p>
                <a:r>
                  <a:rPr lang="en-CA" dirty="0" smtClean="0"/>
                  <a:t>There is a maximum solution and R</a:t>
                </a:r>
                <a:r>
                  <a:rPr lang="en-CA" dirty="0"/>
                  <a:t>’ is the maximum </a:t>
                </a:r>
                <a:r>
                  <a:rPr lang="en-CA" dirty="0" smtClean="0"/>
                  <a:t>solution</a:t>
                </a:r>
                <a:endParaRPr lang="fr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2743200"/>
                <a:ext cx="7451109" cy="3657600"/>
              </a:xfrm>
              <a:blipFill rotWithShape="1">
                <a:blip r:embed="rId2"/>
                <a:stretch>
                  <a:fillRect l="-1227" t="-1333" r="-4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96123" y="1037431"/>
            <a:ext cx="6188075" cy="1582738"/>
            <a:chOff x="917" y="912"/>
            <a:chExt cx="4222" cy="997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917" y="912"/>
              <a:ext cx="4222" cy="997"/>
              <a:chOff x="1390" y="558"/>
              <a:chExt cx="4222" cy="997"/>
            </a:xfrm>
          </p:grpSpPr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3028" y="1152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600" y="1008"/>
                <a:ext cx="716" cy="288"/>
                <a:chOff x="3600" y="1008"/>
                <a:chExt cx="716" cy="288"/>
              </a:xfrm>
            </p:grpSpPr>
            <p:sp>
              <p:nvSpPr>
                <p:cNvPr id="19" name="Oval 9"/>
                <p:cNvSpPr>
                  <a:spLocks noChangeArrowheads="1"/>
                </p:cNvSpPr>
                <p:nvPr/>
              </p:nvSpPr>
              <p:spPr bwMode="auto">
                <a:xfrm>
                  <a:off x="4036" y="1012"/>
                  <a:ext cx="280" cy="28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grpSp>
              <p:nvGrpSpPr>
                <p:cNvPr id="20" name="Group 10"/>
                <p:cNvGrpSpPr>
                  <a:grpSpLocks/>
                </p:cNvGrpSpPr>
                <p:nvPr/>
              </p:nvGrpSpPr>
              <p:grpSpPr bwMode="auto">
                <a:xfrm>
                  <a:off x="3600" y="1008"/>
                  <a:ext cx="384" cy="288"/>
                  <a:chOff x="3600" y="1008"/>
                  <a:chExt cx="384" cy="288"/>
                </a:xfrm>
              </p:grpSpPr>
              <p:sp>
                <p:nvSpPr>
                  <p:cNvPr id="2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008"/>
                    <a:ext cx="384" cy="2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grpSp>
                <p:nvGrpSpPr>
                  <p:cNvPr id="2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604" y="1008"/>
                    <a:ext cx="380" cy="288"/>
                    <a:chOff x="3604" y="1008"/>
                    <a:chExt cx="380" cy="288"/>
                  </a:xfrm>
                </p:grpSpPr>
                <p:sp>
                  <p:nvSpPr>
                    <p:cNvPr id="23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4" y="1008"/>
                      <a:ext cx="3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  <p:sp>
                  <p:nvSpPr>
                    <p:cNvPr id="2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4" y="1296"/>
                      <a:ext cx="3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  <p:sp>
                  <p:nvSpPr>
                    <p:cNvPr id="2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1012"/>
                      <a:ext cx="0" cy="2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</p:grpSp>
            </p:grpSp>
          </p:grp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390" y="990"/>
                <a:ext cx="1029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CA" sz="1800" b="1"/>
                  <a:t>fresh traffic</a:t>
                </a:r>
              </a:p>
              <a:p>
                <a:pPr algn="ctr"/>
                <a:r>
                  <a:rPr lang="en-CA" sz="1800" b="1"/>
                  <a:t>R(t)</a:t>
                </a:r>
              </a:p>
            </p:txBody>
          </p:sp>
          <p:sp>
            <p:nvSpPr>
              <p:cNvPr id="11" name="Line 17"/>
              <p:cNvSpPr>
                <a:spLocks noChangeShapeType="1"/>
              </p:cNvSpPr>
              <p:nvPr/>
            </p:nvSpPr>
            <p:spPr bwMode="auto">
              <a:xfrm>
                <a:off x="4324" y="1152"/>
                <a:ext cx="1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3539" y="1326"/>
                <a:ext cx="736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CA" sz="1800" b="1"/>
                  <a:t>buffer X</a:t>
                </a:r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 flipV="1">
                <a:off x="2928" y="764"/>
                <a:ext cx="0" cy="3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2649" y="558"/>
                <a:ext cx="724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>
                    <a:solidFill>
                      <a:srgbClr val="FC0128"/>
                    </a:solidFill>
                  </a:rPr>
                  <a:t>Loss L(t)</a:t>
                </a:r>
              </a:p>
            </p:txBody>
          </p:sp>
          <p:sp>
            <p:nvSpPr>
              <p:cNvPr id="15" name="Rectangle 21"/>
              <p:cNvSpPr>
                <a:spLocks noChangeArrowheads="1"/>
              </p:cNvSpPr>
              <p:nvPr/>
            </p:nvSpPr>
            <p:spPr bwMode="auto">
              <a:xfrm>
                <a:off x="4092" y="1038"/>
                <a:ext cx="193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>
                    <a:latin typeface="Symbol" pitchFamily="18" charset="2"/>
                  </a:rPr>
                  <a:t>b</a:t>
                </a:r>
              </a:p>
            </p:txBody>
          </p:sp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2832" y="1056"/>
                <a:ext cx="192" cy="19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2500" y="115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auto">
              <a:xfrm>
                <a:off x="3056" y="1182"/>
                <a:ext cx="413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/>
                  <a:t>R’(t)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25"/>
                <p:cNvSpPr>
                  <a:spLocks noChangeArrowheads="1"/>
                </p:cNvSpPr>
                <p:nvPr/>
              </p:nvSpPr>
              <p:spPr bwMode="auto">
                <a:xfrm>
                  <a:off x="3962" y="1478"/>
                  <a:ext cx="115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CA" sz="1800" b="1" dirty="0" smtClean="0"/>
                    <a:t>R*(t)=</a:t>
                  </a:r>
                  <a14:m>
                    <m:oMath xmlns:m="http://schemas.openxmlformats.org/officeDocument/2006/math">
                      <m:r>
                        <a:rPr lang="fr-CH" sz="1800" b="1" i="0" smtClean="0">
                          <a:latin typeface="Cambria Math"/>
                        </a:rPr>
                        <m:t>(</m:t>
                      </m:r>
                      <m:r>
                        <a:rPr lang="fr-CH" sz="1800" b="1" i="0" smtClean="0">
                          <a:latin typeface="Cambria Math"/>
                        </a:rPr>
                        <m:t>𝚷</m:t>
                      </m:r>
                      <m:r>
                        <a:rPr lang="fr-CH" sz="1800" b="1" i="0" smtClean="0">
                          <a:latin typeface="Cambria Math"/>
                        </a:rPr>
                        <m:t>𝐑</m:t>
                      </m:r>
                      <m:r>
                        <a:rPr lang="fr-CH" sz="1800" b="1" i="0" smtClean="0">
                          <a:latin typeface="Cambria Math"/>
                        </a:rPr>
                        <m:t>′)(</m:t>
                      </m:r>
                      <m:r>
                        <a:rPr lang="fr-CH" sz="1800" b="1" i="0" smtClean="0">
                          <a:latin typeface="Cambria Math"/>
                        </a:rPr>
                        <m:t>𝐭</m:t>
                      </m:r>
                      <m:r>
                        <a:rPr lang="fr-CH" sz="1800" b="1" i="0" smtClean="0">
                          <a:latin typeface="Cambria Math"/>
                        </a:rPr>
                        <m:t>)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7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" y="1478"/>
                  <a:ext cx="1151" cy="2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899" t="-8333" r="-1812" b="-26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5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Analysis</a:t>
            </a:r>
            <a:r>
              <a:rPr lang="fr-CH" dirty="0" smtClean="0"/>
              <a:t> of System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Loss</a:t>
            </a:r>
            <a:r>
              <a:rPr lang="fr-CH" dirty="0" smtClean="0"/>
              <a:t> 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3234068"/>
                <a:ext cx="8111756" cy="3166731"/>
              </a:xfrm>
            </p:spPr>
            <p:txBody>
              <a:bodyPr/>
              <a:lstStyle/>
              <a:p>
                <a:r>
                  <a:rPr lang="fr-CH" b="0" dirty="0" smtClean="0"/>
                  <a:t>Let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</m:t>
                    </m:r>
                    <m:r>
                      <a:rPr lang="fr-CH" b="0" i="1" smtClean="0">
                        <a:latin typeface="Cambria Math"/>
                      </a:rPr>
                      <m:t>𝑟𝑅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with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given</a:t>
                </a:r>
                <a:r>
                  <a:rPr lang="fr-CH" dirty="0" smtClean="0"/>
                  <a:t> by </a:t>
                </a:r>
                <a:r>
                  <a:rPr lang="fr-CH" dirty="0" err="1" smtClean="0"/>
                  <a:t>thm</a:t>
                </a:r>
                <a:r>
                  <a:rPr lang="fr-CH" dirty="0" smtClean="0"/>
                  <a:t>.</a:t>
                </a:r>
              </a:p>
              <a:p>
                <a:r>
                  <a:rPr lang="fr-CH" dirty="0" err="1" smtClean="0"/>
                  <a:t>Eqn</a:t>
                </a:r>
                <a:r>
                  <a:rPr lang="fr-CH" dirty="0" smtClean="0"/>
                  <a:t> 1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satisfied</a:t>
                </a:r>
                <a:endParaRPr lang="fr-CH" dirty="0"/>
              </a:p>
              <a:p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CA" dirty="0" smtClean="0"/>
                  <a:t> is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𝑟</m:t>
                    </m:r>
                    <m:r>
                      <a:rPr lang="fr-CH" b="0" i="1" smtClean="0">
                        <a:latin typeface="Cambria Math"/>
                      </a:rPr>
                      <m:t>𝛼</m:t>
                    </m:r>
                    <m:r>
                      <a:rPr lang="fr-CH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CA" dirty="0" smtClean="0"/>
                  <a:t> smooth, thus required buffer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≤</m:t>
                    </m:r>
                    <m:r>
                      <a:rPr lang="fr-CH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CA" dirty="0" smtClean="0"/>
                  <a:t> and </a:t>
                </a:r>
                <a:r>
                  <a:rPr lang="en-CA" dirty="0" err="1" smtClean="0"/>
                  <a:t>Eqn</a:t>
                </a:r>
                <a:r>
                  <a:rPr lang="en-CA" dirty="0" smtClean="0"/>
                  <a:t> 2 is satisfied</a:t>
                </a:r>
              </a:p>
              <a:p>
                <a:r>
                  <a:rPr lang="en-CA" dirty="0" smtClean="0"/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≥</m:t>
                    </m:r>
                    <m:r>
                      <a:rPr lang="fr-CH" b="0" i="1" smtClean="0">
                        <a:latin typeface="Cambria Math"/>
                      </a:rPr>
                      <m:t>𝑥</m:t>
                    </m:r>
                    <m:r>
                      <a:rPr lang="fr-CH" b="0" i="1" smtClean="0">
                        <a:latin typeface="Cambria Math"/>
                      </a:rPr>
                      <m:t>(</m:t>
                    </m:r>
                    <m:r>
                      <a:rPr lang="fr-CH" b="0" i="1" smtClean="0">
                        <a:latin typeface="Cambria Math"/>
                      </a:rPr>
                      <m:t>𝑡</m:t>
                    </m:r>
                    <m:r>
                      <a:rPr lang="fr-CH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CH" dirty="0" smtClean="0"/>
                  <a:t> and</a:t>
                </a:r>
                <a:br>
                  <a:rPr lang="fr-CH" dirty="0" smtClean="0"/>
                </a:b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H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CH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fr-CH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fr-CH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fr-CH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fr-CH" b="0" i="1" smtClean="0">
                        <a:latin typeface="Cambria Math"/>
                      </a:rPr>
                      <m:t>≤1−</m:t>
                    </m:r>
                    <m:f>
                      <m:fPr>
                        <m:ctrlPr>
                          <a:rPr lang="fr-CH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  <m:r>
                          <a:rPr lang="fr-CH" b="0" i="1" smtClean="0">
                            <a:latin typeface="Cambria Math"/>
                          </a:rPr>
                          <m:t>(</m:t>
                        </m:r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  <m:r>
                          <a:rPr lang="fr-CH" b="0" i="1" smtClean="0">
                            <a:latin typeface="Cambria Math"/>
                          </a:rPr>
                          <m:t>(</m:t>
                        </m:r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fr-CH" b="0" i="1" smtClean="0">
                        <a:latin typeface="Cambria Math"/>
                      </a:rPr>
                      <m:t>=1−</m:t>
                    </m:r>
                    <m:r>
                      <a:rPr lang="fr-CH" b="0" i="1" smtClean="0">
                        <a:latin typeface="Cambria Math"/>
                      </a:rPr>
                      <m:t>𝑟</m:t>
                    </m:r>
                  </m:oMath>
                </a14:m>
                <a:endParaRPr lang="fr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3234068"/>
                <a:ext cx="8111756" cy="3166731"/>
              </a:xfrm>
              <a:blipFill rotWithShape="1">
                <a:blip r:embed="rId3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274459" y="1651331"/>
            <a:ext cx="6188075" cy="1582738"/>
            <a:chOff x="917" y="912"/>
            <a:chExt cx="4222" cy="997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917" y="912"/>
              <a:ext cx="4222" cy="997"/>
              <a:chOff x="1390" y="558"/>
              <a:chExt cx="4222" cy="997"/>
            </a:xfrm>
          </p:grpSpPr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3028" y="1152"/>
                <a:ext cx="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600" y="1008"/>
                <a:ext cx="716" cy="288"/>
                <a:chOff x="3600" y="1008"/>
                <a:chExt cx="716" cy="288"/>
              </a:xfrm>
            </p:grpSpPr>
            <p:sp>
              <p:nvSpPr>
                <p:cNvPr id="19" name="Oval 9"/>
                <p:cNvSpPr>
                  <a:spLocks noChangeArrowheads="1"/>
                </p:cNvSpPr>
                <p:nvPr/>
              </p:nvSpPr>
              <p:spPr bwMode="auto">
                <a:xfrm>
                  <a:off x="4036" y="1012"/>
                  <a:ext cx="280" cy="28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grpSp>
              <p:nvGrpSpPr>
                <p:cNvPr id="20" name="Group 10"/>
                <p:cNvGrpSpPr>
                  <a:grpSpLocks/>
                </p:cNvGrpSpPr>
                <p:nvPr/>
              </p:nvGrpSpPr>
              <p:grpSpPr bwMode="auto">
                <a:xfrm>
                  <a:off x="3600" y="1008"/>
                  <a:ext cx="384" cy="288"/>
                  <a:chOff x="3600" y="1008"/>
                  <a:chExt cx="384" cy="288"/>
                </a:xfrm>
              </p:grpSpPr>
              <p:sp>
                <p:nvSpPr>
                  <p:cNvPr id="2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008"/>
                    <a:ext cx="384" cy="2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grpSp>
                <p:nvGrpSpPr>
                  <p:cNvPr id="2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604" y="1008"/>
                    <a:ext cx="380" cy="288"/>
                    <a:chOff x="3604" y="1008"/>
                    <a:chExt cx="380" cy="288"/>
                  </a:xfrm>
                </p:grpSpPr>
                <p:sp>
                  <p:nvSpPr>
                    <p:cNvPr id="23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4" y="1008"/>
                      <a:ext cx="3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  <p:sp>
                  <p:nvSpPr>
                    <p:cNvPr id="2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4" y="1296"/>
                      <a:ext cx="3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  <p:sp>
                  <p:nvSpPr>
                    <p:cNvPr id="2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1012"/>
                      <a:ext cx="0" cy="2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r-CH"/>
                    </a:p>
                  </p:txBody>
                </p:sp>
              </p:grpSp>
            </p:grpSp>
          </p:grp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390" y="990"/>
                <a:ext cx="1029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CA" sz="1800" b="1"/>
                  <a:t>fresh traffic</a:t>
                </a:r>
              </a:p>
              <a:p>
                <a:pPr algn="ctr"/>
                <a:r>
                  <a:rPr lang="en-CA" sz="1800" b="1"/>
                  <a:t>R(t)</a:t>
                </a:r>
              </a:p>
            </p:txBody>
          </p:sp>
          <p:sp>
            <p:nvSpPr>
              <p:cNvPr id="11" name="Line 17"/>
              <p:cNvSpPr>
                <a:spLocks noChangeShapeType="1"/>
              </p:cNvSpPr>
              <p:nvPr/>
            </p:nvSpPr>
            <p:spPr bwMode="auto">
              <a:xfrm>
                <a:off x="4324" y="1152"/>
                <a:ext cx="1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3539" y="1326"/>
                <a:ext cx="736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CA" sz="1800" b="1"/>
                  <a:t>buffer X</a:t>
                </a:r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 flipV="1">
                <a:off x="2928" y="764"/>
                <a:ext cx="0" cy="3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2649" y="558"/>
                <a:ext cx="724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>
                    <a:solidFill>
                      <a:srgbClr val="FC0128"/>
                    </a:solidFill>
                  </a:rPr>
                  <a:t>Loss L(t)</a:t>
                </a:r>
              </a:p>
            </p:txBody>
          </p:sp>
          <p:sp>
            <p:nvSpPr>
              <p:cNvPr id="15" name="Rectangle 21"/>
              <p:cNvSpPr>
                <a:spLocks noChangeArrowheads="1"/>
              </p:cNvSpPr>
              <p:nvPr/>
            </p:nvSpPr>
            <p:spPr bwMode="auto">
              <a:xfrm>
                <a:off x="4092" y="1038"/>
                <a:ext cx="193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>
                    <a:latin typeface="Symbol" pitchFamily="18" charset="2"/>
                  </a:rPr>
                  <a:t>b</a:t>
                </a:r>
              </a:p>
            </p:txBody>
          </p:sp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2832" y="1056"/>
                <a:ext cx="192" cy="19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2500" y="115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auto">
              <a:xfrm>
                <a:off x="3056" y="1182"/>
                <a:ext cx="413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/>
                <a:r>
                  <a:rPr lang="en-CA" sz="1800" b="1"/>
                  <a:t>R’(t)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25"/>
                <p:cNvSpPr>
                  <a:spLocks noChangeArrowheads="1"/>
                </p:cNvSpPr>
                <p:nvPr/>
              </p:nvSpPr>
              <p:spPr bwMode="auto">
                <a:xfrm>
                  <a:off x="3962" y="1478"/>
                  <a:ext cx="115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CA" sz="1800" b="1" dirty="0" smtClean="0"/>
                    <a:t>R*(t)=</a:t>
                  </a:r>
                  <a14:m>
                    <m:oMath xmlns:m="http://schemas.openxmlformats.org/officeDocument/2006/math">
                      <m:r>
                        <a:rPr lang="fr-CH" sz="1800" b="1" i="0" smtClean="0">
                          <a:latin typeface="Cambria Math"/>
                        </a:rPr>
                        <m:t>(</m:t>
                      </m:r>
                      <m:r>
                        <a:rPr lang="fr-CH" sz="1800" b="1" i="0" smtClean="0">
                          <a:latin typeface="Cambria Math"/>
                        </a:rPr>
                        <m:t>𝚷</m:t>
                      </m:r>
                      <m:r>
                        <a:rPr lang="fr-CH" sz="1800" b="1" i="0" smtClean="0">
                          <a:latin typeface="Cambria Math"/>
                        </a:rPr>
                        <m:t>𝐑</m:t>
                      </m:r>
                      <m:r>
                        <a:rPr lang="fr-CH" sz="1800" b="1" i="0" smtClean="0">
                          <a:latin typeface="Cambria Math"/>
                        </a:rPr>
                        <m:t>′)(</m:t>
                      </m:r>
                      <m:r>
                        <a:rPr lang="fr-CH" sz="1800" b="1" i="0" smtClean="0">
                          <a:latin typeface="Cambria Math"/>
                        </a:rPr>
                        <m:t>𝐭</m:t>
                      </m:r>
                      <m:r>
                        <a:rPr lang="fr-CH" sz="1800" b="1" i="0" smtClean="0">
                          <a:latin typeface="Cambria Math"/>
                        </a:rPr>
                        <m:t>)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7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" y="1478"/>
                  <a:ext cx="1151" cy="23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27" t="-8197" r="-1805" b="-245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r="10548" b="74583"/>
          <a:stretch/>
        </p:blipFill>
        <p:spPr bwMode="auto">
          <a:xfrm>
            <a:off x="135245" y="810419"/>
            <a:ext cx="6736002" cy="94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6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Optimal </a:t>
            </a:r>
            <a:r>
              <a:rPr lang="fr-CH" dirty="0" err="1" smtClean="0"/>
              <a:t>Smoothing</a:t>
            </a:r>
            <a:r>
              <a:rPr lang="fr-CH" dirty="0" smtClean="0"/>
              <a:t> </a:t>
            </a:r>
            <a:r>
              <a:rPr lang="fr-CH" sz="3200" dirty="0" smtClean="0"/>
              <a:t>[L.,</a:t>
            </a:r>
            <a:r>
              <a:rPr lang="fr-CH" sz="3200" dirty="0" err="1" smtClean="0"/>
              <a:t>Verscheure</a:t>
            </a:r>
            <a:r>
              <a:rPr lang="fr-CH" sz="3200" dirty="0" smtClean="0"/>
              <a:t> 2000]</a:t>
            </a:r>
            <a:endParaRPr lang="fr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2488019"/>
            <a:ext cx="8312150" cy="4254094"/>
          </a:xfrm>
        </p:spPr>
        <p:txBody>
          <a:bodyPr/>
          <a:lstStyle/>
          <a:p>
            <a:r>
              <a:rPr lang="en-CA" dirty="0"/>
              <a:t>Network + end-client offer a service curve </a:t>
            </a:r>
            <a:r>
              <a:rPr lang="en-CA" i="1" dirty="0">
                <a:latin typeface="Symbol" pitchFamily="18" charset="2"/>
              </a:rPr>
              <a:t>b</a:t>
            </a:r>
            <a:r>
              <a:rPr lang="en-CA" dirty="0"/>
              <a:t> to flow </a:t>
            </a:r>
            <a:r>
              <a:rPr lang="en-CA" i="1" dirty="0"/>
              <a:t>R’(t)</a:t>
            </a:r>
            <a:endParaRPr lang="en-CA" dirty="0"/>
          </a:p>
          <a:p>
            <a:r>
              <a:rPr lang="en-CA" dirty="0"/>
              <a:t>Smoother delivers a flow </a:t>
            </a:r>
            <a:r>
              <a:rPr lang="en-CA" i="1" dirty="0"/>
              <a:t>R’(t)</a:t>
            </a:r>
            <a:r>
              <a:rPr lang="en-CA" dirty="0"/>
              <a:t> conforming to an arrival curve </a:t>
            </a:r>
            <a:r>
              <a:rPr lang="en-CA" i="1" dirty="0">
                <a:latin typeface="Symbol" pitchFamily="18" charset="2"/>
              </a:rPr>
              <a:t>s</a:t>
            </a:r>
            <a:r>
              <a:rPr lang="en-CA" dirty="0"/>
              <a:t>.</a:t>
            </a:r>
          </a:p>
          <a:p>
            <a:r>
              <a:rPr lang="en-CA" dirty="0"/>
              <a:t>Video stream is stored in the client buffer, read after a playback delay </a:t>
            </a:r>
            <a:r>
              <a:rPr lang="en-CA" i="1" dirty="0"/>
              <a:t>D</a:t>
            </a:r>
            <a:r>
              <a:rPr lang="en-CA" dirty="0"/>
              <a:t>.</a:t>
            </a:r>
          </a:p>
          <a:p>
            <a:r>
              <a:rPr lang="en-CA" dirty="0" err="1"/>
              <a:t>Pb</a:t>
            </a:r>
            <a:r>
              <a:rPr lang="en-CA" dirty="0"/>
              <a:t>: which smoothing strategy minimizes </a:t>
            </a:r>
            <a:r>
              <a:rPr lang="en-CA" i="1" dirty="0"/>
              <a:t>D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03263" y="598929"/>
            <a:ext cx="7680325" cy="1582738"/>
            <a:chOff x="480" y="960"/>
            <a:chExt cx="5241" cy="99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67" y="1422"/>
              <a:ext cx="18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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104" y="1630"/>
              <a:ext cx="540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652" y="1510"/>
              <a:ext cx="196" cy="241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496" y="1381"/>
              <a:ext cx="885" cy="498"/>
              <a:chOff x="3055" y="1267"/>
              <a:chExt cx="714" cy="498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3055" y="1337"/>
                <a:ext cx="628" cy="382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3351" y="1267"/>
                <a:ext cx="295" cy="163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3560" y="1349"/>
                <a:ext cx="160" cy="11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4" name="Oval 12"/>
              <p:cNvSpPr>
                <a:spLocks noChangeArrowheads="1"/>
              </p:cNvSpPr>
              <p:nvPr/>
            </p:nvSpPr>
            <p:spPr bwMode="auto">
              <a:xfrm>
                <a:off x="3572" y="1418"/>
                <a:ext cx="197" cy="150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5" name="Oval 13"/>
              <p:cNvSpPr>
                <a:spLocks noChangeArrowheads="1"/>
              </p:cNvSpPr>
              <p:nvPr/>
            </p:nvSpPr>
            <p:spPr bwMode="auto">
              <a:xfrm>
                <a:off x="3523" y="1535"/>
                <a:ext cx="197" cy="150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3166" y="1603"/>
                <a:ext cx="197" cy="151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7" name="Oval 15"/>
              <p:cNvSpPr>
                <a:spLocks noChangeArrowheads="1"/>
              </p:cNvSpPr>
              <p:nvPr/>
            </p:nvSpPr>
            <p:spPr bwMode="auto">
              <a:xfrm>
                <a:off x="3326" y="1615"/>
                <a:ext cx="283" cy="150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8" name="Oval 16"/>
              <p:cNvSpPr>
                <a:spLocks noChangeArrowheads="1"/>
              </p:cNvSpPr>
              <p:nvPr/>
            </p:nvSpPr>
            <p:spPr bwMode="auto">
              <a:xfrm>
                <a:off x="3055" y="1349"/>
                <a:ext cx="197" cy="151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auto">
              <a:xfrm>
                <a:off x="3141" y="1279"/>
                <a:ext cx="247" cy="151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1856" y="1630"/>
              <a:ext cx="59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3385" y="1630"/>
              <a:ext cx="50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3888" y="148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H="1">
              <a:off x="3888" y="17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4560" y="1392"/>
              <a:ext cx="57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R(t-D)</a:t>
              </a: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064" y="1392"/>
              <a:ext cx="41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R’(t)</a:t>
              </a: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3360" y="1392"/>
              <a:ext cx="45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R*(t)</a:t>
              </a: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2592" y="1104"/>
              <a:ext cx="7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Network</a:t>
              </a: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1344" y="1152"/>
              <a:ext cx="77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Smoother</a:t>
              </a: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2755" y="1536"/>
              <a:ext cx="36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CA" sz="1800" b="1"/>
                <a:t>ß(t)</a:t>
              </a:r>
            </a:p>
          </p:txBody>
        </p:sp>
        <p:sp>
          <p:nvSpPr>
            <p:cNvPr id="20" name="AutoShape 28"/>
            <p:cNvSpPr>
              <a:spLocks noChangeArrowheads="1"/>
            </p:cNvSpPr>
            <p:nvPr/>
          </p:nvSpPr>
          <p:spPr bwMode="auto">
            <a:xfrm>
              <a:off x="528" y="1440"/>
              <a:ext cx="576" cy="384"/>
            </a:xfrm>
            <a:prstGeom prst="flowChartMagneticDisk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2016" y="163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1920" y="1728"/>
              <a:ext cx="20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CA" sz="1800" b="1">
                  <a:solidFill>
                    <a:srgbClr val="FC0128"/>
                  </a:solidFill>
                  <a:latin typeface="Symbol" pitchFamily="18" charset="2"/>
                </a:rPr>
                <a:t>s</a:t>
              </a:r>
              <a:endParaRPr lang="en-CA" sz="1800" b="1">
                <a:latin typeface="Symbol" pitchFamily="18" charset="2"/>
              </a:endParaRPr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4224" y="14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4512" y="163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" name="Oval 33"/>
            <p:cNvSpPr>
              <a:spLocks noChangeArrowheads="1"/>
            </p:cNvSpPr>
            <p:nvPr/>
          </p:nvSpPr>
          <p:spPr bwMode="auto">
            <a:xfrm>
              <a:off x="422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aphicFrame>
          <p:nvGraphicFramePr>
            <p:cNvPr id="26" name="Object 34"/>
            <p:cNvGraphicFramePr>
              <a:graphicFrameLocks noChangeAspect="1"/>
            </p:cNvGraphicFramePr>
            <p:nvPr/>
          </p:nvGraphicFramePr>
          <p:xfrm>
            <a:off x="5184" y="1488"/>
            <a:ext cx="3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VISIO" r:id="rId3" imgW="1155240" imgH="1172880" progId="Visio.Drawing.5">
                    <p:embed/>
                  </p:oleObj>
                </mc:Choice>
                <mc:Fallback>
                  <p:oleObj name="VISIO" r:id="rId3" imgW="1155240" imgH="1172880" progId="Visio.Drawing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88"/>
                          <a:ext cx="37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5136" y="1056"/>
              <a:ext cx="58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Video </a:t>
              </a:r>
            </a:p>
            <a:p>
              <a:r>
                <a:rPr lang="en-CA" sz="1800" b="1"/>
                <a:t>display</a:t>
              </a:r>
            </a:p>
          </p:txBody>
        </p:sp>
        <p:sp>
          <p:nvSpPr>
            <p:cNvPr id="28" name="Rectangle 36"/>
            <p:cNvSpPr>
              <a:spLocks noChangeArrowheads="1"/>
            </p:cNvSpPr>
            <p:nvPr/>
          </p:nvSpPr>
          <p:spPr bwMode="auto">
            <a:xfrm>
              <a:off x="3936" y="1536"/>
              <a:ext cx="20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B</a:t>
              </a:r>
            </a:p>
          </p:txBody>
        </p:sp>
        <p:sp>
          <p:nvSpPr>
            <p:cNvPr id="29" name="Rectangle 37"/>
            <p:cNvSpPr>
              <a:spLocks noChangeArrowheads="1"/>
            </p:cNvSpPr>
            <p:nvPr/>
          </p:nvSpPr>
          <p:spPr bwMode="auto">
            <a:xfrm>
              <a:off x="480" y="960"/>
              <a:ext cx="55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Video </a:t>
              </a:r>
            </a:p>
            <a:p>
              <a:r>
                <a:rPr lang="en-CA" sz="1800" b="1"/>
                <a:t>server</a:t>
              </a:r>
            </a:p>
          </p:txBody>
        </p:sp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1104" y="1392"/>
              <a:ext cx="38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R(t)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0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Optimal </a:t>
            </a:r>
            <a:r>
              <a:rPr lang="fr-CH" dirty="0" err="1" smtClean="0"/>
              <a:t>Smoothing</a:t>
            </a:r>
            <a:r>
              <a:rPr lang="fr-CH" dirty="0" smtClean="0"/>
              <a:t>, System Equations</a:t>
            </a:r>
            <a:endParaRPr lang="fr-CH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2488019"/>
                <a:ext cx="8312150" cy="4254094"/>
              </a:xfrm>
            </p:spPr>
            <p:txBody>
              <a:bodyPr/>
              <a:lstStyle/>
              <a:p>
                <a:r>
                  <a:rPr lang="en-CA" dirty="0" smtClean="0"/>
                  <a:t>(1)  R’ is </a:t>
                </a:r>
                <a:r>
                  <a:rPr lang="en-CA" dirty="0">
                    <a:latin typeface="Symbol" pitchFamily="18" charset="2"/>
                  </a:rPr>
                  <a:t>s</a:t>
                </a:r>
                <a:r>
                  <a:rPr lang="en-CA" dirty="0"/>
                  <a:t>-smooth</a:t>
                </a:r>
                <a:br>
                  <a:rPr lang="en-CA" dirty="0"/>
                </a:br>
                <a:r>
                  <a:rPr lang="en-CA" i="1" dirty="0"/>
                  <a:t>(</a:t>
                </a:r>
                <a:r>
                  <a:rPr lang="en-CA" dirty="0"/>
                  <a:t>2)  (R’</a:t>
                </a:r>
                <a:r>
                  <a:rPr lang="en-CA" dirty="0">
                    <a:latin typeface="Symbol" pitchFamily="18" charset="2"/>
                  </a:rPr>
                  <a:t></a:t>
                </a:r>
                <a:r>
                  <a:rPr lang="en-CA" dirty="0"/>
                  <a:t>(t) </a:t>
                </a:r>
                <a:r>
                  <a:rPr lang="fr-FR" dirty="0">
                    <a:sym typeface="Symbol" pitchFamily="18" charset="2"/>
                  </a:rPr>
                  <a:t> </a:t>
                </a:r>
                <a:r>
                  <a:rPr lang="en-CA" dirty="0"/>
                  <a:t>R(t-D)</a:t>
                </a:r>
              </a:p>
              <a:p>
                <a:r>
                  <a:rPr lang="en-CA" dirty="0"/>
                  <a:t>U</a:t>
                </a:r>
                <a:r>
                  <a:rPr lang="en-CA" dirty="0" smtClean="0"/>
                  <a:t>se </a:t>
                </a:r>
                <a:r>
                  <a:rPr lang="en-CA" dirty="0" err="1" smtClean="0"/>
                  <a:t>deconvolution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(</m:t>
                    </m:r>
                    <m:r>
                      <a:rPr lang="en-CA" i="1" dirty="0" smtClean="0">
                        <a:latin typeface="Cambria Math"/>
                      </a:rPr>
                      <m:t>𝑎</m:t>
                    </m:r>
                    <m:r>
                      <a:rPr lang="fr-CH" b="0" i="1" dirty="0" smtClean="0">
                        <a:latin typeface="Cambria Math"/>
                        <a:ea typeface="Cambria Math"/>
                      </a:rPr>
                      <m:t>⊘</m:t>
                    </m:r>
                    <m:r>
                      <a:rPr lang="en-CA" i="1" dirty="0" smtClean="0">
                        <a:latin typeface="Cambria Math"/>
                      </a:rPr>
                      <m:t>𝑏</m:t>
                    </m:r>
                    <m:r>
                      <a:rPr lang="en-CA" i="1" dirty="0" smtClean="0">
                        <a:latin typeface="Cambria Math"/>
                      </a:rPr>
                      <m:t>)(</m:t>
                    </m:r>
                    <m:r>
                      <a:rPr lang="en-CA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)</a:t>
                </a:r>
                <a:r>
                  <a:rPr lang="fr-FR" dirty="0"/>
                  <a:t>	</a:t>
                </a:r>
                <a:r>
                  <a:rPr lang="fr-FR" dirty="0" smtClean="0"/>
                  <a:t>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fr-CH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/>
                          </a:rPr>
                          <m:t>sup</m:t>
                        </m:r>
                      </m:e>
                      <m:lim>
                        <m:r>
                          <a:rPr lang="fr-CH" b="0" i="1" smtClean="0">
                            <a:latin typeface="Cambria Math"/>
                          </a:rPr>
                          <m:t>𝑠</m:t>
                        </m:r>
                        <m:r>
                          <a:rPr lang="fr-CH" b="0" i="1" smtClean="0">
                            <a:latin typeface="Cambria Math"/>
                          </a:rPr>
                          <m:t>≥0 </m:t>
                        </m:r>
                      </m:lim>
                    </m:limLow>
                    <m:r>
                      <a:rPr lang="fr-CH" b="0" i="1" smtClean="0">
                        <a:latin typeface="Cambria Math"/>
                      </a:rPr>
                      <m:t> (</m:t>
                    </m:r>
                    <m:r>
                      <a:rPr lang="fr-CH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+</m:t>
                        </m:r>
                        <m:r>
                          <a:rPr lang="fr-CH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−</m:t>
                    </m:r>
                    <m:r>
                      <a:rPr lang="fr-CH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fr-FR" dirty="0"/>
                  <a:t>	</a:t>
                </a:r>
                <a:r>
                  <a:rPr lang="fr-FR" dirty="0" smtClean="0"/>
                  <a:t/>
                </a:r>
                <a:br>
                  <a:rPr lang="fr-FR" dirty="0" smtClean="0"/>
                </a:br>
                <a:r>
                  <a:rPr lang="fr-FR" dirty="0" smtClean="0"/>
                  <a:t>x   </a:t>
                </a:r>
                <a:r>
                  <a:rPr lang="fr-FR" dirty="0">
                    <a:sym typeface="Symbol" pitchFamily="18" charset="2"/>
                  </a:rPr>
                  <a:t> </a:t>
                </a:r>
                <a:r>
                  <a:rPr lang="fr-FR" dirty="0"/>
                  <a:t> </a:t>
                </a:r>
                <a:r>
                  <a:rPr lang="en-CA" dirty="0"/>
                  <a:t>y </a:t>
                </a:r>
                <a:r>
                  <a:rPr lang="en-CA" dirty="0">
                    <a:latin typeface="Symbol" pitchFamily="18" charset="2"/>
                  </a:rPr>
                  <a:t> </a:t>
                </a:r>
                <a:r>
                  <a:rPr lang="en-CA" dirty="0"/>
                  <a:t>   &lt;=&gt;  </a:t>
                </a:r>
                <a:r>
                  <a:rPr lang="fr-FR" dirty="0">
                    <a:sym typeface="Symbol" pitchFamily="18" charset="2"/>
                  </a:rPr>
                  <a:t> </a:t>
                </a:r>
                <a:r>
                  <a:rPr lang="en-CA" dirty="0"/>
                  <a:t>x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/>
                        <a:ea typeface="Cambria Math"/>
                      </a:rPr>
                      <m:t>⊘ </m:t>
                    </m:r>
                  </m:oMath>
                </a14:m>
                <a:r>
                  <a:rPr lang="en-CA" dirty="0">
                    <a:latin typeface="Symbol" pitchFamily="18" charset="2"/>
                  </a:rPr>
                  <a:t></a:t>
                </a:r>
                <a:r>
                  <a:rPr lang="en-CA" dirty="0"/>
                  <a:t>  </a:t>
                </a:r>
                <a:r>
                  <a:rPr lang="fr-FR" dirty="0">
                    <a:sym typeface="Symbol" pitchFamily="18" charset="2"/>
                  </a:rPr>
                  <a:t> y</a:t>
                </a:r>
              </a:p>
              <a:p>
                <a:r>
                  <a:rPr lang="fr-FR" dirty="0">
                    <a:sym typeface="Symbol" pitchFamily="18" charset="2"/>
                  </a:rPr>
                  <a:t>system </a:t>
                </a:r>
                <a:r>
                  <a:rPr lang="fr-FR" dirty="0" err="1">
                    <a:sym typeface="Symbol" pitchFamily="18" charset="2"/>
                  </a:rPr>
                  <a:t>becomes</a:t>
                </a:r>
                <a:r>
                  <a:rPr lang="fr-FR" dirty="0">
                    <a:sym typeface="Symbol" pitchFamily="18" charset="2"/>
                  </a:rPr>
                  <a:t/>
                </a:r>
                <a:br>
                  <a:rPr lang="fr-FR" dirty="0">
                    <a:sym typeface="Symbol" pitchFamily="18" charset="2"/>
                  </a:rPr>
                </a:br>
                <a:r>
                  <a:rPr lang="fr-FR" sz="2000" dirty="0">
                    <a:sym typeface="Symbol" pitchFamily="18" charset="2"/>
                  </a:rPr>
                  <a:t>	</a:t>
                </a:r>
                <a:r>
                  <a:rPr lang="en-CA" dirty="0"/>
                  <a:t>(1) </a:t>
                </a:r>
                <a:r>
                  <a:rPr lang="fr-FR" dirty="0">
                    <a:sym typeface="Symbol" pitchFamily="18" charset="2"/>
                  </a:rPr>
                  <a:t>R’  </a:t>
                </a:r>
                <a:r>
                  <a:rPr lang="en-CA" dirty="0"/>
                  <a:t>R’ </a:t>
                </a:r>
                <a14:m>
                  <m:oMath xmlns:m="http://schemas.openxmlformats.org/officeDocument/2006/math">
                    <m:r>
                      <a:rPr lang="fr-CH" sz="2000" i="1" dirty="0">
                        <a:latin typeface="Cambria Math"/>
                        <a:ea typeface="Cambria Math"/>
                      </a:rPr>
                      <m:t>⊘</m:t>
                    </m:r>
                  </m:oMath>
                </a14:m>
                <a:r>
                  <a:rPr lang="en-CA" sz="2000" dirty="0"/>
                  <a:t> </a:t>
                </a:r>
                <a:r>
                  <a:rPr lang="en-CA" dirty="0">
                    <a:latin typeface="Symbol" pitchFamily="18" charset="2"/>
                  </a:rPr>
                  <a:t>s</a:t>
                </a:r>
                <a:r>
                  <a:rPr lang="en-CA" sz="2000" dirty="0"/>
                  <a:t> </a:t>
                </a:r>
                <a:r>
                  <a:rPr lang="en-CA" dirty="0"/>
                  <a:t/>
                </a:r>
                <a:br>
                  <a:rPr lang="en-CA" dirty="0"/>
                </a:br>
                <a:r>
                  <a:rPr lang="en-CA" dirty="0"/>
                  <a:t>	(2)</a:t>
                </a:r>
                <a:r>
                  <a:rPr lang="en-CA" i="1" dirty="0"/>
                  <a:t> </a:t>
                </a:r>
                <a:r>
                  <a:rPr lang="en-CA" dirty="0"/>
                  <a:t>R’ </a:t>
                </a:r>
                <a:r>
                  <a:rPr lang="fr-FR" dirty="0">
                    <a:sym typeface="Symbol" pitchFamily="18" charset="2"/>
                  </a:rPr>
                  <a:t> (R </a:t>
                </a:r>
                <a14:m>
                  <m:oMath xmlns:m="http://schemas.openxmlformats.org/officeDocument/2006/math">
                    <m:r>
                      <a:rPr lang="fr-CH" sz="2000" i="1" dirty="0">
                        <a:latin typeface="Cambria Math"/>
                        <a:ea typeface="Cambria Math"/>
                      </a:rPr>
                      <m:t>⊘</m:t>
                    </m:r>
                  </m:oMath>
                </a14:m>
                <a:r>
                  <a:rPr lang="en-CA" sz="2000" dirty="0"/>
                  <a:t> </a:t>
                </a:r>
                <a:r>
                  <a:rPr lang="en-CA" dirty="0">
                    <a:latin typeface="Symbol" pitchFamily="18" charset="2"/>
                  </a:rPr>
                  <a:t> </a:t>
                </a:r>
                <a:r>
                  <a:rPr lang="en-CA" dirty="0"/>
                  <a:t>)(t-D</a:t>
                </a:r>
                <a:r>
                  <a:rPr lang="en-CA" dirty="0" smtClean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2488019"/>
                <a:ext cx="8312150" cy="4254094"/>
              </a:xfrm>
              <a:blipFill rotWithShape="1">
                <a:blip r:embed="rId3"/>
                <a:stretch>
                  <a:fillRect t="-114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03263" y="598929"/>
            <a:ext cx="7680325" cy="1582738"/>
            <a:chOff x="480" y="960"/>
            <a:chExt cx="5241" cy="99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67" y="1422"/>
              <a:ext cx="18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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104" y="1630"/>
              <a:ext cx="540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652" y="1510"/>
              <a:ext cx="196" cy="241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496" y="1381"/>
              <a:ext cx="885" cy="498"/>
              <a:chOff x="3055" y="1267"/>
              <a:chExt cx="714" cy="498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3055" y="1337"/>
                <a:ext cx="628" cy="382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3351" y="1267"/>
                <a:ext cx="295" cy="163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3560" y="1349"/>
                <a:ext cx="160" cy="11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4" name="Oval 12"/>
              <p:cNvSpPr>
                <a:spLocks noChangeArrowheads="1"/>
              </p:cNvSpPr>
              <p:nvPr/>
            </p:nvSpPr>
            <p:spPr bwMode="auto">
              <a:xfrm>
                <a:off x="3572" y="1418"/>
                <a:ext cx="197" cy="150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5" name="Oval 13"/>
              <p:cNvSpPr>
                <a:spLocks noChangeArrowheads="1"/>
              </p:cNvSpPr>
              <p:nvPr/>
            </p:nvSpPr>
            <p:spPr bwMode="auto">
              <a:xfrm>
                <a:off x="3523" y="1535"/>
                <a:ext cx="197" cy="150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3166" y="1603"/>
                <a:ext cx="197" cy="151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7" name="Oval 15"/>
              <p:cNvSpPr>
                <a:spLocks noChangeArrowheads="1"/>
              </p:cNvSpPr>
              <p:nvPr/>
            </p:nvSpPr>
            <p:spPr bwMode="auto">
              <a:xfrm>
                <a:off x="3326" y="1615"/>
                <a:ext cx="283" cy="150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8" name="Oval 16"/>
              <p:cNvSpPr>
                <a:spLocks noChangeArrowheads="1"/>
              </p:cNvSpPr>
              <p:nvPr/>
            </p:nvSpPr>
            <p:spPr bwMode="auto">
              <a:xfrm>
                <a:off x="3055" y="1349"/>
                <a:ext cx="197" cy="151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auto">
              <a:xfrm>
                <a:off x="3141" y="1279"/>
                <a:ext cx="247" cy="151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1856" y="1630"/>
              <a:ext cx="59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3385" y="1630"/>
              <a:ext cx="50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3888" y="148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H="1">
              <a:off x="3888" y="17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4560" y="1392"/>
              <a:ext cx="57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R(t-D)</a:t>
              </a: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064" y="1392"/>
              <a:ext cx="41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R’(t)</a:t>
              </a: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3360" y="1392"/>
              <a:ext cx="45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R*(t)</a:t>
              </a: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2592" y="1104"/>
              <a:ext cx="7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Network</a:t>
              </a: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1344" y="1152"/>
              <a:ext cx="77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Smoother</a:t>
              </a: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2755" y="1536"/>
              <a:ext cx="36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CA" sz="1800" b="1"/>
                <a:t>ß(t)</a:t>
              </a:r>
            </a:p>
          </p:txBody>
        </p:sp>
        <p:sp>
          <p:nvSpPr>
            <p:cNvPr id="20" name="AutoShape 28"/>
            <p:cNvSpPr>
              <a:spLocks noChangeArrowheads="1"/>
            </p:cNvSpPr>
            <p:nvPr/>
          </p:nvSpPr>
          <p:spPr bwMode="auto">
            <a:xfrm>
              <a:off x="528" y="1440"/>
              <a:ext cx="576" cy="384"/>
            </a:xfrm>
            <a:prstGeom prst="flowChartMagneticDisk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2016" y="163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1920" y="1728"/>
              <a:ext cx="20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CA" sz="1800" b="1">
                  <a:solidFill>
                    <a:srgbClr val="FC0128"/>
                  </a:solidFill>
                  <a:latin typeface="Symbol" pitchFamily="18" charset="2"/>
                </a:rPr>
                <a:t>s</a:t>
              </a:r>
              <a:endParaRPr lang="en-CA" sz="1800" b="1">
                <a:latin typeface="Symbol" pitchFamily="18" charset="2"/>
              </a:endParaRPr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4224" y="14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4512" y="163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" name="Oval 33"/>
            <p:cNvSpPr>
              <a:spLocks noChangeArrowheads="1"/>
            </p:cNvSpPr>
            <p:nvPr/>
          </p:nvSpPr>
          <p:spPr bwMode="auto">
            <a:xfrm>
              <a:off x="422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aphicFrame>
          <p:nvGraphicFramePr>
            <p:cNvPr id="26" name="Object 34"/>
            <p:cNvGraphicFramePr>
              <a:graphicFrameLocks noChangeAspect="1"/>
            </p:cNvGraphicFramePr>
            <p:nvPr/>
          </p:nvGraphicFramePr>
          <p:xfrm>
            <a:off x="5184" y="1488"/>
            <a:ext cx="3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VISIO" r:id="rId4" imgW="1155240" imgH="1172880" progId="Visio.Drawing.5">
                    <p:embed/>
                  </p:oleObj>
                </mc:Choice>
                <mc:Fallback>
                  <p:oleObj name="VISIO" r:id="rId4" imgW="1155240" imgH="1172880" progId="Visio.Drawing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88"/>
                          <a:ext cx="37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5136" y="1056"/>
              <a:ext cx="58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Video </a:t>
              </a:r>
            </a:p>
            <a:p>
              <a:r>
                <a:rPr lang="en-CA" sz="1800" b="1"/>
                <a:t>display</a:t>
              </a:r>
            </a:p>
          </p:txBody>
        </p:sp>
        <p:sp>
          <p:nvSpPr>
            <p:cNvPr id="28" name="Rectangle 36"/>
            <p:cNvSpPr>
              <a:spLocks noChangeArrowheads="1"/>
            </p:cNvSpPr>
            <p:nvPr/>
          </p:nvSpPr>
          <p:spPr bwMode="auto">
            <a:xfrm>
              <a:off x="3936" y="1536"/>
              <a:ext cx="20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B</a:t>
              </a:r>
            </a:p>
          </p:txBody>
        </p:sp>
        <p:sp>
          <p:nvSpPr>
            <p:cNvPr id="29" name="Rectangle 37"/>
            <p:cNvSpPr>
              <a:spLocks noChangeArrowheads="1"/>
            </p:cNvSpPr>
            <p:nvPr/>
          </p:nvSpPr>
          <p:spPr bwMode="auto">
            <a:xfrm>
              <a:off x="480" y="960"/>
              <a:ext cx="55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Video </a:t>
              </a:r>
            </a:p>
            <a:p>
              <a:r>
                <a:rPr lang="en-CA" sz="1800" b="1"/>
                <a:t>server</a:t>
              </a:r>
            </a:p>
          </p:txBody>
        </p:sp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1104" y="1392"/>
              <a:ext cx="38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R(t)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6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Optimal </a:t>
            </a:r>
            <a:r>
              <a:rPr lang="fr-CH" dirty="0" err="1" smtClean="0"/>
              <a:t>Smoothing</a:t>
            </a:r>
            <a:r>
              <a:rPr lang="fr-CH" dirty="0" smtClean="0"/>
              <a:t>, System Equations</a:t>
            </a:r>
            <a:endParaRPr lang="fr-CH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3277589"/>
                <a:ext cx="8312150" cy="3464523"/>
              </a:xfrm>
            </p:spPr>
            <p:txBody>
              <a:bodyPr/>
              <a:lstStyle/>
              <a:p>
                <a:r>
                  <a:rPr lang="en-CA" dirty="0" smtClean="0"/>
                  <a:t>This is a max-plus linear problem, it has a minimum solution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𝑅</m:t>
                    </m:r>
                    <m:r>
                      <a:rPr lang="fr-CH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CA" dirty="0" smtClean="0"/>
                  <a:t> given by the iterations: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=(</m:t>
                    </m:r>
                    <m:r>
                      <a:rPr lang="fr-CH" b="0" i="1" smtClean="0">
                        <a:latin typeface="Cambria Math"/>
                      </a:rPr>
                      <m:t>𝑅</m:t>
                    </m:r>
                    <m:r>
                      <a:rPr lang="fr-CH" i="1" dirty="0">
                        <a:latin typeface="Cambria Math"/>
                        <a:ea typeface="Cambria Math"/>
                      </a:rPr>
                      <m:t>⊘</m:t>
                    </m:r>
                    <m:r>
                      <a:rPr lang="fr-CH" i="1" dirty="0">
                        <a:latin typeface="Cambria Math"/>
                      </a:rPr>
                      <m:t>𝛽</m:t>
                    </m:r>
                    <m:r>
                      <a:rPr lang="fr-CH" i="1" dirty="0">
                        <a:latin typeface="Cambria Math"/>
                      </a:rPr>
                      <m:t>)(</m:t>
                    </m:r>
                    <m:r>
                      <a:rPr lang="fr-CH" i="1" dirty="0">
                        <a:latin typeface="Cambria Math"/>
                      </a:rPr>
                      <m:t>𝑡</m:t>
                    </m:r>
                    <m:r>
                      <a:rPr lang="fr-CH" i="1" dirty="0">
                        <a:latin typeface="Cambria Math"/>
                      </a:rPr>
                      <m:t>−</m:t>
                    </m:r>
                    <m:r>
                      <a:rPr lang="fr-CH" i="1" dirty="0">
                        <a:latin typeface="Cambria Math"/>
                      </a:rPr>
                      <m:t>𝐷</m:t>
                    </m:r>
                    <m:r>
                      <a:rPr lang="fr-CH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fr-CH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fr-CH" i="1" dirty="0">
                        <a:latin typeface="Cambria Math"/>
                        <a:ea typeface="Cambria Math"/>
                      </a:rPr>
                      <m:t>⊘</m:t>
                    </m:r>
                    <m:r>
                      <a:rPr lang="fr-CH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CH" i="1">
                            <a:latin typeface="Cambria Math"/>
                          </a:rPr>
                        </m:ctrlPr>
                      </m:dPr>
                      <m:e>
                        <m:r>
                          <a:rPr lang="fr-CH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>
                        <a:latin typeface="Cambria Math"/>
                      </a:rPr>
                      <m:t>=</m:t>
                    </m:r>
                  </m:oMath>
                </a14:m>
                <a:r>
                  <a:rPr lang="fr-FR" dirty="0">
                    <a:sym typeface="Symbol" pitchFamily="18" charset="2"/>
                  </a:rPr>
                  <a:t>(R </a:t>
                </a:r>
                <a14:m>
                  <m:oMath xmlns:m="http://schemas.openxmlformats.org/officeDocument/2006/math">
                    <m:r>
                      <a:rPr lang="fr-CH" sz="2000" i="1" dirty="0">
                        <a:latin typeface="Cambria Math"/>
                        <a:ea typeface="Cambria Math"/>
                      </a:rPr>
                      <m:t>⊘</m:t>
                    </m:r>
                  </m:oMath>
                </a14:m>
                <a:r>
                  <a:rPr lang="en-CA" sz="2000" dirty="0"/>
                  <a:t> (</a:t>
                </a:r>
                <a14:m>
                  <m:oMath xmlns:m="http://schemas.openxmlformats.org/officeDocument/2006/math">
                    <m:r>
                      <a:rPr lang="fr-CH" b="0" i="1" dirty="0" smtClean="0">
                        <a:latin typeface="Cambria Math"/>
                      </a:rPr>
                      <m:t>𝜎</m:t>
                    </m:r>
                    <m:r>
                      <a:rPr lang="en-CA" i="1" dirty="0">
                        <a:latin typeface="Cambria Math"/>
                      </a:rPr>
                      <m:t>⊗ </m:t>
                    </m:r>
                  </m:oMath>
                </a14:m>
                <a:r>
                  <a:rPr lang="en-CA" dirty="0">
                    <a:latin typeface="Symbol" pitchFamily="18" charset="2"/>
                  </a:rPr>
                  <a:t> </a:t>
                </a:r>
                <a:r>
                  <a:rPr lang="en-CA" dirty="0"/>
                  <a:t>))(t-D</a:t>
                </a:r>
                <a:r>
                  <a:rPr lang="en-CA" dirty="0" smtClean="0"/>
                  <a:t>)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/>
                          </a:rPr>
                          <m:t>(</m:t>
                        </m:r>
                        <m:r>
                          <a:rPr lang="fr-CH" b="0" i="1" smtClean="0">
                            <a:latin typeface="Cambria Math"/>
                          </a:rPr>
                          <m:t>2</m:t>
                        </m:r>
                        <m:r>
                          <a:rPr lang="fr-CH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fr-CH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fr-CH" i="1">
                            <a:latin typeface="Cambria Math"/>
                          </a:rPr>
                        </m:ctrlPr>
                      </m:dPr>
                      <m:e>
                        <m:r>
                          <a:rPr lang="fr-CH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CH" i="1">
                            <a:latin typeface="Cambria Math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 smtClean="0"/>
                  <a:t> because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𝜎</m:t>
                    </m:r>
                    <m:r>
                      <a:rPr lang="fr-CH" b="0" i="1" smtClean="0">
                        <a:latin typeface="Cambria Math"/>
                      </a:rPr>
                      <m:t>⊕</m:t>
                    </m:r>
                    <m:r>
                      <a:rPr lang="fr-CH" b="0" i="1" smtClean="0">
                        <a:latin typeface="Cambria Math"/>
                      </a:rPr>
                      <m:t>𝜎</m:t>
                    </m:r>
                    <m:r>
                      <a:rPr lang="fr-CH" b="0" i="1" smtClean="0">
                        <a:latin typeface="Cambria Math"/>
                      </a:rPr>
                      <m:t>=</m:t>
                    </m:r>
                    <m:r>
                      <a:rPr lang="fr-CH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CA" dirty="0" smtClean="0"/>
                  <a:t/>
                </a:r>
                <a:br>
                  <a:rPr lang="en-CA" dirty="0" smtClean="0"/>
                </a:br>
                <a:endParaRPr lang="en-CA" dirty="0"/>
              </a:p>
              <a:p>
                <a:r>
                  <a:rPr lang="en-CA" dirty="0" smtClean="0"/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fr-FR" dirty="0">
                        <a:sym typeface="Symbol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fr-FR" dirty="0">
                        <a:sym typeface="Symbol" pitchFamily="18" charset="2"/>
                      </a:rPr>
                      <m:t>R</m:t>
                    </m:r>
                    <m:r>
                      <m:rPr>
                        <m:nor/>
                      </m:rPr>
                      <a:rPr lang="fr-FR" dirty="0">
                        <a:sym typeface="Symbol" pitchFamily="18" charset="2"/>
                      </a:rPr>
                      <m:t> </m:t>
                    </m:r>
                    <m:r>
                      <a:rPr lang="fr-CH" sz="2000" i="1" dirty="0">
                        <a:latin typeface="Cambria Math"/>
                        <a:ea typeface="Cambria Math"/>
                      </a:rPr>
                      <m:t>⊘</m:t>
                    </m:r>
                    <m:r>
                      <m:rPr>
                        <m:nor/>
                      </m:rPr>
                      <a:rPr lang="en-CA" sz="2000" dirty="0"/>
                      <m:t> (</m:t>
                    </m:r>
                    <m:r>
                      <a:rPr lang="fr-CH" i="1" dirty="0">
                        <a:latin typeface="Cambria Math"/>
                      </a:rPr>
                      <m:t>𝜎</m:t>
                    </m:r>
                    <m:r>
                      <a:rPr lang="en-CA" i="1" dirty="0">
                        <a:latin typeface="Cambria Math"/>
                      </a:rPr>
                      <m:t>⊗ </m:t>
                    </m:r>
                    <m:r>
                      <m:rPr>
                        <m:nor/>
                      </m:rPr>
                      <a:rPr lang="en-CA" dirty="0">
                        <a:latin typeface="Symbol" pitchFamily="18" charset="2"/>
                      </a:rPr>
                      <m:t> </m:t>
                    </m:r>
                    <m:r>
                      <m:rPr>
                        <m:nor/>
                      </m:rPr>
                      <a:rPr lang="en-CA" dirty="0"/>
                      <m:t>))(</m:t>
                    </m:r>
                    <m:r>
                      <m:rPr>
                        <m:nor/>
                      </m:rPr>
                      <a:rPr lang="en-CA" dirty="0"/>
                      <m:t>t</m:t>
                    </m:r>
                    <m:r>
                      <m:rPr>
                        <m:nor/>
                      </m:rPr>
                      <a:rPr lang="en-CA" dirty="0"/>
                      <m:t>−</m:t>
                    </m:r>
                    <m:r>
                      <m:rPr>
                        <m:nor/>
                      </m:rPr>
                      <a:rPr lang="en-CA" dirty="0"/>
                      <m:t>D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3277589"/>
                <a:ext cx="8312150" cy="3464523"/>
              </a:xfrm>
              <a:blipFill rotWithShape="1"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03263" y="598929"/>
            <a:ext cx="7680325" cy="1582738"/>
            <a:chOff x="480" y="960"/>
            <a:chExt cx="5241" cy="99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67" y="1422"/>
              <a:ext cx="18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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104" y="1630"/>
              <a:ext cx="540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652" y="1510"/>
              <a:ext cx="196" cy="241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496" y="1381"/>
              <a:ext cx="885" cy="498"/>
              <a:chOff x="3055" y="1267"/>
              <a:chExt cx="714" cy="498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3055" y="1337"/>
                <a:ext cx="628" cy="382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3351" y="1267"/>
                <a:ext cx="295" cy="163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3560" y="1349"/>
                <a:ext cx="160" cy="11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4" name="Oval 12"/>
              <p:cNvSpPr>
                <a:spLocks noChangeArrowheads="1"/>
              </p:cNvSpPr>
              <p:nvPr/>
            </p:nvSpPr>
            <p:spPr bwMode="auto">
              <a:xfrm>
                <a:off x="3572" y="1418"/>
                <a:ext cx="197" cy="150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5" name="Oval 13"/>
              <p:cNvSpPr>
                <a:spLocks noChangeArrowheads="1"/>
              </p:cNvSpPr>
              <p:nvPr/>
            </p:nvSpPr>
            <p:spPr bwMode="auto">
              <a:xfrm>
                <a:off x="3523" y="1535"/>
                <a:ext cx="197" cy="150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3166" y="1603"/>
                <a:ext cx="197" cy="151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7" name="Oval 15"/>
              <p:cNvSpPr>
                <a:spLocks noChangeArrowheads="1"/>
              </p:cNvSpPr>
              <p:nvPr/>
            </p:nvSpPr>
            <p:spPr bwMode="auto">
              <a:xfrm>
                <a:off x="3326" y="1615"/>
                <a:ext cx="283" cy="150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8" name="Oval 16"/>
              <p:cNvSpPr>
                <a:spLocks noChangeArrowheads="1"/>
              </p:cNvSpPr>
              <p:nvPr/>
            </p:nvSpPr>
            <p:spPr bwMode="auto">
              <a:xfrm>
                <a:off x="3055" y="1349"/>
                <a:ext cx="197" cy="151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auto">
              <a:xfrm>
                <a:off x="3141" y="1279"/>
                <a:ext cx="247" cy="151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1856" y="1630"/>
              <a:ext cx="59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3385" y="1630"/>
              <a:ext cx="50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3888" y="148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H="1">
              <a:off x="3888" y="17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4560" y="1392"/>
              <a:ext cx="57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R(t-D)</a:t>
              </a: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064" y="1392"/>
              <a:ext cx="41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R’(t)</a:t>
              </a: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3360" y="1392"/>
              <a:ext cx="45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R*(t)</a:t>
              </a: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2592" y="1104"/>
              <a:ext cx="7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Network</a:t>
              </a: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1344" y="1152"/>
              <a:ext cx="77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Smoother</a:t>
              </a: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2755" y="1536"/>
              <a:ext cx="36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CA" sz="1800" b="1"/>
                <a:t>ß(t)</a:t>
              </a:r>
            </a:p>
          </p:txBody>
        </p:sp>
        <p:sp>
          <p:nvSpPr>
            <p:cNvPr id="20" name="AutoShape 28"/>
            <p:cNvSpPr>
              <a:spLocks noChangeArrowheads="1"/>
            </p:cNvSpPr>
            <p:nvPr/>
          </p:nvSpPr>
          <p:spPr bwMode="auto">
            <a:xfrm>
              <a:off x="528" y="1440"/>
              <a:ext cx="576" cy="384"/>
            </a:xfrm>
            <a:prstGeom prst="flowChartMagneticDisk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2016" y="163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1920" y="1728"/>
              <a:ext cx="20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CA" sz="1800" b="1">
                  <a:solidFill>
                    <a:srgbClr val="FC0128"/>
                  </a:solidFill>
                  <a:latin typeface="Symbol" pitchFamily="18" charset="2"/>
                </a:rPr>
                <a:t>s</a:t>
              </a:r>
              <a:endParaRPr lang="en-CA" sz="1800" b="1">
                <a:latin typeface="Symbol" pitchFamily="18" charset="2"/>
              </a:endParaRPr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4224" y="14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4512" y="163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" name="Oval 33"/>
            <p:cNvSpPr>
              <a:spLocks noChangeArrowheads="1"/>
            </p:cNvSpPr>
            <p:nvPr/>
          </p:nvSpPr>
          <p:spPr bwMode="auto">
            <a:xfrm>
              <a:off x="422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aphicFrame>
          <p:nvGraphicFramePr>
            <p:cNvPr id="26" name="Object 34"/>
            <p:cNvGraphicFramePr>
              <a:graphicFrameLocks noChangeAspect="1"/>
            </p:cNvGraphicFramePr>
            <p:nvPr/>
          </p:nvGraphicFramePr>
          <p:xfrm>
            <a:off x="5184" y="1488"/>
            <a:ext cx="3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VISIO" r:id="rId4" imgW="1155240" imgH="1172880" progId="Visio.Drawing.5">
                    <p:embed/>
                  </p:oleObj>
                </mc:Choice>
                <mc:Fallback>
                  <p:oleObj name="VISIO" r:id="rId4" imgW="1155240" imgH="1172880" progId="Visio.Drawing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88"/>
                          <a:ext cx="37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5136" y="1056"/>
              <a:ext cx="58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Video </a:t>
              </a:r>
            </a:p>
            <a:p>
              <a:r>
                <a:rPr lang="en-CA" sz="1800" b="1"/>
                <a:t>display</a:t>
              </a:r>
            </a:p>
          </p:txBody>
        </p:sp>
        <p:sp>
          <p:nvSpPr>
            <p:cNvPr id="28" name="Rectangle 36"/>
            <p:cNvSpPr>
              <a:spLocks noChangeArrowheads="1"/>
            </p:cNvSpPr>
            <p:nvPr/>
          </p:nvSpPr>
          <p:spPr bwMode="auto">
            <a:xfrm>
              <a:off x="3936" y="1536"/>
              <a:ext cx="20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B</a:t>
              </a:r>
            </a:p>
          </p:txBody>
        </p:sp>
        <p:sp>
          <p:nvSpPr>
            <p:cNvPr id="29" name="Rectangle 37"/>
            <p:cNvSpPr>
              <a:spLocks noChangeArrowheads="1"/>
            </p:cNvSpPr>
            <p:nvPr/>
          </p:nvSpPr>
          <p:spPr bwMode="auto">
            <a:xfrm>
              <a:off x="480" y="960"/>
              <a:ext cx="55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Video </a:t>
              </a:r>
            </a:p>
            <a:p>
              <a:r>
                <a:rPr lang="en-CA" sz="1800" b="1"/>
                <a:t>server</a:t>
              </a:r>
            </a:p>
          </p:txBody>
        </p:sp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1104" y="1392"/>
              <a:ext cx="38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CA" sz="1800" b="1"/>
                <a:t>R(t)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49842" r="50000" b="29196"/>
          <a:stretch/>
        </p:blipFill>
        <p:spPr bwMode="auto">
          <a:xfrm>
            <a:off x="1720282" y="2181668"/>
            <a:ext cx="3240059" cy="90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93194" y="1622738"/>
            <a:ext cx="5574406" cy="2625411"/>
          </a:xfrm>
        </p:spPr>
        <p:txBody>
          <a:bodyPr/>
          <a:lstStyle/>
          <a:p>
            <a:pPr marL="457200" indent="-457200" algn="r">
              <a:buFont typeface="+mj-lt"/>
              <a:buAutoNum type="arabicPeriod"/>
            </a:pPr>
            <a:r>
              <a:rPr lang="fr-CH" dirty="0"/>
              <a:t>Network </a:t>
            </a:r>
            <a:r>
              <a:rPr lang="fr-CH" dirty="0" err="1"/>
              <a:t>Calculus’s</a:t>
            </a:r>
            <a:r>
              <a:rPr lang="fr-CH" dirty="0"/>
              <a:t> System </a:t>
            </a:r>
            <a:r>
              <a:rPr lang="fr-CH" dirty="0" err="1"/>
              <a:t>Theory</a:t>
            </a:r>
            <a:r>
              <a:rPr lang="fr-CH" dirty="0"/>
              <a:t> </a:t>
            </a:r>
            <a:r>
              <a:rPr lang="fr-CH" dirty="0" smtClean="0"/>
              <a:t>and </a:t>
            </a:r>
            <a:r>
              <a:rPr lang="fr-CH" dirty="0" err="1" smtClean="0"/>
              <a:t>Two</a:t>
            </a:r>
            <a:r>
              <a:rPr lang="fr-CH" dirty="0" smtClean="0"/>
              <a:t> Simple </a:t>
            </a:r>
            <a:r>
              <a:rPr lang="fr-CH" dirty="0" err="1" smtClean="0"/>
              <a:t>Examples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dirty="0"/>
          </a:p>
          <a:p>
            <a:pPr marL="457200" indent="-457200" algn="r">
              <a:buFont typeface="+mj-lt"/>
              <a:buAutoNum type="arabicPeriod"/>
            </a:pPr>
            <a:r>
              <a:rPr lang="fr-CH" dirty="0" smtClean="0"/>
              <a:t>More </a:t>
            </a:r>
            <a:r>
              <a:rPr lang="fr-CH" dirty="0" err="1" smtClean="0"/>
              <a:t>Examples</a:t>
            </a:r>
            <a:endParaRPr lang="fr-CH" dirty="0" smtClean="0"/>
          </a:p>
          <a:p>
            <a:pPr marL="457200" indent="-457200" algn="r">
              <a:buFont typeface="+mj-lt"/>
              <a:buAutoNum type="arabicPeriod"/>
            </a:pPr>
            <a:endParaRPr lang="fr-CH" dirty="0"/>
          </a:p>
          <a:p>
            <a:pPr marL="457200" indent="-457200" algn="r">
              <a:buFont typeface="+mj-lt"/>
              <a:buAutoNum type="arabicPeriod"/>
            </a:pPr>
            <a:r>
              <a:rPr lang="fr-CH" dirty="0" smtClean="0"/>
              <a:t>Time versus </a:t>
            </a:r>
            <a:r>
              <a:rPr lang="fr-CH" dirty="0" err="1" smtClean="0"/>
              <a:t>Space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8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086600" y="1676400"/>
            <a:ext cx="1541463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H" sz="3600"/>
              <a:t>R(t-D)</a:t>
            </a:r>
            <a:endParaRPr lang="en-GB" sz="36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2209800" y="736600"/>
            <a:ext cx="6654800" cy="5016500"/>
          </a:xfrm>
          <a:custGeom>
            <a:avLst/>
            <a:gdLst>
              <a:gd name="T0" fmla="*/ 0 w 4192"/>
              <a:gd name="T1" fmla="*/ 3160 h 3160"/>
              <a:gd name="T2" fmla="*/ 224 w 4192"/>
              <a:gd name="T3" fmla="*/ 3032 h 3160"/>
              <a:gd name="T4" fmla="*/ 408 w 4192"/>
              <a:gd name="T5" fmla="*/ 2920 h 3160"/>
              <a:gd name="T6" fmla="*/ 824 w 4192"/>
              <a:gd name="T7" fmla="*/ 2632 h 3160"/>
              <a:gd name="T8" fmla="*/ 888 w 4192"/>
              <a:gd name="T9" fmla="*/ 2608 h 3160"/>
              <a:gd name="T10" fmla="*/ 960 w 4192"/>
              <a:gd name="T11" fmla="*/ 2576 h 3160"/>
              <a:gd name="T12" fmla="*/ 1152 w 4192"/>
              <a:gd name="T13" fmla="*/ 2400 h 3160"/>
              <a:gd name="T14" fmla="*/ 1280 w 4192"/>
              <a:gd name="T15" fmla="*/ 2304 h 3160"/>
              <a:gd name="T16" fmla="*/ 1416 w 4192"/>
              <a:gd name="T17" fmla="*/ 2216 h 3160"/>
              <a:gd name="T18" fmla="*/ 1592 w 4192"/>
              <a:gd name="T19" fmla="*/ 2128 h 3160"/>
              <a:gd name="T20" fmla="*/ 1768 w 4192"/>
              <a:gd name="T21" fmla="*/ 1864 h 3160"/>
              <a:gd name="T22" fmla="*/ 1912 w 4192"/>
              <a:gd name="T23" fmla="*/ 1640 h 3160"/>
              <a:gd name="T24" fmla="*/ 2096 w 4192"/>
              <a:gd name="T25" fmla="*/ 1448 h 3160"/>
              <a:gd name="T26" fmla="*/ 2208 w 4192"/>
              <a:gd name="T27" fmla="*/ 1296 h 3160"/>
              <a:gd name="T28" fmla="*/ 2368 w 4192"/>
              <a:gd name="T29" fmla="*/ 1112 h 3160"/>
              <a:gd name="T30" fmla="*/ 2560 w 4192"/>
              <a:gd name="T31" fmla="*/ 864 h 3160"/>
              <a:gd name="T32" fmla="*/ 2768 w 4192"/>
              <a:gd name="T33" fmla="*/ 704 h 3160"/>
              <a:gd name="T34" fmla="*/ 2952 w 4192"/>
              <a:gd name="T35" fmla="*/ 656 h 3160"/>
              <a:gd name="T36" fmla="*/ 3144 w 4192"/>
              <a:gd name="T37" fmla="*/ 520 h 3160"/>
              <a:gd name="T38" fmla="*/ 3328 w 4192"/>
              <a:gd name="T39" fmla="*/ 448 h 3160"/>
              <a:gd name="T40" fmla="*/ 3496 w 4192"/>
              <a:gd name="T41" fmla="*/ 384 h 3160"/>
              <a:gd name="T42" fmla="*/ 3744 w 4192"/>
              <a:gd name="T43" fmla="*/ 248 h 3160"/>
              <a:gd name="T44" fmla="*/ 3880 w 4192"/>
              <a:gd name="T45" fmla="*/ 152 h 3160"/>
              <a:gd name="T46" fmla="*/ 4072 w 4192"/>
              <a:gd name="T47" fmla="*/ 96 h 3160"/>
              <a:gd name="T48" fmla="*/ 4192 w 4192"/>
              <a:gd name="T49" fmla="*/ 0 h 3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92" h="3160">
                <a:moveTo>
                  <a:pt x="0" y="3160"/>
                </a:moveTo>
                <a:lnTo>
                  <a:pt x="224" y="3032"/>
                </a:lnTo>
                <a:lnTo>
                  <a:pt x="408" y="2920"/>
                </a:lnTo>
                <a:lnTo>
                  <a:pt x="824" y="2632"/>
                </a:lnTo>
                <a:lnTo>
                  <a:pt x="888" y="2608"/>
                </a:lnTo>
                <a:lnTo>
                  <a:pt x="960" y="2576"/>
                </a:lnTo>
                <a:lnTo>
                  <a:pt x="1152" y="2400"/>
                </a:lnTo>
                <a:lnTo>
                  <a:pt x="1280" y="2304"/>
                </a:lnTo>
                <a:lnTo>
                  <a:pt x="1416" y="2216"/>
                </a:lnTo>
                <a:lnTo>
                  <a:pt x="1592" y="2128"/>
                </a:lnTo>
                <a:lnTo>
                  <a:pt x="1768" y="1864"/>
                </a:lnTo>
                <a:lnTo>
                  <a:pt x="1912" y="1640"/>
                </a:lnTo>
                <a:lnTo>
                  <a:pt x="2096" y="1448"/>
                </a:lnTo>
                <a:lnTo>
                  <a:pt x="2208" y="1296"/>
                </a:lnTo>
                <a:lnTo>
                  <a:pt x="2368" y="1112"/>
                </a:lnTo>
                <a:lnTo>
                  <a:pt x="2560" y="864"/>
                </a:lnTo>
                <a:lnTo>
                  <a:pt x="2768" y="704"/>
                </a:lnTo>
                <a:lnTo>
                  <a:pt x="2952" y="656"/>
                </a:lnTo>
                <a:lnTo>
                  <a:pt x="3144" y="520"/>
                </a:lnTo>
                <a:lnTo>
                  <a:pt x="3328" y="448"/>
                </a:lnTo>
                <a:lnTo>
                  <a:pt x="3496" y="384"/>
                </a:lnTo>
                <a:lnTo>
                  <a:pt x="3744" y="248"/>
                </a:lnTo>
                <a:lnTo>
                  <a:pt x="3880" y="152"/>
                </a:lnTo>
                <a:lnTo>
                  <a:pt x="4072" y="96"/>
                </a:lnTo>
                <a:lnTo>
                  <a:pt x="419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-381000" y="254000"/>
            <a:ext cx="8759825" cy="6070600"/>
            <a:chOff x="220" y="160"/>
            <a:chExt cx="5518" cy="3824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68" y="3616"/>
              <a:ext cx="5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896" y="280"/>
              <a:ext cx="0" cy="3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72" y="3496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420" y="3500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468" y="3504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516" y="3508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564" y="3512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5612" y="3516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084" y="3512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036" y="3508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988" y="3504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940" y="3500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0" y="3628"/>
              <a:ext cx="55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sz="1200"/>
                <a:t>-50               0               50              100            150             200            250            300            350           400           450</a:t>
              </a:r>
              <a:endParaRPr lang="en-GB" sz="120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734" y="3811"/>
              <a:ext cx="5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CH" sz="1200"/>
                <a:t>Frame #</a:t>
              </a:r>
              <a:endParaRPr lang="en-GB" sz="1200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900" y="3288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896" y="2956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892" y="262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888" y="2292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884" y="1960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80" y="1628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876" y="1296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872" y="964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868" y="632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864" y="300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589" y="180"/>
              <a:ext cx="175" cy="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CH" sz="1200"/>
                <a:t>5</a:t>
              </a:r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r>
                <a:rPr lang="fr-CH" sz="1200"/>
                <a:t>4</a:t>
              </a:r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r>
                <a:rPr lang="fr-CH" sz="1200"/>
                <a:t>3</a:t>
              </a:r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r>
                <a:rPr lang="fr-CH" sz="1200"/>
                <a:t>2</a:t>
              </a:r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r>
                <a:rPr lang="fr-CH" sz="1200"/>
                <a:t>1</a:t>
              </a:r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fr-CH" sz="1200"/>
            </a:p>
            <a:p>
              <a:pPr algn="ctr"/>
              <a:endParaRPr lang="en-GB" sz="1200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823" y="160"/>
              <a:ext cx="33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fr-CH" sz="1200"/>
                <a:t>* 10</a:t>
              </a:r>
              <a:r>
                <a:rPr lang="fr-CH" sz="1200" baseline="30000"/>
                <a:t>6</a:t>
              </a:r>
              <a:endParaRPr lang="en-GB" sz="1200" baseline="30000"/>
            </a:p>
          </p:txBody>
        </p:sp>
      </p:grpSp>
      <p:grpSp>
        <p:nvGrpSpPr>
          <p:cNvPr id="35" name="Group 57"/>
          <p:cNvGrpSpPr>
            <a:grpSpLocks/>
          </p:cNvGrpSpPr>
          <p:nvPr/>
        </p:nvGrpSpPr>
        <p:grpSpPr bwMode="auto">
          <a:xfrm>
            <a:off x="1066800" y="723900"/>
            <a:ext cx="7772400" cy="4991100"/>
            <a:chOff x="672" y="456"/>
            <a:chExt cx="4896" cy="3144"/>
          </a:xfrm>
        </p:grpSpPr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672" y="456"/>
              <a:ext cx="4496" cy="3144"/>
            </a:xfrm>
            <a:custGeom>
              <a:avLst/>
              <a:gdLst>
                <a:gd name="T0" fmla="*/ 0 w 4496"/>
                <a:gd name="T1" fmla="*/ 3144 h 3144"/>
                <a:gd name="T2" fmla="*/ 2616 w 4496"/>
                <a:gd name="T3" fmla="*/ 1192 h 3144"/>
                <a:gd name="T4" fmla="*/ 2768 w 4496"/>
                <a:gd name="T5" fmla="*/ 992 h 3144"/>
                <a:gd name="T6" fmla="*/ 2904 w 4496"/>
                <a:gd name="T7" fmla="*/ 832 h 3144"/>
                <a:gd name="T8" fmla="*/ 3048 w 4496"/>
                <a:gd name="T9" fmla="*/ 728 h 3144"/>
                <a:gd name="T10" fmla="*/ 3176 w 4496"/>
                <a:gd name="T11" fmla="*/ 672 h 3144"/>
                <a:gd name="T12" fmla="*/ 3304 w 4496"/>
                <a:gd name="T13" fmla="*/ 632 h 3144"/>
                <a:gd name="T14" fmla="*/ 3440 w 4496"/>
                <a:gd name="T15" fmla="*/ 528 h 3144"/>
                <a:gd name="T16" fmla="*/ 3560 w 4496"/>
                <a:gd name="T17" fmla="*/ 472 h 3144"/>
                <a:gd name="T18" fmla="*/ 3704 w 4496"/>
                <a:gd name="T19" fmla="*/ 440 h 3144"/>
                <a:gd name="T20" fmla="*/ 3856 w 4496"/>
                <a:gd name="T21" fmla="*/ 352 h 3144"/>
                <a:gd name="T22" fmla="*/ 4040 w 4496"/>
                <a:gd name="T23" fmla="*/ 256 h 3144"/>
                <a:gd name="T24" fmla="*/ 4240 w 4496"/>
                <a:gd name="T25" fmla="*/ 136 h 3144"/>
                <a:gd name="T26" fmla="*/ 4424 w 4496"/>
                <a:gd name="T27" fmla="*/ 64 h 3144"/>
                <a:gd name="T28" fmla="*/ 4496 w 4496"/>
                <a:gd name="T29" fmla="*/ 0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96" h="3144">
                  <a:moveTo>
                    <a:pt x="0" y="3144"/>
                  </a:moveTo>
                  <a:lnTo>
                    <a:pt x="2616" y="1192"/>
                  </a:lnTo>
                  <a:lnTo>
                    <a:pt x="2768" y="992"/>
                  </a:lnTo>
                  <a:lnTo>
                    <a:pt x="2904" y="832"/>
                  </a:lnTo>
                  <a:lnTo>
                    <a:pt x="3048" y="728"/>
                  </a:lnTo>
                  <a:lnTo>
                    <a:pt x="3176" y="672"/>
                  </a:lnTo>
                  <a:lnTo>
                    <a:pt x="3304" y="632"/>
                  </a:lnTo>
                  <a:lnTo>
                    <a:pt x="3440" y="528"/>
                  </a:lnTo>
                  <a:lnTo>
                    <a:pt x="3560" y="472"/>
                  </a:lnTo>
                  <a:lnTo>
                    <a:pt x="3704" y="440"/>
                  </a:lnTo>
                  <a:lnTo>
                    <a:pt x="3856" y="352"/>
                  </a:lnTo>
                  <a:lnTo>
                    <a:pt x="4040" y="256"/>
                  </a:lnTo>
                  <a:lnTo>
                    <a:pt x="4240" y="136"/>
                  </a:lnTo>
                  <a:lnTo>
                    <a:pt x="4424" y="64"/>
                  </a:lnTo>
                  <a:lnTo>
                    <a:pt x="4496" y="0"/>
                  </a:lnTo>
                </a:path>
              </a:pathLst>
            </a:custGeom>
            <a:noFill/>
            <a:ln w="762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 flipH="1">
              <a:off x="5136" y="480"/>
              <a:ext cx="432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1032" y="1152"/>
              <a:ext cx="2171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CH" sz="3600"/>
                <a:t>R</a:t>
              </a:r>
              <a:r>
                <a:rPr lang="fr-CH" sz="3600">
                  <a:latin typeface="Symbol" pitchFamily="18" charset="2"/>
                </a:rPr>
                <a:t> </a:t>
              </a:r>
              <a:r>
                <a:rPr lang="fr-CH" sz="3000">
                  <a:sym typeface="Symbol" pitchFamily="18" charset="2"/>
                </a:rPr>
                <a:t></a:t>
              </a:r>
              <a:r>
                <a:rPr lang="fr-CH" sz="3600">
                  <a:latin typeface="Symbol" pitchFamily="18" charset="2"/>
                </a:rPr>
                <a:t> </a:t>
              </a:r>
              <a:r>
                <a:rPr lang="fr-CH" sz="3600"/>
                <a:t>(</a:t>
              </a:r>
              <a:r>
                <a:rPr lang="fr-CH" sz="3600">
                  <a:latin typeface="Symbol" pitchFamily="18" charset="2"/>
                </a:rPr>
                <a:t>s </a:t>
              </a:r>
              <a:r>
                <a:rPr lang="en-US" sz="2800">
                  <a:latin typeface="Symbol" pitchFamily="18" charset="2"/>
                  <a:sym typeface="Symbol" pitchFamily="18" charset="2"/>
                </a:rPr>
                <a:t></a:t>
              </a:r>
              <a:r>
                <a:rPr lang="fr-CH" sz="3600">
                  <a:latin typeface="Symbol" pitchFamily="18" charset="2"/>
                </a:rPr>
                <a:t> b</a:t>
              </a:r>
              <a:r>
                <a:rPr lang="fr-CH" sz="3600"/>
                <a:t>)(t-D)</a:t>
              </a:r>
              <a:endParaRPr lang="en-GB" sz="3600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064" y="1584"/>
              <a:ext cx="14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grpSp>
        <p:nvGrpSpPr>
          <p:cNvPr id="40" name="Group 49"/>
          <p:cNvGrpSpPr>
            <a:grpSpLocks/>
          </p:cNvGrpSpPr>
          <p:nvPr/>
        </p:nvGrpSpPr>
        <p:grpSpPr bwMode="auto">
          <a:xfrm>
            <a:off x="5638800" y="3810000"/>
            <a:ext cx="3214688" cy="1524000"/>
            <a:chOff x="864" y="0"/>
            <a:chExt cx="6802" cy="3552"/>
          </a:xfrm>
        </p:grpSpPr>
        <p:grpSp>
          <p:nvGrpSpPr>
            <p:cNvPr id="41" name="Group 50"/>
            <p:cNvGrpSpPr>
              <a:grpSpLocks/>
            </p:cNvGrpSpPr>
            <p:nvPr/>
          </p:nvGrpSpPr>
          <p:grpSpPr bwMode="auto">
            <a:xfrm>
              <a:off x="864" y="0"/>
              <a:ext cx="6802" cy="3552"/>
              <a:chOff x="864" y="-240"/>
              <a:chExt cx="6802" cy="3552"/>
            </a:xfrm>
          </p:grpSpPr>
          <p:grpSp>
            <p:nvGrpSpPr>
              <p:cNvPr id="44" name="Group 51"/>
              <p:cNvGrpSpPr>
                <a:grpSpLocks/>
              </p:cNvGrpSpPr>
              <p:nvPr/>
            </p:nvGrpSpPr>
            <p:grpSpPr bwMode="auto">
              <a:xfrm>
                <a:off x="1288" y="-240"/>
                <a:ext cx="6378" cy="3532"/>
                <a:chOff x="1288" y="76"/>
                <a:chExt cx="6378" cy="3532"/>
              </a:xfrm>
            </p:grpSpPr>
            <p:sp>
              <p:nvSpPr>
                <p:cNvPr id="4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938" y="76"/>
                  <a:ext cx="3728" cy="149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fr-CH" sz="3600">
                      <a:latin typeface="Symbol" pitchFamily="18" charset="2"/>
                    </a:rPr>
                    <a:t>s </a:t>
                  </a:r>
                  <a:r>
                    <a:rPr lang="en-US" sz="2800">
                      <a:latin typeface="Symbol" pitchFamily="18" charset="2"/>
                      <a:sym typeface="Symbol" pitchFamily="18" charset="2"/>
                    </a:rPr>
                    <a:t></a:t>
                  </a:r>
                  <a:r>
                    <a:rPr lang="fr-CH" sz="3600">
                      <a:latin typeface="Symbol" pitchFamily="18" charset="2"/>
                    </a:rPr>
                    <a:t> b</a:t>
                  </a:r>
                  <a:r>
                    <a:rPr lang="fr-CH" sz="3600"/>
                    <a:t>(t)</a:t>
                  </a:r>
                  <a:endParaRPr lang="en-GB" sz="3600"/>
                </a:p>
              </p:txBody>
            </p:sp>
            <p:sp>
              <p:nvSpPr>
                <p:cNvPr id="47" name="Freeform 53"/>
                <p:cNvSpPr>
                  <a:spLocks/>
                </p:cNvSpPr>
                <p:nvPr/>
              </p:nvSpPr>
              <p:spPr bwMode="auto">
                <a:xfrm>
                  <a:off x="1288" y="344"/>
                  <a:ext cx="4184" cy="3264"/>
                </a:xfrm>
                <a:custGeom>
                  <a:avLst/>
                  <a:gdLst>
                    <a:gd name="T0" fmla="*/ 0 w 4184"/>
                    <a:gd name="T1" fmla="*/ 3264 h 3264"/>
                    <a:gd name="T2" fmla="*/ 168 w 4184"/>
                    <a:gd name="T3" fmla="*/ 3008 h 3264"/>
                    <a:gd name="T4" fmla="*/ 4184 w 4184"/>
                    <a:gd name="T5" fmla="*/ 0 h 3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184" h="3264">
                      <a:moveTo>
                        <a:pt x="0" y="3264"/>
                      </a:moveTo>
                      <a:lnTo>
                        <a:pt x="168" y="3008"/>
                      </a:lnTo>
                      <a:lnTo>
                        <a:pt x="4184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  <p:sp>
            <p:nvSpPr>
              <p:cNvPr id="45" name="Line 54"/>
              <p:cNvSpPr>
                <a:spLocks noChangeShapeType="1"/>
              </p:cNvSpPr>
              <p:nvPr/>
            </p:nvSpPr>
            <p:spPr bwMode="auto">
              <a:xfrm flipH="1">
                <a:off x="864" y="331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864" y="3552"/>
              <a:ext cx="4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864" y="240"/>
              <a:ext cx="0" cy="3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grpSp>
        <p:nvGrpSpPr>
          <p:cNvPr id="48" name="Group 61"/>
          <p:cNvGrpSpPr>
            <a:grpSpLocks/>
          </p:cNvGrpSpPr>
          <p:nvPr/>
        </p:nvGrpSpPr>
        <p:grpSpPr bwMode="auto">
          <a:xfrm>
            <a:off x="685800" y="762000"/>
            <a:ext cx="8077200" cy="4953000"/>
            <a:chOff x="432" y="480"/>
            <a:chExt cx="5088" cy="3120"/>
          </a:xfrm>
        </p:grpSpPr>
        <p:sp>
          <p:nvSpPr>
            <p:cNvPr id="49" name="Line 58"/>
            <p:cNvSpPr>
              <a:spLocks noChangeShapeType="1"/>
            </p:cNvSpPr>
            <p:nvPr/>
          </p:nvSpPr>
          <p:spPr bwMode="auto">
            <a:xfrm flipV="1">
              <a:off x="432" y="528"/>
              <a:ext cx="3840" cy="3072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0" name="Line 59"/>
            <p:cNvSpPr>
              <a:spLocks noChangeShapeType="1"/>
            </p:cNvSpPr>
            <p:nvPr/>
          </p:nvSpPr>
          <p:spPr bwMode="auto">
            <a:xfrm flipH="1">
              <a:off x="4272" y="480"/>
              <a:ext cx="1248" cy="4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" name="Text Box 60"/>
            <p:cNvSpPr txBox="1">
              <a:spLocks noChangeArrowheads="1"/>
            </p:cNvSpPr>
            <p:nvPr/>
          </p:nvSpPr>
          <p:spPr bwMode="auto">
            <a:xfrm>
              <a:off x="1488" y="528"/>
              <a:ext cx="2088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CH" sz="3600"/>
                <a:t>a possible R’(t)</a:t>
              </a:r>
              <a:endParaRPr lang="en-GB" sz="3600"/>
            </a:p>
          </p:txBody>
        </p:sp>
      </p:grpSp>
    </p:spTree>
    <p:extLst>
      <p:ext uri="{BB962C8B-B14F-4D97-AF65-F5344CB8AC3E}">
        <p14:creationId xmlns:p14="http://schemas.microsoft.com/office/powerpoint/2010/main" val="24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Minimum Playback Delay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D must </a:t>
                </a:r>
                <a:r>
                  <a:rPr lang="fr-CH" dirty="0" err="1"/>
                  <a:t>satisfy</a:t>
                </a:r>
                <a:r>
                  <a:rPr lang="fr-CH" dirty="0"/>
                  <a:t> :</a:t>
                </a:r>
                <a:br>
                  <a:rPr lang="fr-CH" dirty="0"/>
                </a:br>
                <a:r>
                  <a:rPr lang="fr-CH" dirty="0"/>
                  <a:t>	 </a:t>
                </a:r>
                <a:r>
                  <a:rPr lang="en-CA" dirty="0"/>
                  <a:t>R </a:t>
                </a:r>
                <a14:m>
                  <m:oMath xmlns:m="http://schemas.openxmlformats.org/officeDocument/2006/math">
                    <m:r>
                      <a:rPr lang="fr-CH" sz="2000" i="1" dirty="0">
                        <a:latin typeface="Cambria Math"/>
                        <a:ea typeface="Cambria Math"/>
                      </a:rPr>
                      <m:t>⊘</m:t>
                    </m:r>
                  </m:oMath>
                </a14:m>
                <a:r>
                  <a:rPr lang="en-CA" sz="2000" dirty="0"/>
                  <a:t> </a:t>
                </a:r>
                <a:r>
                  <a:rPr lang="en-CA" dirty="0"/>
                  <a:t>(</a:t>
                </a:r>
                <a:r>
                  <a:rPr lang="en-CA" dirty="0">
                    <a:latin typeface="Symbol" pitchFamily="18" charset="2"/>
                  </a:rPr>
                  <a:t> </a:t>
                </a:r>
                <a:r>
                  <a:rPr lang="en-CA" sz="2000" dirty="0"/>
                  <a:t> </a:t>
                </a:r>
                <a:r>
                  <a:rPr lang="en-CA" dirty="0">
                    <a:latin typeface="Symbol" pitchFamily="18" charset="2"/>
                  </a:rPr>
                  <a:t>s</a:t>
                </a:r>
                <a:r>
                  <a:rPr lang="en-CA" dirty="0"/>
                  <a:t>) (-D) </a:t>
                </a:r>
                <a:r>
                  <a:rPr lang="fr-FR" dirty="0">
                    <a:sym typeface="Symbol" pitchFamily="18" charset="2"/>
                  </a:rPr>
                  <a:t> 0</a:t>
                </a:r>
              </a:p>
              <a:p>
                <a:r>
                  <a:rPr lang="fr-FR" dirty="0" err="1">
                    <a:sym typeface="Symbol" pitchFamily="18" charset="2"/>
                  </a:rPr>
                  <a:t>this</a:t>
                </a:r>
                <a:r>
                  <a:rPr lang="fr-FR" dirty="0">
                    <a:sym typeface="Symbol" pitchFamily="18" charset="2"/>
                  </a:rPr>
                  <a:t> </a:t>
                </a:r>
                <a:r>
                  <a:rPr lang="fr-FR" dirty="0" err="1">
                    <a:sym typeface="Symbol" pitchFamily="18" charset="2"/>
                  </a:rPr>
                  <a:t>is</a:t>
                </a:r>
                <a:r>
                  <a:rPr lang="fr-FR" dirty="0">
                    <a:sym typeface="Symbol" pitchFamily="18" charset="2"/>
                  </a:rPr>
                  <a:t> </a:t>
                </a:r>
                <a:r>
                  <a:rPr lang="fr-FR" dirty="0" err="1">
                    <a:sym typeface="Symbol" pitchFamily="18" charset="2"/>
                  </a:rPr>
                  <a:t>equivalent</a:t>
                </a:r>
                <a:r>
                  <a:rPr lang="fr-FR" dirty="0">
                    <a:sym typeface="Symbol" pitchFamily="18" charset="2"/>
                  </a:rPr>
                  <a:t> to</a:t>
                </a:r>
                <a:br>
                  <a:rPr lang="fr-FR" dirty="0">
                    <a:sym typeface="Symbol" pitchFamily="18" charset="2"/>
                  </a:rPr>
                </a:br>
                <a:r>
                  <a:rPr lang="fr-FR" dirty="0">
                    <a:sym typeface="Symbol" pitchFamily="18" charset="2"/>
                  </a:rPr>
                  <a:t>	D  h(R, </a:t>
                </a:r>
                <a:r>
                  <a:rPr lang="en-CA" dirty="0">
                    <a:latin typeface="Symbol" pitchFamily="18" charset="2"/>
                  </a:rPr>
                  <a:t> </a:t>
                </a:r>
                <a:r>
                  <a:rPr lang="en-CA" sz="2000" dirty="0"/>
                  <a:t> </a:t>
                </a:r>
                <a:r>
                  <a:rPr lang="en-CA" dirty="0">
                    <a:latin typeface="Symbol" pitchFamily="18" charset="2"/>
                  </a:rPr>
                  <a:t>s</a:t>
                </a:r>
                <a:r>
                  <a:rPr lang="en-CA" dirty="0"/>
                  <a:t>)</a:t>
                </a:r>
                <a:endParaRPr lang="en-GB" dirty="0"/>
              </a:p>
              <a:p>
                <a:pPr marL="0" indent="0">
                  <a:buNone/>
                </a:pPr>
                <a:endParaRPr lang="fr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44550" y="228600"/>
            <a:ext cx="7086600" cy="2971800"/>
            <a:chOff x="576" y="144"/>
            <a:chExt cx="4835" cy="187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76" y="144"/>
              <a:ext cx="4824" cy="1872"/>
            </a:xfrm>
            <a:prstGeom prst="rect">
              <a:avLst/>
            </a:pr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76" y="144"/>
              <a:ext cx="4824" cy="1872"/>
            </a:xfrm>
            <a:prstGeom prst="rect">
              <a:avLst/>
            </a:pr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2150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169" y="1868"/>
              <a:ext cx="159" cy="106"/>
            </a:xfrm>
            <a:prstGeom prst="rect">
              <a:avLst/>
            </a:pr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100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3171" y="1814"/>
              <a:ext cx="3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206" y="1868"/>
              <a:ext cx="159" cy="106"/>
            </a:xfrm>
            <a:prstGeom prst="rect">
              <a:avLst/>
            </a:pr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200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195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227" y="1868"/>
              <a:ext cx="159" cy="106"/>
            </a:xfrm>
            <a:prstGeom prst="rect">
              <a:avLst/>
            </a:pr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300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5232" y="1814"/>
              <a:ext cx="4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252" y="1868"/>
              <a:ext cx="159" cy="106"/>
            </a:xfrm>
            <a:prstGeom prst="rect">
              <a:avLst/>
            </a:pr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400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1329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1530" y="1814"/>
              <a:ext cx="4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733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949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2351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2551" y="1814"/>
              <a:ext cx="3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770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971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3372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3593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3794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3994" y="1814"/>
              <a:ext cx="3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4413" y="1814"/>
              <a:ext cx="3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4614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4815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016" y="1814"/>
              <a:ext cx="2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028" y="1825"/>
              <a:ext cx="43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128" y="1550"/>
              <a:ext cx="1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732" y="1488"/>
              <a:ext cx="212" cy="106"/>
            </a:xfrm>
            <a:prstGeom prst="rect">
              <a:avLst/>
            </a:pr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2000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128" y="1276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732" y="1211"/>
              <a:ext cx="212" cy="106"/>
            </a:xfrm>
            <a:prstGeom prst="rect">
              <a:avLst/>
            </a:pr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4000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1128" y="1001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732" y="937"/>
              <a:ext cx="212" cy="106"/>
            </a:xfrm>
            <a:prstGeom prst="rect">
              <a:avLst/>
            </a:pr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6000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1128" y="726"/>
              <a:ext cx="1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732" y="662"/>
              <a:ext cx="212" cy="106"/>
            </a:xfrm>
            <a:prstGeom prst="rect">
              <a:avLst/>
            </a:pr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8000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1128" y="450"/>
              <a:ext cx="1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77" y="387"/>
              <a:ext cx="265" cy="106"/>
            </a:xfrm>
            <a:prstGeom prst="rect">
              <a:avLst/>
            </a:pr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10000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1128" y="1762"/>
              <a:ext cx="1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128" y="168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1128" y="162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1128" y="148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1128" y="141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128" y="1350"/>
              <a:ext cx="1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1128" y="121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1128" y="1138"/>
              <a:ext cx="1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1128" y="1074"/>
              <a:ext cx="1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1128" y="93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1128" y="864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1128" y="799"/>
              <a:ext cx="1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1128" y="662"/>
              <a:ext cx="1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1128" y="589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1128" y="52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1128" y="377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1128" y="313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1128" y="24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V="1">
              <a:off x="1128" y="186"/>
              <a:ext cx="2" cy="16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1128" y="229"/>
              <a:ext cx="4104" cy="1596"/>
            </a:xfrm>
            <a:custGeom>
              <a:avLst/>
              <a:gdLst>
                <a:gd name="T0" fmla="*/ 21 w 245"/>
                <a:gd name="T1" fmla="*/ 137 h 151"/>
                <a:gd name="T2" fmla="*/ 36 w 245"/>
                <a:gd name="T3" fmla="*/ 130 h 151"/>
                <a:gd name="T4" fmla="*/ 37 w 245"/>
                <a:gd name="T5" fmla="*/ 130 h 151"/>
                <a:gd name="T6" fmla="*/ 38 w 245"/>
                <a:gd name="T7" fmla="*/ 130 h 151"/>
                <a:gd name="T8" fmla="*/ 38 w 245"/>
                <a:gd name="T9" fmla="*/ 129 h 151"/>
                <a:gd name="T10" fmla="*/ 51 w 245"/>
                <a:gd name="T11" fmla="*/ 114 h 151"/>
                <a:gd name="T12" fmla="*/ 82 w 245"/>
                <a:gd name="T13" fmla="*/ 82 h 151"/>
                <a:gd name="T14" fmla="*/ 98 w 245"/>
                <a:gd name="T15" fmla="*/ 67 h 151"/>
                <a:gd name="T16" fmla="*/ 99 w 245"/>
                <a:gd name="T17" fmla="*/ 67 h 151"/>
                <a:gd name="T18" fmla="*/ 99 w 245"/>
                <a:gd name="T19" fmla="*/ 66 h 151"/>
                <a:gd name="T20" fmla="*/ 100 w 245"/>
                <a:gd name="T21" fmla="*/ 66 h 151"/>
                <a:gd name="T22" fmla="*/ 101 w 245"/>
                <a:gd name="T23" fmla="*/ 65 h 151"/>
                <a:gd name="T24" fmla="*/ 102 w 245"/>
                <a:gd name="T25" fmla="*/ 65 h 151"/>
                <a:gd name="T26" fmla="*/ 103 w 245"/>
                <a:gd name="T27" fmla="*/ 64 h 151"/>
                <a:gd name="T28" fmla="*/ 103 w 245"/>
                <a:gd name="T29" fmla="*/ 64 h 151"/>
                <a:gd name="T30" fmla="*/ 104 w 245"/>
                <a:gd name="T31" fmla="*/ 64 h 151"/>
                <a:gd name="T32" fmla="*/ 105 w 245"/>
                <a:gd name="T33" fmla="*/ 63 h 151"/>
                <a:gd name="T34" fmla="*/ 106 w 245"/>
                <a:gd name="T35" fmla="*/ 63 h 151"/>
                <a:gd name="T36" fmla="*/ 106 w 245"/>
                <a:gd name="T37" fmla="*/ 62 h 151"/>
                <a:gd name="T38" fmla="*/ 107 w 245"/>
                <a:gd name="T39" fmla="*/ 62 h 151"/>
                <a:gd name="T40" fmla="*/ 108 w 245"/>
                <a:gd name="T41" fmla="*/ 61 h 151"/>
                <a:gd name="T42" fmla="*/ 108 w 245"/>
                <a:gd name="T43" fmla="*/ 61 h 151"/>
                <a:gd name="T44" fmla="*/ 109 w 245"/>
                <a:gd name="T45" fmla="*/ 61 h 151"/>
                <a:gd name="T46" fmla="*/ 110 w 245"/>
                <a:gd name="T47" fmla="*/ 61 h 151"/>
                <a:gd name="T48" fmla="*/ 111 w 245"/>
                <a:gd name="T49" fmla="*/ 60 h 151"/>
                <a:gd name="T50" fmla="*/ 111 w 245"/>
                <a:gd name="T51" fmla="*/ 60 h 151"/>
                <a:gd name="T52" fmla="*/ 112 w 245"/>
                <a:gd name="T53" fmla="*/ 60 h 151"/>
                <a:gd name="T54" fmla="*/ 118 w 245"/>
                <a:gd name="T55" fmla="*/ 59 h 151"/>
                <a:gd name="T56" fmla="*/ 119 w 245"/>
                <a:gd name="T57" fmla="*/ 58 h 151"/>
                <a:gd name="T58" fmla="*/ 120 w 245"/>
                <a:gd name="T59" fmla="*/ 58 h 151"/>
                <a:gd name="T60" fmla="*/ 128 w 245"/>
                <a:gd name="T61" fmla="*/ 53 h 151"/>
                <a:gd name="T62" fmla="*/ 135 w 245"/>
                <a:gd name="T63" fmla="*/ 51 h 151"/>
                <a:gd name="T64" fmla="*/ 136 w 245"/>
                <a:gd name="T65" fmla="*/ 50 h 151"/>
                <a:gd name="T66" fmla="*/ 137 w 245"/>
                <a:gd name="T67" fmla="*/ 50 h 151"/>
                <a:gd name="T68" fmla="*/ 138 w 245"/>
                <a:gd name="T69" fmla="*/ 50 h 151"/>
                <a:gd name="T70" fmla="*/ 139 w 245"/>
                <a:gd name="T71" fmla="*/ 49 h 151"/>
                <a:gd name="T72" fmla="*/ 139 w 245"/>
                <a:gd name="T73" fmla="*/ 49 h 151"/>
                <a:gd name="T74" fmla="*/ 140 w 245"/>
                <a:gd name="T75" fmla="*/ 49 h 151"/>
                <a:gd name="T76" fmla="*/ 141 w 245"/>
                <a:gd name="T77" fmla="*/ 49 h 151"/>
                <a:gd name="T78" fmla="*/ 142 w 245"/>
                <a:gd name="T79" fmla="*/ 49 h 151"/>
                <a:gd name="T80" fmla="*/ 142 w 245"/>
                <a:gd name="T81" fmla="*/ 49 h 151"/>
                <a:gd name="T82" fmla="*/ 154 w 245"/>
                <a:gd name="T83" fmla="*/ 44 h 151"/>
                <a:gd name="T84" fmla="*/ 171 w 245"/>
                <a:gd name="T85" fmla="*/ 35 h 151"/>
                <a:gd name="T86" fmla="*/ 173 w 245"/>
                <a:gd name="T87" fmla="*/ 35 h 151"/>
                <a:gd name="T88" fmla="*/ 174 w 245"/>
                <a:gd name="T89" fmla="*/ 34 h 151"/>
                <a:gd name="T90" fmla="*/ 174 w 245"/>
                <a:gd name="T91" fmla="*/ 34 h 151"/>
                <a:gd name="T92" fmla="*/ 175 w 245"/>
                <a:gd name="T93" fmla="*/ 33 h 151"/>
                <a:gd name="T94" fmla="*/ 176 w 245"/>
                <a:gd name="T95" fmla="*/ 33 h 151"/>
                <a:gd name="T96" fmla="*/ 177 w 245"/>
                <a:gd name="T97" fmla="*/ 33 h 151"/>
                <a:gd name="T98" fmla="*/ 178 w 245"/>
                <a:gd name="T99" fmla="*/ 33 h 151"/>
                <a:gd name="T100" fmla="*/ 184 w 245"/>
                <a:gd name="T101" fmla="*/ 30 h 151"/>
                <a:gd name="T102" fmla="*/ 214 w 245"/>
                <a:gd name="T103" fmla="*/ 16 h 151"/>
                <a:gd name="T104" fmla="*/ 239 w 245"/>
                <a:gd name="T105" fmla="*/ 2 h 151"/>
                <a:gd name="T106" fmla="*/ 241 w 245"/>
                <a:gd name="T107" fmla="*/ 2 h 151"/>
                <a:gd name="T108" fmla="*/ 242 w 245"/>
                <a:gd name="T109" fmla="*/ 1 h 151"/>
                <a:gd name="T110" fmla="*/ 243 w 245"/>
                <a:gd name="T111" fmla="*/ 1 h 151"/>
                <a:gd name="T112" fmla="*/ 244 w 245"/>
                <a:gd name="T113" fmla="*/ 0 h 151"/>
                <a:gd name="T114" fmla="*/ 245 w 245"/>
                <a:gd name="T11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5" h="151">
                  <a:moveTo>
                    <a:pt x="0" y="151"/>
                  </a:moveTo>
                  <a:lnTo>
                    <a:pt x="10" y="144"/>
                  </a:lnTo>
                  <a:lnTo>
                    <a:pt x="21" y="137"/>
                  </a:lnTo>
                  <a:lnTo>
                    <a:pt x="26" y="135"/>
                  </a:lnTo>
                  <a:lnTo>
                    <a:pt x="31" y="132"/>
                  </a:lnTo>
                  <a:lnTo>
                    <a:pt x="36" y="130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8" y="130"/>
                  </a:lnTo>
                  <a:lnTo>
                    <a:pt x="38" y="129"/>
                  </a:lnTo>
                  <a:lnTo>
                    <a:pt x="38" y="129"/>
                  </a:lnTo>
                  <a:lnTo>
                    <a:pt x="38" y="129"/>
                  </a:lnTo>
                  <a:lnTo>
                    <a:pt x="39" y="129"/>
                  </a:lnTo>
                  <a:lnTo>
                    <a:pt x="41" y="126"/>
                  </a:lnTo>
                  <a:lnTo>
                    <a:pt x="51" y="114"/>
                  </a:lnTo>
                  <a:lnTo>
                    <a:pt x="61" y="102"/>
                  </a:lnTo>
                  <a:lnTo>
                    <a:pt x="71" y="93"/>
                  </a:lnTo>
                  <a:lnTo>
                    <a:pt x="82" y="82"/>
                  </a:lnTo>
                  <a:lnTo>
                    <a:pt x="92" y="73"/>
                  </a:lnTo>
                  <a:lnTo>
                    <a:pt x="97" y="68"/>
                  </a:lnTo>
                  <a:lnTo>
                    <a:pt x="98" y="67"/>
                  </a:lnTo>
                  <a:lnTo>
                    <a:pt x="98" y="67"/>
                  </a:lnTo>
                  <a:lnTo>
                    <a:pt x="98" y="67"/>
                  </a:lnTo>
                  <a:lnTo>
                    <a:pt x="99" y="67"/>
                  </a:lnTo>
                  <a:lnTo>
                    <a:pt x="99" y="67"/>
                  </a:lnTo>
                  <a:lnTo>
                    <a:pt x="99" y="66"/>
                  </a:lnTo>
                  <a:lnTo>
                    <a:pt x="99" y="66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5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3" y="64"/>
                  </a:lnTo>
                  <a:lnTo>
                    <a:pt x="103" y="64"/>
                  </a:lnTo>
                  <a:lnTo>
                    <a:pt x="103" y="64"/>
                  </a:lnTo>
                  <a:lnTo>
                    <a:pt x="103" y="64"/>
                  </a:lnTo>
                  <a:lnTo>
                    <a:pt x="104" y="64"/>
                  </a:lnTo>
                  <a:lnTo>
                    <a:pt x="104" y="64"/>
                  </a:lnTo>
                  <a:lnTo>
                    <a:pt x="104" y="64"/>
                  </a:lnTo>
                  <a:lnTo>
                    <a:pt x="104" y="64"/>
                  </a:lnTo>
                  <a:lnTo>
                    <a:pt x="104" y="63"/>
                  </a:lnTo>
                  <a:lnTo>
                    <a:pt x="105" y="63"/>
                  </a:lnTo>
                  <a:lnTo>
                    <a:pt x="105" y="63"/>
                  </a:lnTo>
                  <a:lnTo>
                    <a:pt x="105" y="63"/>
                  </a:lnTo>
                  <a:lnTo>
                    <a:pt x="106" y="63"/>
                  </a:lnTo>
                  <a:lnTo>
                    <a:pt x="106" y="63"/>
                  </a:lnTo>
                  <a:lnTo>
                    <a:pt x="106" y="63"/>
                  </a:lnTo>
                  <a:lnTo>
                    <a:pt x="106" y="62"/>
                  </a:lnTo>
                  <a:lnTo>
                    <a:pt x="106" y="62"/>
                  </a:lnTo>
                  <a:lnTo>
                    <a:pt x="107" y="62"/>
                  </a:lnTo>
                  <a:lnTo>
                    <a:pt x="107" y="62"/>
                  </a:lnTo>
                  <a:lnTo>
                    <a:pt x="107" y="61"/>
                  </a:lnTo>
                  <a:lnTo>
                    <a:pt x="108" y="61"/>
                  </a:lnTo>
                  <a:lnTo>
                    <a:pt x="108" y="61"/>
                  </a:lnTo>
                  <a:lnTo>
                    <a:pt x="108" y="61"/>
                  </a:lnTo>
                  <a:lnTo>
                    <a:pt x="108" y="61"/>
                  </a:lnTo>
                  <a:lnTo>
                    <a:pt x="108" y="61"/>
                  </a:lnTo>
                  <a:lnTo>
                    <a:pt x="109" y="61"/>
                  </a:lnTo>
                  <a:lnTo>
                    <a:pt x="109" y="61"/>
                  </a:lnTo>
                  <a:lnTo>
                    <a:pt x="109" y="61"/>
                  </a:lnTo>
                  <a:lnTo>
                    <a:pt x="110" y="61"/>
                  </a:lnTo>
                  <a:lnTo>
                    <a:pt x="110" y="61"/>
                  </a:lnTo>
                  <a:lnTo>
                    <a:pt x="110" y="61"/>
                  </a:lnTo>
                  <a:lnTo>
                    <a:pt x="111" y="60"/>
                  </a:lnTo>
                  <a:lnTo>
                    <a:pt x="111" y="60"/>
                  </a:lnTo>
                  <a:lnTo>
                    <a:pt x="111" y="60"/>
                  </a:lnTo>
                  <a:lnTo>
                    <a:pt x="111" y="60"/>
                  </a:lnTo>
                  <a:lnTo>
                    <a:pt x="111" y="60"/>
                  </a:lnTo>
                  <a:lnTo>
                    <a:pt x="111" y="60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3" y="60"/>
                  </a:lnTo>
                  <a:lnTo>
                    <a:pt x="118" y="59"/>
                  </a:lnTo>
                  <a:lnTo>
                    <a:pt x="118" y="59"/>
                  </a:lnTo>
                  <a:lnTo>
                    <a:pt x="118" y="58"/>
                  </a:lnTo>
                  <a:lnTo>
                    <a:pt x="119" y="58"/>
                  </a:lnTo>
                  <a:lnTo>
                    <a:pt x="119" y="58"/>
                  </a:lnTo>
                  <a:lnTo>
                    <a:pt x="119" y="58"/>
                  </a:lnTo>
                  <a:lnTo>
                    <a:pt x="120" y="58"/>
                  </a:lnTo>
                  <a:lnTo>
                    <a:pt x="120" y="58"/>
                  </a:lnTo>
                  <a:lnTo>
                    <a:pt x="123" y="56"/>
                  </a:lnTo>
                  <a:lnTo>
                    <a:pt x="128" y="53"/>
                  </a:lnTo>
                  <a:lnTo>
                    <a:pt x="133" y="51"/>
                  </a:lnTo>
                  <a:lnTo>
                    <a:pt x="134" y="51"/>
                  </a:lnTo>
                  <a:lnTo>
                    <a:pt x="135" y="51"/>
                  </a:lnTo>
                  <a:lnTo>
                    <a:pt x="136" y="50"/>
                  </a:lnTo>
                  <a:lnTo>
                    <a:pt x="136" y="50"/>
                  </a:lnTo>
                  <a:lnTo>
                    <a:pt x="136" y="50"/>
                  </a:lnTo>
                  <a:lnTo>
                    <a:pt x="137" y="50"/>
                  </a:lnTo>
                  <a:lnTo>
                    <a:pt x="137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50"/>
                  </a:lnTo>
                  <a:lnTo>
                    <a:pt x="138" y="50"/>
                  </a:lnTo>
                  <a:lnTo>
                    <a:pt x="138" y="50"/>
                  </a:lnTo>
                  <a:lnTo>
                    <a:pt x="138" y="50"/>
                  </a:lnTo>
                  <a:lnTo>
                    <a:pt x="139" y="49"/>
                  </a:lnTo>
                  <a:lnTo>
                    <a:pt x="139" y="49"/>
                  </a:lnTo>
                  <a:lnTo>
                    <a:pt x="139" y="49"/>
                  </a:lnTo>
                  <a:lnTo>
                    <a:pt x="139" y="49"/>
                  </a:lnTo>
                  <a:lnTo>
                    <a:pt x="139" y="49"/>
                  </a:lnTo>
                  <a:lnTo>
                    <a:pt x="140" y="49"/>
                  </a:lnTo>
                  <a:lnTo>
                    <a:pt x="140" y="49"/>
                  </a:lnTo>
                  <a:lnTo>
                    <a:pt x="140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2" y="49"/>
                  </a:lnTo>
                  <a:lnTo>
                    <a:pt x="142" y="49"/>
                  </a:lnTo>
                  <a:lnTo>
                    <a:pt x="142" y="49"/>
                  </a:lnTo>
                  <a:lnTo>
                    <a:pt x="143" y="49"/>
                  </a:lnTo>
                  <a:lnTo>
                    <a:pt x="143" y="49"/>
                  </a:lnTo>
                  <a:lnTo>
                    <a:pt x="154" y="44"/>
                  </a:lnTo>
                  <a:lnTo>
                    <a:pt x="164" y="39"/>
                  </a:lnTo>
                  <a:lnTo>
                    <a:pt x="169" y="36"/>
                  </a:lnTo>
                  <a:lnTo>
                    <a:pt x="171" y="35"/>
                  </a:lnTo>
                  <a:lnTo>
                    <a:pt x="172" y="35"/>
                  </a:lnTo>
                  <a:lnTo>
                    <a:pt x="173" y="35"/>
                  </a:lnTo>
                  <a:lnTo>
                    <a:pt x="173" y="35"/>
                  </a:lnTo>
                  <a:lnTo>
                    <a:pt x="173" y="35"/>
                  </a:lnTo>
                  <a:lnTo>
                    <a:pt x="174" y="34"/>
                  </a:lnTo>
                  <a:lnTo>
                    <a:pt x="174" y="34"/>
                  </a:lnTo>
                  <a:lnTo>
                    <a:pt x="174" y="34"/>
                  </a:lnTo>
                  <a:lnTo>
                    <a:pt x="174" y="34"/>
                  </a:lnTo>
                  <a:lnTo>
                    <a:pt x="174" y="34"/>
                  </a:lnTo>
                  <a:lnTo>
                    <a:pt x="175" y="34"/>
                  </a:lnTo>
                  <a:lnTo>
                    <a:pt x="175" y="33"/>
                  </a:lnTo>
                  <a:lnTo>
                    <a:pt x="175" y="33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77" y="33"/>
                  </a:lnTo>
                  <a:lnTo>
                    <a:pt x="177" y="33"/>
                  </a:lnTo>
                  <a:lnTo>
                    <a:pt x="177" y="33"/>
                  </a:lnTo>
                  <a:lnTo>
                    <a:pt x="178" y="33"/>
                  </a:lnTo>
                  <a:lnTo>
                    <a:pt x="178" y="33"/>
                  </a:lnTo>
                  <a:lnTo>
                    <a:pt x="178" y="33"/>
                  </a:lnTo>
                  <a:lnTo>
                    <a:pt x="179" y="32"/>
                  </a:lnTo>
                  <a:lnTo>
                    <a:pt x="184" y="30"/>
                  </a:lnTo>
                  <a:lnTo>
                    <a:pt x="194" y="26"/>
                  </a:lnTo>
                  <a:lnTo>
                    <a:pt x="204" y="21"/>
                  </a:lnTo>
                  <a:lnTo>
                    <a:pt x="214" y="16"/>
                  </a:lnTo>
                  <a:lnTo>
                    <a:pt x="224" y="11"/>
                  </a:lnTo>
                  <a:lnTo>
                    <a:pt x="234" y="4"/>
                  </a:lnTo>
                  <a:lnTo>
                    <a:pt x="239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3" y="1"/>
                  </a:lnTo>
                  <a:lnTo>
                    <a:pt x="243" y="1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5" y="0"/>
                  </a:lnTo>
                </a:path>
              </a:pathLst>
            </a:custGeom>
            <a:solidFill>
              <a:srgbClr val="618FFD"/>
            </a:solidFill>
            <a:ln w="38100" cmpd="sng">
              <a:solidFill>
                <a:srgbClr val="FDF71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63" name="Text Box 60"/>
            <p:cNvSpPr txBox="1">
              <a:spLocks noChangeArrowheads="1"/>
            </p:cNvSpPr>
            <p:nvPr/>
          </p:nvSpPr>
          <p:spPr bwMode="auto">
            <a:xfrm>
              <a:off x="2640" y="192"/>
              <a:ext cx="66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50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500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CA" sz="4000" b="1">
                  <a:solidFill>
                    <a:srgbClr val="FDF715"/>
                  </a:solidFill>
                  <a:latin typeface="Zapf Calligraphic 801 SWA" pitchFamily="18" charset="0"/>
                </a:rPr>
                <a:t>R(t)</a:t>
              </a:r>
              <a:endParaRPr lang="en-CA" sz="4000" b="1">
                <a:latin typeface="Courier New" pitchFamily="49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1266" y="343"/>
              <a:ext cx="1143" cy="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1266" y="343"/>
              <a:ext cx="1143" cy="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1266" y="343"/>
              <a:ext cx="1143" cy="654"/>
            </a:xfrm>
            <a:prstGeom prst="rect">
              <a:avLst/>
            </a:pr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V="1">
              <a:off x="1591" y="941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1539" y="960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100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V="1">
              <a:off x="1846" y="941"/>
              <a:ext cx="0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1794" y="960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200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 flipV="1">
              <a:off x="2100" y="941"/>
              <a:ext cx="0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2048" y="960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300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flipV="1">
              <a:off x="2354" y="941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2298" y="960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400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 flipV="1">
              <a:off x="1389" y="945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 flipV="1">
              <a:off x="1441" y="9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V="1">
              <a:off x="1493" y="9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 flipV="1">
              <a:off x="1544" y="9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 flipV="1">
              <a:off x="1643" y="945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 flipV="1">
              <a:off x="1695" y="9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1" name="Line 78"/>
            <p:cNvSpPr>
              <a:spLocks noChangeShapeType="1"/>
            </p:cNvSpPr>
            <p:nvPr/>
          </p:nvSpPr>
          <p:spPr bwMode="auto">
            <a:xfrm flipV="1">
              <a:off x="1746" y="945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2" name="Line 79"/>
            <p:cNvSpPr>
              <a:spLocks noChangeShapeType="1"/>
            </p:cNvSpPr>
            <p:nvPr/>
          </p:nvSpPr>
          <p:spPr bwMode="auto">
            <a:xfrm flipV="1">
              <a:off x="1794" y="945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 flipV="1">
              <a:off x="1897" y="945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V="1">
              <a:off x="1949" y="9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5" name="Line 82"/>
            <p:cNvSpPr>
              <a:spLocks noChangeShapeType="1"/>
            </p:cNvSpPr>
            <p:nvPr/>
          </p:nvSpPr>
          <p:spPr bwMode="auto">
            <a:xfrm flipV="1">
              <a:off x="1996" y="945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6" name="Line 83"/>
            <p:cNvSpPr>
              <a:spLocks noChangeShapeType="1"/>
            </p:cNvSpPr>
            <p:nvPr/>
          </p:nvSpPr>
          <p:spPr bwMode="auto">
            <a:xfrm flipV="1">
              <a:off x="2048" y="9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 flipV="1">
              <a:off x="2151" y="9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8" name="Line 85"/>
            <p:cNvSpPr>
              <a:spLocks noChangeShapeType="1"/>
            </p:cNvSpPr>
            <p:nvPr/>
          </p:nvSpPr>
          <p:spPr bwMode="auto">
            <a:xfrm flipV="1">
              <a:off x="2203" y="9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89" name="Line 86"/>
            <p:cNvSpPr>
              <a:spLocks noChangeShapeType="1"/>
            </p:cNvSpPr>
            <p:nvPr/>
          </p:nvSpPr>
          <p:spPr bwMode="auto">
            <a:xfrm flipV="1">
              <a:off x="2251" y="945"/>
              <a:ext cx="0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 flipV="1">
              <a:off x="2302" y="945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>
              <a:off x="1314" y="949"/>
              <a:ext cx="10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2" name="Line 89"/>
            <p:cNvSpPr>
              <a:spLocks noChangeShapeType="1"/>
            </p:cNvSpPr>
            <p:nvPr/>
          </p:nvSpPr>
          <p:spPr bwMode="auto">
            <a:xfrm>
              <a:off x="1342" y="864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1248" y="841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10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94" name="Line 91"/>
            <p:cNvSpPr>
              <a:spLocks noChangeShapeType="1"/>
            </p:cNvSpPr>
            <p:nvPr/>
          </p:nvSpPr>
          <p:spPr bwMode="auto">
            <a:xfrm>
              <a:off x="1342" y="779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1248" y="757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20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1342" y="694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1248" y="672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30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1342" y="613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1248" y="590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40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00" name="Line 97"/>
            <p:cNvSpPr>
              <a:spLocks noChangeShapeType="1"/>
            </p:cNvSpPr>
            <p:nvPr/>
          </p:nvSpPr>
          <p:spPr bwMode="auto">
            <a:xfrm>
              <a:off x="1342" y="528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1248" y="505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50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02" name="Line 99"/>
            <p:cNvSpPr>
              <a:spLocks noChangeShapeType="1"/>
            </p:cNvSpPr>
            <p:nvPr/>
          </p:nvSpPr>
          <p:spPr bwMode="auto">
            <a:xfrm>
              <a:off x="1342" y="443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1248" y="421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60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>
              <a:off x="1342" y="358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1248" y="336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CA" sz="1100">
                  <a:solidFill>
                    <a:srgbClr val="000000"/>
                  </a:solidFill>
                  <a:latin typeface="Courier New" pitchFamily="49" charset="0"/>
                </a:rPr>
                <a:t>70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06" name="Line 103"/>
            <p:cNvSpPr>
              <a:spLocks noChangeShapeType="1"/>
            </p:cNvSpPr>
            <p:nvPr/>
          </p:nvSpPr>
          <p:spPr bwMode="auto">
            <a:xfrm>
              <a:off x="1342" y="934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07" name="Line 104"/>
            <p:cNvSpPr>
              <a:spLocks noChangeShapeType="1"/>
            </p:cNvSpPr>
            <p:nvPr/>
          </p:nvSpPr>
          <p:spPr bwMode="auto">
            <a:xfrm>
              <a:off x="1342" y="915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08" name="Line 105"/>
            <p:cNvSpPr>
              <a:spLocks noChangeShapeType="1"/>
            </p:cNvSpPr>
            <p:nvPr/>
          </p:nvSpPr>
          <p:spPr bwMode="auto">
            <a:xfrm>
              <a:off x="1342" y="89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09" name="Line 106"/>
            <p:cNvSpPr>
              <a:spLocks noChangeShapeType="1"/>
            </p:cNvSpPr>
            <p:nvPr/>
          </p:nvSpPr>
          <p:spPr bwMode="auto">
            <a:xfrm>
              <a:off x="1342" y="882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0" name="Line 107"/>
            <p:cNvSpPr>
              <a:spLocks noChangeShapeType="1"/>
            </p:cNvSpPr>
            <p:nvPr/>
          </p:nvSpPr>
          <p:spPr bwMode="auto">
            <a:xfrm>
              <a:off x="1342" y="849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1342" y="83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>
              <a:off x="1342" y="812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1342" y="79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4" name="Line 111"/>
            <p:cNvSpPr>
              <a:spLocks noChangeShapeType="1"/>
            </p:cNvSpPr>
            <p:nvPr/>
          </p:nvSpPr>
          <p:spPr bwMode="auto">
            <a:xfrm>
              <a:off x="1342" y="764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5" name="Line 112"/>
            <p:cNvSpPr>
              <a:spLocks noChangeShapeType="1"/>
            </p:cNvSpPr>
            <p:nvPr/>
          </p:nvSpPr>
          <p:spPr bwMode="auto">
            <a:xfrm>
              <a:off x="1342" y="746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6" name="Line 113"/>
            <p:cNvSpPr>
              <a:spLocks noChangeShapeType="1"/>
            </p:cNvSpPr>
            <p:nvPr/>
          </p:nvSpPr>
          <p:spPr bwMode="auto">
            <a:xfrm>
              <a:off x="1342" y="731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>
              <a:off x="1342" y="712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8" name="Line 115"/>
            <p:cNvSpPr>
              <a:spLocks noChangeShapeType="1"/>
            </p:cNvSpPr>
            <p:nvPr/>
          </p:nvSpPr>
          <p:spPr bwMode="auto">
            <a:xfrm>
              <a:off x="1342" y="679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19" name="Line 116"/>
            <p:cNvSpPr>
              <a:spLocks noChangeShapeType="1"/>
            </p:cNvSpPr>
            <p:nvPr/>
          </p:nvSpPr>
          <p:spPr bwMode="auto">
            <a:xfrm>
              <a:off x="1342" y="661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0" name="Line 117"/>
            <p:cNvSpPr>
              <a:spLocks noChangeShapeType="1"/>
            </p:cNvSpPr>
            <p:nvPr/>
          </p:nvSpPr>
          <p:spPr bwMode="auto">
            <a:xfrm>
              <a:off x="1342" y="64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1" name="Line 118"/>
            <p:cNvSpPr>
              <a:spLocks noChangeShapeType="1"/>
            </p:cNvSpPr>
            <p:nvPr/>
          </p:nvSpPr>
          <p:spPr bwMode="auto">
            <a:xfrm>
              <a:off x="1342" y="628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1342" y="594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1342" y="576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1342" y="561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5" name="Line 122"/>
            <p:cNvSpPr>
              <a:spLocks noChangeShapeType="1"/>
            </p:cNvSpPr>
            <p:nvPr/>
          </p:nvSpPr>
          <p:spPr bwMode="auto">
            <a:xfrm>
              <a:off x="1342" y="543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6" name="Line 123"/>
            <p:cNvSpPr>
              <a:spLocks noChangeShapeType="1"/>
            </p:cNvSpPr>
            <p:nvPr/>
          </p:nvSpPr>
          <p:spPr bwMode="auto">
            <a:xfrm>
              <a:off x="1342" y="510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7" name="Line 124"/>
            <p:cNvSpPr>
              <a:spLocks noChangeShapeType="1"/>
            </p:cNvSpPr>
            <p:nvPr/>
          </p:nvSpPr>
          <p:spPr bwMode="auto">
            <a:xfrm>
              <a:off x="1342" y="494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8" name="Line 125"/>
            <p:cNvSpPr>
              <a:spLocks noChangeShapeType="1"/>
            </p:cNvSpPr>
            <p:nvPr/>
          </p:nvSpPr>
          <p:spPr bwMode="auto">
            <a:xfrm>
              <a:off x="1342" y="47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29" name="Line 126"/>
            <p:cNvSpPr>
              <a:spLocks noChangeShapeType="1"/>
            </p:cNvSpPr>
            <p:nvPr/>
          </p:nvSpPr>
          <p:spPr bwMode="auto">
            <a:xfrm>
              <a:off x="1342" y="458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0" name="Line 127"/>
            <p:cNvSpPr>
              <a:spLocks noChangeShapeType="1"/>
            </p:cNvSpPr>
            <p:nvPr/>
          </p:nvSpPr>
          <p:spPr bwMode="auto">
            <a:xfrm>
              <a:off x="1342" y="425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1" name="Line 128"/>
            <p:cNvSpPr>
              <a:spLocks noChangeShapeType="1"/>
            </p:cNvSpPr>
            <p:nvPr/>
          </p:nvSpPr>
          <p:spPr bwMode="auto">
            <a:xfrm>
              <a:off x="1342" y="41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2" name="Line 129"/>
            <p:cNvSpPr>
              <a:spLocks noChangeShapeType="1"/>
            </p:cNvSpPr>
            <p:nvPr/>
          </p:nvSpPr>
          <p:spPr bwMode="auto">
            <a:xfrm>
              <a:off x="1342" y="391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3" name="Line 130"/>
            <p:cNvSpPr>
              <a:spLocks noChangeShapeType="1"/>
            </p:cNvSpPr>
            <p:nvPr/>
          </p:nvSpPr>
          <p:spPr bwMode="auto">
            <a:xfrm>
              <a:off x="1342" y="377"/>
              <a:ext cx="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4" name="Line 131"/>
            <p:cNvSpPr>
              <a:spLocks noChangeShapeType="1"/>
            </p:cNvSpPr>
            <p:nvPr/>
          </p:nvSpPr>
          <p:spPr bwMode="auto">
            <a:xfrm flipV="1">
              <a:off x="1342" y="351"/>
              <a:ext cx="0" cy="6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35" name="Freeform 132"/>
            <p:cNvSpPr>
              <a:spLocks/>
            </p:cNvSpPr>
            <p:nvPr/>
          </p:nvSpPr>
          <p:spPr bwMode="auto">
            <a:xfrm>
              <a:off x="1342" y="366"/>
              <a:ext cx="1012" cy="524"/>
            </a:xfrm>
            <a:custGeom>
              <a:avLst/>
              <a:gdLst>
                <a:gd name="T0" fmla="*/ 4 w 255"/>
                <a:gd name="T1" fmla="*/ 89 h 142"/>
                <a:gd name="T2" fmla="*/ 8 w 255"/>
                <a:gd name="T3" fmla="*/ 73 h 142"/>
                <a:gd name="T4" fmla="*/ 13 w 255"/>
                <a:gd name="T5" fmla="*/ 96 h 142"/>
                <a:gd name="T6" fmla="*/ 17 w 255"/>
                <a:gd name="T7" fmla="*/ 96 h 142"/>
                <a:gd name="T8" fmla="*/ 22 w 255"/>
                <a:gd name="T9" fmla="*/ 110 h 142"/>
                <a:gd name="T10" fmla="*/ 26 w 255"/>
                <a:gd name="T11" fmla="*/ 110 h 142"/>
                <a:gd name="T12" fmla="*/ 31 w 255"/>
                <a:gd name="T13" fmla="*/ 126 h 142"/>
                <a:gd name="T14" fmla="*/ 35 w 255"/>
                <a:gd name="T15" fmla="*/ 37 h 142"/>
                <a:gd name="T16" fmla="*/ 40 w 255"/>
                <a:gd name="T17" fmla="*/ 101 h 142"/>
                <a:gd name="T18" fmla="*/ 44 w 255"/>
                <a:gd name="T19" fmla="*/ 32 h 142"/>
                <a:gd name="T20" fmla="*/ 49 w 255"/>
                <a:gd name="T21" fmla="*/ 30 h 142"/>
                <a:gd name="T22" fmla="*/ 53 w 255"/>
                <a:gd name="T23" fmla="*/ 39 h 142"/>
                <a:gd name="T24" fmla="*/ 58 w 255"/>
                <a:gd name="T25" fmla="*/ 37 h 142"/>
                <a:gd name="T26" fmla="*/ 62 w 255"/>
                <a:gd name="T27" fmla="*/ 39 h 142"/>
                <a:gd name="T28" fmla="*/ 67 w 255"/>
                <a:gd name="T29" fmla="*/ 51 h 142"/>
                <a:gd name="T30" fmla="*/ 71 w 255"/>
                <a:gd name="T31" fmla="*/ 60 h 142"/>
                <a:gd name="T32" fmla="*/ 75 w 255"/>
                <a:gd name="T33" fmla="*/ 62 h 142"/>
                <a:gd name="T34" fmla="*/ 80 w 255"/>
                <a:gd name="T35" fmla="*/ 64 h 142"/>
                <a:gd name="T36" fmla="*/ 84 w 255"/>
                <a:gd name="T37" fmla="*/ 48 h 142"/>
                <a:gd name="T38" fmla="*/ 89 w 255"/>
                <a:gd name="T39" fmla="*/ 30 h 142"/>
                <a:gd name="T40" fmla="*/ 93 w 255"/>
                <a:gd name="T41" fmla="*/ 51 h 142"/>
                <a:gd name="T42" fmla="*/ 98 w 255"/>
                <a:gd name="T43" fmla="*/ 53 h 142"/>
                <a:gd name="T44" fmla="*/ 102 w 255"/>
                <a:gd name="T45" fmla="*/ 67 h 142"/>
                <a:gd name="T46" fmla="*/ 107 w 255"/>
                <a:gd name="T47" fmla="*/ 110 h 142"/>
                <a:gd name="T48" fmla="*/ 111 w 255"/>
                <a:gd name="T49" fmla="*/ 105 h 142"/>
                <a:gd name="T50" fmla="*/ 116 w 255"/>
                <a:gd name="T51" fmla="*/ 138 h 142"/>
                <a:gd name="T52" fmla="*/ 120 w 255"/>
                <a:gd name="T53" fmla="*/ 135 h 142"/>
                <a:gd name="T54" fmla="*/ 125 w 255"/>
                <a:gd name="T55" fmla="*/ 126 h 142"/>
                <a:gd name="T56" fmla="*/ 129 w 255"/>
                <a:gd name="T57" fmla="*/ 96 h 142"/>
                <a:gd name="T58" fmla="*/ 134 w 255"/>
                <a:gd name="T59" fmla="*/ 96 h 142"/>
                <a:gd name="T60" fmla="*/ 138 w 255"/>
                <a:gd name="T61" fmla="*/ 131 h 142"/>
                <a:gd name="T62" fmla="*/ 142 w 255"/>
                <a:gd name="T63" fmla="*/ 71 h 142"/>
                <a:gd name="T64" fmla="*/ 147 w 255"/>
                <a:gd name="T65" fmla="*/ 135 h 142"/>
                <a:gd name="T66" fmla="*/ 151 w 255"/>
                <a:gd name="T67" fmla="*/ 138 h 142"/>
                <a:gd name="T68" fmla="*/ 156 w 255"/>
                <a:gd name="T69" fmla="*/ 112 h 142"/>
                <a:gd name="T70" fmla="*/ 160 w 255"/>
                <a:gd name="T71" fmla="*/ 119 h 142"/>
                <a:gd name="T72" fmla="*/ 165 w 255"/>
                <a:gd name="T73" fmla="*/ 112 h 142"/>
                <a:gd name="T74" fmla="*/ 169 w 255"/>
                <a:gd name="T75" fmla="*/ 94 h 142"/>
                <a:gd name="T76" fmla="*/ 174 w 255"/>
                <a:gd name="T77" fmla="*/ 115 h 142"/>
                <a:gd name="T78" fmla="*/ 178 w 255"/>
                <a:gd name="T79" fmla="*/ 117 h 142"/>
                <a:gd name="T80" fmla="*/ 183 w 255"/>
                <a:gd name="T81" fmla="*/ 117 h 142"/>
                <a:gd name="T82" fmla="*/ 187 w 255"/>
                <a:gd name="T83" fmla="*/ 131 h 142"/>
                <a:gd name="T84" fmla="*/ 192 w 255"/>
                <a:gd name="T85" fmla="*/ 124 h 142"/>
                <a:gd name="T86" fmla="*/ 196 w 255"/>
                <a:gd name="T87" fmla="*/ 28 h 142"/>
                <a:gd name="T88" fmla="*/ 201 w 255"/>
                <a:gd name="T89" fmla="*/ 119 h 142"/>
                <a:gd name="T90" fmla="*/ 205 w 255"/>
                <a:gd name="T91" fmla="*/ 115 h 142"/>
                <a:gd name="T92" fmla="*/ 210 w 255"/>
                <a:gd name="T93" fmla="*/ 96 h 142"/>
                <a:gd name="T94" fmla="*/ 214 w 255"/>
                <a:gd name="T95" fmla="*/ 117 h 142"/>
                <a:gd name="T96" fmla="*/ 218 w 255"/>
                <a:gd name="T97" fmla="*/ 121 h 142"/>
                <a:gd name="T98" fmla="*/ 223 w 255"/>
                <a:gd name="T99" fmla="*/ 101 h 142"/>
                <a:gd name="T100" fmla="*/ 227 w 255"/>
                <a:gd name="T101" fmla="*/ 115 h 142"/>
                <a:gd name="T102" fmla="*/ 232 w 255"/>
                <a:gd name="T103" fmla="*/ 101 h 142"/>
                <a:gd name="T104" fmla="*/ 236 w 255"/>
                <a:gd name="T105" fmla="*/ 30 h 142"/>
                <a:gd name="T106" fmla="*/ 241 w 255"/>
                <a:gd name="T107" fmla="*/ 105 h 142"/>
                <a:gd name="T108" fmla="*/ 245 w 255"/>
                <a:gd name="T109" fmla="*/ 108 h 142"/>
                <a:gd name="T110" fmla="*/ 250 w 255"/>
                <a:gd name="T111" fmla="*/ 131 h 142"/>
                <a:gd name="T112" fmla="*/ 254 w 255"/>
                <a:gd name="T113" fmla="*/ 12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5" h="142">
                  <a:moveTo>
                    <a:pt x="0" y="41"/>
                  </a:moveTo>
                  <a:lnTo>
                    <a:pt x="1" y="96"/>
                  </a:lnTo>
                  <a:lnTo>
                    <a:pt x="1" y="105"/>
                  </a:lnTo>
                  <a:lnTo>
                    <a:pt x="2" y="105"/>
                  </a:lnTo>
                  <a:lnTo>
                    <a:pt x="3" y="71"/>
                  </a:lnTo>
                  <a:lnTo>
                    <a:pt x="3" y="94"/>
                  </a:lnTo>
                  <a:lnTo>
                    <a:pt x="4" y="89"/>
                  </a:lnTo>
                  <a:lnTo>
                    <a:pt x="5" y="25"/>
                  </a:lnTo>
                  <a:lnTo>
                    <a:pt x="5" y="83"/>
                  </a:lnTo>
                  <a:lnTo>
                    <a:pt x="6" y="85"/>
                  </a:lnTo>
                  <a:lnTo>
                    <a:pt x="7" y="73"/>
                  </a:lnTo>
                  <a:lnTo>
                    <a:pt x="7" y="87"/>
                  </a:lnTo>
                  <a:lnTo>
                    <a:pt x="8" y="85"/>
                  </a:lnTo>
                  <a:lnTo>
                    <a:pt x="8" y="73"/>
                  </a:lnTo>
                  <a:lnTo>
                    <a:pt x="9" y="83"/>
                  </a:lnTo>
                  <a:lnTo>
                    <a:pt x="10" y="80"/>
                  </a:lnTo>
                  <a:lnTo>
                    <a:pt x="10" y="85"/>
                  </a:lnTo>
                  <a:lnTo>
                    <a:pt x="11" y="89"/>
                  </a:lnTo>
                  <a:lnTo>
                    <a:pt x="12" y="94"/>
                  </a:lnTo>
                  <a:lnTo>
                    <a:pt x="12" y="25"/>
                  </a:lnTo>
                  <a:lnTo>
                    <a:pt x="13" y="96"/>
                  </a:lnTo>
                  <a:lnTo>
                    <a:pt x="14" y="96"/>
                  </a:lnTo>
                  <a:lnTo>
                    <a:pt x="14" y="83"/>
                  </a:lnTo>
                  <a:lnTo>
                    <a:pt x="15" y="89"/>
                  </a:lnTo>
                  <a:lnTo>
                    <a:pt x="15" y="87"/>
                  </a:lnTo>
                  <a:lnTo>
                    <a:pt x="16" y="85"/>
                  </a:lnTo>
                  <a:lnTo>
                    <a:pt x="17" y="94"/>
                  </a:lnTo>
                  <a:lnTo>
                    <a:pt x="17" y="96"/>
                  </a:lnTo>
                  <a:lnTo>
                    <a:pt x="18" y="92"/>
                  </a:lnTo>
                  <a:lnTo>
                    <a:pt x="19" y="103"/>
                  </a:lnTo>
                  <a:lnTo>
                    <a:pt x="19" y="103"/>
                  </a:lnTo>
                  <a:lnTo>
                    <a:pt x="20" y="35"/>
                  </a:lnTo>
                  <a:lnTo>
                    <a:pt x="21" y="110"/>
                  </a:lnTo>
                  <a:lnTo>
                    <a:pt x="21" y="115"/>
                  </a:lnTo>
                  <a:lnTo>
                    <a:pt x="22" y="110"/>
                  </a:lnTo>
                  <a:lnTo>
                    <a:pt x="22" y="119"/>
                  </a:lnTo>
                  <a:lnTo>
                    <a:pt x="23" y="119"/>
                  </a:lnTo>
                  <a:lnTo>
                    <a:pt x="24" y="101"/>
                  </a:lnTo>
                  <a:lnTo>
                    <a:pt x="24" y="117"/>
                  </a:lnTo>
                  <a:lnTo>
                    <a:pt x="25" y="112"/>
                  </a:lnTo>
                  <a:lnTo>
                    <a:pt x="26" y="99"/>
                  </a:lnTo>
                  <a:lnTo>
                    <a:pt x="26" y="110"/>
                  </a:lnTo>
                  <a:lnTo>
                    <a:pt x="27" y="112"/>
                  </a:lnTo>
                  <a:lnTo>
                    <a:pt x="28" y="35"/>
                  </a:lnTo>
                  <a:lnTo>
                    <a:pt x="28" y="115"/>
                  </a:lnTo>
                  <a:lnTo>
                    <a:pt x="29" y="119"/>
                  </a:lnTo>
                  <a:lnTo>
                    <a:pt x="30" y="119"/>
                  </a:lnTo>
                  <a:lnTo>
                    <a:pt x="30" y="126"/>
                  </a:lnTo>
                  <a:lnTo>
                    <a:pt x="31" y="126"/>
                  </a:lnTo>
                  <a:lnTo>
                    <a:pt x="31" y="121"/>
                  </a:lnTo>
                  <a:lnTo>
                    <a:pt x="32" y="126"/>
                  </a:lnTo>
                  <a:lnTo>
                    <a:pt x="33" y="128"/>
                  </a:lnTo>
                  <a:lnTo>
                    <a:pt x="33" y="112"/>
                  </a:lnTo>
                  <a:lnTo>
                    <a:pt x="34" y="124"/>
                  </a:lnTo>
                  <a:lnTo>
                    <a:pt x="35" y="121"/>
                  </a:lnTo>
                  <a:lnTo>
                    <a:pt x="35" y="37"/>
                  </a:lnTo>
                  <a:lnTo>
                    <a:pt x="36" y="119"/>
                  </a:lnTo>
                  <a:lnTo>
                    <a:pt x="37" y="121"/>
                  </a:lnTo>
                  <a:lnTo>
                    <a:pt x="37" y="108"/>
                  </a:lnTo>
                  <a:lnTo>
                    <a:pt x="38" y="119"/>
                  </a:lnTo>
                  <a:lnTo>
                    <a:pt x="38" y="117"/>
                  </a:lnTo>
                  <a:lnTo>
                    <a:pt x="39" y="0"/>
                  </a:lnTo>
                  <a:lnTo>
                    <a:pt x="40" y="101"/>
                  </a:lnTo>
                  <a:lnTo>
                    <a:pt x="40" y="101"/>
                  </a:lnTo>
                  <a:lnTo>
                    <a:pt x="41" y="25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3" y="3"/>
                  </a:lnTo>
                  <a:lnTo>
                    <a:pt x="44" y="35"/>
                  </a:lnTo>
                  <a:lnTo>
                    <a:pt x="44" y="32"/>
                  </a:lnTo>
                  <a:lnTo>
                    <a:pt x="45" y="28"/>
                  </a:lnTo>
                  <a:lnTo>
                    <a:pt x="45" y="32"/>
                  </a:lnTo>
                  <a:lnTo>
                    <a:pt x="46" y="32"/>
                  </a:lnTo>
                  <a:lnTo>
                    <a:pt x="47" y="28"/>
                  </a:lnTo>
                  <a:lnTo>
                    <a:pt x="47" y="32"/>
                  </a:lnTo>
                  <a:lnTo>
                    <a:pt x="48" y="30"/>
                  </a:lnTo>
                  <a:lnTo>
                    <a:pt x="49" y="30"/>
                  </a:lnTo>
                  <a:lnTo>
                    <a:pt x="49" y="35"/>
                  </a:lnTo>
                  <a:lnTo>
                    <a:pt x="50" y="35"/>
                  </a:lnTo>
                  <a:lnTo>
                    <a:pt x="51" y="9"/>
                  </a:lnTo>
                  <a:lnTo>
                    <a:pt x="51" y="35"/>
                  </a:lnTo>
                  <a:lnTo>
                    <a:pt x="52" y="32"/>
                  </a:lnTo>
                  <a:lnTo>
                    <a:pt x="52" y="30"/>
                  </a:lnTo>
                  <a:lnTo>
                    <a:pt x="53" y="39"/>
                  </a:lnTo>
                  <a:lnTo>
                    <a:pt x="54" y="39"/>
                  </a:lnTo>
                  <a:lnTo>
                    <a:pt x="54" y="35"/>
                  </a:lnTo>
                  <a:lnTo>
                    <a:pt x="55" y="37"/>
                  </a:lnTo>
                  <a:lnTo>
                    <a:pt x="56" y="37"/>
                  </a:lnTo>
                  <a:lnTo>
                    <a:pt x="56" y="28"/>
                  </a:lnTo>
                  <a:lnTo>
                    <a:pt x="57" y="37"/>
                  </a:lnTo>
                  <a:lnTo>
                    <a:pt x="58" y="37"/>
                  </a:lnTo>
                  <a:lnTo>
                    <a:pt x="58" y="14"/>
                  </a:lnTo>
                  <a:lnTo>
                    <a:pt x="59" y="39"/>
                  </a:lnTo>
                  <a:lnTo>
                    <a:pt x="60" y="39"/>
                  </a:lnTo>
                  <a:lnTo>
                    <a:pt x="60" y="37"/>
                  </a:lnTo>
                  <a:lnTo>
                    <a:pt x="61" y="46"/>
                  </a:lnTo>
                  <a:lnTo>
                    <a:pt x="61" y="41"/>
                  </a:lnTo>
                  <a:lnTo>
                    <a:pt x="62" y="39"/>
                  </a:lnTo>
                  <a:lnTo>
                    <a:pt x="63" y="39"/>
                  </a:lnTo>
                  <a:lnTo>
                    <a:pt x="63" y="46"/>
                  </a:lnTo>
                  <a:lnTo>
                    <a:pt x="64" y="46"/>
                  </a:lnTo>
                  <a:lnTo>
                    <a:pt x="65" y="48"/>
                  </a:lnTo>
                  <a:lnTo>
                    <a:pt x="65" y="48"/>
                  </a:lnTo>
                  <a:lnTo>
                    <a:pt x="66" y="21"/>
                  </a:lnTo>
                  <a:lnTo>
                    <a:pt x="67" y="51"/>
                  </a:lnTo>
                  <a:lnTo>
                    <a:pt x="67" y="48"/>
                  </a:lnTo>
                  <a:lnTo>
                    <a:pt x="68" y="53"/>
                  </a:lnTo>
                  <a:lnTo>
                    <a:pt x="68" y="51"/>
                  </a:lnTo>
                  <a:lnTo>
                    <a:pt x="69" y="53"/>
                  </a:lnTo>
                  <a:lnTo>
                    <a:pt x="70" y="57"/>
                  </a:lnTo>
                  <a:lnTo>
                    <a:pt x="70" y="57"/>
                  </a:lnTo>
                  <a:lnTo>
                    <a:pt x="71" y="60"/>
                  </a:lnTo>
                  <a:lnTo>
                    <a:pt x="72" y="57"/>
                  </a:lnTo>
                  <a:lnTo>
                    <a:pt x="72" y="62"/>
                  </a:lnTo>
                  <a:lnTo>
                    <a:pt x="73" y="62"/>
                  </a:lnTo>
                  <a:lnTo>
                    <a:pt x="74" y="35"/>
                  </a:lnTo>
                  <a:lnTo>
                    <a:pt x="74" y="62"/>
                  </a:lnTo>
                  <a:lnTo>
                    <a:pt x="75" y="62"/>
                  </a:lnTo>
                  <a:lnTo>
                    <a:pt x="75" y="62"/>
                  </a:lnTo>
                  <a:lnTo>
                    <a:pt x="76" y="62"/>
                  </a:lnTo>
                  <a:lnTo>
                    <a:pt x="77" y="67"/>
                  </a:lnTo>
                  <a:lnTo>
                    <a:pt x="77" y="57"/>
                  </a:lnTo>
                  <a:lnTo>
                    <a:pt x="78" y="64"/>
                  </a:lnTo>
                  <a:lnTo>
                    <a:pt x="79" y="62"/>
                  </a:lnTo>
                  <a:lnTo>
                    <a:pt x="79" y="60"/>
                  </a:lnTo>
                  <a:lnTo>
                    <a:pt x="80" y="64"/>
                  </a:lnTo>
                  <a:lnTo>
                    <a:pt x="81" y="69"/>
                  </a:lnTo>
                  <a:lnTo>
                    <a:pt x="81" y="35"/>
                  </a:lnTo>
                  <a:lnTo>
                    <a:pt x="82" y="55"/>
                  </a:lnTo>
                  <a:lnTo>
                    <a:pt x="82" y="71"/>
                  </a:lnTo>
                  <a:lnTo>
                    <a:pt x="83" y="41"/>
                  </a:lnTo>
                  <a:lnTo>
                    <a:pt x="84" y="60"/>
                  </a:lnTo>
                  <a:lnTo>
                    <a:pt x="84" y="48"/>
                  </a:lnTo>
                  <a:lnTo>
                    <a:pt x="85" y="44"/>
                  </a:lnTo>
                  <a:lnTo>
                    <a:pt x="86" y="51"/>
                  </a:lnTo>
                  <a:lnTo>
                    <a:pt x="86" y="53"/>
                  </a:lnTo>
                  <a:lnTo>
                    <a:pt x="87" y="51"/>
                  </a:lnTo>
                  <a:lnTo>
                    <a:pt x="88" y="57"/>
                  </a:lnTo>
                  <a:lnTo>
                    <a:pt x="88" y="142"/>
                  </a:lnTo>
                  <a:lnTo>
                    <a:pt x="89" y="30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1" y="51"/>
                  </a:lnTo>
                  <a:lnTo>
                    <a:pt x="91" y="57"/>
                  </a:lnTo>
                  <a:lnTo>
                    <a:pt x="92" y="62"/>
                  </a:lnTo>
                  <a:lnTo>
                    <a:pt x="93" y="41"/>
                  </a:lnTo>
                  <a:lnTo>
                    <a:pt x="93" y="51"/>
                  </a:lnTo>
                  <a:lnTo>
                    <a:pt x="94" y="48"/>
                  </a:lnTo>
                  <a:lnTo>
                    <a:pt x="95" y="41"/>
                  </a:lnTo>
                  <a:lnTo>
                    <a:pt x="95" y="44"/>
                  </a:lnTo>
                  <a:lnTo>
                    <a:pt x="96" y="46"/>
                  </a:lnTo>
                  <a:lnTo>
                    <a:pt x="97" y="35"/>
                  </a:lnTo>
                  <a:lnTo>
                    <a:pt x="97" y="55"/>
                  </a:lnTo>
                  <a:lnTo>
                    <a:pt x="98" y="53"/>
                  </a:lnTo>
                  <a:lnTo>
                    <a:pt x="98" y="51"/>
                  </a:lnTo>
                  <a:lnTo>
                    <a:pt x="99" y="55"/>
                  </a:lnTo>
                  <a:lnTo>
                    <a:pt x="100" y="57"/>
                  </a:lnTo>
                  <a:lnTo>
                    <a:pt x="100" y="62"/>
                  </a:lnTo>
                  <a:lnTo>
                    <a:pt x="101" y="64"/>
                  </a:lnTo>
                  <a:lnTo>
                    <a:pt x="102" y="69"/>
                  </a:lnTo>
                  <a:lnTo>
                    <a:pt x="102" y="67"/>
                  </a:lnTo>
                  <a:lnTo>
                    <a:pt x="103" y="78"/>
                  </a:lnTo>
                  <a:lnTo>
                    <a:pt x="104" y="78"/>
                  </a:lnTo>
                  <a:lnTo>
                    <a:pt x="104" y="67"/>
                  </a:lnTo>
                  <a:lnTo>
                    <a:pt x="105" y="108"/>
                  </a:lnTo>
                  <a:lnTo>
                    <a:pt x="105" y="115"/>
                  </a:lnTo>
                  <a:lnTo>
                    <a:pt x="106" y="108"/>
                  </a:lnTo>
                  <a:lnTo>
                    <a:pt x="107" y="110"/>
                  </a:lnTo>
                  <a:lnTo>
                    <a:pt x="107" y="108"/>
                  </a:lnTo>
                  <a:lnTo>
                    <a:pt x="108" y="101"/>
                  </a:lnTo>
                  <a:lnTo>
                    <a:pt x="109" y="103"/>
                  </a:lnTo>
                  <a:lnTo>
                    <a:pt x="109" y="103"/>
                  </a:lnTo>
                  <a:lnTo>
                    <a:pt x="110" y="103"/>
                  </a:lnTo>
                  <a:lnTo>
                    <a:pt x="111" y="103"/>
                  </a:lnTo>
                  <a:lnTo>
                    <a:pt x="111" y="105"/>
                  </a:lnTo>
                  <a:lnTo>
                    <a:pt x="112" y="71"/>
                  </a:lnTo>
                  <a:lnTo>
                    <a:pt x="112" y="110"/>
                  </a:lnTo>
                  <a:lnTo>
                    <a:pt x="113" y="112"/>
                  </a:lnTo>
                  <a:lnTo>
                    <a:pt x="114" y="128"/>
                  </a:lnTo>
                  <a:lnTo>
                    <a:pt x="114" y="121"/>
                  </a:lnTo>
                  <a:lnTo>
                    <a:pt x="115" y="124"/>
                  </a:lnTo>
                  <a:lnTo>
                    <a:pt x="116" y="138"/>
                  </a:lnTo>
                  <a:lnTo>
                    <a:pt x="116" y="133"/>
                  </a:lnTo>
                  <a:lnTo>
                    <a:pt x="117" y="135"/>
                  </a:lnTo>
                  <a:lnTo>
                    <a:pt x="118" y="140"/>
                  </a:lnTo>
                  <a:lnTo>
                    <a:pt x="118" y="135"/>
                  </a:lnTo>
                  <a:lnTo>
                    <a:pt x="119" y="133"/>
                  </a:lnTo>
                  <a:lnTo>
                    <a:pt x="120" y="80"/>
                  </a:lnTo>
                  <a:lnTo>
                    <a:pt x="120" y="135"/>
                  </a:lnTo>
                  <a:lnTo>
                    <a:pt x="121" y="135"/>
                  </a:lnTo>
                  <a:lnTo>
                    <a:pt x="121" y="140"/>
                  </a:lnTo>
                  <a:lnTo>
                    <a:pt x="122" y="135"/>
                  </a:lnTo>
                  <a:lnTo>
                    <a:pt x="123" y="135"/>
                  </a:lnTo>
                  <a:lnTo>
                    <a:pt x="123" y="128"/>
                  </a:lnTo>
                  <a:lnTo>
                    <a:pt x="124" y="131"/>
                  </a:lnTo>
                  <a:lnTo>
                    <a:pt x="125" y="126"/>
                  </a:lnTo>
                  <a:lnTo>
                    <a:pt x="125" y="108"/>
                  </a:lnTo>
                  <a:lnTo>
                    <a:pt x="126" y="115"/>
                  </a:lnTo>
                  <a:lnTo>
                    <a:pt x="127" y="110"/>
                  </a:lnTo>
                  <a:lnTo>
                    <a:pt x="127" y="64"/>
                  </a:lnTo>
                  <a:lnTo>
                    <a:pt x="128" y="103"/>
                  </a:lnTo>
                  <a:lnTo>
                    <a:pt x="128" y="101"/>
                  </a:lnTo>
                  <a:lnTo>
                    <a:pt x="129" y="96"/>
                  </a:lnTo>
                  <a:lnTo>
                    <a:pt x="130" y="99"/>
                  </a:lnTo>
                  <a:lnTo>
                    <a:pt x="130" y="96"/>
                  </a:lnTo>
                  <a:lnTo>
                    <a:pt x="131" y="96"/>
                  </a:lnTo>
                  <a:lnTo>
                    <a:pt x="132" y="96"/>
                  </a:lnTo>
                  <a:lnTo>
                    <a:pt x="132" y="96"/>
                  </a:lnTo>
                  <a:lnTo>
                    <a:pt x="133" y="96"/>
                  </a:lnTo>
                  <a:lnTo>
                    <a:pt x="134" y="96"/>
                  </a:lnTo>
                  <a:lnTo>
                    <a:pt x="134" y="96"/>
                  </a:lnTo>
                  <a:lnTo>
                    <a:pt x="135" y="69"/>
                  </a:lnTo>
                  <a:lnTo>
                    <a:pt x="135" y="103"/>
                  </a:lnTo>
                  <a:lnTo>
                    <a:pt x="136" y="115"/>
                  </a:lnTo>
                  <a:lnTo>
                    <a:pt x="137" y="128"/>
                  </a:lnTo>
                  <a:lnTo>
                    <a:pt x="137" y="126"/>
                  </a:lnTo>
                  <a:lnTo>
                    <a:pt x="138" y="131"/>
                  </a:lnTo>
                  <a:lnTo>
                    <a:pt x="139" y="126"/>
                  </a:lnTo>
                  <a:lnTo>
                    <a:pt x="139" y="128"/>
                  </a:lnTo>
                  <a:lnTo>
                    <a:pt x="140" y="131"/>
                  </a:lnTo>
                  <a:lnTo>
                    <a:pt x="141" y="131"/>
                  </a:lnTo>
                  <a:lnTo>
                    <a:pt x="141" y="135"/>
                  </a:lnTo>
                  <a:lnTo>
                    <a:pt x="142" y="135"/>
                  </a:lnTo>
                  <a:lnTo>
                    <a:pt x="142" y="71"/>
                  </a:lnTo>
                  <a:lnTo>
                    <a:pt x="143" y="133"/>
                  </a:lnTo>
                  <a:lnTo>
                    <a:pt x="144" y="133"/>
                  </a:lnTo>
                  <a:lnTo>
                    <a:pt x="144" y="138"/>
                  </a:lnTo>
                  <a:lnTo>
                    <a:pt x="145" y="135"/>
                  </a:lnTo>
                  <a:lnTo>
                    <a:pt x="146" y="135"/>
                  </a:lnTo>
                  <a:lnTo>
                    <a:pt x="146" y="138"/>
                  </a:lnTo>
                  <a:lnTo>
                    <a:pt x="147" y="135"/>
                  </a:lnTo>
                  <a:lnTo>
                    <a:pt x="148" y="135"/>
                  </a:lnTo>
                  <a:lnTo>
                    <a:pt x="148" y="140"/>
                  </a:lnTo>
                  <a:lnTo>
                    <a:pt x="149" y="135"/>
                  </a:lnTo>
                  <a:lnTo>
                    <a:pt x="150" y="138"/>
                  </a:lnTo>
                  <a:lnTo>
                    <a:pt x="150" y="73"/>
                  </a:lnTo>
                  <a:lnTo>
                    <a:pt x="151" y="135"/>
                  </a:lnTo>
                  <a:lnTo>
                    <a:pt x="151" y="138"/>
                  </a:lnTo>
                  <a:lnTo>
                    <a:pt x="152" y="25"/>
                  </a:lnTo>
                  <a:lnTo>
                    <a:pt x="153" y="124"/>
                  </a:lnTo>
                  <a:lnTo>
                    <a:pt x="153" y="133"/>
                  </a:lnTo>
                  <a:lnTo>
                    <a:pt x="154" y="121"/>
                  </a:lnTo>
                  <a:lnTo>
                    <a:pt x="155" y="131"/>
                  </a:lnTo>
                  <a:lnTo>
                    <a:pt x="155" y="131"/>
                  </a:lnTo>
                  <a:lnTo>
                    <a:pt x="156" y="112"/>
                  </a:lnTo>
                  <a:lnTo>
                    <a:pt x="157" y="128"/>
                  </a:lnTo>
                  <a:lnTo>
                    <a:pt x="157" y="128"/>
                  </a:lnTo>
                  <a:lnTo>
                    <a:pt x="158" y="25"/>
                  </a:lnTo>
                  <a:lnTo>
                    <a:pt x="158" y="124"/>
                  </a:lnTo>
                  <a:lnTo>
                    <a:pt x="159" y="124"/>
                  </a:lnTo>
                  <a:lnTo>
                    <a:pt x="160" y="101"/>
                  </a:lnTo>
                  <a:lnTo>
                    <a:pt x="160" y="119"/>
                  </a:lnTo>
                  <a:lnTo>
                    <a:pt x="161" y="117"/>
                  </a:lnTo>
                  <a:lnTo>
                    <a:pt x="162" y="96"/>
                  </a:lnTo>
                  <a:lnTo>
                    <a:pt x="162" y="115"/>
                  </a:lnTo>
                  <a:lnTo>
                    <a:pt x="163" y="115"/>
                  </a:lnTo>
                  <a:lnTo>
                    <a:pt x="164" y="96"/>
                  </a:lnTo>
                  <a:lnTo>
                    <a:pt x="164" y="115"/>
                  </a:lnTo>
                  <a:lnTo>
                    <a:pt x="165" y="112"/>
                  </a:lnTo>
                  <a:lnTo>
                    <a:pt x="165" y="28"/>
                  </a:lnTo>
                  <a:lnTo>
                    <a:pt x="166" y="112"/>
                  </a:lnTo>
                  <a:lnTo>
                    <a:pt x="167" y="115"/>
                  </a:lnTo>
                  <a:lnTo>
                    <a:pt x="167" y="99"/>
                  </a:lnTo>
                  <a:lnTo>
                    <a:pt x="168" y="115"/>
                  </a:lnTo>
                  <a:lnTo>
                    <a:pt x="169" y="115"/>
                  </a:lnTo>
                  <a:lnTo>
                    <a:pt x="169" y="94"/>
                  </a:lnTo>
                  <a:lnTo>
                    <a:pt x="170" y="115"/>
                  </a:lnTo>
                  <a:lnTo>
                    <a:pt x="171" y="112"/>
                  </a:lnTo>
                  <a:lnTo>
                    <a:pt x="171" y="94"/>
                  </a:lnTo>
                  <a:lnTo>
                    <a:pt x="172" y="112"/>
                  </a:lnTo>
                  <a:lnTo>
                    <a:pt x="172" y="112"/>
                  </a:lnTo>
                  <a:lnTo>
                    <a:pt x="173" y="30"/>
                  </a:lnTo>
                  <a:lnTo>
                    <a:pt x="174" y="115"/>
                  </a:lnTo>
                  <a:lnTo>
                    <a:pt x="174" y="117"/>
                  </a:lnTo>
                  <a:lnTo>
                    <a:pt x="175" y="103"/>
                  </a:lnTo>
                  <a:lnTo>
                    <a:pt x="176" y="117"/>
                  </a:lnTo>
                  <a:lnTo>
                    <a:pt x="176" y="119"/>
                  </a:lnTo>
                  <a:lnTo>
                    <a:pt x="177" y="101"/>
                  </a:lnTo>
                  <a:lnTo>
                    <a:pt x="178" y="117"/>
                  </a:lnTo>
                  <a:lnTo>
                    <a:pt x="178" y="117"/>
                  </a:lnTo>
                  <a:lnTo>
                    <a:pt x="179" y="103"/>
                  </a:lnTo>
                  <a:lnTo>
                    <a:pt x="180" y="119"/>
                  </a:lnTo>
                  <a:lnTo>
                    <a:pt x="180" y="121"/>
                  </a:lnTo>
                  <a:lnTo>
                    <a:pt x="181" y="32"/>
                  </a:lnTo>
                  <a:lnTo>
                    <a:pt x="181" y="124"/>
                  </a:lnTo>
                  <a:lnTo>
                    <a:pt x="182" y="126"/>
                  </a:lnTo>
                  <a:lnTo>
                    <a:pt x="183" y="117"/>
                  </a:lnTo>
                  <a:lnTo>
                    <a:pt x="183" y="128"/>
                  </a:lnTo>
                  <a:lnTo>
                    <a:pt x="184" y="131"/>
                  </a:lnTo>
                  <a:lnTo>
                    <a:pt x="185" y="121"/>
                  </a:lnTo>
                  <a:lnTo>
                    <a:pt x="185" y="133"/>
                  </a:lnTo>
                  <a:lnTo>
                    <a:pt x="186" y="133"/>
                  </a:lnTo>
                  <a:lnTo>
                    <a:pt x="187" y="121"/>
                  </a:lnTo>
                  <a:lnTo>
                    <a:pt x="187" y="131"/>
                  </a:lnTo>
                  <a:lnTo>
                    <a:pt x="188" y="131"/>
                  </a:lnTo>
                  <a:lnTo>
                    <a:pt x="188" y="32"/>
                  </a:lnTo>
                  <a:lnTo>
                    <a:pt x="189" y="128"/>
                  </a:lnTo>
                  <a:lnTo>
                    <a:pt x="190" y="128"/>
                  </a:lnTo>
                  <a:lnTo>
                    <a:pt x="190" y="110"/>
                  </a:lnTo>
                  <a:lnTo>
                    <a:pt x="191" y="126"/>
                  </a:lnTo>
                  <a:lnTo>
                    <a:pt x="192" y="124"/>
                  </a:lnTo>
                  <a:lnTo>
                    <a:pt x="192" y="103"/>
                  </a:lnTo>
                  <a:lnTo>
                    <a:pt x="193" y="121"/>
                  </a:lnTo>
                  <a:lnTo>
                    <a:pt x="194" y="121"/>
                  </a:lnTo>
                  <a:lnTo>
                    <a:pt x="194" y="101"/>
                  </a:lnTo>
                  <a:lnTo>
                    <a:pt x="195" y="119"/>
                  </a:lnTo>
                  <a:lnTo>
                    <a:pt x="195" y="117"/>
                  </a:lnTo>
                  <a:lnTo>
                    <a:pt x="196" y="28"/>
                  </a:lnTo>
                  <a:lnTo>
                    <a:pt x="197" y="117"/>
                  </a:lnTo>
                  <a:lnTo>
                    <a:pt x="197" y="117"/>
                  </a:lnTo>
                  <a:lnTo>
                    <a:pt x="198" y="101"/>
                  </a:lnTo>
                  <a:lnTo>
                    <a:pt x="199" y="117"/>
                  </a:lnTo>
                  <a:lnTo>
                    <a:pt x="199" y="115"/>
                  </a:lnTo>
                  <a:lnTo>
                    <a:pt x="200" y="108"/>
                  </a:lnTo>
                  <a:lnTo>
                    <a:pt x="201" y="119"/>
                  </a:lnTo>
                  <a:lnTo>
                    <a:pt x="201" y="119"/>
                  </a:lnTo>
                  <a:lnTo>
                    <a:pt x="202" y="103"/>
                  </a:lnTo>
                  <a:lnTo>
                    <a:pt x="202" y="117"/>
                  </a:lnTo>
                  <a:lnTo>
                    <a:pt x="203" y="117"/>
                  </a:lnTo>
                  <a:lnTo>
                    <a:pt x="204" y="101"/>
                  </a:lnTo>
                  <a:lnTo>
                    <a:pt x="204" y="117"/>
                  </a:lnTo>
                  <a:lnTo>
                    <a:pt x="205" y="115"/>
                  </a:lnTo>
                  <a:lnTo>
                    <a:pt x="206" y="39"/>
                  </a:lnTo>
                  <a:lnTo>
                    <a:pt x="206" y="112"/>
                  </a:lnTo>
                  <a:lnTo>
                    <a:pt x="207" y="119"/>
                  </a:lnTo>
                  <a:lnTo>
                    <a:pt x="208" y="101"/>
                  </a:lnTo>
                  <a:lnTo>
                    <a:pt x="208" y="115"/>
                  </a:lnTo>
                  <a:lnTo>
                    <a:pt x="209" y="117"/>
                  </a:lnTo>
                  <a:lnTo>
                    <a:pt x="210" y="96"/>
                  </a:lnTo>
                  <a:lnTo>
                    <a:pt x="210" y="115"/>
                  </a:lnTo>
                  <a:lnTo>
                    <a:pt x="211" y="110"/>
                  </a:lnTo>
                  <a:lnTo>
                    <a:pt x="211" y="99"/>
                  </a:lnTo>
                  <a:lnTo>
                    <a:pt x="212" y="112"/>
                  </a:lnTo>
                  <a:lnTo>
                    <a:pt x="213" y="115"/>
                  </a:lnTo>
                  <a:lnTo>
                    <a:pt x="213" y="39"/>
                  </a:lnTo>
                  <a:lnTo>
                    <a:pt x="214" y="117"/>
                  </a:lnTo>
                  <a:lnTo>
                    <a:pt x="215" y="121"/>
                  </a:lnTo>
                  <a:lnTo>
                    <a:pt x="215" y="115"/>
                  </a:lnTo>
                  <a:lnTo>
                    <a:pt x="216" y="124"/>
                  </a:lnTo>
                  <a:lnTo>
                    <a:pt x="217" y="121"/>
                  </a:lnTo>
                  <a:lnTo>
                    <a:pt x="217" y="110"/>
                  </a:lnTo>
                  <a:lnTo>
                    <a:pt x="218" y="121"/>
                  </a:lnTo>
                  <a:lnTo>
                    <a:pt x="218" y="121"/>
                  </a:lnTo>
                  <a:lnTo>
                    <a:pt x="219" y="110"/>
                  </a:lnTo>
                  <a:lnTo>
                    <a:pt x="220" y="119"/>
                  </a:lnTo>
                  <a:lnTo>
                    <a:pt x="220" y="121"/>
                  </a:lnTo>
                  <a:lnTo>
                    <a:pt x="221" y="35"/>
                  </a:lnTo>
                  <a:lnTo>
                    <a:pt x="222" y="117"/>
                  </a:lnTo>
                  <a:lnTo>
                    <a:pt x="222" y="115"/>
                  </a:lnTo>
                  <a:lnTo>
                    <a:pt x="223" y="101"/>
                  </a:lnTo>
                  <a:lnTo>
                    <a:pt x="224" y="112"/>
                  </a:lnTo>
                  <a:lnTo>
                    <a:pt x="224" y="112"/>
                  </a:lnTo>
                  <a:lnTo>
                    <a:pt x="225" y="101"/>
                  </a:lnTo>
                  <a:lnTo>
                    <a:pt x="225" y="110"/>
                  </a:lnTo>
                  <a:lnTo>
                    <a:pt x="226" y="112"/>
                  </a:lnTo>
                  <a:lnTo>
                    <a:pt x="227" y="96"/>
                  </a:lnTo>
                  <a:lnTo>
                    <a:pt x="227" y="115"/>
                  </a:lnTo>
                  <a:lnTo>
                    <a:pt x="228" y="115"/>
                  </a:lnTo>
                  <a:lnTo>
                    <a:pt x="229" y="32"/>
                  </a:lnTo>
                  <a:lnTo>
                    <a:pt x="229" y="112"/>
                  </a:lnTo>
                  <a:lnTo>
                    <a:pt x="230" y="108"/>
                  </a:lnTo>
                  <a:lnTo>
                    <a:pt x="231" y="94"/>
                  </a:lnTo>
                  <a:lnTo>
                    <a:pt x="231" y="103"/>
                  </a:lnTo>
                  <a:lnTo>
                    <a:pt x="232" y="101"/>
                  </a:lnTo>
                  <a:lnTo>
                    <a:pt x="232" y="96"/>
                  </a:lnTo>
                  <a:lnTo>
                    <a:pt x="233" y="105"/>
                  </a:lnTo>
                  <a:lnTo>
                    <a:pt x="234" y="103"/>
                  </a:lnTo>
                  <a:lnTo>
                    <a:pt x="234" y="92"/>
                  </a:lnTo>
                  <a:lnTo>
                    <a:pt x="235" y="101"/>
                  </a:lnTo>
                  <a:lnTo>
                    <a:pt x="236" y="99"/>
                  </a:lnTo>
                  <a:lnTo>
                    <a:pt x="236" y="30"/>
                  </a:lnTo>
                  <a:lnTo>
                    <a:pt x="237" y="99"/>
                  </a:lnTo>
                  <a:lnTo>
                    <a:pt x="238" y="103"/>
                  </a:lnTo>
                  <a:lnTo>
                    <a:pt x="238" y="94"/>
                  </a:lnTo>
                  <a:lnTo>
                    <a:pt x="239" y="108"/>
                  </a:lnTo>
                  <a:lnTo>
                    <a:pt x="240" y="108"/>
                  </a:lnTo>
                  <a:lnTo>
                    <a:pt x="240" y="94"/>
                  </a:lnTo>
                  <a:lnTo>
                    <a:pt x="241" y="105"/>
                  </a:lnTo>
                  <a:lnTo>
                    <a:pt x="241" y="105"/>
                  </a:lnTo>
                  <a:lnTo>
                    <a:pt x="242" y="89"/>
                  </a:lnTo>
                  <a:lnTo>
                    <a:pt x="243" y="105"/>
                  </a:lnTo>
                  <a:lnTo>
                    <a:pt x="243" y="103"/>
                  </a:lnTo>
                  <a:lnTo>
                    <a:pt x="244" y="37"/>
                  </a:lnTo>
                  <a:lnTo>
                    <a:pt x="245" y="105"/>
                  </a:lnTo>
                  <a:lnTo>
                    <a:pt x="245" y="108"/>
                  </a:lnTo>
                  <a:lnTo>
                    <a:pt x="246" y="32"/>
                  </a:lnTo>
                  <a:lnTo>
                    <a:pt x="247" y="108"/>
                  </a:lnTo>
                  <a:lnTo>
                    <a:pt x="247" y="99"/>
                  </a:lnTo>
                  <a:lnTo>
                    <a:pt x="248" y="133"/>
                  </a:lnTo>
                  <a:lnTo>
                    <a:pt x="248" y="140"/>
                  </a:lnTo>
                  <a:lnTo>
                    <a:pt x="249" y="133"/>
                  </a:lnTo>
                  <a:lnTo>
                    <a:pt x="250" y="131"/>
                  </a:lnTo>
                  <a:lnTo>
                    <a:pt x="250" y="131"/>
                  </a:lnTo>
                  <a:lnTo>
                    <a:pt x="251" y="133"/>
                  </a:lnTo>
                  <a:lnTo>
                    <a:pt x="252" y="32"/>
                  </a:lnTo>
                  <a:lnTo>
                    <a:pt x="252" y="128"/>
                  </a:lnTo>
                  <a:lnTo>
                    <a:pt x="253" y="128"/>
                  </a:lnTo>
                  <a:lnTo>
                    <a:pt x="254" y="110"/>
                  </a:lnTo>
                  <a:lnTo>
                    <a:pt x="254" y="124"/>
                  </a:lnTo>
                  <a:lnTo>
                    <a:pt x="255" y="119"/>
                  </a:lnTo>
                </a:path>
              </a:pathLst>
            </a:custGeom>
            <a:noFill/>
            <a:ln w="0">
              <a:solidFill>
                <a:srgbClr val="FDF71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</p:grpSp>
      <p:grpSp>
        <p:nvGrpSpPr>
          <p:cNvPr id="136" name="Group 277"/>
          <p:cNvGrpSpPr>
            <a:grpSpLocks/>
          </p:cNvGrpSpPr>
          <p:nvPr/>
        </p:nvGrpSpPr>
        <p:grpSpPr bwMode="auto">
          <a:xfrm>
            <a:off x="1654175" y="381000"/>
            <a:ext cx="6413500" cy="2516188"/>
            <a:chOff x="1042" y="240"/>
            <a:chExt cx="4040" cy="1585"/>
          </a:xfrm>
        </p:grpSpPr>
        <p:sp>
          <p:nvSpPr>
            <p:cNvPr id="137" name="Line 136"/>
            <p:cNvSpPr>
              <a:spLocks noChangeShapeType="1"/>
            </p:cNvSpPr>
            <p:nvPr/>
          </p:nvSpPr>
          <p:spPr bwMode="auto">
            <a:xfrm flipV="1">
              <a:off x="2590" y="912"/>
              <a:ext cx="645" cy="4"/>
            </a:xfrm>
            <a:prstGeom prst="line">
              <a:avLst/>
            </a:prstGeom>
            <a:noFill/>
            <a:ln w="38100">
              <a:solidFill>
                <a:srgbClr val="FF5008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fr-CH"/>
            </a:p>
          </p:txBody>
        </p:sp>
        <p:grpSp>
          <p:nvGrpSpPr>
            <p:cNvPr id="138" name="Group 276"/>
            <p:cNvGrpSpPr>
              <a:grpSpLocks/>
            </p:cNvGrpSpPr>
            <p:nvPr/>
          </p:nvGrpSpPr>
          <p:grpSpPr bwMode="auto">
            <a:xfrm>
              <a:off x="1042" y="240"/>
              <a:ext cx="4040" cy="1585"/>
              <a:chOff x="1042" y="240"/>
              <a:chExt cx="4040" cy="1585"/>
            </a:xfrm>
          </p:grpSpPr>
          <p:grpSp>
            <p:nvGrpSpPr>
              <p:cNvPr id="139" name="Group 133"/>
              <p:cNvGrpSpPr>
                <a:grpSpLocks/>
              </p:cNvGrpSpPr>
              <p:nvPr/>
            </p:nvGrpSpPr>
            <p:grpSpPr bwMode="auto">
              <a:xfrm>
                <a:off x="1042" y="240"/>
                <a:ext cx="3789" cy="1585"/>
                <a:chOff x="1080" y="240"/>
                <a:chExt cx="4104" cy="1585"/>
              </a:xfrm>
            </p:grpSpPr>
            <p:sp>
              <p:nvSpPr>
                <p:cNvPr id="141" name="Freeform 134"/>
                <p:cNvSpPr>
                  <a:spLocks/>
                </p:cNvSpPr>
                <p:nvPr/>
              </p:nvSpPr>
              <p:spPr bwMode="auto">
                <a:xfrm>
                  <a:off x="1080" y="240"/>
                  <a:ext cx="4104" cy="1585"/>
                </a:xfrm>
                <a:custGeom>
                  <a:avLst/>
                  <a:gdLst>
                    <a:gd name="T0" fmla="*/ 17 w 245"/>
                    <a:gd name="T1" fmla="*/ 149 h 150"/>
                    <a:gd name="T2" fmla="*/ 20 w 245"/>
                    <a:gd name="T3" fmla="*/ 147 h 150"/>
                    <a:gd name="T4" fmla="*/ 23 w 245"/>
                    <a:gd name="T5" fmla="*/ 145 h 150"/>
                    <a:gd name="T6" fmla="*/ 26 w 245"/>
                    <a:gd name="T7" fmla="*/ 142 h 150"/>
                    <a:gd name="T8" fmla="*/ 30 w 245"/>
                    <a:gd name="T9" fmla="*/ 139 h 150"/>
                    <a:gd name="T10" fmla="*/ 34 w 245"/>
                    <a:gd name="T11" fmla="*/ 136 h 150"/>
                    <a:gd name="T12" fmla="*/ 38 w 245"/>
                    <a:gd name="T13" fmla="*/ 133 h 150"/>
                    <a:gd name="T14" fmla="*/ 42 w 245"/>
                    <a:gd name="T15" fmla="*/ 130 h 150"/>
                    <a:gd name="T16" fmla="*/ 46 w 245"/>
                    <a:gd name="T17" fmla="*/ 127 h 150"/>
                    <a:gd name="T18" fmla="*/ 49 w 245"/>
                    <a:gd name="T19" fmla="*/ 124 h 150"/>
                    <a:gd name="T20" fmla="*/ 53 w 245"/>
                    <a:gd name="T21" fmla="*/ 122 h 150"/>
                    <a:gd name="T22" fmla="*/ 56 w 245"/>
                    <a:gd name="T23" fmla="*/ 120 h 150"/>
                    <a:gd name="T24" fmla="*/ 61 w 245"/>
                    <a:gd name="T25" fmla="*/ 117 h 150"/>
                    <a:gd name="T26" fmla="*/ 64 w 245"/>
                    <a:gd name="T27" fmla="*/ 115 h 150"/>
                    <a:gd name="T28" fmla="*/ 68 w 245"/>
                    <a:gd name="T29" fmla="*/ 113 h 150"/>
                    <a:gd name="T30" fmla="*/ 71 w 245"/>
                    <a:gd name="T31" fmla="*/ 111 h 150"/>
                    <a:gd name="T32" fmla="*/ 76 w 245"/>
                    <a:gd name="T33" fmla="*/ 108 h 150"/>
                    <a:gd name="T34" fmla="*/ 79 w 245"/>
                    <a:gd name="T35" fmla="*/ 105 h 150"/>
                    <a:gd name="T36" fmla="*/ 83 w 245"/>
                    <a:gd name="T37" fmla="*/ 103 h 150"/>
                    <a:gd name="T38" fmla="*/ 87 w 245"/>
                    <a:gd name="T39" fmla="*/ 100 h 150"/>
                    <a:gd name="T40" fmla="*/ 91 w 245"/>
                    <a:gd name="T41" fmla="*/ 98 h 150"/>
                    <a:gd name="T42" fmla="*/ 95 w 245"/>
                    <a:gd name="T43" fmla="*/ 95 h 150"/>
                    <a:gd name="T44" fmla="*/ 99 w 245"/>
                    <a:gd name="T45" fmla="*/ 93 h 150"/>
                    <a:gd name="T46" fmla="*/ 102 w 245"/>
                    <a:gd name="T47" fmla="*/ 91 h 150"/>
                    <a:gd name="T48" fmla="*/ 106 w 245"/>
                    <a:gd name="T49" fmla="*/ 88 h 150"/>
                    <a:gd name="T50" fmla="*/ 110 w 245"/>
                    <a:gd name="T51" fmla="*/ 85 h 150"/>
                    <a:gd name="T52" fmla="*/ 114 w 245"/>
                    <a:gd name="T53" fmla="*/ 83 h 150"/>
                    <a:gd name="T54" fmla="*/ 118 w 245"/>
                    <a:gd name="T55" fmla="*/ 80 h 150"/>
                    <a:gd name="T56" fmla="*/ 122 w 245"/>
                    <a:gd name="T57" fmla="*/ 78 h 150"/>
                    <a:gd name="T58" fmla="*/ 125 w 245"/>
                    <a:gd name="T59" fmla="*/ 76 h 150"/>
                    <a:gd name="T60" fmla="*/ 129 w 245"/>
                    <a:gd name="T61" fmla="*/ 73 h 150"/>
                    <a:gd name="T62" fmla="*/ 133 w 245"/>
                    <a:gd name="T63" fmla="*/ 71 h 150"/>
                    <a:gd name="T64" fmla="*/ 137 w 245"/>
                    <a:gd name="T65" fmla="*/ 68 h 150"/>
                    <a:gd name="T66" fmla="*/ 140 w 245"/>
                    <a:gd name="T67" fmla="*/ 66 h 150"/>
                    <a:gd name="T68" fmla="*/ 144 w 245"/>
                    <a:gd name="T69" fmla="*/ 64 h 150"/>
                    <a:gd name="T70" fmla="*/ 148 w 245"/>
                    <a:gd name="T71" fmla="*/ 61 h 150"/>
                    <a:gd name="T72" fmla="*/ 152 w 245"/>
                    <a:gd name="T73" fmla="*/ 58 h 150"/>
                    <a:gd name="T74" fmla="*/ 156 w 245"/>
                    <a:gd name="T75" fmla="*/ 56 h 150"/>
                    <a:gd name="T76" fmla="*/ 160 w 245"/>
                    <a:gd name="T77" fmla="*/ 53 h 150"/>
                    <a:gd name="T78" fmla="*/ 164 w 245"/>
                    <a:gd name="T79" fmla="*/ 51 h 150"/>
                    <a:gd name="T80" fmla="*/ 168 w 245"/>
                    <a:gd name="T81" fmla="*/ 49 h 150"/>
                    <a:gd name="T82" fmla="*/ 172 w 245"/>
                    <a:gd name="T83" fmla="*/ 46 h 150"/>
                    <a:gd name="T84" fmla="*/ 176 w 245"/>
                    <a:gd name="T85" fmla="*/ 44 h 150"/>
                    <a:gd name="T86" fmla="*/ 179 w 245"/>
                    <a:gd name="T87" fmla="*/ 42 h 150"/>
                    <a:gd name="T88" fmla="*/ 183 w 245"/>
                    <a:gd name="T89" fmla="*/ 39 h 150"/>
                    <a:gd name="T90" fmla="*/ 186 w 245"/>
                    <a:gd name="T91" fmla="*/ 36 h 150"/>
                    <a:gd name="T92" fmla="*/ 191 w 245"/>
                    <a:gd name="T93" fmla="*/ 34 h 150"/>
                    <a:gd name="T94" fmla="*/ 195 w 245"/>
                    <a:gd name="T95" fmla="*/ 31 h 150"/>
                    <a:gd name="T96" fmla="*/ 199 w 245"/>
                    <a:gd name="T97" fmla="*/ 29 h 150"/>
                    <a:gd name="T98" fmla="*/ 202 w 245"/>
                    <a:gd name="T99" fmla="*/ 26 h 150"/>
                    <a:gd name="T100" fmla="*/ 206 w 245"/>
                    <a:gd name="T101" fmla="*/ 24 h 150"/>
                    <a:gd name="T102" fmla="*/ 210 w 245"/>
                    <a:gd name="T103" fmla="*/ 22 h 150"/>
                    <a:gd name="T104" fmla="*/ 214 w 245"/>
                    <a:gd name="T105" fmla="*/ 19 h 150"/>
                    <a:gd name="T106" fmla="*/ 218 w 245"/>
                    <a:gd name="T107" fmla="*/ 17 h 150"/>
                    <a:gd name="T108" fmla="*/ 221 w 245"/>
                    <a:gd name="T109" fmla="*/ 14 h 150"/>
                    <a:gd name="T110" fmla="*/ 225 w 245"/>
                    <a:gd name="T111" fmla="*/ 12 h 150"/>
                    <a:gd name="T112" fmla="*/ 228 w 245"/>
                    <a:gd name="T113" fmla="*/ 10 h 150"/>
                    <a:gd name="T114" fmla="*/ 232 w 245"/>
                    <a:gd name="T115" fmla="*/ 7 h 150"/>
                    <a:gd name="T116" fmla="*/ 235 w 245"/>
                    <a:gd name="T117" fmla="*/ 6 h 150"/>
                    <a:gd name="T118" fmla="*/ 239 w 245"/>
                    <a:gd name="T119" fmla="*/ 3 h 150"/>
                    <a:gd name="T120" fmla="*/ 242 w 245"/>
                    <a:gd name="T121" fmla="*/ 1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45" h="150">
                      <a:moveTo>
                        <a:pt x="0" y="150"/>
                      </a:moveTo>
                      <a:lnTo>
                        <a:pt x="5" y="150"/>
                      </a:lnTo>
                      <a:lnTo>
                        <a:pt x="10" y="150"/>
                      </a:lnTo>
                      <a:lnTo>
                        <a:pt x="13" y="150"/>
                      </a:lnTo>
                      <a:lnTo>
                        <a:pt x="14" y="150"/>
                      </a:lnTo>
                      <a:lnTo>
                        <a:pt x="15" y="150"/>
                      </a:lnTo>
                      <a:lnTo>
                        <a:pt x="15" y="150"/>
                      </a:lnTo>
                      <a:lnTo>
                        <a:pt x="15" y="150"/>
                      </a:lnTo>
                      <a:lnTo>
                        <a:pt x="16" y="150"/>
                      </a:lnTo>
                      <a:lnTo>
                        <a:pt x="16" y="150"/>
                      </a:lnTo>
                      <a:lnTo>
                        <a:pt x="16" y="150"/>
                      </a:lnTo>
                      <a:lnTo>
                        <a:pt x="16" y="150"/>
                      </a:lnTo>
                      <a:lnTo>
                        <a:pt x="16" y="149"/>
                      </a:lnTo>
                      <a:lnTo>
                        <a:pt x="17" y="149"/>
                      </a:lnTo>
                      <a:lnTo>
                        <a:pt x="17" y="149"/>
                      </a:lnTo>
                      <a:lnTo>
                        <a:pt x="17" y="149"/>
                      </a:lnTo>
                      <a:lnTo>
                        <a:pt x="17" y="149"/>
                      </a:lnTo>
                      <a:lnTo>
                        <a:pt x="17" y="149"/>
                      </a:lnTo>
                      <a:lnTo>
                        <a:pt x="17" y="149"/>
                      </a:lnTo>
                      <a:lnTo>
                        <a:pt x="18" y="149"/>
                      </a:lnTo>
                      <a:lnTo>
                        <a:pt x="18" y="149"/>
                      </a:lnTo>
                      <a:lnTo>
                        <a:pt x="18" y="148"/>
                      </a:lnTo>
                      <a:lnTo>
                        <a:pt x="18" y="148"/>
                      </a:lnTo>
                      <a:lnTo>
                        <a:pt x="19" y="148"/>
                      </a:lnTo>
                      <a:lnTo>
                        <a:pt x="19" y="148"/>
                      </a:lnTo>
                      <a:lnTo>
                        <a:pt x="19" y="148"/>
                      </a:lnTo>
                      <a:lnTo>
                        <a:pt x="19" y="147"/>
                      </a:lnTo>
                      <a:lnTo>
                        <a:pt x="20" y="147"/>
                      </a:lnTo>
                      <a:lnTo>
                        <a:pt x="20" y="147"/>
                      </a:lnTo>
                      <a:lnTo>
                        <a:pt x="20" y="147"/>
                      </a:lnTo>
                      <a:lnTo>
                        <a:pt x="20" y="147"/>
                      </a:lnTo>
                      <a:lnTo>
                        <a:pt x="20" y="147"/>
                      </a:lnTo>
                      <a:lnTo>
                        <a:pt x="21" y="146"/>
                      </a:lnTo>
                      <a:lnTo>
                        <a:pt x="21" y="146"/>
                      </a:lnTo>
                      <a:lnTo>
                        <a:pt x="21" y="146"/>
                      </a:lnTo>
                      <a:lnTo>
                        <a:pt x="21" y="146"/>
                      </a:lnTo>
                      <a:lnTo>
                        <a:pt x="22" y="146"/>
                      </a:lnTo>
                      <a:lnTo>
                        <a:pt x="22" y="145"/>
                      </a:lnTo>
                      <a:lnTo>
                        <a:pt x="22" y="145"/>
                      </a:lnTo>
                      <a:lnTo>
                        <a:pt x="23" y="145"/>
                      </a:lnTo>
                      <a:lnTo>
                        <a:pt x="23" y="145"/>
                      </a:lnTo>
                      <a:lnTo>
                        <a:pt x="23" y="145"/>
                      </a:lnTo>
                      <a:lnTo>
                        <a:pt x="23" y="144"/>
                      </a:lnTo>
                      <a:lnTo>
                        <a:pt x="24" y="144"/>
                      </a:lnTo>
                      <a:lnTo>
                        <a:pt x="24" y="144"/>
                      </a:lnTo>
                      <a:lnTo>
                        <a:pt x="24" y="143"/>
                      </a:lnTo>
                      <a:lnTo>
                        <a:pt x="25" y="143"/>
                      </a:lnTo>
                      <a:lnTo>
                        <a:pt x="25" y="143"/>
                      </a:lnTo>
                      <a:lnTo>
                        <a:pt x="25" y="143"/>
                      </a:lnTo>
                      <a:lnTo>
                        <a:pt x="25" y="143"/>
                      </a:lnTo>
                      <a:lnTo>
                        <a:pt x="25" y="143"/>
                      </a:lnTo>
                      <a:lnTo>
                        <a:pt x="26" y="142"/>
                      </a:lnTo>
                      <a:lnTo>
                        <a:pt x="26" y="142"/>
                      </a:lnTo>
                      <a:lnTo>
                        <a:pt x="26" y="142"/>
                      </a:lnTo>
                      <a:lnTo>
                        <a:pt x="26" y="142"/>
                      </a:lnTo>
                      <a:lnTo>
                        <a:pt x="26" y="142"/>
                      </a:lnTo>
                      <a:lnTo>
                        <a:pt x="27" y="141"/>
                      </a:lnTo>
                      <a:lnTo>
                        <a:pt x="27" y="141"/>
                      </a:lnTo>
                      <a:lnTo>
                        <a:pt x="27" y="141"/>
                      </a:lnTo>
                      <a:lnTo>
                        <a:pt x="28" y="141"/>
                      </a:lnTo>
                      <a:lnTo>
                        <a:pt x="28" y="141"/>
                      </a:lnTo>
                      <a:lnTo>
                        <a:pt x="28" y="141"/>
                      </a:lnTo>
                      <a:lnTo>
                        <a:pt x="28" y="140"/>
                      </a:lnTo>
                      <a:lnTo>
                        <a:pt x="29" y="140"/>
                      </a:lnTo>
                      <a:lnTo>
                        <a:pt x="29" y="140"/>
                      </a:lnTo>
                      <a:lnTo>
                        <a:pt x="29" y="140"/>
                      </a:lnTo>
                      <a:lnTo>
                        <a:pt x="30" y="140"/>
                      </a:lnTo>
                      <a:lnTo>
                        <a:pt x="30" y="139"/>
                      </a:lnTo>
                      <a:lnTo>
                        <a:pt x="30" y="139"/>
                      </a:lnTo>
                      <a:lnTo>
                        <a:pt x="30" y="139"/>
                      </a:lnTo>
                      <a:lnTo>
                        <a:pt x="31" y="139"/>
                      </a:lnTo>
                      <a:lnTo>
                        <a:pt x="31" y="138"/>
                      </a:lnTo>
                      <a:lnTo>
                        <a:pt x="31" y="138"/>
                      </a:lnTo>
                      <a:lnTo>
                        <a:pt x="31" y="138"/>
                      </a:lnTo>
                      <a:lnTo>
                        <a:pt x="32" y="138"/>
                      </a:lnTo>
                      <a:lnTo>
                        <a:pt x="32" y="138"/>
                      </a:lnTo>
                      <a:lnTo>
                        <a:pt x="32" y="137"/>
                      </a:lnTo>
                      <a:lnTo>
                        <a:pt x="33" y="137"/>
                      </a:lnTo>
                      <a:lnTo>
                        <a:pt x="33" y="137"/>
                      </a:lnTo>
                      <a:lnTo>
                        <a:pt x="33" y="137"/>
                      </a:lnTo>
                      <a:lnTo>
                        <a:pt x="33" y="136"/>
                      </a:lnTo>
                      <a:lnTo>
                        <a:pt x="34" y="136"/>
                      </a:lnTo>
                      <a:lnTo>
                        <a:pt x="34" y="136"/>
                      </a:lnTo>
                      <a:lnTo>
                        <a:pt x="34" y="136"/>
                      </a:lnTo>
                      <a:lnTo>
                        <a:pt x="34" y="136"/>
                      </a:lnTo>
                      <a:lnTo>
                        <a:pt x="35" y="136"/>
                      </a:lnTo>
                      <a:lnTo>
                        <a:pt x="35" y="135"/>
                      </a:lnTo>
                      <a:lnTo>
                        <a:pt x="35" y="135"/>
                      </a:lnTo>
                      <a:lnTo>
                        <a:pt x="35" y="135"/>
                      </a:lnTo>
                      <a:lnTo>
                        <a:pt x="36" y="135"/>
                      </a:lnTo>
                      <a:lnTo>
                        <a:pt x="36" y="134"/>
                      </a:lnTo>
                      <a:lnTo>
                        <a:pt x="36" y="134"/>
                      </a:lnTo>
                      <a:lnTo>
                        <a:pt x="37" y="134"/>
                      </a:lnTo>
                      <a:lnTo>
                        <a:pt x="37" y="134"/>
                      </a:lnTo>
                      <a:lnTo>
                        <a:pt x="37" y="133"/>
                      </a:lnTo>
                      <a:lnTo>
                        <a:pt x="37" y="133"/>
                      </a:lnTo>
                      <a:lnTo>
                        <a:pt x="38" y="133"/>
                      </a:lnTo>
                      <a:lnTo>
                        <a:pt x="38" y="133"/>
                      </a:lnTo>
                      <a:lnTo>
                        <a:pt x="38" y="133"/>
                      </a:lnTo>
                      <a:lnTo>
                        <a:pt x="39" y="133"/>
                      </a:lnTo>
                      <a:lnTo>
                        <a:pt x="39" y="133"/>
                      </a:lnTo>
                      <a:lnTo>
                        <a:pt x="39" y="132"/>
                      </a:lnTo>
                      <a:lnTo>
                        <a:pt x="39" y="132"/>
                      </a:lnTo>
                      <a:lnTo>
                        <a:pt x="40" y="132"/>
                      </a:lnTo>
                      <a:lnTo>
                        <a:pt x="40" y="131"/>
                      </a:lnTo>
                      <a:lnTo>
                        <a:pt x="40" y="131"/>
                      </a:lnTo>
                      <a:lnTo>
                        <a:pt x="41" y="131"/>
                      </a:lnTo>
                      <a:lnTo>
                        <a:pt x="41" y="131"/>
                      </a:lnTo>
                      <a:lnTo>
                        <a:pt x="41" y="131"/>
                      </a:lnTo>
                      <a:lnTo>
                        <a:pt x="41" y="130"/>
                      </a:lnTo>
                      <a:lnTo>
                        <a:pt x="42" y="130"/>
                      </a:lnTo>
                      <a:lnTo>
                        <a:pt x="42" y="130"/>
                      </a:lnTo>
                      <a:lnTo>
                        <a:pt x="42" y="130"/>
                      </a:lnTo>
                      <a:lnTo>
                        <a:pt x="42" y="130"/>
                      </a:lnTo>
                      <a:lnTo>
                        <a:pt x="43" y="129"/>
                      </a:lnTo>
                      <a:lnTo>
                        <a:pt x="43" y="129"/>
                      </a:lnTo>
                      <a:lnTo>
                        <a:pt x="43" y="129"/>
                      </a:lnTo>
                      <a:lnTo>
                        <a:pt x="43" y="129"/>
                      </a:lnTo>
                      <a:lnTo>
                        <a:pt x="44" y="129"/>
                      </a:lnTo>
                      <a:lnTo>
                        <a:pt x="44" y="128"/>
                      </a:lnTo>
                      <a:lnTo>
                        <a:pt x="44" y="128"/>
                      </a:lnTo>
                      <a:lnTo>
                        <a:pt x="45" y="128"/>
                      </a:lnTo>
                      <a:lnTo>
                        <a:pt x="45" y="128"/>
                      </a:lnTo>
                      <a:lnTo>
                        <a:pt x="45" y="127"/>
                      </a:lnTo>
                      <a:lnTo>
                        <a:pt x="45" y="127"/>
                      </a:lnTo>
                      <a:lnTo>
                        <a:pt x="46" y="127"/>
                      </a:lnTo>
                      <a:lnTo>
                        <a:pt x="46" y="127"/>
                      </a:lnTo>
                      <a:lnTo>
                        <a:pt x="46" y="126"/>
                      </a:lnTo>
                      <a:lnTo>
                        <a:pt x="47" y="126"/>
                      </a:lnTo>
                      <a:lnTo>
                        <a:pt x="47" y="126"/>
                      </a:lnTo>
                      <a:lnTo>
                        <a:pt x="47" y="126"/>
                      </a:lnTo>
                      <a:lnTo>
                        <a:pt x="47" y="126"/>
                      </a:lnTo>
                      <a:lnTo>
                        <a:pt x="48" y="125"/>
                      </a:lnTo>
                      <a:lnTo>
                        <a:pt x="48" y="125"/>
                      </a:lnTo>
                      <a:lnTo>
                        <a:pt x="48" y="125"/>
                      </a:lnTo>
                      <a:lnTo>
                        <a:pt x="49" y="125"/>
                      </a:lnTo>
                      <a:lnTo>
                        <a:pt x="49" y="125"/>
                      </a:lnTo>
                      <a:lnTo>
                        <a:pt x="49" y="125"/>
                      </a:lnTo>
                      <a:lnTo>
                        <a:pt x="49" y="125"/>
                      </a:lnTo>
                      <a:lnTo>
                        <a:pt x="49" y="124"/>
                      </a:lnTo>
                      <a:lnTo>
                        <a:pt x="50" y="124"/>
                      </a:lnTo>
                      <a:lnTo>
                        <a:pt x="50" y="124"/>
                      </a:lnTo>
                      <a:lnTo>
                        <a:pt x="50" y="124"/>
                      </a:lnTo>
                      <a:lnTo>
                        <a:pt x="50" y="124"/>
                      </a:lnTo>
                      <a:lnTo>
                        <a:pt x="50" y="124"/>
                      </a:lnTo>
                      <a:lnTo>
                        <a:pt x="51" y="123"/>
                      </a:lnTo>
                      <a:lnTo>
                        <a:pt x="51" y="123"/>
                      </a:lnTo>
                      <a:lnTo>
                        <a:pt x="51" y="123"/>
                      </a:lnTo>
                      <a:lnTo>
                        <a:pt x="51" y="123"/>
                      </a:lnTo>
                      <a:lnTo>
                        <a:pt x="52" y="123"/>
                      </a:lnTo>
                      <a:lnTo>
                        <a:pt x="52" y="123"/>
                      </a:lnTo>
                      <a:lnTo>
                        <a:pt x="52" y="123"/>
                      </a:lnTo>
                      <a:lnTo>
                        <a:pt x="52" y="122"/>
                      </a:lnTo>
                      <a:lnTo>
                        <a:pt x="53" y="122"/>
                      </a:lnTo>
                      <a:lnTo>
                        <a:pt x="53" y="122"/>
                      </a:lnTo>
                      <a:lnTo>
                        <a:pt x="53" y="122"/>
                      </a:lnTo>
                      <a:lnTo>
                        <a:pt x="54" y="122"/>
                      </a:lnTo>
                      <a:lnTo>
                        <a:pt x="54" y="122"/>
                      </a:lnTo>
                      <a:lnTo>
                        <a:pt x="54" y="122"/>
                      </a:lnTo>
                      <a:lnTo>
                        <a:pt x="54" y="121"/>
                      </a:lnTo>
                      <a:lnTo>
                        <a:pt x="55" y="121"/>
                      </a:lnTo>
                      <a:lnTo>
                        <a:pt x="55" y="121"/>
                      </a:lnTo>
                      <a:lnTo>
                        <a:pt x="55" y="121"/>
                      </a:lnTo>
                      <a:lnTo>
                        <a:pt x="55" y="121"/>
                      </a:lnTo>
                      <a:lnTo>
                        <a:pt x="56" y="120"/>
                      </a:lnTo>
                      <a:lnTo>
                        <a:pt x="56" y="120"/>
                      </a:lnTo>
                      <a:lnTo>
                        <a:pt x="56" y="120"/>
                      </a:lnTo>
                      <a:lnTo>
                        <a:pt x="56" y="120"/>
                      </a:lnTo>
                      <a:lnTo>
                        <a:pt x="57" y="120"/>
                      </a:lnTo>
                      <a:lnTo>
                        <a:pt x="57" y="120"/>
                      </a:lnTo>
                      <a:lnTo>
                        <a:pt x="57" y="119"/>
                      </a:lnTo>
                      <a:lnTo>
                        <a:pt x="58" y="119"/>
                      </a:lnTo>
                      <a:lnTo>
                        <a:pt x="58" y="119"/>
                      </a:lnTo>
                      <a:lnTo>
                        <a:pt x="58" y="119"/>
                      </a:lnTo>
                      <a:lnTo>
                        <a:pt x="59" y="118"/>
                      </a:lnTo>
                      <a:lnTo>
                        <a:pt x="59" y="118"/>
                      </a:lnTo>
                      <a:lnTo>
                        <a:pt x="59" y="118"/>
                      </a:lnTo>
                      <a:lnTo>
                        <a:pt x="59" y="118"/>
                      </a:lnTo>
                      <a:lnTo>
                        <a:pt x="60" y="118"/>
                      </a:lnTo>
                      <a:lnTo>
                        <a:pt x="60" y="118"/>
                      </a:lnTo>
                      <a:lnTo>
                        <a:pt x="60" y="117"/>
                      </a:lnTo>
                      <a:lnTo>
                        <a:pt x="61" y="117"/>
                      </a:lnTo>
                      <a:lnTo>
                        <a:pt x="61" y="117"/>
                      </a:lnTo>
                      <a:lnTo>
                        <a:pt x="61" y="117"/>
                      </a:lnTo>
                      <a:lnTo>
                        <a:pt x="62" y="116"/>
                      </a:lnTo>
                      <a:lnTo>
                        <a:pt x="62" y="116"/>
                      </a:lnTo>
                      <a:lnTo>
                        <a:pt x="62" y="116"/>
                      </a:lnTo>
                      <a:lnTo>
                        <a:pt x="62" y="116"/>
                      </a:lnTo>
                      <a:lnTo>
                        <a:pt x="62" y="116"/>
                      </a:lnTo>
                      <a:lnTo>
                        <a:pt x="63" y="116"/>
                      </a:lnTo>
                      <a:lnTo>
                        <a:pt x="63" y="116"/>
                      </a:lnTo>
                      <a:lnTo>
                        <a:pt x="63" y="116"/>
                      </a:lnTo>
                      <a:lnTo>
                        <a:pt x="63" y="116"/>
                      </a:lnTo>
                      <a:lnTo>
                        <a:pt x="64" y="115"/>
                      </a:lnTo>
                      <a:lnTo>
                        <a:pt x="64" y="115"/>
                      </a:lnTo>
                      <a:lnTo>
                        <a:pt x="64" y="115"/>
                      </a:lnTo>
                      <a:lnTo>
                        <a:pt x="64" y="115"/>
                      </a:lnTo>
                      <a:lnTo>
                        <a:pt x="65" y="114"/>
                      </a:lnTo>
                      <a:lnTo>
                        <a:pt x="65" y="114"/>
                      </a:lnTo>
                      <a:lnTo>
                        <a:pt x="65" y="114"/>
                      </a:lnTo>
                      <a:lnTo>
                        <a:pt x="66" y="114"/>
                      </a:lnTo>
                      <a:lnTo>
                        <a:pt x="66" y="114"/>
                      </a:lnTo>
                      <a:lnTo>
                        <a:pt x="66" y="114"/>
                      </a:lnTo>
                      <a:lnTo>
                        <a:pt x="67" y="113"/>
                      </a:lnTo>
                      <a:lnTo>
                        <a:pt x="67" y="113"/>
                      </a:lnTo>
                      <a:lnTo>
                        <a:pt x="67" y="113"/>
                      </a:lnTo>
                      <a:lnTo>
                        <a:pt x="67" y="113"/>
                      </a:lnTo>
                      <a:lnTo>
                        <a:pt x="68" y="113"/>
                      </a:lnTo>
                      <a:lnTo>
                        <a:pt x="68" y="113"/>
                      </a:lnTo>
                      <a:lnTo>
                        <a:pt x="68" y="113"/>
                      </a:lnTo>
                      <a:lnTo>
                        <a:pt x="69" y="112"/>
                      </a:lnTo>
                      <a:lnTo>
                        <a:pt x="69" y="112"/>
                      </a:lnTo>
                      <a:lnTo>
                        <a:pt x="69" y="112"/>
                      </a:lnTo>
                      <a:lnTo>
                        <a:pt x="69" y="112"/>
                      </a:lnTo>
                      <a:lnTo>
                        <a:pt x="69" y="112"/>
                      </a:lnTo>
                      <a:lnTo>
                        <a:pt x="70" y="111"/>
                      </a:lnTo>
                      <a:lnTo>
                        <a:pt x="70" y="111"/>
                      </a:lnTo>
                      <a:lnTo>
                        <a:pt x="70" y="111"/>
                      </a:lnTo>
                      <a:lnTo>
                        <a:pt x="70" y="111"/>
                      </a:lnTo>
                      <a:lnTo>
                        <a:pt x="70" y="111"/>
                      </a:lnTo>
                      <a:lnTo>
                        <a:pt x="70" y="111"/>
                      </a:lnTo>
                      <a:lnTo>
                        <a:pt x="71" y="111"/>
                      </a:lnTo>
                      <a:lnTo>
                        <a:pt x="71" y="111"/>
                      </a:lnTo>
                      <a:lnTo>
                        <a:pt x="71" y="111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73" y="109"/>
                      </a:lnTo>
                      <a:lnTo>
                        <a:pt x="73" y="109"/>
                      </a:lnTo>
                      <a:lnTo>
                        <a:pt x="73" y="109"/>
                      </a:lnTo>
                      <a:lnTo>
                        <a:pt x="73" y="109"/>
                      </a:lnTo>
                      <a:lnTo>
                        <a:pt x="74" y="109"/>
                      </a:lnTo>
                      <a:lnTo>
                        <a:pt x="74" y="109"/>
                      </a:lnTo>
                      <a:lnTo>
                        <a:pt x="74" y="108"/>
                      </a:lnTo>
                      <a:lnTo>
                        <a:pt x="75" y="108"/>
                      </a:lnTo>
                      <a:lnTo>
                        <a:pt x="75" y="108"/>
                      </a:lnTo>
                      <a:lnTo>
                        <a:pt x="75" y="108"/>
                      </a:lnTo>
                      <a:lnTo>
                        <a:pt x="76" y="108"/>
                      </a:lnTo>
                      <a:lnTo>
                        <a:pt x="76" y="107"/>
                      </a:lnTo>
                      <a:lnTo>
                        <a:pt x="76" y="107"/>
                      </a:lnTo>
                      <a:lnTo>
                        <a:pt x="76" y="107"/>
                      </a:lnTo>
                      <a:lnTo>
                        <a:pt x="77" y="107"/>
                      </a:lnTo>
                      <a:lnTo>
                        <a:pt x="77" y="107"/>
                      </a:lnTo>
                      <a:lnTo>
                        <a:pt x="77" y="107"/>
                      </a:lnTo>
                      <a:lnTo>
                        <a:pt x="78" y="106"/>
                      </a:lnTo>
                      <a:lnTo>
                        <a:pt x="78" y="106"/>
                      </a:lnTo>
                      <a:lnTo>
                        <a:pt x="78" y="106"/>
                      </a:lnTo>
                      <a:lnTo>
                        <a:pt x="78" y="106"/>
                      </a:lnTo>
                      <a:lnTo>
                        <a:pt x="79" y="106"/>
                      </a:lnTo>
                      <a:lnTo>
                        <a:pt x="79" y="105"/>
                      </a:lnTo>
                      <a:lnTo>
                        <a:pt x="79" y="105"/>
                      </a:lnTo>
                      <a:lnTo>
                        <a:pt x="79" y="105"/>
                      </a:lnTo>
                      <a:lnTo>
                        <a:pt x="80" y="105"/>
                      </a:lnTo>
                      <a:lnTo>
                        <a:pt x="80" y="105"/>
                      </a:lnTo>
                      <a:lnTo>
                        <a:pt x="80" y="105"/>
                      </a:lnTo>
                      <a:lnTo>
                        <a:pt x="80" y="105"/>
                      </a:lnTo>
                      <a:lnTo>
                        <a:pt x="81" y="104"/>
                      </a:lnTo>
                      <a:lnTo>
                        <a:pt x="81" y="104"/>
                      </a:lnTo>
                      <a:lnTo>
                        <a:pt x="81" y="104"/>
                      </a:lnTo>
                      <a:lnTo>
                        <a:pt x="82" y="104"/>
                      </a:lnTo>
                      <a:lnTo>
                        <a:pt x="82" y="104"/>
                      </a:lnTo>
                      <a:lnTo>
                        <a:pt x="82" y="103"/>
                      </a:lnTo>
                      <a:lnTo>
                        <a:pt x="82" y="103"/>
                      </a:lnTo>
                      <a:lnTo>
                        <a:pt x="83" y="103"/>
                      </a:lnTo>
                      <a:lnTo>
                        <a:pt x="83" y="103"/>
                      </a:lnTo>
                      <a:lnTo>
                        <a:pt x="83" y="103"/>
                      </a:lnTo>
                      <a:lnTo>
                        <a:pt x="83" y="103"/>
                      </a:lnTo>
                      <a:lnTo>
                        <a:pt x="84" y="102"/>
                      </a:lnTo>
                      <a:lnTo>
                        <a:pt x="84" y="102"/>
                      </a:lnTo>
                      <a:lnTo>
                        <a:pt x="84" y="102"/>
                      </a:lnTo>
                      <a:lnTo>
                        <a:pt x="84" y="102"/>
                      </a:lnTo>
                      <a:lnTo>
                        <a:pt x="85" y="102"/>
                      </a:lnTo>
                      <a:lnTo>
                        <a:pt x="85" y="102"/>
                      </a:lnTo>
                      <a:lnTo>
                        <a:pt x="85" y="102"/>
                      </a:lnTo>
                      <a:lnTo>
                        <a:pt x="85" y="101"/>
                      </a:lnTo>
                      <a:lnTo>
                        <a:pt x="86" y="101"/>
                      </a:lnTo>
                      <a:lnTo>
                        <a:pt x="86" y="101"/>
                      </a:lnTo>
                      <a:lnTo>
                        <a:pt x="86" y="101"/>
                      </a:lnTo>
                      <a:lnTo>
                        <a:pt x="87" y="100"/>
                      </a:lnTo>
                      <a:lnTo>
                        <a:pt x="87" y="100"/>
                      </a:lnTo>
                      <a:lnTo>
                        <a:pt x="87" y="100"/>
                      </a:lnTo>
                      <a:lnTo>
                        <a:pt x="87" y="100"/>
                      </a:lnTo>
                      <a:lnTo>
                        <a:pt x="88" y="100"/>
                      </a:lnTo>
                      <a:lnTo>
                        <a:pt x="88" y="100"/>
                      </a:lnTo>
                      <a:lnTo>
                        <a:pt x="88" y="100"/>
                      </a:lnTo>
                      <a:lnTo>
                        <a:pt x="89" y="99"/>
                      </a:lnTo>
                      <a:lnTo>
                        <a:pt x="89" y="99"/>
                      </a:lnTo>
                      <a:lnTo>
                        <a:pt x="89" y="99"/>
                      </a:lnTo>
                      <a:lnTo>
                        <a:pt x="90" y="99"/>
                      </a:lnTo>
                      <a:lnTo>
                        <a:pt x="90" y="98"/>
                      </a:lnTo>
                      <a:lnTo>
                        <a:pt x="90" y="98"/>
                      </a:lnTo>
                      <a:lnTo>
                        <a:pt x="90" y="98"/>
                      </a:lnTo>
                      <a:lnTo>
                        <a:pt x="91" y="98"/>
                      </a:lnTo>
                      <a:lnTo>
                        <a:pt x="91" y="98"/>
                      </a:lnTo>
                      <a:lnTo>
                        <a:pt x="91" y="98"/>
                      </a:lnTo>
                      <a:lnTo>
                        <a:pt x="92" y="97"/>
                      </a:lnTo>
                      <a:lnTo>
                        <a:pt x="92" y="97"/>
                      </a:lnTo>
                      <a:lnTo>
                        <a:pt x="92" y="97"/>
                      </a:lnTo>
                      <a:lnTo>
                        <a:pt x="92" y="97"/>
                      </a:lnTo>
                      <a:lnTo>
                        <a:pt x="92" y="97"/>
                      </a:lnTo>
                      <a:lnTo>
                        <a:pt x="93" y="96"/>
                      </a:lnTo>
                      <a:lnTo>
                        <a:pt x="93" y="96"/>
                      </a:lnTo>
                      <a:lnTo>
                        <a:pt x="93" y="96"/>
                      </a:lnTo>
                      <a:lnTo>
                        <a:pt x="94" y="96"/>
                      </a:lnTo>
                      <a:lnTo>
                        <a:pt x="94" y="96"/>
                      </a:lnTo>
                      <a:lnTo>
                        <a:pt x="94" y="96"/>
                      </a:lnTo>
                      <a:lnTo>
                        <a:pt x="95" y="96"/>
                      </a:lnTo>
                      <a:lnTo>
                        <a:pt x="95" y="95"/>
                      </a:lnTo>
                      <a:lnTo>
                        <a:pt x="95" y="95"/>
                      </a:lnTo>
                      <a:lnTo>
                        <a:pt x="95" y="95"/>
                      </a:lnTo>
                      <a:lnTo>
                        <a:pt x="96" y="95"/>
                      </a:lnTo>
                      <a:lnTo>
                        <a:pt x="96" y="94"/>
                      </a:lnTo>
                      <a:lnTo>
                        <a:pt x="96" y="94"/>
                      </a:lnTo>
                      <a:lnTo>
                        <a:pt x="97" y="94"/>
                      </a:lnTo>
                      <a:lnTo>
                        <a:pt x="97" y="94"/>
                      </a:lnTo>
                      <a:lnTo>
                        <a:pt x="97" y="94"/>
                      </a:lnTo>
                      <a:lnTo>
                        <a:pt x="98" y="94"/>
                      </a:lnTo>
                      <a:lnTo>
                        <a:pt x="98" y="93"/>
                      </a:lnTo>
                      <a:lnTo>
                        <a:pt x="98" y="93"/>
                      </a:lnTo>
                      <a:lnTo>
                        <a:pt x="98" y="93"/>
                      </a:lnTo>
                      <a:lnTo>
                        <a:pt x="98" y="93"/>
                      </a:lnTo>
                      <a:lnTo>
                        <a:pt x="99" y="93"/>
                      </a:lnTo>
                      <a:lnTo>
                        <a:pt x="99" y="93"/>
                      </a:lnTo>
                      <a:lnTo>
                        <a:pt x="99" y="93"/>
                      </a:lnTo>
                      <a:lnTo>
                        <a:pt x="99" y="93"/>
                      </a:lnTo>
                      <a:lnTo>
                        <a:pt x="99" y="93"/>
                      </a:lnTo>
                      <a:lnTo>
                        <a:pt x="100" y="92"/>
                      </a:lnTo>
                      <a:lnTo>
                        <a:pt x="100" y="92"/>
                      </a:lnTo>
                      <a:lnTo>
                        <a:pt x="100" y="92"/>
                      </a:lnTo>
                      <a:lnTo>
                        <a:pt x="100" y="92"/>
                      </a:lnTo>
                      <a:lnTo>
                        <a:pt x="100" y="92"/>
                      </a:lnTo>
                      <a:lnTo>
                        <a:pt x="101" y="92"/>
                      </a:lnTo>
                      <a:lnTo>
                        <a:pt x="101" y="91"/>
                      </a:lnTo>
                      <a:lnTo>
                        <a:pt x="101" y="91"/>
                      </a:lnTo>
                      <a:lnTo>
                        <a:pt x="101" y="91"/>
                      </a:lnTo>
                      <a:lnTo>
                        <a:pt x="102" y="91"/>
                      </a:lnTo>
                      <a:lnTo>
                        <a:pt x="102" y="91"/>
                      </a:lnTo>
                      <a:lnTo>
                        <a:pt x="102" y="91"/>
                      </a:lnTo>
                      <a:lnTo>
                        <a:pt x="103" y="90"/>
                      </a:lnTo>
                      <a:lnTo>
                        <a:pt x="103" y="90"/>
                      </a:lnTo>
                      <a:lnTo>
                        <a:pt x="103" y="90"/>
                      </a:lnTo>
                      <a:lnTo>
                        <a:pt x="104" y="90"/>
                      </a:lnTo>
                      <a:lnTo>
                        <a:pt x="104" y="89"/>
                      </a:lnTo>
                      <a:lnTo>
                        <a:pt x="104" y="89"/>
                      </a:lnTo>
                      <a:lnTo>
                        <a:pt x="105" y="89"/>
                      </a:lnTo>
                      <a:lnTo>
                        <a:pt x="105" y="89"/>
                      </a:lnTo>
                      <a:lnTo>
                        <a:pt x="105" y="89"/>
                      </a:lnTo>
                      <a:lnTo>
                        <a:pt x="105" y="89"/>
                      </a:lnTo>
                      <a:lnTo>
                        <a:pt x="106" y="89"/>
                      </a:lnTo>
                      <a:lnTo>
                        <a:pt x="106" y="88"/>
                      </a:lnTo>
                      <a:lnTo>
                        <a:pt x="106" y="88"/>
                      </a:lnTo>
                      <a:lnTo>
                        <a:pt x="106" y="88"/>
                      </a:lnTo>
                      <a:lnTo>
                        <a:pt x="107" y="88"/>
                      </a:lnTo>
                      <a:lnTo>
                        <a:pt x="107" y="87"/>
                      </a:lnTo>
                      <a:lnTo>
                        <a:pt x="107" y="87"/>
                      </a:lnTo>
                      <a:lnTo>
                        <a:pt x="108" y="87"/>
                      </a:lnTo>
                      <a:lnTo>
                        <a:pt x="108" y="87"/>
                      </a:lnTo>
                      <a:lnTo>
                        <a:pt x="108" y="87"/>
                      </a:lnTo>
                      <a:lnTo>
                        <a:pt x="108" y="87"/>
                      </a:lnTo>
                      <a:lnTo>
                        <a:pt x="109" y="86"/>
                      </a:lnTo>
                      <a:lnTo>
                        <a:pt x="109" y="86"/>
                      </a:lnTo>
                      <a:lnTo>
                        <a:pt x="109" y="86"/>
                      </a:lnTo>
                      <a:lnTo>
                        <a:pt x="110" y="86"/>
                      </a:lnTo>
                      <a:lnTo>
                        <a:pt x="110" y="85"/>
                      </a:lnTo>
                      <a:lnTo>
                        <a:pt x="110" y="85"/>
                      </a:lnTo>
                      <a:lnTo>
                        <a:pt x="110" y="85"/>
                      </a:lnTo>
                      <a:lnTo>
                        <a:pt x="111" y="85"/>
                      </a:lnTo>
                      <a:lnTo>
                        <a:pt x="111" y="85"/>
                      </a:lnTo>
                      <a:lnTo>
                        <a:pt x="111" y="85"/>
                      </a:lnTo>
                      <a:lnTo>
                        <a:pt x="112" y="85"/>
                      </a:lnTo>
                      <a:lnTo>
                        <a:pt x="112" y="84"/>
                      </a:lnTo>
                      <a:lnTo>
                        <a:pt x="112" y="84"/>
                      </a:lnTo>
                      <a:lnTo>
                        <a:pt x="112" y="84"/>
                      </a:lnTo>
                      <a:lnTo>
                        <a:pt x="113" y="84"/>
                      </a:lnTo>
                      <a:lnTo>
                        <a:pt x="113" y="84"/>
                      </a:lnTo>
                      <a:lnTo>
                        <a:pt x="113" y="84"/>
                      </a:lnTo>
                      <a:lnTo>
                        <a:pt x="114" y="83"/>
                      </a:lnTo>
                      <a:lnTo>
                        <a:pt x="114" y="83"/>
                      </a:lnTo>
                      <a:lnTo>
                        <a:pt x="114" y="83"/>
                      </a:lnTo>
                      <a:lnTo>
                        <a:pt x="115" y="83"/>
                      </a:lnTo>
                      <a:lnTo>
                        <a:pt x="115" y="82"/>
                      </a:lnTo>
                      <a:lnTo>
                        <a:pt x="115" y="82"/>
                      </a:lnTo>
                      <a:lnTo>
                        <a:pt x="115" y="82"/>
                      </a:lnTo>
                      <a:lnTo>
                        <a:pt x="116" y="82"/>
                      </a:lnTo>
                      <a:lnTo>
                        <a:pt x="116" y="82"/>
                      </a:lnTo>
                      <a:lnTo>
                        <a:pt x="116" y="82"/>
                      </a:lnTo>
                      <a:lnTo>
                        <a:pt x="116" y="82"/>
                      </a:lnTo>
                      <a:lnTo>
                        <a:pt x="117" y="81"/>
                      </a:lnTo>
                      <a:lnTo>
                        <a:pt x="117" y="81"/>
                      </a:lnTo>
                      <a:lnTo>
                        <a:pt x="117" y="81"/>
                      </a:lnTo>
                      <a:lnTo>
                        <a:pt x="118" y="81"/>
                      </a:lnTo>
                      <a:lnTo>
                        <a:pt x="118" y="80"/>
                      </a:lnTo>
                      <a:lnTo>
                        <a:pt x="118" y="80"/>
                      </a:lnTo>
                      <a:lnTo>
                        <a:pt x="118" y="80"/>
                      </a:lnTo>
                      <a:lnTo>
                        <a:pt x="119" y="80"/>
                      </a:lnTo>
                      <a:lnTo>
                        <a:pt x="119" y="80"/>
                      </a:lnTo>
                      <a:lnTo>
                        <a:pt x="119" y="80"/>
                      </a:lnTo>
                      <a:lnTo>
                        <a:pt x="120" y="80"/>
                      </a:lnTo>
                      <a:lnTo>
                        <a:pt x="120" y="79"/>
                      </a:lnTo>
                      <a:lnTo>
                        <a:pt x="120" y="79"/>
                      </a:lnTo>
                      <a:lnTo>
                        <a:pt x="120" y="79"/>
                      </a:lnTo>
                      <a:lnTo>
                        <a:pt x="121" y="79"/>
                      </a:lnTo>
                      <a:lnTo>
                        <a:pt x="121" y="78"/>
                      </a:lnTo>
                      <a:lnTo>
                        <a:pt x="121" y="78"/>
                      </a:lnTo>
                      <a:lnTo>
                        <a:pt x="121" y="78"/>
                      </a:lnTo>
                      <a:lnTo>
                        <a:pt x="122" y="78"/>
                      </a:lnTo>
                      <a:lnTo>
                        <a:pt x="122" y="78"/>
                      </a:lnTo>
                      <a:lnTo>
                        <a:pt x="122" y="78"/>
                      </a:lnTo>
                      <a:lnTo>
                        <a:pt x="122" y="78"/>
                      </a:lnTo>
                      <a:lnTo>
                        <a:pt x="123" y="78"/>
                      </a:lnTo>
                      <a:lnTo>
                        <a:pt x="123" y="77"/>
                      </a:lnTo>
                      <a:lnTo>
                        <a:pt x="123" y="77"/>
                      </a:lnTo>
                      <a:lnTo>
                        <a:pt x="124" y="77"/>
                      </a:lnTo>
                      <a:lnTo>
                        <a:pt x="124" y="77"/>
                      </a:lnTo>
                      <a:lnTo>
                        <a:pt x="124" y="76"/>
                      </a:lnTo>
                      <a:lnTo>
                        <a:pt x="124" y="76"/>
                      </a:lnTo>
                      <a:lnTo>
                        <a:pt x="124" y="76"/>
                      </a:lnTo>
                      <a:lnTo>
                        <a:pt x="125" y="76"/>
                      </a:lnTo>
                      <a:lnTo>
                        <a:pt x="125" y="76"/>
                      </a:lnTo>
                      <a:lnTo>
                        <a:pt x="125" y="76"/>
                      </a:lnTo>
                      <a:lnTo>
                        <a:pt x="126" y="76"/>
                      </a:lnTo>
                      <a:lnTo>
                        <a:pt x="126" y="75"/>
                      </a:lnTo>
                      <a:lnTo>
                        <a:pt x="126" y="75"/>
                      </a:lnTo>
                      <a:lnTo>
                        <a:pt x="126" y="75"/>
                      </a:lnTo>
                      <a:lnTo>
                        <a:pt x="127" y="75"/>
                      </a:lnTo>
                      <a:lnTo>
                        <a:pt x="127" y="75"/>
                      </a:lnTo>
                      <a:lnTo>
                        <a:pt x="127" y="74"/>
                      </a:lnTo>
                      <a:lnTo>
                        <a:pt x="128" y="74"/>
                      </a:lnTo>
                      <a:lnTo>
                        <a:pt x="128" y="74"/>
                      </a:lnTo>
                      <a:lnTo>
                        <a:pt x="128" y="74"/>
                      </a:lnTo>
                      <a:lnTo>
                        <a:pt x="129" y="74"/>
                      </a:lnTo>
                      <a:lnTo>
                        <a:pt x="129" y="74"/>
                      </a:lnTo>
                      <a:lnTo>
                        <a:pt x="129" y="73"/>
                      </a:lnTo>
                      <a:lnTo>
                        <a:pt x="129" y="73"/>
                      </a:lnTo>
                      <a:lnTo>
                        <a:pt x="130" y="73"/>
                      </a:lnTo>
                      <a:lnTo>
                        <a:pt x="130" y="73"/>
                      </a:lnTo>
                      <a:lnTo>
                        <a:pt x="130" y="73"/>
                      </a:lnTo>
                      <a:lnTo>
                        <a:pt x="131" y="73"/>
                      </a:lnTo>
                      <a:lnTo>
                        <a:pt x="131" y="72"/>
                      </a:lnTo>
                      <a:lnTo>
                        <a:pt x="131" y="72"/>
                      </a:lnTo>
                      <a:lnTo>
                        <a:pt x="131" y="72"/>
                      </a:lnTo>
                      <a:lnTo>
                        <a:pt x="131" y="72"/>
                      </a:lnTo>
                      <a:lnTo>
                        <a:pt x="132" y="72"/>
                      </a:lnTo>
                      <a:lnTo>
                        <a:pt x="132" y="71"/>
                      </a:lnTo>
                      <a:lnTo>
                        <a:pt x="132" y="71"/>
                      </a:lnTo>
                      <a:lnTo>
                        <a:pt x="133" y="71"/>
                      </a:lnTo>
                      <a:lnTo>
                        <a:pt x="133" y="71"/>
                      </a:lnTo>
                      <a:lnTo>
                        <a:pt x="133" y="71"/>
                      </a:lnTo>
                      <a:lnTo>
                        <a:pt x="134" y="71"/>
                      </a:lnTo>
                      <a:lnTo>
                        <a:pt x="134" y="70"/>
                      </a:lnTo>
                      <a:lnTo>
                        <a:pt x="134" y="70"/>
                      </a:lnTo>
                      <a:lnTo>
                        <a:pt x="134" y="70"/>
                      </a:lnTo>
                      <a:lnTo>
                        <a:pt x="135" y="70"/>
                      </a:lnTo>
                      <a:lnTo>
                        <a:pt x="135" y="69"/>
                      </a:lnTo>
                      <a:lnTo>
                        <a:pt x="135" y="69"/>
                      </a:lnTo>
                      <a:lnTo>
                        <a:pt x="136" y="69"/>
                      </a:lnTo>
                      <a:lnTo>
                        <a:pt x="136" y="69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7" y="68"/>
                      </a:lnTo>
                      <a:lnTo>
                        <a:pt x="137" y="68"/>
                      </a:lnTo>
                      <a:lnTo>
                        <a:pt x="137" y="68"/>
                      </a:lnTo>
                      <a:lnTo>
                        <a:pt x="138" y="68"/>
                      </a:lnTo>
                      <a:lnTo>
                        <a:pt x="138" y="68"/>
                      </a:lnTo>
                      <a:lnTo>
                        <a:pt x="138" y="68"/>
                      </a:lnTo>
                      <a:lnTo>
                        <a:pt x="138" y="67"/>
                      </a:lnTo>
                      <a:lnTo>
                        <a:pt x="138" y="67"/>
                      </a:lnTo>
                      <a:lnTo>
                        <a:pt x="139" y="67"/>
                      </a:lnTo>
                      <a:lnTo>
                        <a:pt x="139" y="67"/>
                      </a:lnTo>
                      <a:lnTo>
                        <a:pt x="139" y="67"/>
                      </a:lnTo>
                      <a:lnTo>
                        <a:pt x="139" y="67"/>
                      </a:lnTo>
                      <a:lnTo>
                        <a:pt x="139" y="67"/>
                      </a:lnTo>
                      <a:lnTo>
                        <a:pt x="140" y="67"/>
                      </a:lnTo>
                      <a:lnTo>
                        <a:pt x="140" y="67"/>
                      </a:lnTo>
                      <a:lnTo>
                        <a:pt x="140" y="66"/>
                      </a:lnTo>
                      <a:lnTo>
                        <a:pt x="140" y="66"/>
                      </a:lnTo>
                      <a:lnTo>
                        <a:pt x="140" y="66"/>
                      </a:lnTo>
                      <a:lnTo>
                        <a:pt x="141" y="66"/>
                      </a:lnTo>
                      <a:lnTo>
                        <a:pt x="141" y="66"/>
                      </a:lnTo>
                      <a:lnTo>
                        <a:pt x="141" y="65"/>
                      </a:lnTo>
                      <a:lnTo>
                        <a:pt x="142" y="65"/>
                      </a:lnTo>
                      <a:lnTo>
                        <a:pt x="142" y="65"/>
                      </a:lnTo>
                      <a:lnTo>
                        <a:pt x="142" y="65"/>
                      </a:lnTo>
                      <a:lnTo>
                        <a:pt x="143" y="65"/>
                      </a:lnTo>
                      <a:lnTo>
                        <a:pt x="143" y="65"/>
                      </a:lnTo>
                      <a:lnTo>
                        <a:pt x="143" y="64"/>
                      </a:lnTo>
                      <a:lnTo>
                        <a:pt x="143" y="64"/>
                      </a:lnTo>
                      <a:lnTo>
                        <a:pt x="144" y="64"/>
                      </a:lnTo>
                      <a:lnTo>
                        <a:pt x="144" y="64"/>
                      </a:lnTo>
                      <a:lnTo>
                        <a:pt x="144" y="64"/>
                      </a:lnTo>
                      <a:lnTo>
                        <a:pt x="145" y="64"/>
                      </a:lnTo>
                      <a:lnTo>
                        <a:pt x="145" y="63"/>
                      </a:lnTo>
                      <a:lnTo>
                        <a:pt x="145" y="63"/>
                      </a:lnTo>
                      <a:lnTo>
                        <a:pt x="145" y="63"/>
                      </a:lnTo>
                      <a:lnTo>
                        <a:pt x="146" y="63"/>
                      </a:lnTo>
                      <a:lnTo>
                        <a:pt x="146" y="63"/>
                      </a:lnTo>
                      <a:lnTo>
                        <a:pt x="146" y="62"/>
                      </a:lnTo>
                      <a:lnTo>
                        <a:pt x="147" y="62"/>
                      </a:lnTo>
                      <a:lnTo>
                        <a:pt x="147" y="62"/>
                      </a:lnTo>
                      <a:lnTo>
                        <a:pt x="147" y="62"/>
                      </a:lnTo>
                      <a:lnTo>
                        <a:pt x="147" y="62"/>
                      </a:lnTo>
                      <a:lnTo>
                        <a:pt x="148" y="62"/>
                      </a:lnTo>
                      <a:lnTo>
                        <a:pt x="148" y="61"/>
                      </a:lnTo>
                      <a:lnTo>
                        <a:pt x="148" y="61"/>
                      </a:lnTo>
                      <a:lnTo>
                        <a:pt x="149" y="61"/>
                      </a:lnTo>
                      <a:lnTo>
                        <a:pt x="149" y="61"/>
                      </a:lnTo>
                      <a:lnTo>
                        <a:pt x="149" y="60"/>
                      </a:lnTo>
                      <a:lnTo>
                        <a:pt x="149" y="60"/>
                      </a:lnTo>
                      <a:lnTo>
                        <a:pt x="150" y="60"/>
                      </a:lnTo>
                      <a:lnTo>
                        <a:pt x="150" y="60"/>
                      </a:lnTo>
                      <a:lnTo>
                        <a:pt x="150" y="60"/>
                      </a:lnTo>
                      <a:lnTo>
                        <a:pt x="150" y="60"/>
                      </a:lnTo>
                      <a:lnTo>
                        <a:pt x="151" y="60"/>
                      </a:lnTo>
                      <a:lnTo>
                        <a:pt x="151" y="59"/>
                      </a:lnTo>
                      <a:lnTo>
                        <a:pt x="151" y="59"/>
                      </a:lnTo>
                      <a:lnTo>
                        <a:pt x="152" y="59"/>
                      </a:lnTo>
                      <a:lnTo>
                        <a:pt x="152" y="59"/>
                      </a:lnTo>
                      <a:lnTo>
                        <a:pt x="152" y="58"/>
                      </a:lnTo>
                      <a:lnTo>
                        <a:pt x="153" y="58"/>
                      </a:lnTo>
                      <a:lnTo>
                        <a:pt x="153" y="58"/>
                      </a:lnTo>
                      <a:lnTo>
                        <a:pt x="153" y="58"/>
                      </a:lnTo>
                      <a:lnTo>
                        <a:pt x="153" y="58"/>
                      </a:lnTo>
                      <a:lnTo>
                        <a:pt x="154" y="58"/>
                      </a:lnTo>
                      <a:lnTo>
                        <a:pt x="154" y="57"/>
                      </a:lnTo>
                      <a:lnTo>
                        <a:pt x="154" y="57"/>
                      </a:lnTo>
                      <a:lnTo>
                        <a:pt x="155" y="57"/>
                      </a:lnTo>
                      <a:lnTo>
                        <a:pt x="155" y="57"/>
                      </a:lnTo>
                      <a:lnTo>
                        <a:pt x="155" y="57"/>
                      </a:lnTo>
                      <a:lnTo>
                        <a:pt x="155" y="56"/>
                      </a:lnTo>
                      <a:lnTo>
                        <a:pt x="156" y="56"/>
                      </a:lnTo>
                      <a:lnTo>
                        <a:pt x="156" y="56"/>
                      </a:lnTo>
                      <a:lnTo>
                        <a:pt x="156" y="56"/>
                      </a:lnTo>
                      <a:lnTo>
                        <a:pt x="157" y="56"/>
                      </a:lnTo>
                      <a:lnTo>
                        <a:pt x="157" y="56"/>
                      </a:lnTo>
                      <a:lnTo>
                        <a:pt x="157" y="55"/>
                      </a:lnTo>
                      <a:lnTo>
                        <a:pt x="157" y="55"/>
                      </a:lnTo>
                      <a:lnTo>
                        <a:pt x="158" y="55"/>
                      </a:lnTo>
                      <a:lnTo>
                        <a:pt x="158" y="55"/>
                      </a:lnTo>
                      <a:lnTo>
                        <a:pt x="158" y="55"/>
                      </a:lnTo>
                      <a:lnTo>
                        <a:pt x="159" y="55"/>
                      </a:lnTo>
                      <a:lnTo>
                        <a:pt x="159" y="54"/>
                      </a:lnTo>
                      <a:lnTo>
                        <a:pt x="159" y="54"/>
                      </a:lnTo>
                      <a:lnTo>
                        <a:pt x="159" y="54"/>
                      </a:lnTo>
                      <a:lnTo>
                        <a:pt x="159" y="54"/>
                      </a:lnTo>
                      <a:lnTo>
                        <a:pt x="160" y="54"/>
                      </a:lnTo>
                      <a:lnTo>
                        <a:pt x="160" y="53"/>
                      </a:lnTo>
                      <a:lnTo>
                        <a:pt x="160" y="53"/>
                      </a:lnTo>
                      <a:lnTo>
                        <a:pt x="161" y="53"/>
                      </a:lnTo>
                      <a:lnTo>
                        <a:pt x="161" y="53"/>
                      </a:lnTo>
                      <a:lnTo>
                        <a:pt x="161" y="53"/>
                      </a:lnTo>
                      <a:lnTo>
                        <a:pt x="161" y="53"/>
                      </a:lnTo>
                      <a:lnTo>
                        <a:pt x="162" y="53"/>
                      </a:lnTo>
                      <a:lnTo>
                        <a:pt x="162" y="52"/>
                      </a:lnTo>
                      <a:lnTo>
                        <a:pt x="162" y="52"/>
                      </a:lnTo>
                      <a:lnTo>
                        <a:pt x="163" y="52"/>
                      </a:lnTo>
                      <a:lnTo>
                        <a:pt x="163" y="52"/>
                      </a:lnTo>
                      <a:lnTo>
                        <a:pt x="163" y="52"/>
                      </a:lnTo>
                      <a:lnTo>
                        <a:pt x="163" y="51"/>
                      </a:lnTo>
                      <a:lnTo>
                        <a:pt x="164" y="51"/>
                      </a:lnTo>
                      <a:lnTo>
                        <a:pt x="164" y="51"/>
                      </a:lnTo>
                      <a:lnTo>
                        <a:pt x="164" y="51"/>
                      </a:lnTo>
                      <a:lnTo>
                        <a:pt x="164" y="51"/>
                      </a:lnTo>
                      <a:lnTo>
                        <a:pt x="165" y="51"/>
                      </a:lnTo>
                      <a:lnTo>
                        <a:pt x="165" y="51"/>
                      </a:lnTo>
                      <a:lnTo>
                        <a:pt x="165" y="50"/>
                      </a:lnTo>
                      <a:lnTo>
                        <a:pt x="165" y="50"/>
                      </a:lnTo>
                      <a:lnTo>
                        <a:pt x="166" y="50"/>
                      </a:lnTo>
                      <a:lnTo>
                        <a:pt x="166" y="50"/>
                      </a:lnTo>
                      <a:lnTo>
                        <a:pt x="166" y="49"/>
                      </a:lnTo>
                      <a:lnTo>
                        <a:pt x="167" y="49"/>
                      </a:lnTo>
                      <a:lnTo>
                        <a:pt x="167" y="49"/>
                      </a:lnTo>
                      <a:lnTo>
                        <a:pt x="167" y="49"/>
                      </a:lnTo>
                      <a:lnTo>
                        <a:pt x="167" y="49"/>
                      </a:lnTo>
                      <a:lnTo>
                        <a:pt x="168" y="49"/>
                      </a:lnTo>
                      <a:lnTo>
                        <a:pt x="168" y="48"/>
                      </a:lnTo>
                      <a:lnTo>
                        <a:pt x="168" y="48"/>
                      </a:lnTo>
                      <a:lnTo>
                        <a:pt x="169" y="48"/>
                      </a:lnTo>
                      <a:lnTo>
                        <a:pt x="169" y="48"/>
                      </a:lnTo>
                      <a:lnTo>
                        <a:pt x="169" y="47"/>
                      </a:lnTo>
                      <a:lnTo>
                        <a:pt x="170" y="47"/>
                      </a:lnTo>
                      <a:lnTo>
                        <a:pt x="170" y="47"/>
                      </a:lnTo>
                      <a:lnTo>
                        <a:pt x="170" y="47"/>
                      </a:lnTo>
                      <a:lnTo>
                        <a:pt x="170" y="47"/>
                      </a:lnTo>
                      <a:lnTo>
                        <a:pt x="171" y="47"/>
                      </a:lnTo>
                      <a:lnTo>
                        <a:pt x="171" y="47"/>
                      </a:lnTo>
                      <a:lnTo>
                        <a:pt x="171" y="47"/>
                      </a:lnTo>
                      <a:lnTo>
                        <a:pt x="171" y="46"/>
                      </a:lnTo>
                      <a:lnTo>
                        <a:pt x="172" y="46"/>
                      </a:lnTo>
                      <a:lnTo>
                        <a:pt x="172" y="46"/>
                      </a:lnTo>
                      <a:lnTo>
                        <a:pt x="172" y="46"/>
                      </a:lnTo>
                      <a:lnTo>
                        <a:pt x="172" y="45"/>
                      </a:lnTo>
                      <a:lnTo>
                        <a:pt x="173" y="45"/>
                      </a:lnTo>
                      <a:lnTo>
                        <a:pt x="173" y="45"/>
                      </a:lnTo>
                      <a:lnTo>
                        <a:pt x="173" y="45"/>
                      </a:lnTo>
                      <a:lnTo>
                        <a:pt x="174" y="45"/>
                      </a:lnTo>
                      <a:lnTo>
                        <a:pt x="174" y="45"/>
                      </a:lnTo>
                      <a:lnTo>
                        <a:pt x="174" y="44"/>
                      </a:lnTo>
                      <a:lnTo>
                        <a:pt x="175" y="44"/>
                      </a:lnTo>
                      <a:lnTo>
                        <a:pt x="175" y="44"/>
                      </a:lnTo>
                      <a:lnTo>
                        <a:pt x="175" y="44"/>
                      </a:lnTo>
                      <a:lnTo>
                        <a:pt x="175" y="44"/>
                      </a:lnTo>
                      <a:lnTo>
                        <a:pt x="176" y="44"/>
                      </a:lnTo>
                      <a:lnTo>
                        <a:pt x="176" y="43"/>
                      </a:lnTo>
                      <a:lnTo>
                        <a:pt x="176" y="43"/>
                      </a:lnTo>
                      <a:lnTo>
                        <a:pt x="177" y="43"/>
                      </a:lnTo>
                      <a:lnTo>
                        <a:pt x="177" y="43"/>
                      </a:lnTo>
                      <a:lnTo>
                        <a:pt x="177" y="43"/>
                      </a:lnTo>
                      <a:lnTo>
                        <a:pt x="177" y="42"/>
                      </a:lnTo>
                      <a:lnTo>
                        <a:pt x="177" y="42"/>
                      </a:lnTo>
                      <a:lnTo>
                        <a:pt x="178" y="42"/>
                      </a:lnTo>
                      <a:lnTo>
                        <a:pt x="178" y="42"/>
                      </a:lnTo>
                      <a:lnTo>
                        <a:pt x="178" y="42"/>
                      </a:lnTo>
                      <a:lnTo>
                        <a:pt x="178" y="42"/>
                      </a:lnTo>
                      <a:lnTo>
                        <a:pt x="178" y="42"/>
                      </a:lnTo>
                      <a:lnTo>
                        <a:pt x="179" y="42"/>
                      </a:lnTo>
                      <a:lnTo>
                        <a:pt x="179" y="42"/>
                      </a:lnTo>
                      <a:lnTo>
                        <a:pt x="179" y="41"/>
                      </a:lnTo>
                      <a:lnTo>
                        <a:pt x="179" y="41"/>
                      </a:lnTo>
                      <a:lnTo>
                        <a:pt x="179" y="41"/>
                      </a:lnTo>
                      <a:lnTo>
                        <a:pt x="180" y="41"/>
                      </a:lnTo>
                      <a:lnTo>
                        <a:pt x="180" y="41"/>
                      </a:lnTo>
                      <a:lnTo>
                        <a:pt x="180" y="41"/>
                      </a:lnTo>
                      <a:lnTo>
                        <a:pt x="181" y="40"/>
                      </a:lnTo>
                      <a:lnTo>
                        <a:pt x="181" y="40"/>
                      </a:lnTo>
                      <a:lnTo>
                        <a:pt x="181" y="40"/>
                      </a:lnTo>
                      <a:lnTo>
                        <a:pt x="181" y="40"/>
                      </a:lnTo>
                      <a:lnTo>
                        <a:pt x="182" y="40"/>
                      </a:lnTo>
                      <a:lnTo>
                        <a:pt x="182" y="40"/>
                      </a:lnTo>
                      <a:lnTo>
                        <a:pt x="182" y="39"/>
                      </a:lnTo>
                      <a:lnTo>
                        <a:pt x="183" y="39"/>
                      </a:lnTo>
                      <a:lnTo>
                        <a:pt x="183" y="39"/>
                      </a:lnTo>
                      <a:lnTo>
                        <a:pt x="183" y="39"/>
                      </a:lnTo>
                      <a:lnTo>
                        <a:pt x="184" y="38"/>
                      </a:lnTo>
                      <a:lnTo>
                        <a:pt x="184" y="38"/>
                      </a:lnTo>
                      <a:lnTo>
                        <a:pt x="184" y="38"/>
                      </a:lnTo>
                      <a:lnTo>
                        <a:pt x="184" y="38"/>
                      </a:lnTo>
                      <a:lnTo>
                        <a:pt x="185" y="38"/>
                      </a:lnTo>
                      <a:lnTo>
                        <a:pt x="185" y="38"/>
                      </a:lnTo>
                      <a:lnTo>
                        <a:pt x="185" y="38"/>
                      </a:lnTo>
                      <a:lnTo>
                        <a:pt x="185" y="37"/>
                      </a:lnTo>
                      <a:lnTo>
                        <a:pt x="186" y="37"/>
                      </a:lnTo>
                      <a:lnTo>
                        <a:pt x="186" y="37"/>
                      </a:lnTo>
                      <a:lnTo>
                        <a:pt x="186" y="37"/>
                      </a:lnTo>
                      <a:lnTo>
                        <a:pt x="186" y="36"/>
                      </a:lnTo>
                      <a:lnTo>
                        <a:pt x="187" y="36"/>
                      </a:lnTo>
                      <a:lnTo>
                        <a:pt x="187" y="36"/>
                      </a:lnTo>
                      <a:lnTo>
                        <a:pt x="187" y="36"/>
                      </a:lnTo>
                      <a:lnTo>
                        <a:pt x="188" y="36"/>
                      </a:lnTo>
                      <a:lnTo>
                        <a:pt x="188" y="36"/>
                      </a:lnTo>
                      <a:lnTo>
                        <a:pt x="188" y="35"/>
                      </a:lnTo>
                      <a:lnTo>
                        <a:pt x="189" y="35"/>
                      </a:lnTo>
                      <a:lnTo>
                        <a:pt x="189" y="35"/>
                      </a:lnTo>
                      <a:lnTo>
                        <a:pt x="189" y="35"/>
                      </a:lnTo>
                      <a:lnTo>
                        <a:pt x="189" y="35"/>
                      </a:lnTo>
                      <a:lnTo>
                        <a:pt x="190" y="35"/>
                      </a:lnTo>
                      <a:lnTo>
                        <a:pt x="190" y="35"/>
                      </a:lnTo>
                      <a:lnTo>
                        <a:pt x="190" y="34"/>
                      </a:lnTo>
                      <a:lnTo>
                        <a:pt x="191" y="34"/>
                      </a:lnTo>
                      <a:lnTo>
                        <a:pt x="191" y="34"/>
                      </a:lnTo>
                      <a:lnTo>
                        <a:pt x="191" y="34"/>
                      </a:lnTo>
                      <a:lnTo>
                        <a:pt x="191" y="33"/>
                      </a:lnTo>
                      <a:lnTo>
                        <a:pt x="192" y="33"/>
                      </a:lnTo>
                      <a:lnTo>
                        <a:pt x="192" y="33"/>
                      </a:lnTo>
                      <a:lnTo>
                        <a:pt x="192" y="33"/>
                      </a:lnTo>
                      <a:lnTo>
                        <a:pt x="193" y="33"/>
                      </a:lnTo>
                      <a:lnTo>
                        <a:pt x="193" y="33"/>
                      </a:lnTo>
                      <a:lnTo>
                        <a:pt x="193" y="32"/>
                      </a:lnTo>
                      <a:lnTo>
                        <a:pt x="194" y="32"/>
                      </a:lnTo>
                      <a:lnTo>
                        <a:pt x="194" y="32"/>
                      </a:lnTo>
                      <a:lnTo>
                        <a:pt x="194" y="32"/>
                      </a:lnTo>
                      <a:lnTo>
                        <a:pt x="194" y="32"/>
                      </a:lnTo>
                      <a:lnTo>
                        <a:pt x="195" y="31"/>
                      </a:lnTo>
                      <a:lnTo>
                        <a:pt x="195" y="31"/>
                      </a:lnTo>
                      <a:lnTo>
                        <a:pt x="195" y="31"/>
                      </a:lnTo>
                      <a:lnTo>
                        <a:pt x="196" y="31"/>
                      </a:lnTo>
                      <a:lnTo>
                        <a:pt x="196" y="31"/>
                      </a:lnTo>
                      <a:lnTo>
                        <a:pt x="196" y="31"/>
                      </a:lnTo>
                      <a:lnTo>
                        <a:pt x="196" y="30"/>
                      </a:lnTo>
                      <a:lnTo>
                        <a:pt x="197" y="30"/>
                      </a:lnTo>
                      <a:lnTo>
                        <a:pt x="197" y="30"/>
                      </a:lnTo>
                      <a:lnTo>
                        <a:pt x="197" y="30"/>
                      </a:lnTo>
                      <a:lnTo>
                        <a:pt x="197" y="29"/>
                      </a:lnTo>
                      <a:lnTo>
                        <a:pt x="198" y="29"/>
                      </a:lnTo>
                      <a:lnTo>
                        <a:pt x="198" y="29"/>
                      </a:lnTo>
                      <a:lnTo>
                        <a:pt x="198" y="29"/>
                      </a:lnTo>
                      <a:lnTo>
                        <a:pt x="199" y="29"/>
                      </a:lnTo>
                      <a:lnTo>
                        <a:pt x="199" y="29"/>
                      </a:lnTo>
                      <a:lnTo>
                        <a:pt x="199" y="29"/>
                      </a:lnTo>
                      <a:lnTo>
                        <a:pt x="199" y="28"/>
                      </a:lnTo>
                      <a:lnTo>
                        <a:pt x="200" y="28"/>
                      </a:lnTo>
                      <a:lnTo>
                        <a:pt x="200" y="28"/>
                      </a:lnTo>
                      <a:lnTo>
                        <a:pt x="200" y="28"/>
                      </a:lnTo>
                      <a:lnTo>
                        <a:pt x="200" y="28"/>
                      </a:lnTo>
                      <a:lnTo>
                        <a:pt x="201" y="27"/>
                      </a:lnTo>
                      <a:lnTo>
                        <a:pt x="201" y="27"/>
                      </a:lnTo>
                      <a:lnTo>
                        <a:pt x="201" y="27"/>
                      </a:lnTo>
                      <a:lnTo>
                        <a:pt x="201" y="27"/>
                      </a:lnTo>
                      <a:lnTo>
                        <a:pt x="202" y="27"/>
                      </a:lnTo>
                      <a:lnTo>
                        <a:pt x="202" y="27"/>
                      </a:lnTo>
                      <a:lnTo>
                        <a:pt x="202" y="26"/>
                      </a:lnTo>
                      <a:lnTo>
                        <a:pt x="203" y="26"/>
                      </a:lnTo>
                      <a:lnTo>
                        <a:pt x="203" y="26"/>
                      </a:lnTo>
                      <a:lnTo>
                        <a:pt x="203" y="26"/>
                      </a:lnTo>
                      <a:lnTo>
                        <a:pt x="203" y="26"/>
                      </a:lnTo>
                      <a:lnTo>
                        <a:pt x="203" y="26"/>
                      </a:lnTo>
                      <a:lnTo>
                        <a:pt x="204" y="26"/>
                      </a:lnTo>
                      <a:lnTo>
                        <a:pt x="204" y="26"/>
                      </a:lnTo>
                      <a:lnTo>
                        <a:pt x="204" y="25"/>
                      </a:lnTo>
                      <a:lnTo>
                        <a:pt x="205" y="25"/>
                      </a:lnTo>
                      <a:lnTo>
                        <a:pt x="205" y="25"/>
                      </a:lnTo>
                      <a:lnTo>
                        <a:pt x="205" y="25"/>
                      </a:lnTo>
                      <a:lnTo>
                        <a:pt x="205" y="24"/>
                      </a:lnTo>
                      <a:lnTo>
                        <a:pt x="206" y="24"/>
                      </a:lnTo>
                      <a:lnTo>
                        <a:pt x="206" y="24"/>
                      </a:lnTo>
                      <a:lnTo>
                        <a:pt x="206" y="24"/>
                      </a:lnTo>
                      <a:lnTo>
                        <a:pt x="207" y="24"/>
                      </a:lnTo>
                      <a:lnTo>
                        <a:pt x="207" y="24"/>
                      </a:lnTo>
                      <a:lnTo>
                        <a:pt x="207" y="23"/>
                      </a:lnTo>
                      <a:lnTo>
                        <a:pt x="208" y="23"/>
                      </a:lnTo>
                      <a:lnTo>
                        <a:pt x="208" y="23"/>
                      </a:lnTo>
                      <a:lnTo>
                        <a:pt x="208" y="23"/>
                      </a:lnTo>
                      <a:lnTo>
                        <a:pt x="208" y="22"/>
                      </a:lnTo>
                      <a:lnTo>
                        <a:pt x="209" y="22"/>
                      </a:lnTo>
                      <a:lnTo>
                        <a:pt x="209" y="22"/>
                      </a:lnTo>
                      <a:lnTo>
                        <a:pt x="209" y="22"/>
                      </a:lnTo>
                      <a:lnTo>
                        <a:pt x="210" y="22"/>
                      </a:lnTo>
                      <a:lnTo>
                        <a:pt x="210" y="22"/>
                      </a:lnTo>
                      <a:lnTo>
                        <a:pt x="210" y="22"/>
                      </a:lnTo>
                      <a:lnTo>
                        <a:pt x="210" y="21"/>
                      </a:lnTo>
                      <a:lnTo>
                        <a:pt x="211" y="21"/>
                      </a:lnTo>
                      <a:lnTo>
                        <a:pt x="211" y="21"/>
                      </a:lnTo>
                      <a:lnTo>
                        <a:pt x="211" y="21"/>
                      </a:lnTo>
                      <a:lnTo>
                        <a:pt x="211" y="21"/>
                      </a:lnTo>
                      <a:lnTo>
                        <a:pt x="212" y="20"/>
                      </a:lnTo>
                      <a:lnTo>
                        <a:pt x="212" y="20"/>
                      </a:lnTo>
                      <a:lnTo>
                        <a:pt x="212" y="20"/>
                      </a:lnTo>
                      <a:lnTo>
                        <a:pt x="213" y="20"/>
                      </a:lnTo>
                      <a:lnTo>
                        <a:pt x="213" y="20"/>
                      </a:lnTo>
                      <a:lnTo>
                        <a:pt x="213" y="20"/>
                      </a:lnTo>
                      <a:lnTo>
                        <a:pt x="213" y="19"/>
                      </a:lnTo>
                      <a:lnTo>
                        <a:pt x="214" y="19"/>
                      </a:lnTo>
                      <a:lnTo>
                        <a:pt x="214" y="19"/>
                      </a:lnTo>
                      <a:lnTo>
                        <a:pt x="214" y="19"/>
                      </a:lnTo>
                      <a:lnTo>
                        <a:pt x="215" y="18"/>
                      </a:lnTo>
                      <a:lnTo>
                        <a:pt x="215" y="18"/>
                      </a:lnTo>
                      <a:lnTo>
                        <a:pt x="215" y="18"/>
                      </a:lnTo>
                      <a:lnTo>
                        <a:pt x="216" y="18"/>
                      </a:lnTo>
                      <a:lnTo>
                        <a:pt x="216" y="18"/>
                      </a:lnTo>
                      <a:lnTo>
                        <a:pt x="216" y="18"/>
                      </a:lnTo>
                      <a:lnTo>
                        <a:pt x="216" y="18"/>
                      </a:lnTo>
                      <a:lnTo>
                        <a:pt x="217" y="17"/>
                      </a:lnTo>
                      <a:lnTo>
                        <a:pt x="217" y="17"/>
                      </a:lnTo>
                      <a:lnTo>
                        <a:pt x="217" y="17"/>
                      </a:lnTo>
                      <a:lnTo>
                        <a:pt x="217" y="17"/>
                      </a:lnTo>
                      <a:lnTo>
                        <a:pt x="217" y="17"/>
                      </a:lnTo>
                      <a:lnTo>
                        <a:pt x="218" y="17"/>
                      </a:lnTo>
                      <a:lnTo>
                        <a:pt x="218" y="16"/>
                      </a:lnTo>
                      <a:lnTo>
                        <a:pt x="218" y="16"/>
                      </a:lnTo>
                      <a:lnTo>
                        <a:pt x="218" y="16"/>
                      </a:lnTo>
                      <a:lnTo>
                        <a:pt x="218" y="16"/>
                      </a:lnTo>
                      <a:lnTo>
                        <a:pt x="219" y="16"/>
                      </a:lnTo>
                      <a:lnTo>
                        <a:pt x="219" y="16"/>
                      </a:lnTo>
                      <a:lnTo>
                        <a:pt x="219" y="16"/>
                      </a:lnTo>
                      <a:lnTo>
                        <a:pt x="219" y="15"/>
                      </a:lnTo>
                      <a:lnTo>
                        <a:pt x="220" y="15"/>
                      </a:lnTo>
                      <a:lnTo>
                        <a:pt x="220" y="15"/>
                      </a:lnTo>
                      <a:lnTo>
                        <a:pt x="220" y="15"/>
                      </a:lnTo>
                      <a:lnTo>
                        <a:pt x="221" y="15"/>
                      </a:lnTo>
                      <a:lnTo>
                        <a:pt x="221" y="15"/>
                      </a:lnTo>
                      <a:lnTo>
                        <a:pt x="221" y="14"/>
                      </a:lnTo>
                      <a:lnTo>
                        <a:pt x="221" y="14"/>
                      </a:lnTo>
                      <a:lnTo>
                        <a:pt x="222" y="14"/>
                      </a:lnTo>
                      <a:lnTo>
                        <a:pt x="222" y="14"/>
                      </a:lnTo>
                      <a:lnTo>
                        <a:pt x="222" y="14"/>
                      </a:lnTo>
                      <a:lnTo>
                        <a:pt x="222" y="13"/>
                      </a:lnTo>
                      <a:lnTo>
                        <a:pt x="223" y="13"/>
                      </a:lnTo>
                      <a:lnTo>
                        <a:pt x="223" y="13"/>
                      </a:lnTo>
                      <a:lnTo>
                        <a:pt x="223" y="13"/>
                      </a:lnTo>
                      <a:lnTo>
                        <a:pt x="224" y="13"/>
                      </a:lnTo>
                      <a:lnTo>
                        <a:pt x="224" y="13"/>
                      </a:lnTo>
                      <a:lnTo>
                        <a:pt x="224" y="13"/>
                      </a:lnTo>
                      <a:lnTo>
                        <a:pt x="225" y="12"/>
                      </a:lnTo>
                      <a:lnTo>
                        <a:pt x="225" y="12"/>
                      </a:lnTo>
                      <a:lnTo>
                        <a:pt x="225" y="12"/>
                      </a:lnTo>
                      <a:lnTo>
                        <a:pt x="225" y="12"/>
                      </a:lnTo>
                      <a:lnTo>
                        <a:pt x="226" y="12"/>
                      </a:lnTo>
                      <a:lnTo>
                        <a:pt x="226" y="11"/>
                      </a:lnTo>
                      <a:lnTo>
                        <a:pt x="226" y="11"/>
                      </a:lnTo>
                      <a:lnTo>
                        <a:pt x="226" y="11"/>
                      </a:lnTo>
                      <a:lnTo>
                        <a:pt x="227" y="11"/>
                      </a:lnTo>
                      <a:lnTo>
                        <a:pt x="227" y="11"/>
                      </a:lnTo>
                      <a:lnTo>
                        <a:pt x="227" y="11"/>
                      </a:lnTo>
                      <a:lnTo>
                        <a:pt x="227" y="11"/>
                      </a:lnTo>
                      <a:lnTo>
                        <a:pt x="227" y="11"/>
                      </a:lnTo>
                      <a:lnTo>
                        <a:pt x="228" y="10"/>
                      </a:lnTo>
                      <a:lnTo>
                        <a:pt x="228" y="10"/>
                      </a:lnTo>
                      <a:lnTo>
                        <a:pt x="228" y="10"/>
                      </a:lnTo>
                      <a:lnTo>
                        <a:pt x="228" y="10"/>
                      </a:lnTo>
                      <a:lnTo>
                        <a:pt x="229" y="9"/>
                      </a:lnTo>
                      <a:lnTo>
                        <a:pt x="229" y="9"/>
                      </a:lnTo>
                      <a:lnTo>
                        <a:pt x="229" y="9"/>
                      </a:lnTo>
                      <a:lnTo>
                        <a:pt x="229" y="9"/>
                      </a:lnTo>
                      <a:lnTo>
                        <a:pt x="230" y="9"/>
                      </a:lnTo>
                      <a:lnTo>
                        <a:pt x="230" y="9"/>
                      </a:lnTo>
                      <a:lnTo>
                        <a:pt x="230" y="9"/>
                      </a:lnTo>
                      <a:lnTo>
                        <a:pt x="230" y="8"/>
                      </a:lnTo>
                      <a:lnTo>
                        <a:pt x="231" y="8"/>
                      </a:lnTo>
                      <a:lnTo>
                        <a:pt x="231" y="8"/>
                      </a:lnTo>
                      <a:lnTo>
                        <a:pt x="231" y="8"/>
                      </a:lnTo>
                      <a:lnTo>
                        <a:pt x="231" y="8"/>
                      </a:lnTo>
                      <a:lnTo>
                        <a:pt x="232" y="7"/>
                      </a:lnTo>
                      <a:lnTo>
                        <a:pt x="232" y="7"/>
                      </a:lnTo>
                      <a:lnTo>
                        <a:pt x="232" y="7"/>
                      </a:lnTo>
                      <a:lnTo>
                        <a:pt x="233" y="7"/>
                      </a:lnTo>
                      <a:lnTo>
                        <a:pt x="233" y="7"/>
                      </a:lnTo>
                      <a:lnTo>
                        <a:pt x="233" y="7"/>
                      </a:lnTo>
                      <a:lnTo>
                        <a:pt x="233" y="7"/>
                      </a:lnTo>
                      <a:lnTo>
                        <a:pt x="233" y="7"/>
                      </a:lnTo>
                      <a:lnTo>
                        <a:pt x="234" y="6"/>
                      </a:lnTo>
                      <a:lnTo>
                        <a:pt x="234" y="6"/>
                      </a:lnTo>
                      <a:lnTo>
                        <a:pt x="234" y="6"/>
                      </a:lnTo>
                      <a:lnTo>
                        <a:pt x="234" y="6"/>
                      </a:lnTo>
                      <a:lnTo>
                        <a:pt x="235" y="6"/>
                      </a:lnTo>
                      <a:lnTo>
                        <a:pt x="235" y="6"/>
                      </a:lnTo>
                      <a:lnTo>
                        <a:pt x="235" y="6"/>
                      </a:lnTo>
                      <a:lnTo>
                        <a:pt x="235" y="6"/>
                      </a:lnTo>
                      <a:lnTo>
                        <a:pt x="235" y="5"/>
                      </a:lnTo>
                      <a:lnTo>
                        <a:pt x="236" y="5"/>
                      </a:lnTo>
                      <a:lnTo>
                        <a:pt x="236" y="5"/>
                      </a:lnTo>
                      <a:lnTo>
                        <a:pt x="236" y="5"/>
                      </a:lnTo>
                      <a:lnTo>
                        <a:pt x="237" y="5"/>
                      </a:lnTo>
                      <a:lnTo>
                        <a:pt x="237" y="4"/>
                      </a:lnTo>
                      <a:lnTo>
                        <a:pt x="237" y="4"/>
                      </a:lnTo>
                      <a:lnTo>
                        <a:pt x="237" y="4"/>
                      </a:lnTo>
                      <a:lnTo>
                        <a:pt x="237" y="4"/>
                      </a:lnTo>
                      <a:lnTo>
                        <a:pt x="238" y="4"/>
                      </a:lnTo>
                      <a:lnTo>
                        <a:pt x="238" y="4"/>
                      </a:lnTo>
                      <a:lnTo>
                        <a:pt x="238" y="4"/>
                      </a:lnTo>
                      <a:lnTo>
                        <a:pt x="238" y="4"/>
                      </a:lnTo>
                      <a:lnTo>
                        <a:pt x="239" y="3"/>
                      </a:lnTo>
                      <a:lnTo>
                        <a:pt x="239" y="3"/>
                      </a:lnTo>
                      <a:lnTo>
                        <a:pt x="239" y="3"/>
                      </a:lnTo>
                      <a:lnTo>
                        <a:pt x="239" y="3"/>
                      </a:lnTo>
                      <a:lnTo>
                        <a:pt x="240" y="3"/>
                      </a:lnTo>
                      <a:lnTo>
                        <a:pt x="240" y="2"/>
                      </a:lnTo>
                      <a:lnTo>
                        <a:pt x="240" y="2"/>
                      </a:lnTo>
                      <a:lnTo>
                        <a:pt x="240" y="2"/>
                      </a:lnTo>
                      <a:lnTo>
                        <a:pt x="241" y="2"/>
                      </a:lnTo>
                      <a:lnTo>
                        <a:pt x="241" y="2"/>
                      </a:lnTo>
                      <a:lnTo>
                        <a:pt x="241" y="2"/>
                      </a:lnTo>
                      <a:lnTo>
                        <a:pt x="241" y="2"/>
                      </a:lnTo>
                      <a:lnTo>
                        <a:pt x="242" y="1"/>
                      </a:lnTo>
                      <a:lnTo>
                        <a:pt x="242" y="1"/>
                      </a:lnTo>
                      <a:lnTo>
                        <a:pt x="242" y="1"/>
                      </a:lnTo>
                      <a:lnTo>
                        <a:pt x="243" y="1"/>
                      </a:lnTo>
                      <a:lnTo>
                        <a:pt x="243" y="0"/>
                      </a:lnTo>
                      <a:lnTo>
                        <a:pt x="243" y="0"/>
                      </a:lnTo>
                      <a:lnTo>
                        <a:pt x="243" y="0"/>
                      </a:lnTo>
                      <a:lnTo>
                        <a:pt x="244" y="0"/>
                      </a:lnTo>
                      <a:lnTo>
                        <a:pt x="244" y="0"/>
                      </a:lnTo>
                      <a:lnTo>
                        <a:pt x="244" y="0"/>
                      </a:lnTo>
                      <a:lnTo>
                        <a:pt x="244" y="0"/>
                      </a:lnTo>
                      <a:lnTo>
                        <a:pt x="245" y="0"/>
                      </a:lnTo>
                    </a:path>
                  </a:pathLst>
                </a:custGeom>
                <a:noFill/>
                <a:ln w="38100" cmpd="sng">
                  <a:solidFill>
                    <a:srgbClr val="FCD1C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18FFD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42" name="Rectangle 135"/>
                <p:cNvSpPr>
                  <a:spLocks noChangeArrowheads="1"/>
                </p:cNvSpPr>
                <p:nvPr/>
              </p:nvSpPr>
              <p:spPr bwMode="auto">
                <a:xfrm>
                  <a:off x="2940" y="1104"/>
                  <a:ext cx="1525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5008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CD1C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CA" sz="4000" b="1">
                      <a:solidFill>
                        <a:srgbClr val="FCD1C1"/>
                      </a:solidFill>
                      <a:latin typeface="Symbol" pitchFamily="18" charset="2"/>
                    </a:rPr>
                    <a:t>(s </a:t>
                  </a:r>
                  <a:r>
                    <a:rPr lang="en-CA" sz="4000" b="1">
                      <a:solidFill>
                        <a:srgbClr val="FCD1C1"/>
                      </a:solidFill>
                      <a:latin typeface="Symbol" pitchFamily="18" charset="2"/>
                      <a:sym typeface="Symbol" pitchFamily="18" charset="2"/>
                    </a:rPr>
                    <a:t></a:t>
                  </a:r>
                  <a:r>
                    <a:rPr lang="en-CA" sz="4000" b="1">
                      <a:solidFill>
                        <a:srgbClr val="FCD1C1"/>
                      </a:solidFill>
                      <a:latin typeface="Symbol" pitchFamily="18" charset="2"/>
                    </a:rPr>
                    <a:t> b)(</a:t>
                  </a:r>
                  <a:r>
                    <a:rPr lang="en-CA" sz="4000" b="1" i="1">
                      <a:solidFill>
                        <a:srgbClr val="FCD1C1"/>
                      </a:solidFill>
                      <a:latin typeface="Zapf Calligraphic 801 SWA" pitchFamily="18" charset="0"/>
                    </a:rPr>
                    <a:t>t</a:t>
                  </a:r>
                  <a:r>
                    <a:rPr lang="en-CA" sz="4000" b="1">
                      <a:solidFill>
                        <a:srgbClr val="FCD1C1"/>
                      </a:solidFill>
                      <a:latin typeface="Symbol" pitchFamily="18" charset="2"/>
                    </a:rPr>
                    <a:t>)</a:t>
                  </a:r>
                </a:p>
              </p:txBody>
            </p:sp>
          </p:grpSp>
          <p:sp>
            <p:nvSpPr>
              <p:cNvPr id="140" name="Text Box 137"/>
              <p:cNvSpPr txBox="1">
                <a:spLocks noChangeArrowheads="1"/>
              </p:cNvSpPr>
              <p:nvPr/>
            </p:nvSpPr>
            <p:spPr bwMode="auto">
              <a:xfrm>
                <a:off x="3490" y="720"/>
                <a:ext cx="1592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500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500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CA" sz="4000" b="1">
                    <a:solidFill>
                      <a:srgbClr val="FE0000"/>
                    </a:solidFill>
                    <a:latin typeface="Zapf Calligraphic 801 SWA" pitchFamily="18" charset="0"/>
                  </a:rPr>
                  <a:t>D = 435 ms</a:t>
                </a:r>
              </a:p>
            </p:txBody>
          </p:sp>
        </p:grpSp>
      </p:grpSp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844550" y="3429000"/>
            <a:ext cx="7107238" cy="2590800"/>
            <a:chOff x="576" y="2160"/>
            <a:chExt cx="4849" cy="1632"/>
          </a:xfrm>
        </p:grpSpPr>
        <p:grpSp>
          <p:nvGrpSpPr>
            <p:cNvPr id="144" name="Group 139"/>
            <p:cNvGrpSpPr>
              <a:grpSpLocks/>
            </p:cNvGrpSpPr>
            <p:nvPr/>
          </p:nvGrpSpPr>
          <p:grpSpPr bwMode="auto">
            <a:xfrm>
              <a:off x="576" y="2160"/>
              <a:ext cx="4849" cy="1632"/>
              <a:chOff x="576" y="2160"/>
              <a:chExt cx="4849" cy="1632"/>
            </a:xfrm>
          </p:grpSpPr>
          <p:sp>
            <p:nvSpPr>
              <p:cNvPr id="218" name="Rectangle 1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839" cy="1632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19" name="Rectangle 14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839" cy="1632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20" name="Rectangle 14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839" cy="1632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21" name="Line 143"/>
              <p:cNvSpPr>
                <a:spLocks noChangeShapeType="1"/>
              </p:cNvSpPr>
              <p:nvPr/>
            </p:nvSpPr>
            <p:spPr bwMode="auto">
              <a:xfrm flipV="1">
                <a:off x="2155" y="3616"/>
                <a:ext cx="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22" name="Rectangle 144"/>
              <p:cNvSpPr>
                <a:spLocks noChangeArrowheads="1"/>
              </p:cNvSpPr>
              <p:nvPr/>
            </p:nvSpPr>
            <p:spPr bwMode="auto">
              <a:xfrm>
                <a:off x="2174" y="3663"/>
                <a:ext cx="159" cy="106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100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223" name="Line 145"/>
              <p:cNvSpPr>
                <a:spLocks noChangeShapeType="1"/>
              </p:cNvSpPr>
              <p:nvPr/>
            </p:nvSpPr>
            <p:spPr bwMode="auto">
              <a:xfrm flipV="1">
                <a:off x="3179" y="3616"/>
                <a:ext cx="3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24" name="Rectangle 146"/>
              <p:cNvSpPr>
                <a:spLocks noChangeArrowheads="1"/>
              </p:cNvSpPr>
              <p:nvPr/>
            </p:nvSpPr>
            <p:spPr bwMode="auto">
              <a:xfrm>
                <a:off x="3212" y="3663"/>
                <a:ext cx="159" cy="106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200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225" name="Line 147"/>
              <p:cNvSpPr>
                <a:spLocks noChangeShapeType="1"/>
              </p:cNvSpPr>
              <p:nvPr/>
            </p:nvSpPr>
            <p:spPr bwMode="auto">
              <a:xfrm flipV="1">
                <a:off x="4206" y="3616"/>
                <a:ext cx="3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26" name="Rectangle 148"/>
              <p:cNvSpPr>
                <a:spLocks noChangeArrowheads="1"/>
              </p:cNvSpPr>
              <p:nvPr/>
            </p:nvSpPr>
            <p:spPr bwMode="auto">
              <a:xfrm>
                <a:off x="4239" y="3663"/>
                <a:ext cx="159" cy="106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300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227" name="Line 149"/>
              <p:cNvSpPr>
                <a:spLocks noChangeShapeType="1"/>
              </p:cNvSpPr>
              <p:nvPr/>
            </p:nvSpPr>
            <p:spPr bwMode="auto">
              <a:xfrm flipV="1">
                <a:off x="5246" y="3616"/>
                <a:ext cx="5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28" name="Rectangle 150"/>
              <p:cNvSpPr>
                <a:spLocks noChangeArrowheads="1"/>
              </p:cNvSpPr>
              <p:nvPr/>
            </p:nvSpPr>
            <p:spPr bwMode="auto">
              <a:xfrm>
                <a:off x="5266" y="3663"/>
                <a:ext cx="159" cy="106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400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229" name="Line 151"/>
              <p:cNvSpPr>
                <a:spLocks noChangeShapeType="1"/>
              </p:cNvSpPr>
              <p:nvPr/>
            </p:nvSpPr>
            <p:spPr bwMode="auto">
              <a:xfrm flipV="1">
                <a:off x="1331" y="3616"/>
                <a:ext cx="3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30" name="Line 152"/>
              <p:cNvSpPr>
                <a:spLocks noChangeShapeType="1"/>
              </p:cNvSpPr>
              <p:nvPr/>
            </p:nvSpPr>
            <p:spPr bwMode="auto">
              <a:xfrm flipV="1">
                <a:off x="1533" y="3616"/>
                <a:ext cx="4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31" name="Line 153"/>
              <p:cNvSpPr>
                <a:spLocks noChangeShapeType="1"/>
              </p:cNvSpPr>
              <p:nvPr/>
            </p:nvSpPr>
            <p:spPr bwMode="auto">
              <a:xfrm flipV="1">
                <a:off x="1736" y="3616"/>
                <a:ext cx="3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32" name="Line 154"/>
              <p:cNvSpPr>
                <a:spLocks noChangeShapeType="1"/>
              </p:cNvSpPr>
              <p:nvPr/>
            </p:nvSpPr>
            <p:spPr bwMode="auto">
              <a:xfrm flipV="1">
                <a:off x="1953" y="3616"/>
                <a:ext cx="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33" name="Line 155"/>
              <p:cNvSpPr>
                <a:spLocks noChangeShapeType="1"/>
              </p:cNvSpPr>
              <p:nvPr/>
            </p:nvSpPr>
            <p:spPr bwMode="auto">
              <a:xfrm flipV="1">
                <a:off x="2356" y="3616"/>
                <a:ext cx="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34" name="Line 156"/>
              <p:cNvSpPr>
                <a:spLocks noChangeShapeType="1"/>
              </p:cNvSpPr>
              <p:nvPr/>
            </p:nvSpPr>
            <p:spPr bwMode="auto">
              <a:xfrm flipV="1">
                <a:off x="2558" y="3616"/>
                <a:ext cx="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35" name="Line 157"/>
              <p:cNvSpPr>
                <a:spLocks noChangeShapeType="1"/>
              </p:cNvSpPr>
              <p:nvPr/>
            </p:nvSpPr>
            <p:spPr bwMode="auto">
              <a:xfrm flipV="1">
                <a:off x="2777" y="3616"/>
                <a:ext cx="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36" name="Line 158"/>
              <p:cNvSpPr>
                <a:spLocks noChangeShapeType="1"/>
              </p:cNvSpPr>
              <p:nvPr/>
            </p:nvSpPr>
            <p:spPr bwMode="auto">
              <a:xfrm flipV="1">
                <a:off x="2978" y="3616"/>
                <a:ext cx="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37" name="Line 159"/>
              <p:cNvSpPr>
                <a:spLocks noChangeShapeType="1"/>
              </p:cNvSpPr>
              <p:nvPr/>
            </p:nvSpPr>
            <p:spPr bwMode="auto">
              <a:xfrm flipV="1">
                <a:off x="3381" y="3616"/>
                <a:ext cx="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38" name="Line 160"/>
              <p:cNvSpPr>
                <a:spLocks noChangeShapeType="1"/>
              </p:cNvSpPr>
              <p:nvPr/>
            </p:nvSpPr>
            <p:spPr bwMode="auto">
              <a:xfrm flipV="1">
                <a:off x="3602" y="3616"/>
                <a:ext cx="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39" name="Line 161"/>
              <p:cNvSpPr>
                <a:spLocks noChangeShapeType="1"/>
              </p:cNvSpPr>
              <p:nvPr/>
            </p:nvSpPr>
            <p:spPr bwMode="auto">
              <a:xfrm flipV="1">
                <a:off x="3803" y="3616"/>
                <a:ext cx="3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40" name="Line 162"/>
              <p:cNvSpPr>
                <a:spLocks noChangeShapeType="1"/>
              </p:cNvSpPr>
              <p:nvPr/>
            </p:nvSpPr>
            <p:spPr bwMode="auto">
              <a:xfrm flipV="1">
                <a:off x="4005" y="3616"/>
                <a:ext cx="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41" name="Line 163"/>
              <p:cNvSpPr>
                <a:spLocks noChangeShapeType="1"/>
              </p:cNvSpPr>
              <p:nvPr/>
            </p:nvSpPr>
            <p:spPr bwMode="auto">
              <a:xfrm flipV="1">
                <a:off x="4425" y="3616"/>
                <a:ext cx="3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42" name="Line 164"/>
              <p:cNvSpPr>
                <a:spLocks noChangeShapeType="1"/>
              </p:cNvSpPr>
              <p:nvPr/>
            </p:nvSpPr>
            <p:spPr bwMode="auto">
              <a:xfrm flipV="1">
                <a:off x="4627" y="3616"/>
                <a:ext cx="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43" name="Line 165"/>
              <p:cNvSpPr>
                <a:spLocks noChangeShapeType="1"/>
              </p:cNvSpPr>
              <p:nvPr/>
            </p:nvSpPr>
            <p:spPr bwMode="auto">
              <a:xfrm flipV="1">
                <a:off x="4828" y="3616"/>
                <a:ext cx="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44" name="Line 166"/>
              <p:cNvSpPr>
                <a:spLocks noChangeShapeType="1"/>
              </p:cNvSpPr>
              <p:nvPr/>
            </p:nvSpPr>
            <p:spPr bwMode="auto">
              <a:xfrm flipV="1">
                <a:off x="5030" y="3616"/>
                <a:ext cx="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45" name="Line 167"/>
              <p:cNvSpPr>
                <a:spLocks noChangeShapeType="1"/>
              </p:cNvSpPr>
              <p:nvPr/>
            </p:nvSpPr>
            <p:spPr bwMode="auto">
              <a:xfrm>
                <a:off x="1029" y="3625"/>
                <a:ext cx="4320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46" name="Line 168"/>
              <p:cNvSpPr>
                <a:spLocks noChangeShapeType="1"/>
              </p:cNvSpPr>
              <p:nvPr/>
            </p:nvSpPr>
            <p:spPr bwMode="auto">
              <a:xfrm>
                <a:off x="1130" y="3386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47" name="Rectangle 169"/>
              <p:cNvSpPr>
                <a:spLocks noChangeArrowheads="1"/>
              </p:cNvSpPr>
              <p:nvPr/>
            </p:nvSpPr>
            <p:spPr bwMode="auto">
              <a:xfrm>
                <a:off x="731" y="3331"/>
                <a:ext cx="212" cy="106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2000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248" name="Line 170"/>
              <p:cNvSpPr>
                <a:spLocks noChangeShapeType="1"/>
              </p:cNvSpPr>
              <p:nvPr/>
            </p:nvSpPr>
            <p:spPr bwMode="auto">
              <a:xfrm>
                <a:off x="1130" y="3146"/>
                <a:ext cx="17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49" name="Rectangle 171"/>
              <p:cNvSpPr>
                <a:spLocks noChangeArrowheads="1"/>
              </p:cNvSpPr>
              <p:nvPr/>
            </p:nvSpPr>
            <p:spPr bwMode="auto">
              <a:xfrm>
                <a:off x="731" y="3091"/>
                <a:ext cx="212" cy="106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4000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250" name="Line 172"/>
              <p:cNvSpPr>
                <a:spLocks noChangeShapeType="1"/>
              </p:cNvSpPr>
              <p:nvPr/>
            </p:nvSpPr>
            <p:spPr bwMode="auto">
              <a:xfrm>
                <a:off x="1130" y="2907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51" name="Rectangle 173"/>
              <p:cNvSpPr>
                <a:spLocks noChangeArrowheads="1"/>
              </p:cNvSpPr>
              <p:nvPr/>
            </p:nvSpPr>
            <p:spPr bwMode="auto">
              <a:xfrm>
                <a:off x="731" y="2851"/>
                <a:ext cx="212" cy="106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6000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252" name="Line 174"/>
              <p:cNvSpPr>
                <a:spLocks noChangeShapeType="1"/>
              </p:cNvSpPr>
              <p:nvPr/>
            </p:nvSpPr>
            <p:spPr bwMode="auto">
              <a:xfrm>
                <a:off x="1130" y="2668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53" name="Rectangle 175"/>
              <p:cNvSpPr>
                <a:spLocks noChangeArrowheads="1"/>
              </p:cNvSpPr>
              <p:nvPr/>
            </p:nvSpPr>
            <p:spPr bwMode="auto">
              <a:xfrm>
                <a:off x="731" y="2612"/>
                <a:ext cx="212" cy="106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8000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254" name="Line 176"/>
              <p:cNvSpPr>
                <a:spLocks noChangeShapeType="1"/>
              </p:cNvSpPr>
              <p:nvPr/>
            </p:nvSpPr>
            <p:spPr bwMode="auto">
              <a:xfrm>
                <a:off x="1130" y="2427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55" name="Rectangle 177"/>
              <p:cNvSpPr>
                <a:spLocks noChangeArrowheads="1"/>
              </p:cNvSpPr>
              <p:nvPr/>
            </p:nvSpPr>
            <p:spPr bwMode="auto">
              <a:xfrm>
                <a:off x="679" y="2372"/>
                <a:ext cx="265" cy="106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10000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256" name="Line 178"/>
              <p:cNvSpPr>
                <a:spLocks noChangeShapeType="1"/>
              </p:cNvSpPr>
              <p:nvPr/>
            </p:nvSpPr>
            <p:spPr bwMode="auto">
              <a:xfrm>
                <a:off x="1130" y="3571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57" name="Line 179"/>
              <p:cNvSpPr>
                <a:spLocks noChangeShapeType="1"/>
              </p:cNvSpPr>
              <p:nvPr/>
            </p:nvSpPr>
            <p:spPr bwMode="auto">
              <a:xfrm>
                <a:off x="1130" y="3506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58" name="Line 180"/>
              <p:cNvSpPr>
                <a:spLocks noChangeShapeType="1"/>
              </p:cNvSpPr>
              <p:nvPr/>
            </p:nvSpPr>
            <p:spPr bwMode="auto">
              <a:xfrm>
                <a:off x="1130" y="3451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59" name="Line 181"/>
              <p:cNvSpPr>
                <a:spLocks noChangeShapeType="1"/>
              </p:cNvSpPr>
              <p:nvPr/>
            </p:nvSpPr>
            <p:spPr bwMode="auto">
              <a:xfrm>
                <a:off x="1130" y="3331"/>
                <a:ext cx="17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60" name="Line 182"/>
              <p:cNvSpPr>
                <a:spLocks noChangeShapeType="1"/>
              </p:cNvSpPr>
              <p:nvPr/>
            </p:nvSpPr>
            <p:spPr bwMode="auto">
              <a:xfrm>
                <a:off x="1130" y="3266"/>
                <a:ext cx="17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61" name="Line 183"/>
              <p:cNvSpPr>
                <a:spLocks noChangeShapeType="1"/>
              </p:cNvSpPr>
              <p:nvPr/>
            </p:nvSpPr>
            <p:spPr bwMode="auto">
              <a:xfrm>
                <a:off x="1130" y="3212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62" name="Line 184"/>
              <p:cNvSpPr>
                <a:spLocks noChangeShapeType="1"/>
              </p:cNvSpPr>
              <p:nvPr/>
            </p:nvSpPr>
            <p:spPr bwMode="auto">
              <a:xfrm>
                <a:off x="1130" y="3092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63" name="Line 185"/>
              <p:cNvSpPr>
                <a:spLocks noChangeShapeType="1"/>
              </p:cNvSpPr>
              <p:nvPr/>
            </p:nvSpPr>
            <p:spPr bwMode="auto">
              <a:xfrm>
                <a:off x="1130" y="3027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64" name="Line 186"/>
              <p:cNvSpPr>
                <a:spLocks noChangeShapeType="1"/>
              </p:cNvSpPr>
              <p:nvPr/>
            </p:nvSpPr>
            <p:spPr bwMode="auto">
              <a:xfrm>
                <a:off x="1130" y="2971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65" name="Line 187"/>
              <p:cNvSpPr>
                <a:spLocks noChangeShapeType="1"/>
              </p:cNvSpPr>
              <p:nvPr/>
            </p:nvSpPr>
            <p:spPr bwMode="auto">
              <a:xfrm>
                <a:off x="1130" y="2851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66" name="Line 188"/>
              <p:cNvSpPr>
                <a:spLocks noChangeShapeType="1"/>
              </p:cNvSpPr>
              <p:nvPr/>
            </p:nvSpPr>
            <p:spPr bwMode="auto">
              <a:xfrm>
                <a:off x="1130" y="2787"/>
                <a:ext cx="17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67" name="Line 189"/>
              <p:cNvSpPr>
                <a:spLocks noChangeShapeType="1"/>
              </p:cNvSpPr>
              <p:nvPr/>
            </p:nvSpPr>
            <p:spPr bwMode="auto">
              <a:xfrm>
                <a:off x="1130" y="2731"/>
                <a:ext cx="17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68" name="Line 190"/>
              <p:cNvSpPr>
                <a:spLocks noChangeShapeType="1"/>
              </p:cNvSpPr>
              <p:nvPr/>
            </p:nvSpPr>
            <p:spPr bwMode="auto">
              <a:xfrm>
                <a:off x="1130" y="2612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69" name="Line 191"/>
              <p:cNvSpPr>
                <a:spLocks noChangeShapeType="1"/>
              </p:cNvSpPr>
              <p:nvPr/>
            </p:nvSpPr>
            <p:spPr bwMode="auto">
              <a:xfrm>
                <a:off x="1130" y="2548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70" name="Line 192"/>
              <p:cNvSpPr>
                <a:spLocks noChangeShapeType="1"/>
              </p:cNvSpPr>
              <p:nvPr/>
            </p:nvSpPr>
            <p:spPr bwMode="auto">
              <a:xfrm>
                <a:off x="1130" y="2483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71" name="Line 193"/>
              <p:cNvSpPr>
                <a:spLocks noChangeShapeType="1"/>
              </p:cNvSpPr>
              <p:nvPr/>
            </p:nvSpPr>
            <p:spPr bwMode="auto">
              <a:xfrm>
                <a:off x="1130" y="2363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72" name="Line 194"/>
              <p:cNvSpPr>
                <a:spLocks noChangeShapeType="1"/>
              </p:cNvSpPr>
              <p:nvPr/>
            </p:nvSpPr>
            <p:spPr bwMode="auto">
              <a:xfrm>
                <a:off x="1130" y="2307"/>
                <a:ext cx="1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73" name="Line 195"/>
              <p:cNvSpPr>
                <a:spLocks noChangeShapeType="1"/>
              </p:cNvSpPr>
              <p:nvPr/>
            </p:nvSpPr>
            <p:spPr bwMode="auto">
              <a:xfrm>
                <a:off x="1130" y="2243"/>
                <a:ext cx="17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74" name="Line 196"/>
              <p:cNvSpPr>
                <a:spLocks noChangeShapeType="1"/>
              </p:cNvSpPr>
              <p:nvPr/>
            </p:nvSpPr>
            <p:spPr bwMode="auto">
              <a:xfrm flipV="1">
                <a:off x="1130" y="2196"/>
                <a:ext cx="2" cy="146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75" name="Freeform 197"/>
              <p:cNvSpPr>
                <a:spLocks/>
              </p:cNvSpPr>
              <p:nvPr/>
            </p:nvSpPr>
            <p:spPr bwMode="auto">
              <a:xfrm>
                <a:off x="1130" y="2234"/>
                <a:ext cx="4116" cy="1391"/>
              </a:xfrm>
              <a:custGeom>
                <a:avLst/>
                <a:gdLst>
                  <a:gd name="T0" fmla="*/ 61 w 245"/>
                  <a:gd name="T1" fmla="*/ 119 h 151"/>
                  <a:gd name="T2" fmla="*/ 87 w 245"/>
                  <a:gd name="T3" fmla="*/ 105 h 151"/>
                  <a:gd name="T4" fmla="*/ 88 w 245"/>
                  <a:gd name="T5" fmla="*/ 104 h 151"/>
                  <a:gd name="T6" fmla="*/ 90 w 245"/>
                  <a:gd name="T7" fmla="*/ 103 h 151"/>
                  <a:gd name="T8" fmla="*/ 92 w 245"/>
                  <a:gd name="T9" fmla="*/ 102 h 151"/>
                  <a:gd name="T10" fmla="*/ 94 w 245"/>
                  <a:gd name="T11" fmla="*/ 100 h 151"/>
                  <a:gd name="T12" fmla="*/ 96 w 245"/>
                  <a:gd name="T13" fmla="*/ 97 h 151"/>
                  <a:gd name="T14" fmla="*/ 98 w 245"/>
                  <a:gd name="T15" fmla="*/ 96 h 151"/>
                  <a:gd name="T16" fmla="*/ 99 w 245"/>
                  <a:gd name="T17" fmla="*/ 93 h 151"/>
                  <a:gd name="T18" fmla="*/ 101 w 245"/>
                  <a:gd name="T19" fmla="*/ 91 h 151"/>
                  <a:gd name="T20" fmla="*/ 103 w 245"/>
                  <a:gd name="T21" fmla="*/ 90 h 151"/>
                  <a:gd name="T22" fmla="*/ 104 w 245"/>
                  <a:gd name="T23" fmla="*/ 87 h 151"/>
                  <a:gd name="T24" fmla="*/ 106 w 245"/>
                  <a:gd name="T25" fmla="*/ 85 h 151"/>
                  <a:gd name="T26" fmla="*/ 108 w 245"/>
                  <a:gd name="T27" fmla="*/ 83 h 151"/>
                  <a:gd name="T28" fmla="*/ 109 w 245"/>
                  <a:gd name="T29" fmla="*/ 81 h 151"/>
                  <a:gd name="T30" fmla="*/ 111 w 245"/>
                  <a:gd name="T31" fmla="*/ 79 h 151"/>
                  <a:gd name="T32" fmla="*/ 113 w 245"/>
                  <a:gd name="T33" fmla="*/ 77 h 151"/>
                  <a:gd name="T34" fmla="*/ 115 w 245"/>
                  <a:gd name="T35" fmla="*/ 75 h 151"/>
                  <a:gd name="T36" fmla="*/ 117 w 245"/>
                  <a:gd name="T37" fmla="*/ 73 h 151"/>
                  <a:gd name="T38" fmla="*/ 118 w 245"/>
                  <a:gd name="T39" fmla="*/ 72 h 151"/>
                  <a:gd name="T40" fmla="*/ 120 w 245"/>
                  <a:gd name="T41" fmla="*/ 70 h 151"/>
                  <a:gd name="T42" fmla="*/ 122 w 245"/>
                  <a:gd name="T43" fmla="*/ 68 h 151"/>
                  <a:gd name="T44" fmla="*/ 123 w 245"/>
                  <a:gd name="T45" fmla="*/ 67 h 151"/>
                  <a:gd name="T46" fmla="*/ 125 w 245"/>
                  <a:gd name="T47" fmla="*/ 65 h 151"/>
                  <a:gd name="T48" fmla="*/ 127 w 245"/>
                  <a:gd name="T49" fmla="*/ 63 h 151"/>
                  <a:gd name="T50" fmla="*/ 129 w 245"/>
                  <a:gd name="T51" fmla="*/ 62 h 151"/>
                  <a:gd name="T52" fmla="*/ 131 w 245"/>
                  <a:gd name="T53" fmla="*/ 60 h 151"/>
                  <a:gd name="T54" fmla="*/ 143 w 245"/>
                  <a:gd name="T55" fmla="*/ 48 h 151"/>
                  <a:gd name="T56" fmla="*/ 154 w 245"/>
                  <a:gd name="T57" fmla="*/ 38 h 151"/>
                  <a:gd name="T58" fmla="*/ 156 w 245"/>
                  <a:gd name="T59" fmla="*/ 38 h 151"/>
                  <a:gd name="T60" fmla="*/ 157 w 245"/>
                  <a:gd name="T61" fmla="*/ 37 h 151"/>
                  <a:gd name="T62" fmla="*/ 159 w 245"/>
                  <a:gd name="T63" fmla="*/ 36 h 151"/>
                  <a:gd name="T64" fmla="*/ 161 w 245"/>
                  <a:gd name="T65" fmla="*/ 35 h 151"/>
                  <a:gd name="T66" fmla="*/ 163 w 245"/>
                  <a:gd name="T67" fmla="*/ 34 h 151"/>
                  <a:gd name="T68" fmla="*/ 165 w 245"/>
                  <a:gd name="T69" fmla="*/ 34 h 151"/>
                  <a:gd name="T70" fmla="*/ 167 w 245"/>
                  <a:gd name="T71" fmla="*/ 33 h 151"/>
                  <a:gd name="T72" fmla="*/ 169 w 245"/>
                  <a:gd name="T73" fmla="*/ 32 h 151"/>
                  <a:gd name="T74" fmla="*/ 170 w 245"/>
                  <a:gd name="T75" fmla="*/ 32 h 151"/>
                  <a:gd name="T76" fmla="*/ 172 w 245"/>
                  <a:gd name="T77" fmla="*/ 32 h 151"/>
                  <a:gd name="T78" fmla="*/ 174 w 245"/>
                  <a:gd name="T79" fmla="*/ 31 h 151"/>
                  <a:gd name="T80" fmla="*/ 182 w 245"/>
                  <a:gd name="T81" fmla="*/ 26 h 151"/>
                  <a:gd name="T82" fmla="*/ 184 w 245"/>
                  <a:gd name="T83" fmla="*/ 25 h 151"/>
                  <a:gd name="T84" fmla="*/ 185 w 245"/>
                  <a:gd name="T85" fmla="*/ 25 h 151"/>
                  <a:gd name="T86" fmla="*/ 188 w 245"/>
                  <a:gd name="T87" fmla="*/ 24 h 151"/>
                  <a:gd name="T88" fmla="*/ 190 w 245"/>
                  <a:gd name="T89" fmla="*/ 24 h 151"/>
                  <a:gd name="T90" fmla="*/ 192 w 245"/>
                  <a:gd name="T91" fmla="*/ 23 h 151"/>
                  <a:gd name="T92" fmla="*/ 193 w 245"/>
                  <a:gd name="T93" fmla="*/ 22 h 151"/>
                  <a:gd name="T94" fmla="*/ 195 w 245"/>
                  <a:gd name="T95" fmla="*/ 22 h 151"/>
                  <a:gd name="T96" fmla="*/ 197 w 245"/>
                  <a:gd name="T97" fmla="*/ 22 h 151"/>
                  <a:gd name="T98" fmla="*/ 198 w 245"/>
                  <a:gd name="T99" fmla="*/ 21 h 151"/>
                  <a:gd name="T100" fmla="*/ 200 w 245"/>
                  <a:gd name="T101" fmla="*/ 20 h 151"/>
                  <a:gd name="T102" fmla="*/ 203 w 245"/>
                  <a:gd name="T103" fmla="*/ 19 h 151"/>
                  <a:gd name="T104" fmla="*/ 204 w 245"/>
                  <a:gd name="T105" fmla="*/ 19 h 151"/>
                  <a:gd name="T106" fmla="*/ 206 w 245"/>
                  <a:gd name="T107" fmla="*/ 18 h 151"/>
                  <a:gd name="T108" fmla="*/ 208 w 245"/>
                  <a:gd name="T109" fmla="*/ 17 h 151"/>
                  <a:gd name="T110" fmla="*/ 210 w 245"/>
                  <a:gd name="T111" fmla="*/ 16 h 151"/>
                  <a:gd name="T112" fmla="*/ 211 w 245"/>
                  <a:gd name="T113" fmla="*/ 15 h 151"/>
                  <a:gd name="T114" fmla="*/ 213 w 245"/>
                  <a:gd name="T115" fmla="*/ 14 h 151"/>
                  <a:gd name="T116" fmla="*/ 215 w 245"/>
                  <a:gd name="T117" fmla="*/ 13 h 151"/>
                  <a:gd name="T118" fmla="*/ 217 w 245"/>
                  <a:gd name="T119" fmla="*/ 12 h 151"/>
                  <a:gd name="T120" fmla="*/ 239 w 245"/>
                  <a:gd name="T121" fmla="*/ 3 h 151"/>
                  <a:gd name="T122" fmla="*/ 242 w 245"/>
                  <a:gd name="T123" fmla="*/ 1 h 151"/>
                  <a:gd name="T124" fmla="*/ 244 w 245"/>
                  <a:gd name="T12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45" h="151">
                    <a:moveTo>
                      <a:pt x="0" y="151"/>
                    </a:moveTo>
                    <a:lnTo>
                      <a:pt x="10" y="146"/>
                    </a:lnTo>
                    <a:lnTo>
                      <a:pt x="21" y="142"/>
                    </a:lnTo>
                    <a:lnTo>
                      <a:pt x="31" y="136"/>
                    </a:lnTo>
                    <a:lnTo>
                      <a:pt x="41" y="130"/>
                    </a:lnTo>
                    <a:lnTo>
                      <a:pt x="51" y="125"/>
                    </a:lnTo>
                    <a:lnTo>
                      <a:pt x="61" y="119"/>
                    </a:lnTo>
                    <a:lnTo>
                      <a:pt x="72" y="112"/>
                    </a:lnTo>
                    <a:lnTo>
                      <a:pt x="82" y="107"/>
                    </a:lnTo>
                    <a:lnTo>
                      <a:pt x="84" y="106"/>
                    </a:lnTo>
                    <a:lnTo>
                      <a:pt x="86" y="105"/>
                    </a:lnTo>
                    <a:lnTo>
                      <a:pt x="86" y="105"/>
                    </a:lnTo>
                    <a:lnTo>
                      <a:pt x="87" y="105"/>
                    </a:lnTo>
                    <a:lnTo>
                      <a:pt x="87" y="105"/>
                    </a:lnTo>
                    <a:lnTo>
                      <a:pt x="87" y="105"/>
                    </a:lnTo>
                    <a:lnTo>
                      <a:pt x="87" y="104"/>
                    </a:lnTo>
                    <a:lnTo>
                      <a:pt x="88" y="104"/>
                    </a:lnTo>
                    <a:lnTo>
                      <a:pt x="88" y="104"/>
                    </a:lnTo>
                    <a:lnTo>
                      <a:pt x="88" y="104"/>
                    </a:lnTo>
                    <a:lnTo>
                      <a:pt x="88" y="104"/>
                    </a:lnTo>
                    <a:lnTo>
                      <a:pt x="88" y="104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90" y="104"/>
                    </a:lnTo>
                    <a:lnTo>
                      <a:pt x="90" y="103"/>
                    </a:lnTo>
                    <a:lnTo>
                      <a:pt x="90" y="103"/>
                    </a:lnTo>
                    <a:lnTo>
                      <a:pt x="90" y="103"/>
                    </a:lnTo>
                    <a:lnTo>
                      <a:pt x="91" y="103"/>
                    </a:lnTo>
                    <a:lnTo>
                      <a:pt x="91" y="103"/>
                    </a:lnTo>
                    <a:lnTo>
                      <a:pt x="91" y="102"/>
                    </a:lnTo>
                    <a:lnTo>
                      <a:pt x="91" y="102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3" y="102"/>
                    </a:lnTo>
                    <a:lnTo>
                      <a:pt x="93" y="101"/>
                    </a:lnTo>
                    <a:lnTo>
                      <a:pt x="93" y="101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94" y="99"/>
                    </a:lnTo>
                    <a:lnTo>
                      <a:pt x="95" y="99"/>
                    </a:lnTo>
                    <a:lnTo>
                      <a:pt x="95" y="98"/>
                    </a:lnTo>
                    <a:lnTo>
                      <a:pt x="95" y="98"/>
                    </a:lnTo>
                    <a:lnTo>
                      <a:pt x="95" y="98"/>
                    </a:lnTo>
                    <a:lnTo>
                      <a:pt x="96" y="98"/>
                    </a:lnTo>
                    <a:lnTo>
                      <a:pt x="96" y="97"/>
                    </a:lnTo>
                    <a:lnTo>
                      <a:pt x="96" y="97"/>
                    </a:lnTo>
                    <a:lnTo>
                      <a:pt x="96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8" y="96"/>
                    </a:lnTo>
                    <a:lnTo>
                      <a:pt x="98" y="95"/>
                    </a:lnTo>
                    <a:lnTo>
                      <a:pt x="98" y="95"/>
                    </a:lnTo>
                    <a:lnTo>
                      <a:pt x="98" y="94"/>
                    </a:lnTo>
                    <a:lnTo>
                      <a:pt x="99" y="94"/>
                    </a:lnTo>
                    <a:lnTo>
                      <a:pt x="99" y="94"/>
                    </a:lnTo>
                    <a:lnTo>
                      <a:pt x="99" y="93"/>
                    </a:lnTo>
                    <a:lnTo>
                      <a:pt x="99" y="93"/>
                    </a:lnTo>
                    <a:lnTo>
                      <a:pt x="100" y="93"/>
                    </a:lnTo>
                    <a:lnTo>
                      <a:pt x="100" y="93"/>
                    </a:lnTo>
                    <a:lnTo>
                      <a:pt x="100" y="93"/>
                    </a:lnTo>
                    <a:lnTo>
                      <a:pt x="100" y="92"/>
                    </a:lnTo>
                    <a:lnTo>
                      <a:pt x="101" y="92"/>
                    </a:lnTo>
                    <a:lnTo>
                      <a:pt x="101" y="91"/>
                    </a:lnTo>
                    <a:lnTo>
                      <a:pt x="101" y="91"/>
                    </a:lnTo>
                    <a:lnTo>
                      <a:pt x="101" y="91"/>
                    </a:lnTo>
                    <a:lnTo>
                      <a:pt x="102" y="91"/>
                    </a:lnTo>
                    <a:lnTo>
                      <a:pt x="102" y="91"/>
                    </a:lnTo>
                    <a:lnTo>
                      <a:pt x="102" y="90"/>
                    </a:lnTo>
                    <a:lnTo>
                      <a:pt x="102" y="90"/>
                    </a:lnTo>
                    <a:lnTo>
                      <a:pt x="102" y="90"/>
                    </a:lnTo>
                    <a:lnTo>
                      <a:pt x="103" y="90"/>
                    </a:lnTo>
                    <a:lnTo>
                      <a:pt x="103" y="89"/>
                    </a:lnTo>
                    <a:lnTo>
                      <a:pt x="103" y="89"/>
                    </a:lnTo>
                    <a:lnTo>
                      <a:pt x="103" y="88"/>
                    </a:lnTo>
                    <a:lnTo>
                      <a:pt x="103" y="88"/>
                    </a:lnTo>
                    <a:lnTo>
                      <a:pt x="104" y="88"/>
                    </a:lnTo>
                    <a:lnTo>
                      <a:pt x="104" y="88"/>
                    </a:lnTo>
                    <a:lnTo>
                      <a:pt x="104" y="87"/>
                    </a:lnTo>
                    <a:lnTo>
                      <a:pt x="105" y="87"/>
                    </a:lnTo>
                    <a:lnTo>
                      <a:pt x="105" y="87"/>
                    </a:lnTo>
                    <a:lnTo>
                      <a:pt x="105" y="86"/>
                    </a:lnTo>
                    <a:lnTo>
                      <a:pt x="105" y="86"/>
                    </a:lnTo>
                    <a:lnTo>
                      <a:pt x="106" y="85"/>
                    </a:lnTo>
                    <a:lnTo>
                      <a:pt x="106" y="85"/>
                    </a:lnTo>
                    <a:lnTo>
                      <a:pt x="106" y="85"/>
                    </a:lnTo>
                    <a:lnTo>
                      <a:pt x="107" y="85"/>
                    </a:lnTo>
                    <a:lnTo>
                      <a:pt x="107" y="84"/>
                    </a:lnTo>
                    <a:lnTo>
                      <a:pt x="107" y="84"/>
                    </a:lnTo>
                    <a:lnTo>
                      <a:pt x="107" y="83"/>
                    </a:lnTo>
                    <a:lnTo>
                      <a:pt x="108" y="83"/>
                    </a:lnTo>
                    <a:lnTo>
                      <a:pt x="108" y="83"/>
                    </a:lnTo>
                    <a:lnTo>
                      <a:pt x="108" y="83"/>
                    </a:lnTo>
                    <a:lnTo>
                      <a:pt x="108" y="83"/>
                    </a:lnTo>
                    <a:lnTo>
                      <a:pt x="108" y="83"/>
                    </a:lnTo>
                    <a:lnTo>
                      <a:pt x="109" y="82"/>
                    </a:lnTo>
                    <a:lnTo>
                      <a:pt x="109" y="82"/>
                    </a:lnTo>
                    <a:lnTo>
                      <a:pt x="109" y="82"/>
                    </a:lnTo>
                    <a:lnTo>
                      <a:pt x="109" y="82"/>
                    </a:lnTo>
                    <a:lnTo>
                      <a:pt x="109" y="81"/>
                    </a:lnTo>
                    <a:lnTo>
                      <a:pt x="110" y="81"/>
                    </a:lnTo>
                    <a:lnTo>
                      <a:pt x="110" y="80"/>
                    </a:lnTo>
                    <a:lnTo>
                      <a:pt x="110" y="80"/>
                    </a:lnTo>
                    <a:lnTo>
                      <a:pt x="111" y="80"/>
                    </a:lnTo>
                    <a:lnTo>
                      <a:pt x="111" y="80"/>
                    </a:lnTo>
                    <a:lnTo>
                      <a:pt x="111" y="80"/>
                    </a:lnTo>
                    <a:lnTo>
                      <a:pt x="111" y="79"/>
                    </a:lnTo>
                    <a:lnTo>
                      <a:pt x="112" y="79"/>
                    </a:lnTo>
                    <a:lnTo>
                      <a:pt x="112" y="78"/>
                    </a:lnTo>
                    <a:lnTo>
                      <a:pt x="112" y="78"/>
                    </a:lnTo>
                    <a:lnTo>
                      <a:pt x="112" y="78"/>
                    </a:lnTo>
                    <a:lnTo>
                      <a:pt x="113" y="78"/>
                    </a:lnTo>
                    <a:lnTo>
                      <a:pt x="113" y="77"/>
                    </a:lnTo>
                    <a:lnTo>
                      <a:pt x="113" y="77"/>
                    </a:lnTo>
                    <a:lnTo>
                      <a:pt x="113" y="77"/>
                    </a:lnTo>
                    <a:lnTo>
                      <a:pt x="114" y="76"/>
                    </a:lnTo>
                    <a:lnTo>
                      <a:pt x="114" y="76"/>
                    </a:lnTo>
                    <a:lnTo>
                      <a:pt x="114" y="76"/>
                    </a:lnTo>
                    <a:lnTo>
                      <a:pt x="114" y="76"/>
                    </a:lnTo>
                    <a:lnTo>
                      <a:pt x="115" y="76"/>
                    </a:lnTo>
                    <a:lnTo>
                      <a:pt x="115" y="75"/>
                    </a:lnTo>
                    <a:lnTo>
                      <a:pt x="115" y="74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7" y="73"/>
                    </a:lnTo>
                    <a:lnTo>
                      <a:pt x="117" y="73"/>
                    </a:lnTo>
                    <a:lnTo>
                      <a:pt x="117" y="73"/>
                    </a:lnTo>
                    <a:lnTo>
                      <a:pt x="117" y="72"/>
                    </a:lnTo>
                    <a:lnTo>
                      <a:pt x="118" y="72"/>
                    </a:lnTo>
                    <a:lnTo>
                      <a:pt x="118" y="72"/>
                    </a:lnTo>
                    <a:lnTo>
                      <a:pt x="118" y="72"/>
                    </a:lnTo>
                    <a:lnTo>
                      <a:pt x="118" y="72"/>
                    </a:lnTo>
                    <a:lnTo>
                      <a:pt x="118" y="72"/>
                    </a:lnTo>
                    <a:lnTo>
                      <a:pt x="119" y="71"/>
                    </a:lnTo>
                    <a:lnTo>
                      <a:pt x="119" y="71"/>
                    </a:lnTo>
                    <a:lnTo>
                      <a:pt x="119" y="71"/>
                    </a:lnTo>
                    <a:lnTo>
                      <a:pt x="120" y="71"/>
                    </a:lnTo>
                    <a:lnTo>
                      <a:pt x="120" y="70"/>
                    </a:lnTo>
                    <a:lnTo>
                      <a:pt x="120" y="70"/>
                    </a:lnTo>
                    <a:lnTo>
                      <a:pt x="120" y="70"/>
                    </a:lnTo>
                    <a:lnTo>
                      <a:pt x="120" y="69"/>
                    </a:lnTo>
                    <a:lnTo>
                      <a:pt x="121" y="69"/>
                    </a:lnTo>
                    <a:lnTo>
                      <a:pt x="121" y="69"/>
                    </a:lnTo>
                    <a:lnTo>
                      <a:pt x="121" y="69"/>
                    </a:lnTo>
                    <a:lnTo>
                      <a:pt x="121" y="69"/>
                    </a:lnTo>
                    <a:lnTo>
                      <a:pt x="122" y="68"/>
                    </a:lnTo>
                    <a:lnTo>
                      <a:pt x="122" y="68"/>
                    </a:lnTo>
                    <a:lnTo>
                      <a:pt x="122" y="68"/>
                    </a:lnTo>
                    <a:lnTo>
                      <a:pt x="122" y="68"/>
                    </a:lnTo>
                    <a:lnTo>
                      <a:pt x="123" y="68"/>
                    </a:lnTo>
                    <a:lnTo>
                      <a:pt x="123" y="67"/>
                    </a:lnTo>
                    <a:lnTo>
                      <a:pt x="123" y="67"/>
                    </a:lnTo>
                    <a:lnTo>
                      <a:pt x="123" y="67"/>
                    </a:lnTo>
                    <a:lnTo>
                      <a:pt x="124" y="67"/>
                    </a:lnTo>
                    <a:lnTo>
                      <a:pt x="124" y="67"/>
                    </a:lnTo>
                    <a:lnTo>
                      <a:pt x="124" y="66"/>
                    </a:lnTo>
                    <a:lnTo>
                      <a:pt x="124" y="66"/>
                    </a:lnTo>
                    <a:lnTo>
                      <a:pt x="125" y="65"/>
                    </a:lnTo>
                    <a:lnTo>
                      <a:pt x="125" y="65"/>
                    </a:lnTo>
                    <a:lnTo>
                      <a:pt x="125" y="65"/>
                    </a:lnTo>
                    <a:lnTo>
                      <a:pt x="126" y="65"/>
                    </a:lnTo>
                    <a:lnTo>
                      <a:pt x="126" y="64"/>
                    </a:lnTo>
                    <a:lnTo>
                      <a:pt x="126" y="64"/>
                    </a:lnTo>
                    <a:lnTo>
                      <a:pt x="126" y="64"/>
                    </a:lnTo>
                    <a:lnTo>
                      <a:pt x="127" y="64"/>
                    </a:lnTo>
                    <a:lnTo>
                      <a:pt x="127" y="64"/>
                    </a:lnTo>
                    <a:lnTo>
                      <a:pt x="127" y="63"/>
                    </a:lnTo>
                    <a:lnTo>
                      <a:pt x="127" y="63"/>
                    </a:lnTo>
                    <a:lnTo>
                      <a:pt x="128" y="63"/>
                    </a:lnTo>
                    <a:lnTo>
                      <a:pt x="128" y="63"/>
                    </a:lnTo>
                    <a:lnTo>
                      <a:pt x="128" y="63"/>
                    </a:lnTo>
                    <a:lnTo>
                      <a:pt x="128" y="62"/>
                    </a:lnTo>
                    <a:lnTo>
                      <a:pt x="129" y="62"/>
                    </a:lnTo>
                    <a:lnTo>
                      <a:pt x="129" y="62"/>
                    </a:lnTo>
                    <a:lnTo>
                      <a:pt x="129" y="62"/>
                    </a:lnTo>
                    <a:lnTo>
                      <a:pt x="130" y="61"/>
                    </a:lnTo>
                    <a:lnTo>
                      <a:pt x="130" y="61"/>
                    </a:lnTo>
                    <a:lnTo>
                      <a:pt x="130" y="60"/>
                    </a:lnTo>
                    <a:lnTo>
                      <a:pt x="130" y="60"/>
                    </a:lnTo>
                    <a:lnTo>
                      <a:pt x="131" y="60"/>
                    </a:lnTo>
                    <a:lnTo>
                      <a:pt x="131" y="60"/>
                    </a:lnTo>
                    <a:lnTo>
                      <a:pt x="131" y="59"/>
                    </a:lnTo>
                    <a:lnTo>
                      <a:pt x="132" y="59"/>
                    </a:lnTo>
                    <a:lnTo>
                      <a:pt x="132" y="59"/>
                    </a:lnTo>
                    <a:lnTo>
                      <a:pt x="132" y="59"/>
                    </a:lnTo>
                    <a:lnTo>
                      <a:pt x="133" y="58"/>
                    </a:lnTo>
                    <a:lnTo>
                      <a:pt x="133" y="58"/>
                    </a:lnTo>
                    <a:lnTo>
                      <a:pt x="143" y="48"/>
                    </a:lnTo>
                    <a:lnTo>
                      <a:pt x="148" y="43"/>
                    </a:lnTo>
                    <a:lnTo>
                      <a:pt x="151" y="40"/>
                    </a:lnTo>
                    <a:lnTo>
                      <a:pt x="152" y="39"/>
                    </a:lnTo>
                    <a:lnTo>
                      <a:pt x="153" y="39"/>
                    </a:lnTo>
                    <a:lnTo>
                      <a:pt x="153" y="39"/>
                    </a:lnTo>
                    <a:lnTo>
                      <a:pt x="153" y="38"/>
                    </a:lnTo>
                    <a:lnTo>
                      <a:pt x="154" y="38"/>
                    </a:lnTo>
                    <a:lnTo>
                      <a:pt x="154" y="38"/>
                    </a:lnTo>
                    <a:lnTo>
                      <a:pt x="154" y="38"/>
                    </a:lnTo>
                    <a:lnTo>
                      <a:pt x="155" y="38"/>
                    </a:lnTo>
                    <a:lnTo>
                      <a:pt x="155" y="38"/>
                    </a:lnTo>
                    <a:lnTo>
                      <a:pt x="155" y="38"/>
                    </a:lnTo>
                    <a:lnTo>
                      <a:pt x="155" y="38"/>
                    </a:lnTo>
                    <a:lnTo>
                      <a:pt x="156" y="38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6" y="37"/>
                    </a:lnTo>
                    <a:lnTo>
                      <a:pt x="157" y="37"/>
                    </a:lnTo>
                    <a:lnTo>
                      <a:pt x="157" y="37"/>
                    </a:lnTo>
                    <a:lnTo>
                      <a:pt x="157" y="37"/>
                    </a:lnTo>
                    <a:lnTo>
                      <a:pt x="157" y="37"/>
                    </a:lnTo>
                    <a:lnTo>
                      <a:pt x="158" y="37"/>
                    </a:lnTo>
                    <a:lnTo>
                      <a:pt x="158" y="36"/>
                    </a:lnTo>
                    <a:lnTo>
                      <a:pt x="158" y="36"/>
                    </a:lnTo>
                    <a:lnTo>
                      <a:pt x="158" y="36"/>
                    </a:lnTo>
                    <a:lnTo>
                      <a:pt x="158" y="36"/>
                    </a:lnTo>
                    <a:lnTo>
                      <a:pt x="159" y="36"/>
                    </a:lnTo>
                    <a:lnTo>
                      <a:pt x="159" y="36"/>
                    </a:lnTo>
                    <a:lnTo>
                      <a:pt x="159" y="36"/>
                    </a:lnTo>
                    <a:lnTo>
                      <a:pt x="159" y="36"/>
                    </a:lnTo>
                    <a:lnTo>
                      <a:pt x="160" y="36"/>
                    </a:lnTo>
                    <a:lnTo>
                      <a:pt x="160" y="35"/>
                    </a:lnTo>
                    <a:lnTo>
                      <a:pt x="160" y="35"/>
                    </a:lnTo>
                    <a:lnTo>
                      <a:pt x="161" y="35"/>
                    </a:lnTo>
                    <a:lnTo>
                      <a:pt x="161" y="35"/>
                    </a:lnTo>
                    <a:lnTo>
                      <a:pt x="161" y="35"/>
                    </a:lnTo>
                    <a:lnTo>
                      <a:pt x="162" y="34"/>
                    </a:lnTo>
                    <a:lnTo>
                      <a:pt x="162" y="34"/>
                    </a:lnTo>
                    <a:lnTo>
                      <a:pt x="162" y="34"/>
                    </a:lnTo>
                    <a:lnTo>
                      <a:pt x="162" y="34"/>
                    </a:lnTo>
                    <a:lnTo>
                      <a:pt x="163" y="34"/>
                    </a:lnTo>
                    <a:lnTo>
                      <a:pt x="163" y="34"/>
                    </a:lnTo>
                    <a:lnTo>
                      <a:pt x="163" y="34"/>
                    </a:lnTo>
                    <a:lnTo>
                      <a:pt x="163" y="34"/>
                    </a:lnTo>
                    <a:lnTo>
                      <a:pt x="163" y="34"/>
                    </a:lnTo>
                    <a:lnTo>
                      <a:pt x="164" y="34"/>
                    </a:lnTo>
                    <a:lnTo>
                      <a:pt x="164" y="34"/>
                    </a:lnTo>
                    <a:lnTo>
                      <a:pt x="164" y="34"/>
                    </a:lnTo>
                    <a:lnTo>
                      <a:pt x="165" y="34"/>
                    </a:lnTo>
                    <a:lnTo>
                      <a:pt x="165" y="34"/>
                    </a:lnTo>
                    <a:lnTo>
                      <a:pt x="165" y="33"/>
                    </a:lnTo>
                    <a:lnTo>
                      <a:pt x="165" y="33"/>
                    </a:lnTo>
                    <a:lnTo>
                      <a:pt x="166" y="33"/>
                    </a:lnTo>
                    <a:lnTo>
                      <a:pt x="166" y="33"/>
                    </a:lnTo>
                    <a:lnTo>
                      <a:pt x="166" y="33"/>
                    </a:lnTo>
                    <a:lnTo>
                      <a:pt x="167" y="33"/>
                    </a:lnTo>
                    <a:lnTo>
                      <a:pt x="167" y="33"/>
                    </a:lnTo>
                    <a:lnTo>
                      <a:pt x="167" y="33"/>
                    </a:lnTo>
                    <a:lnTo>
                      <a:pt x="167" y="33"/>
                    </a:lnTo>
                    <a:lnTo>
                      <a:pt x="168" y="33"/>
                    </a:lnTo>
                    <a:lnTo>
                      <a:pt x="168" y="32"/>
                    </a:lnTo>
                    <a:lnTo>
                      <a:pt x="168" y="32"/>
                    </a:lnTo>
                    <a:lnTo>
                      <a:pt x="169" y="32"/>
                    </a:lnTo>
                    <a:lnTo>
                      <a:pt x="169" y="32"/>
                    </a:lnTo>
                    <a:lnTo>
                      <a:pt x="169" y="32"/>
                    </a:lnTo>
                    <a:lnTo>
                      <a:pt x="169" y="32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71" y="32"/>
                    </a:lnTo>
                    <a:lnTo>
                      <a:pt x="171" y="32"/>
                    </a:lnTo>
                    <a:lnTo>
                      <a:pt x="171" y="32"/>
                    </a:lnTo>
                    <a:lnTo>
                      <a:pt x="171" y="32"/>
                    </a:lnTo>
                    <a:lnTo>
                      <a:pt x="171" y="32"/>
                    </a:lnTo>
                    <a:lnTo>
                      <a:pt x="172" y="32"/>
                    </a:lnTo>
                    <a:lnTo>
                      <a:pt x="172" y="32"/>
                    </a:lnTo>
                    <a:lnTo>
                      <a:pt x="172" y="31"/>
                    </a:lnTo>
                    <a:lnTo>
                      <a:pt x="173" y="31"/>
                    </a:lnTo>
                    <a:lnTo>
                      <a:pt x="173" y="31"/>
                    </a:lnTo>
                    <a:lnTo>
                      <a:pt x="173" y="31"/>
                    </a:lnTo>
                    <a:lnTo>
                      <a:pt x="173" y="31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5" y="31"/>
                    </a:lnTo>
                    <a:lnTo>
                      <a:pt x="175" y="30"/>
                    </a:lnTo>
                    <a:lnTo>
                      <a:pt x="176" y="30"/>
                    </a:lnTo>
                    <a:lnTo>
                      <a:pt x="179" y="28"/>
                    </a:lnTo>
                    <a:lnTo>
                      <a:pt x="181" y="27"/>
                    </a:lnTo>
                    <a:lnTo>
                      <a:pt x="182" y="26"/>
                    </a:lnTo>
                    <a:lnTo>
                      <a:pt x="182" y="26"/>
                    </a:lnTo>
                    <a:lnTo>
                      <a:pt x="183" y="26"/>
                    </a:lnTo>
                    <a:lnTo>
                      <a:pt x="183" y="26"/>
                    </a:lnTo>
                    <a:lnTo>
                      <a:pt x="183" y="25"/>
                    </a:lnTo>
                    <a:lnTo>
                      <a:pt x="184" y="25"/>
                    </a:lnTo>
                    <a:lnTo>
                      <a:pt x="184" y="25"/>
                    </a:lnTo>
                    <a:lnTo>
                      <a:pt x="184" y="25"/>
                    </a:lnTo>
                    <a:lnTo>
                      <a:pt x="184" y="25"/>
                    </a:lnTo>
                    <a:lnTo>
                      <a:pt x="184" y="25"/>
                    </a:lnTo>
                    <a:lnTo>
                      <a:pt x="185" y="25"/>
                    </a:lnTo>
                    <a:lnTo>
                      <a:pt x="185" y="25"/>
                    </a:lnTo>
                    <a:lnTo>
                      <a:pt x="185" y="25"/>
                    </a:lnTo>
                    <a:lnTo>
                      <a:pt x="185" y="25"/>
                    </a:lnTo>
                    <a:lnTo>
                      <a:pt x="185" y="25"/>
                    </a:lnTo>
                    <a:lnTo>
                      <a:pt x="186" y="25"/>
                    </a:lnTo>
                    <a:lnTo>
                      <a:pt x="186" y="25"/>
                    </a:lnTo>
                    <a:lnTo>
                      <a:pt x="186" y="24"/>
                    </a:lnTo>
                    <a:lnTo>
                      <a:pt x="187" y="24"/>
                    </a:lnTo>
                    <a:lnTo>
                      <a:pt x="187" y="24"/>
                    </a:lnTo>
                    <a:lnTo>
                      <a:pt x="187" y="24"/>
                    </a:lnTo>
                    <a:lnTo>
                      <a:pt x="188" y="24"/>
                    </a:lnTo>
                    <a:lnTo>
                      <a:pt x="188" y="24"/>
                    </a:lnTo>
                    <a:lnTo>
                      <a:pt x="188" y="24"/>
                    </a:lnTo>
                    <a:lnTo>
                      <a:pt x="188" y="24"/>
                    </a:lnTo>
                    <a:lnTo>
                      <a:pt x="189" y="24"/>
                    </a:lnTo>
                    <a:lnTo>
                      <a:pt x="189" y="24"/>
                    </a:lnTo>
                    <a:lnTo>
                      <a:pt x="189" y="24"/>
                    </a:lnTo>
                    <a:lnTo>
                      <a:pt x="190" y="24"/>
                    </a:lnTo>
                    <a:lnTo>
                      <a:pt x="190" y="24"/>
                    </a:lnTo>
                    <a:lnTo>
                      <a:pt x="190" y="23"/>
                    </a:lnTo>
                    <a:lnTo>
                      <a:pt x="190" y="23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2" y="23"/>
                    </a:lnTo>
                    <a:lnTo>
                      <a:pt x="192" y="23"/>
                    </a:lnTo>
                    <a:lnTo>
                      <a:pt x="192" y="23"/>
                    </a:lnTo>
                    <a:lnTo>
                      <a:pt x="192" y="23"/>
                    </a:lnTo>
                    <a:lnTo>
                      <a:pt x="193" y="23"/>
                    </a:lnTo>
                    <a:lnTo>
                      <a:pt x="193" y="23"/>
                    </a:lnTo>
                    <a:lnTo>
                      <a:pt x="193" y="22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4" y="22"/>
                    </a:lnTo>
                    <a:lnTo>
                      <a:pt x="194" y="22"/>
                    </a:lnTo>
                    <a:lnTo>
                      <a:pt x="194" y="22"/>
                    </a:lnTo>
                    <a:lnTo>
                      <a:pt x="195" y="22"/>
                    </a:lnTo>
                    <a:lnTo>
                      <a:pt x="195" y="22"/>
                    </a:lnTo>
                    <a:lnTo>
                      <a:pt x="195" y="22"/>
                    </a:lnTo>
                    <a:lnTo>
                      <a:pt x="195" y="22"/>
                    </a:lnTo>
                    <a:lnTo>
                      <a:pt x="196" y="22"/>
                    </a:lnTo>
                    <a:lnTo>
                      <a:pt x="196" y="22"/>
                    </a:lnTo>
                    <a:lnTo>
                      <a:pt x="196" y="22"/>
                    </a:lnTo>
                    <a:lnTo>
                      <a:pt x="196" y="22"/>
                    </a:lnTo>
                    <a:lnTo>
                      <a:pt x="197" y="22"/>
                    </a:lnTo>
                    <a:lnTo>
                      <a:pt x="197" y="22"/>
                    </a:lnTo>
                    <a:lnTo>
                      <a:pt x="197" y="22"/>
                    </a:lnTo>
                    <a:lnTo>
                      <a:pt x="197" y="21"/>
                    </a:lnTo>
                    <a:lnTo>
                      <a:pt x="198" y="21"/>
                    </a:lnTo>
                    <a:lnTo>
                      <a:pt x="198" y="21"/>
                    </a:lnTo>
                    <a:lnTo>
                      <a:pt x="198" y="21"/>
                    </a:lnTo>
                    <a:lnTo>
                      <a:pt x="198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199" y="21"/>
                    </a:lnTo>
                    <a:lnTo>
                      <a:pt x="199" y="21"/>
                    </a:lnTo>
                    <a:lnTo>
                      <a:pt x="199" y="21"/>
                    </a:lnTo>
                    <a:lnTo>
                      <a:pt x="200" y="20"/>
                    </a:lnTo>
                    <a:lnTo>
                      <a:pt x="200" y="20"/>
                    </a:lnTo>
                    <a:lnTo>
                      <a:pt x="200" y="20"/>
                    </a:lnTo>
                    <a:lnTo>
                      <a:pt x="200" y="20"/>
                    </a:lnTo>
                    <a:lnTo>
                      <a:pt x="201" y="20"/>
                    </a:lnTo>
                    <a:lnTo>
                      <a:pt x="201" y="20"/>
                    </a:lnTo>
                    <a:lnTo>
                      <a:pt x="202" y="20"/>
                    </a:lnTo>
                    <a:lnTo>
                      <a:pt x="202" y="20"/>
                    </a:lnTo>
                    <a:lnTo>
                      <a:pt x="202" y="19"/>
                    </a:lnTo>
                    <a:lnTo>
                      <a:pt x="203" y="19"/>
                    </a:lnTo>
                    <a:lnTo>
                      <a:pt x="203" y="19"/>
                    </a:lnTo>
                    <a:lnTo>
                      <a:pt x="203" y="19"/>
                    </a:lnTo>
                    <a:lnTo>
                      <a:pt x="203" y="19"/>
                    </a:lnTo>
                    <a:lnTo>
                      <a:pt x="203" y="19"/>
                    </a:lnTo>
                    <a:lnTo>
                      <a:pt x="204" y="19"/>
                    </a:lnTo>
                    <a:lnTo>
                      <a:pt x="204" y="19"/>
                    </a:lnTo>
                    <a:lnTo>
                      <a:pt x="204" y="19"/>
                    </a:lnTo>
                    <a:lnTo>
                      <a:pt x="205" y="18"/>
                    </a:lnTo>
                    <a:lnTo>
                      <a:pt x="205" y="18"/>
                    </a:lnTo>
                    <a:lnTo>
                      <a:pt x="205" y="18"/>
                    </a:lnTo>
                    <a:lnTo>
                      <a:pt x="206" y="18"/>
                    </a:lnTo>
                    <a:lnTo>
                      <a:pt x="206" y="18"/>
                    </a:lnTo>
                    <a:lnTo>
                      <a:pt x="206" y="18"/>
                    </a:lnTo>
                    <a:lnTo>
                      <a:pt x="206" y="18"/>
                    </a:lnTo>
                    <a:lnTo>
                      <a:pt x="206" y="18"/>
                    </a:lnTo>
                    <a:lnTo>
                      <a:pt x="207" y="18"/>
                    </a:lnTo>
                    <a:lnTo>
                      <a:pt x="207" y="17"/>
                    </a:lnTo>
                    <a:lnTo>
                      <a:pt x="207" y="17"/>
                    </a:lnTo>
                    <a:lnTo>
                      <a:pt x="207" y="17"/>
                    </a:lnTo>
                    <a:lnTo>
                      <a:pt x="208" y="17"/>
                    </a:lnTo>
                    <a:lnTo>
                      <a:pt x="208" y="17"/>
                    </a:lnTo>
                    <a:lnTo>
                      <a:pt x="208" y="17"/>
                    </a:lnTo>
                    <a:lnTo>
                      <a:pt x="209" y="17"/>
                    </a:lnTo>
                    <a:lnTo>
                      <a:pt x="209" y="17"/>
                    </a:lnTo>
                    <a:lnTo>
                      <a:pt x="209" y="16"/>
                    </a:lnTo>
                    <a:lnTo>
                      <a:pt x="209" y="16"/>
                    </a:lnTo>
                    <a:lnTo>
                      <a:pt x="209" y="16"/>
                    </a:lnTo>
                    <a:lnTo>
                      <a:pt x="210" y="16"/>
                    </a:lnTo>
                    <a:lnTo>
                      <a:pt x="210" y="16"/>
                    </a:lnTo>
                    <a:lnTo>
                      <a:pt x="210" y="16"/>
                    </a:lnTo>
                    <a:lnTo>
                      <a:pt x="210" y="16"/>
                    </a:lnTo>
                    <a:lnTo>
                      <a:pt x="211" y="16"/>
                    </a:lnTo>
                    <a:lnTo>
                      <a:pt x="211" y="16"/>
                    </a:lnTo>
                    <a:lnTo>
                      <a:pt x="211" y="15"/>
                    </a:lnTo>
                    <a:lnTo>
                      <a:pt x="211" y="15"/>
                    </a:lnTo>
                    <a:lnTo>
                      <a:pt x="212" y="15"/>
                    </a:lnTo>
                    <a:lnTo>
                      <a:pt x="212" y="15"/>
                    </a:lnTo>
                    <a:lnTo>
                      <a:pt x="212" y="15"/>
                    </a:lnTo>
                    <a:lnTo>
                      <a:pt x="212" y="15"/>
                    </a:lnTo>
                    <a:lnTo>
                      <a:pt x="212" y="14"/>
                    </a:lnTo>
                    <a:lnTo>
                      <a:pt x="213" y="14"/>
                    </a:lnTo>
                    <a:lnTo>
                      <a:pt x="213" y="14"/>
                    </a:lnTo>
                    <a:lnTo>
                      <a:pt x="213" y="14"/>
                    </a:lnTo>
                    <a:lnTo>
                      <a:pt x="213" y="14"/>
                    </a:lnTo>
                    <a:lnTo>
                      <a:pt x="214" y="14"/>
                    </a:lnTo>
                    <a:lnTo>
                      <a:pt x="214" y="14"/>
                    </a:lnTo>
                    <a:lnTo>
                      <a:pt x="214" y="14"/>
                    </a:lnTo>
                    <a:lnTo>
                      <a:pt x="214" y="14"/>
                    </a:lnTo>
                    <a:lnTo>
                      <a:pt x="215" y="13"/>
                    </a:lnTo>
                    <a:lnTo>
                      <a:pt x="215" y="13"/>
                    </a:lnTo>
                    <a:lnTo>
                      <a:pt x="215" y="13"/>
                    </a:lnTo>
                    <a:lnTo>
                      <a:pt x="216" y="13"/>
                    </a:lnTo>
                    <a:lnTo>
                      <a:pt x="216" y="13"/>
                    </a:lnTo>
                    <a:lnTo>
                      <a:pt x="216" y="13"/>
                    </a:lnTo>
                    <a:lnTo>
                      <a:pt x="216" y="12"/>
                    </a:lnTo>
                    <a:lnTo>
                      <a:pt x="217" y="12"/>
                    </a:lnTo>
                    <a:lnTo>
                      <a:pt x="217" y="12"/>
                    </a:lnTo>
                    <a:lnTo>
                      <a:pt x="220" y="11"/>
                    </a:lnTo>
                    <a:lnTo>
                      <a:pt x="224" y="9"/>
                    </a:lnTo>
                    <a:lnTo>
                      <a:pt x="234" y="4"/>
                    </a:lnTo>
                    <a:lnTo>
                      <a:pt x="237" y="4"/>
                    </a:lnTo>
                    <a:lnTo>
                      <a:pt x="238" y="3"/>
                    </a:lnTo>
                    <a:lnTo>
                      <a:pt x="239" y="3"/>
                    </a:lnTo>
                    <a:lnTo>
                      <a:pt x="240" y="3"/>
                    </a:lnTo>
                    <a:lnTo>
                      <a:pt x="241" y="2"/>
                    </a:lnTo>
                    <a:lnTo>
                      <a:pt x="241" y="2"/>
                    </a:lnTo>
                    <a:lnTo>
                      <a:pt x="241" y="2"/>
                    </a:lnTo>
                    <a:lnTo>
                      <a:pt x="242" y="1"/>
                    </a:lnTo>
                    <a:lnTo>
                      <a:pt x="242" y="1"/>
                    </a:lnTo>
                    <a:lnTo>
                      <a:pt x="242" y="1"/>
                    </a:lnTo>
                    <a:lnTo>
                      <a:pt x="242" y="1"/>
                    </a:lnTo>
                    <a:lnTo>
                      <a:pt x="243" y="1"/>
                    </a:lnTo>
                    <a:lnTo>
                      <a:pt x="243" y="1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44" y="0"/>
                    </a:lnTo>
                    <a:lnTo>
                      <a:pt x="244" y="0"/>
                    </a:lnTo>
                    <a:lnTo>
                      <a:pt x="244" y="0"/>
                    </a:lnTo>
                    <a:lnTo>
                      <a:pt x="245" y="0"/>
                    </a:lnTo>
                  </a:path>
                </a:pathLst>
              </a:custGeom>
              <a:solidFill>
                <a:srgbClr val="618FFD"/>
              </a:solidFill>
              <a:ln w="38100" cmpd="sng">
                <a:solidFill>
                  <a:srgbClr val="FDF71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</p:grpSp>
        <p:grpSp>
          <p:nvGrpSpPr>
            <p:cNvPr id="145" name="Group 198"/>
            <p:cNvGrpSpPr>
              <a:grpSpLocks/>
            </p:cNvGrpSpPr>
            <p:nvPr/>
          </p:nvGrpSpPr>
          <p:grpSpPr bwMode="auto">
            <a:xfrm>
              <a:off x="1344" y="2447"/>
              <a:ext cx="1244" cy="686"/>
              <a:chOff x="947" y="2592"/>
              <a:chExt cx="2309" cy="1417"/>
            </a:xfrm>
          </p:grpSpPr>
          <p:sp>
            <p:nvSpPr>
              <p:cNvPr id="146" name="Rectangle 199"/>
              <p:cNvSpPr>
                <a:spLocks noChangeArrowheads="1"/>
              </p:cNvSpPr>
              <p:nvPr/>
            </p:nvSpPr>
            <p:spPr bwMode="auto">
              <a:xfrm>
                <a:off x="960" y="2606"/>
                <a:ext cx="2211" cy="1254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47" name="Rectangle 200"/>
              <p:cNvSpPr>
                <a:spLocks noChangeArrowheads="1"/>
              </p:cNvSpPr>
              <p:nvPr/>
            </p:nvSpPr>
            <p:spPr bwMode="auto">
              <a:xfrm>
                <a:off x="960" y="2606"/>
                <a:ext cx="2211" cy="1254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48" name="Rectangle 201"/>
              <p:cNvSpPr>
                <a:spLocks noChangeArrowheads="1"/>
              </p:cNvSpPr>
              <p:nvPr/>
            </p:nvSpPr>
            <p:spPr bwMode="auto">
              <a:xfrm>
                <a:off x="960" y="2606"/>
                <a:ext cx="2211" cy="1254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49" name="Line 202"/>
              <p:cNvSpPr>
                <a:spLocks noChangeShapeType="1"/>
              </p:cNvSpPr>
              <p:nvPr/>
            </p:nvSpPr>
            <p:spPr bwMode="auto">
              <a:xfrm flipV="1">
                <a:off x="1589" y="3754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50" name="Rectangle 203"/>
              <p:cNvSpPr>
                <a:spLocks noChangeArrowheads="1"/>
              </p:cNvSpPr>
              <p:nvPr/>
            </p:nvSpPr>
            <p:spPr bwMode="auto">
              <a:xfrm>
                <a:off x="1496" y="3790"/>
                <a:ext cx="296" cy="219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100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151" name="Line 204"/>
              <p:cNvSpPr>
                <a:spLocks noChangeShapeType="1"/>
              </p:cNvSpPr>
              <p:nvPr/>
            </p:nvSpPr>
            <p:spPr bwMode="auto">
              <a:xfrm flipV="1">
                <a:off x="2081" y="3754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52" name="Rectangle 205"/>
              <p:cNvSpPr>
                <a:spLocks noChangeArrowheads="1"/>
              </p:cNvSpPr>
              <p:nvPr/>
            </p:nvSpPr>
            <p:spPr bwMode="auto">
              <a:xfrm>
                <a:off x="1986" y="3790"/>
                <a:ext cx="296" cy="219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200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153" name="Line 206"/>
              <p:cNvSpPr>
                <a:spLocks noChangeShapeType="1"/>
              </p:cNvSpPr>
              <p:nvPr/>
            </p:nvSpPr>
            <p:spPr bwMode="auto">
              <a:xfrm flipV="1">
                <a:off x="2572" y="3754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54" name="Rectangle 207"/>
              <p:cNvSpPr>
                <a:spLocks noChangeArrowheads="1"/>
              </p:cNvSpPr>
              <p:nvPr/>
            </p:nvSpPr>
            <p:spPr bwMode="auto">
              <a:xfrm>
                <a:off x="2478" y="3790"/>
                <a:ext cx="295" cy="219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300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155" name="Line 208"/>
              <p:cNvSpPr>
                <a:spLocks noChangeShapeType="1"/>
              </p:cNvSpPr>
              <p:nvPr/>
            </p:nvSpPr>
            <p:spPr bwMode="auto">
              <a:xfrm flipV="1">
                <a:off x="3064" y="3754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56" name="Rectangle 209"/>
              <p:cNvSpPr>
                <a:spLocks noChangeArrowheads="1"/>
              </p:cNvSpPr>
              <p:nvPr/>
            </p:nvSpPr>
            <p:spPr bwMode="auto">
              <a:xfrm>
                <a:off x="2961" y="3790"/>
                <a:ext cx="295" cy="219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400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157" name="Line 210"/>
              <p:cNvSpPr>
                <a:spLocks noChangeShapeType="1"/>
              </p:cNvSpPr>
              <p:nvPr/>
            </p:nvSpPr>
            <p:spPr bwMode="auto">
              <a:xfrm flipV="1">
                <a:off x="1198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58" name="Line 211"/>
              <p:cNvSpPr>
                <a:spLocks noChangeShapeType="1"/>
              </p:cNvSpPr>
              <p:nvPr/>
            </p:nvSpPr>
            <p:spPr bwMode="auto">
              <a:xfrm flipV="1">
                <a:off x="1298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59" name="Line 212"/>
              <p:cNvSpPr>
                <a:spLocks noChangeShapeType="1"/>
              </p:cNvSpPr>
              <p:nvPr/>
            </p:nvSpPr>
            <p:spPr bwMode="auto">
              <a:xfrm flipV="1">
                <a:off x="1398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60" name="Line 213"/>
              <p:cNvSpPr>
                <a:spLocks noChangeShapeType="1"/>
              </p:cNvSpPr>
              <p:nvPr/>
            </p:nvSpPr>
            <p:spPr bwMode="auto">
              <a:xfrm flipV="1">
                <a:off x="1497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61" name="Line 214"/>
              <p:cNvSpPr>
                <a:spLocks noChangeShapeType="1"/>
              </p:cNvSpPr>
              <p:nvPr/>
            </p:nvSpPr>
            <p:spPr bwMode="auto">
              <a:xfrm flipV="1">
                <a:off x="1689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62" name="Line 215"/>
              <p:cNvSpPr>
                <a:spLocks noChangeShapeType="1"/>
              </p:cNvSpPr>
              <p:nvPr/>
            </p:nvSpPr>
            <p:spPr bwMode="auto">
              <a:xfrm flipV="1">
                <a:off x="1789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63" name="Line 216"/>
              <p:cNvSpPr>
                <a:spLocks noChangeShapeType="1"/>
              </p:cNvSpPr>
              <p:nvPr/>
            </p:nvSpPr>
            <p:spPr bwMode="auto">
              <a:xfrm flipV="1">
                <a:off x="1889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64" name="Line 217"/>
              <p:cNvSpPr>
                <a:spLocks noChangeShapeType="1"/>
              </p:cNvSpPr>
              <p:nvPr/>
            </p:nvSpPr>
            <p:spPr bwMode="auto">
              <a:xfrm flipV="1">
                <a:off x="1981" y="3761"/>
                <a:ext cx="2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65" name="Line 218"/>
              <p:cNvSpPr>
                <a:spLocks noChangeShapeType="1"/>
              </p:cNvSpPr>
              <p:nvPr/>
            </p:nvSpPr>
            <p:spPr bwMode="auto">
              <a:xfrm flipV="1">
                <a:off x="2181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66" name="Line 219"/>
              <p:cNvSpPr>
                <a:spLocks noChangeShapeType="1"/>
              </p:cNvSpPr>
              <p:nvPr/>
            </p:nvSpPr>
            <p:spPr bwMode="auto">
              <a:xfrm flipV="1">
                <a:off x="2280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67" name="Line 220"/>
              <p:cNvSpPr>
                <a:spLocks noChangeShapeType="1"/>
              </p:cNvSpPr>
              <p:nvPr/>
            </p:nvSpPr>
            <p:spPr bwMode="auto">
              <a:xfrm flipV="1">
                <a:off x="2372" y="3761"/>
                <a:ext cx="2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68" name="Line 221"/>
              <p:cNvSpPr>
                <a:spLocks noChangeShapeType="1"/>
              </p:cNvSpPr>
              <p:nvPr/>
            </p:nvSpPr>
            <p:spPr bwMode="auto">
              <a:xfrm flipV="1">
                <a:off x="2472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69" name="Line 222"/>
              <p:cNvSpPr>
                <a:spLocks noChangeShapeType="1"/>
              </p:cNvSpPr>
              <p:nvPr/>
            </p:nvSpPr>
            <p:spPr bwMode="auto">
              <a:xfrm flipV="1">
                <a:off x="2671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70" name="Line 223"/>
              <p:cNvSpPr>
                <a:spLocks noChangeShapeType="1"/>
              </p:cNvSpPr>
              <p:nvPr/>
            </p:nvSpPr>
            <p:spPr bwMode="auto">
              <a:xfrm flipV="1">
                <a:off x="2771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71" name="Line 224"/>
              <p:cNvSpPr>
                <a:spLocks noChangeShapeType="1"/>
              </p:cNvSpPr>
              <p:nvPr/>
            </p:nvSpPr>
            <p:spPr bwMode="auto">
              <a:xfrm flipV="1">
                <a:off x="2864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72" name="Line 225"/>
              <p:cNvSpPr>
                <a:spLocks noChangeShapeType="1"/>
              </p:cNvSpPr>
              <p:nvPr/>
            </p:nvSpPr>
            <p:spPr bwMode="auto">
              <a:xfrm flipV="1">
                <a:off x="2964" y="3761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73" name="Line 226"/>
              <p:cNvSpPr>
                <a:spLocks noChangeShapeType="1"/>
              </p:cNvSpPr>
              <p:nvPr/>
            </p:nvSpPr>
            <p:spPr bwMode="auto">
              <a:xfrm>
                <a:off x="1052" y="3768"/>
                <a:ext cx="205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74" name="Line 227"/>
              <p:cNvSpPr>
                <a:spLocks noChangeShapeType="1"/>
              </p:cNvSpPr>
              <p:nvPr/>
            </p:nvSpPr>
            <p:spPr bwMode="auto">
              <a:xfrm>
                <a:off x="1106" y="3605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75" name="Rectangle 228"/>
              <p:cNvSpPr>
                <a:spLocks noChangeArrowheads="1"/>
              </p:cNvSpPr>
              <p:nvPr/>
            </p:nvSpPr>
            <p:spPr bwMode="auto">
              <a:xfrm>
                <a:off x="947" y="3563"/>
                <a:ext cx="197" cy="218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10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176" name="Line 229"/>
              <p:cNvSpPr>
                <a:spLocks noChangeShapeType="1"/>
              </p:cNvSpPr>
              <p:nvPr/>
            </p:nvSpPr>
            <p:spPr bwMode="auto">
              <a:xfrm>
                <a:off x="1106" y="3442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77" name="Rectangle 230"/>
              <p:cNvSpPr>
                <a:spLocks noChangeArrowheads="1"/>
              </p:cNvSpPr>
              <p:nvPr/>
            </p:nvSpPr>
            <p:spPr bwMode="auto">
              <a:xfrm>
                <a:off x="947" y="3399"/>
                <a:ext cx="197" cy="219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20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178" name="Line 231"/>
              <p:cNvSpPr>
                <a:spLocks noChangeShapeType="1"/>
              </p:cNvSpPr>
              <p:nvPr/>
            </p:nvSpPr>
            <p:spPr bwMode="auto">
              <a:xfrm>
                <a:off x="1106" y="3279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79" name="Rectangle 232"/>
              <p:cNvSpPr>
                <a:spLocks noChangeArrowheads="1"/>
              </p:cNvSpPr>
              <p:nvPr/>
            </p:nvSpPr>
            <p:spPr bwMode="auto">
              <a:xfrm>
                <a:off x="947" y="3236"/>
                <a:ext cx="197" cy="219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30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180" name="Line 233"/>
              <p:cNvSpPr>
                <a:spLocks noChangeShapeType="1"/>
              </p:cNvSpPr>
              <p:nvPr/>
            </p:nvSpPr>
            <p:spPr bwMode="auto">
              <a:xfrm>
                <a:off x="1106" y="3123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81" name="Rectangle 234"/>
              <p:cNvSpPr>
                <a:spLocks noChangeArrowheads="1"/>
              </p:cNvSpPr>
              <p:nvPr/>
            </p:nvSpPr>
            <p:spPr bwMode="auto">
              <a:xfrm>
                <a:off x="947" y="3079"/>
                <a:ext cx="197" cy="219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40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182" name="Line 235"/>
              <p:cNvSpPr>
                <a:spLocks noChangeShapeType="1"/>
              </p:cNvSpPr>
              <p:nvPr/>
            </p:nvSpPr>
            <p:spPr bwMode="auto">
              <a:xfrm>
                <a:off x="1106" y="2960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83" name="Rectangle 236"/>
              <p:cNvSpPr>
                <a:spLocks noChangeArrowheads="1"/>
              </p:cNvSpPr>
              <p:nvPr/>
            </p:nvSpPr>
            <p:spPr bwMode="auto">
              <a:xfrm>
                <a:off x="947" y="2916"/>
                <a:ext cx="197" cy="219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50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184" name="Line 237"/>
              <p:cNvSpPr>
                <a:spLocks noChangeShapeType="1"/>
              </p:cNvSpPr>
              <p:nvPr/>
            </p:nvSpPr>
            <p:spPr bwMode="auto">
              <a:xfrm>
                <a:off x="1106" y="2797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85" name="Rectangle 238"/>
              <p:cNvSpPr>
                <a:spLocks noChangeArrowheads="1"/>
              </p:cNvSpPr>
              <p:nvPr/>
            </p:nvSpPr>
            <p:spPr bwMode="auto">
              <a:xfrm>
                <a:off x="947" y="2755"/>
                <a:ext cx="197" cy="219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60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186" name="Line 239"/>
              <p:cNvSpPr>
                <a:spLocks noChangeShapeType="1"/>
              </p:cNvSpPr>
              <p:nvPr/>
            </p:nvSpPr>
            <p:spPr bwMode="auto">
              <a:xfrm>
                <a:off x="1106" y="263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87" name="Rectangle 240"/>
              <p:cNvSpPr>
                <a:spLocks noChangeArrowheads="1"/>
              </p:cNvSpPr>
              <p:nvPr/>
            </p:nvSpPr>
            <p:spPr bwMode="auto">
              <a:xfrm>
                <a:off x="947" y="2592"/>
                <a:ext cx="197" cy="219"/>
              </a:xfrm>
              <a:prstGeom prst="rect">
                <a:avLst/>
              </a:prstGeom>
              <a:solidFill>
                <a:srgbClr val="618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CA" sz="1100">
                    <a:solidFill>
                      <a:srgbClr val="000000"/>
                    </a:solidFill>
                    <a:latin typeface="Courier New" pitchFamily="49" charset="0"/>
                  </a:rPr>
                  <a:t>70</a:t>
                </a:r>
                <a:endParaRPr lang="en-CA" sz="1600">
                  <a:latin typeface="Times New Roman" pitchFamily="18" charset="0"/>
                </a:endParaRPr>
              </a:p>
            </p:txBody>
          </p:sp>
          <p:sp>
            <p:nvSpPr>
              <p:cNvPr id="188" name="Line 241"/>
              <p:cNvSpPr>
                <a:spLocks noChangeShapeType="1"/>
              </p:cNvSpPr>
              <p:nvPr/>
            </p:nvSpPr>
            <p:spPr bwMode="auto">
              <a:xfrm>
                <a:off x="1106" y="3740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89" name="Line 242"/>
              <p:cNvSpPr>
                <a:spLocks noChangeShapeType="1"/>
              </p:cNvSpPr>
              <p:nvPr/>
            </p:nvSpPr>
            <p:spPr bwMode="auto">
              <a:xfrm>
                <a:off x="1106" y="370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90" name="Line 243"/>
              <p:cNvSpPr>
                <a:spLocks noChangeShapeType="1"/>
              </p:cNvSpPr>
              <p:nvPr/>
            </p:nvSpPr>
            <p:spPr bwMode="auto">
              <a:xfrm>
                <a:off x="1106" y="3669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91" name="Line 244"/>
              <p:cNvSpPr>
                <a:spLocks noChangeShapeType="1"/>
              </p:cNvSpPr>
              <p:nvPr/>
            </p:nvSpPr>
            <p:spPr bwMode="auto">
              <a:xfrm>
                <a:off x="1106" y="3640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92" name="Line 245"/>
              <p:cNvSpPr>
                <a:spLocks noChangeShapeType="1"/>
              </p:cNvSpPr>
              <p:nvPr/>
            </p:nvSpPr>
            <p:spPr bwMode="auto">
              <a:xfrm>
                <a:off x="1106" y="3577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1106" y="3541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>
                <a:off x="1106" y="3506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>
                <a:off x="1106" y="3477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96" name="Line 249"/>
              <p:cNvSpPr>
                <a:spLocks noChangeShapeType="1"/>
              </p:cNvSpPr>
              <p:nvPr/>
            </p:nvSpPr>
            <p:spPr bwMode="auto">
              <a:xfrm>
                <a:off x="1106" y="341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97" name="Line 250"/>
              <p:cNvSpPr>
                <a:spLocks noChangeShapeType="1"/>
              </p:cNvSpPr>
              <p:nvPr/>
            </p:nvSpPr>
            <p:spPr bwMode="auto">
              <a:xfrm>
                <a:off x="1106" y="3378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98" name="Line 251"/>
              <p:cNvSpPr>
                <a:spLocks noChangeShapeType="1"/>
              </p:cNvSpPr>
              <p:nvPr/>
            </p:nvSpPr>
            <p:spPr bwMode="auto">
              <a:xfrm>
                <a:off x="1106" y="3350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199" name="Line 252"/>
              <p:cNvSpPr>
                <a:spLocks noChangeShapeType="1"/>
              </p:cNvSpPr>
              <p:nvPr/>
            </p:nvSpPr>
            <p:spPr bwMode="auto">
              <a:xfrm>
                <a:off x="1106" y="331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0" name="Line 253"/>
              <p:cNvSpPr>
                <a:spLocks noChangeShapeType="1"/>
              </p:cNvSpPr>
              <p:nvPr/>
            </p:nvSpPr>
            <p:spPr bwMode="auto">
              <a:xfrm>
                <a:off x="1106" y="3251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1" name="Line 254"/>
              <p:cNvSpPr>
                <a:spLocks noChangeShapeType="1"/>
              </p:cNvSpPr>
              <p:nvPr/>
            </p:nvSpPr>
            <p:spPr bwMode="auto">
              <a:xfrm>
                <a:off x="1106" y="3215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2" name="Line 255"/>
              <p:cNvSpPr>
                <a:spLocks noChangeShapeType="1"/>
              </p:cNvSpPr>
              <p:nvPr/>
            </p:nvSpPr>
            <p:spPr bwMode="auto">
              <a:xfrm>
                <a:off x="1106" y="3187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3" name="Line 256"/>
              <p:cNvSpPr>
                <a:spLocks noChangeShapeType="1"/>
              </p:cNvSpPr>
              <p:nvPr/>
            </p:nvSpPr>
            <p:spPr bwMode="auto">
              <a:xfrm>
                <a:off x="1106" y="3152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4" name="Line 257"/>
              <p:cNvSpPr>
                <a:spLocks noChangeShapeType="1"/>
              </p:cNvSpPr>
              <p:nvPr/>
            </p:nvSpPr>
            <p:spPr bwMode="auto">
              <a:xfrm>
                <a:off x="1106" y="3088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" name="Line 258"/>
              <p:cNvSpPr>
                <a:spLocks noChangeShapeType="1"/>
              </p:cNvSpPr>
              <p:nvPr/>
            </p:nvSpPr>
            <p:spPr bwMode="auto">
              <a:xfrm>
                <a:off x="1106" y="3052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6" name="Line 259"/>
              <p:cNvSpPr>
                <a:spLocks noChangeShapeType="1"/>
              </p:cNvSpPr>
              <p:nvPr/>
            </p:nvSpPr>
            <p:spPr bwMode="auto">
              <a:xfrm>
                <a:off x="1106" y="302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7" name="Line 260"/>
              <p:cNvSpPr>
                <a:spLocks noChangeShapeType="1"/>
              </p:cNvSpPr>
              <p:nvPr/>
            </p:nvSpPr>
            <p:spPr bwMode="auto">
              <a:xfrm>
                <a:off x="1106" y="2989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8" name="Line 261"/>
              <p:cNvSpPr>
                <a:spLocks noChangeShapeType="1"/>
              </p:cNvSpPr>
              <p:nvPr/>
            </p:nvSpPr>
            <p:spPr bwMode="auto">
              <a:xfrm>
                <a:off x="1106" y="2925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9" name="Line 262"/>
              <p:cNvSpPr>
                <a:spLocks noChangeShapeType="1"/>
              </p:cNvSpPr>
              <p:nvPr/>
            </p:nvSpPr>
            <p:spPr bwMode="auto">
              <a:xfrm>
                <a:off x="1106" y="2896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10" name="Line 263"/>
              <p:cNvSpPr>
                <a:spLocks noChangeShapeType="1"/>
              </p:cNvSpPr>
              <p:nvPr/>
            </p:nvSpPr>
            <p:spPr bwMode="auto">
              <a:xfrm>
                <a:off x="1106" y="2861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11" name="Line 264"/>
              <p:cNvSpPr>
                <a:spLocks noChangeShapeType="1"/>
              </p:cNvSpPr>
              <p:nvPr/>
            </p:nvSpPr>
            <p:spPr bwMode="auto">
              <a:xfrm>
                <a:off x="1106" y="2826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12" name="Line 265"/>
              <p:cNvSpPr>
                <a:spLocks noChangeShapeType="1"/>
              </p:cNvSpPr>
              <p:nvPr/>
            </p:nvSpPr>
            <p:spPr bwMode="auto">
              <a:xfrm>
                <a:off x="1106" y="2762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13" name="Line 266"/>
              <p:cNvSpPr>
                <a:spLocks noChangeShapeType="1"/>
              </p:cNvSpPr>
              <p:nvPr/>
            </p:nvSpPr>
            <p:spPr bwMode="auto">
              <a:xfrm>
                <a:off x="1106" y="273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14" name="Line 267"/>
              <p:cNvSpPr>
                <a:spLocks noChangeShapeType="1"/>
              </p:cNvSpPr>
              <p:nvPr/>
            </p:nvSpPr>
            <p:spPr bwMode="auto">
              <a:xfrm>
                <a:off x="1106" y="2698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15" name="Line 268"/>
              <p:cNvSpPr>
                <a:spLocks noChangeShapeType="1"/>
              </p:cNvSpPr>
              <p:nvPr/>
            </p:nvSpPr>
            <p:spPr bwMode="auto">
              <a:xfrm>
                <a:off x="1106" y="2670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16" name="Line 269"/>
              <p:cNvSpPr>
                <a:spLocks noChangeShapeType="1"/>
              </p:cNvSpPr>
              <p:nvPr/>
            </p:nvSpPr>
            <p:spPr bwMode="auto">
              <a:xfrm flipV="1">
                <a:off x="1106" y="2620"/>
                <a:ext cx="1" cy="117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17" name="Freeform 270"/>
              <p:cNvSpPr>
                <a:spLocks/>
              </p:cNvSpPr>
              <p:nvPr/>
            </p:nvSpPr>
            <p:spPr bwMode="auto">
              <a:xfrm>
                <a:off x="1106" y="2649"/>
                <a:ext cx="1958" cy="1006"/>
              </a:xfrm>
              <a:custGeom>
                <a:avLst/>
                <a:gdLst>
                  <a:gd name="T0" fmla="*/ 4 w 255"/>
                  <a:gd name="T1" fmla="*/ 117 h 142"/>
                  <a:gd name="T2" fmla="*/ 8 w 255"/>
                  <a:gd name="T3" fmla="*/ 101 h 142"/>
                  <a:gd name="T4" fmla="*/ 13 w 255"/>
                  <a:gd name="T5" fmla="*/ 112 h 142"/>
                  <a:gd name="T6" fmla="*/ 17 w 255"/>
                  <a:gd name="T7" fmla="*/ 121 h 142"/>
                  <a:gd name="T8" fmla="*/ 22 w 255"/>
                  <a:gd name="T9" fmla="*/ 35 h 142"/>
                  <a:gd name="T10" fmla="*/ 26 w 255"/>
                  <a:gd name="T11" fmla="*/ 110 h 142"/>
                  <a:gd name="T12" fmla="*/ 31 w 255"/>
                  <a:gd name="T13" fmla="*/ 108 h 142"/>
                  <a:gd name="T14" fmla="*/ 35 w 255"/>
                  <a:gd name="T15" fmla="*/ 92 h 142"/>
                  <a:gd name="T16" fmla="*/ 40 w 255"/>
                  <a:gd name="T17" fmla="*/ 108 h 142"/>
                  <a:gd name="T18" fmla="*/ 44 w 255"/>
                  <a:gd name="T19" fmla="*/ 103 h 142"/>
                  <a:gd name="T20" fmla="*/ 49 w 255"/>
                  <a:gd name="T21" fmla="*/ 133 h 142"/>
                  <a:gd name="T22" fmla="*/ 53 w 255"/>
                  <a:gd name="T23" fmla="*/ 128 h 142"/>
                  <a:gd name="T24" fmla="*/ 58 w 255"/>
                  <a:gd name="T25" fmla="*/ 105 h 142"/>
                  <a:gd name="T26" fmla="*/ 62 w 255"/>
                  <a:gd name="T27" fmla="*/ 73 h 142"/>
                  <a:gd name="T28" fmla="*/ 67 w 255"/>
                  <a:gd name="T29" fmla="*/ 89 h 142"/>
                  <a:gd name="T30" fmla="*/ 71 w 255"/>
                  <a:gd name="T31" fmla="*/ 87 h 142"/>
                  <a:gd name="T32" fmla="*/ 75 w 255"/>
                  <a:gd name="T33" fmla="*/ 35 h 142"/>
                  <a:gd name="T34" fmla="*/ 80 w 255"/>
                  <a:gd name="T35" fmla="*/ 117 h 142"/>
                  <a:gd name="T36" fmla="*/ 84 w 255"/>
                  <a:gd name="T37" fmla="*/ 119 h 142"/>
                  <a:gd name="T38" fmla="*/ 89 w 255"/>
                  <a:gd name="T39" fmla="*/ 112 h 142"/>
                  <a:gd name="T40" fmla="*/ 93 w 255"/>
                  <a:gd name="T41" fmla="*/ 119 h 142"/>
                  <a:gd name="T42" fmla="*/ 98 w 255"/>
                  <a:gd name="T43" fmla="*/ 32 h 142"/>
                  <a:gd name="T44" fmla="*/ 102 w 255"/>
                  <a:gd name="T45" fmla="*/ 28 h 142"/>
                  <a:gd name="T46" fmla="*/ 107 w 255"/>
                  <a:gd name="T47" fmla="*/ 35 h 142"/>
                  <a:gd name="T48" fmla="*/ 111 w 255"/>
                  <a:gd name="T49" fmla="*/ 37 h 142"/>
                  <a:gd name="T50" fmla="*/ 116 w 255"/>
                  <a:gd name="T51" fmla="*/ 37 h 142"/>
                  <a:gd name="T52" fmla="*/ 120 w 255"/>
                  <a:gd name="T53" fmla="*/ 48 h 142"/>
                  <a:gd name="T54" fmla="*/ 125 w 255"/>
                  <a:gd name="T55" fmla="*/ 53 h 142"/>
                  <a:gd name="T56" fmla="*/ 129 w 255"/>
                  <a:gd name="T57" fmla="*/ 35 h 142"/>
                  <a:gd name="T58" fmla="*/ 134 w 255"/>
                  <a:gd name="T59" fmla="*/ 64 h 142"/>
                  <a:gd name="T60" fmla="*/ 138 w 255"/>
                  <a:gd name="T61" fmla="*/ 71 h 142"/>
                  <a:gd name="T62" fmla="*/ 142 w 255"/>
                  <a:gd name="T63" fmla="*/ 51 h 142"/>
                  <a:gd name="T64" fmla="*/ 147 w 255"/>
                  <a:gd name="T65" fmla="*/ 57 h 142"/>
                  <a:gd name="T66" fmla="*/ 151 w 255"/>
                  <a:gd name="T67" fmla="*/ 46 h 142"/>
                  <a:gd name="T68" fmla="*/ 156 w 255"/>
                  <a:gd name="T69" fmla="*/ 62 h 142"/>
                  <a:gd name="T70" fmla="*/ 160 w 255"/>
                  <a:gd name="T71" fmla="*/ 108 h 142"/>
                  <a:gd name="T72" fmla="*/ 165 w 255"/>
                  <a:gd name="T73" fmla="*/ 103 h 142"/>
                  <a:gd name="T74" fmla="*/ 169 w 255"/>
                  <a:gd name="T75" fmla="*/ 128 h 142"/>
                  <a:gd name="T76" fmla="*/ 174 w 255"/>
                  <a:gd name="T77" fmla="*/ 135 h 142"/>
                  <a:gd name="T78" fmla="*/ 178 w 255"/>
                  <a:gd name="T79" fmla="*/ 135 h 142"/>
                  <a:gd name="T80" fmla="*/ 183 w 255"/>
                  <a:gd name="T81" fmla="*/ 64 h 142"/>
                  <a:gd name="T82" fmla="*/ 187 w 255"/>
                  <a:gd name="T83" fmla="*/ 96 h 142"/>
                  <a:gd name="T84" fmla="*/ 192 w 255"/>
                  <a:gd name="T85" fmla="*/ 115 h 142"/>
                  <a:gd name="T86" fmla="*/ 196 w 255"/>
                  <a:gd name="T87" fmla="*/ 131 h 142"/>
                  <a:gd name="T88" fmla="*/ 201 w 255"/>
                  <a:gd name="T89" fmla="*/ 135 h 142"/>
                  <a:gd name="T90" fmla="*/ 205 w 255"/>
                  <a:gd name="T91" fmla="*/ 138 h 142"/>
                  <a:gd name="T92" fmla="*/ 210 w 255"/>
                  <a:gd name="T93" fmla="*/ 121 h 142"/>
                  <a:gd name="T94" fmla="*/ 214 w 255"/>
                  <a:gd name="T95" fmla="*/ 124 h 142"/>
                  <a:gd name="T96" fmla="*/ 218 w 255"/>
                  <a:gd name="T97" fmla="*/ 115 h 142"/>
                  <a:gd name="T98" fmla="*/ 223 w 255"/>
                  <a:gd name="T99" fmla="*/ 99 h 142"/>
                  <a:gd name="T100" fmla="*/ 227 w 255"/>
                  <a:gd name="T101" fmla="*/ 112 h 142"/>
                  <a:gd name="T102" fmla="*/ 232 w 255"/>
                  <a:gd name="T103" fmla="*/ 119 h 142"/>
                  <a:gd name="T104" fmla="*/ 236 w 255"/>
                  <a:gd name="T105" fmla="*/ 32 h 142"/>
                  <a:gd name="T106" fmla="*/ 241 w 255"/>
                  <a:gd name="T107" fmla="*/ 133 h 142"/>
                  <a:gd name="T108" fmla="*/ 245 w 255"/>
                  <a:gd name="T109" fmla="*/ 128 h 142"/>
                  <a:gd name="T110" fmla="*/ 250 w 255"/>
                  <a:gd name="T111" fmla="*/ 101 h 142"/>
                  <a:gd name="T112" fmla="*/ 254 w 255"/>
                  <a:gd name="T113" fmla="*/ 11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5" h="142">
                    <a:moveTo>
                      <a:pt x="0" y="41"/>
                    </a:moveTo>
                    <a:lnTo>
                      <a:pt x="1" y="108"/>
                    </a:lnTo>
                    <a:lnTo>
                      <a:pt x="1" y="119"/>
                    </a:lnTo>
                    <a:lnTo>
                      <a:pt x="2" y="119"/>
                    </a:lnTo>
                    <a:lnTo>
                      <a:pt x="3" y="103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5" y="101"/>
                    </a:lnTo>
                    <a:lnTo>
                      <a:pt x="5" y="117"/>
                    </a:lnTo>
                    <a:lnTo>
                      <a:pt x="6" y="115"/>
                    </a:lnTo>
                    <a:lnTo>
                      <a:pt x="7" y="39"/>
                    </a:lnTo>
                    <a:lnTo>
                      <a:pt x="7" y="112"/>
                    </a:lnTo>
                    <a:lnTo>
                      <a:pt x="8" y="119"/>
                    </a:lnTo>
                    <a:lnTo>
                      <a:pt x="8" y="101"/>
                    </a:lnTo>
                    <a:lnTo>
                      <a:pt x="9" y="115"/>
                    </a:lnTo>
                    <a:lnTo>
                      <a:pt x="10" y="117"/>
                    </a:lnTo>
                    <a:lnTo>
                      <a:pt x="10" y="96"/>
                    </a:lnTo>
                    <a:lnTo>
                      <a:pt x="11" y="115"/>
                    </a:lnTo>
                    <a:lnTo>
                      <a:pt x="12" y="110"/>
                    </a:lnTo>
                    <a:lnTo>
                      <a:pt x="12" y="99"/>
                    </a:lnTo>
                    <a:lnTo>
                      <a:pt x="13" y="112"/>
                    </a:lnTo>
                    <a:lnTo>
                      <a:pt x="14" y="115"/>
                    </a:lnTo>
                    <a:lnTo>
                      <a:pt x="14" y="39"/>
                    </a:lnTo>
                    <a:lnTo>
                      <a:pt x="15" y="117"/>
                    </a:lnTo>
                    <a:lnTo>
                      <a:pt x="15" y="121"/>
                    </a:lnTo>
                    <a:lnTo>
                      <a:pt x="16" y="115"/>
                    </a:lnTo>
                    <a:lnTo>
                      <a:pt x="17" y="124"/>
                    </a:lnTo>
                    <a:lnTo>
                      <a:pt x="17" y="121"/>
                    </a:lnTo>
                    <a:lnTo>
                      <a:pt x="18" y="110"/>
                    </a:lnTo>
                    <a:lnTo>
                      <a:pt x="19" y="121"/>
                    </a:lnTo>
                    <a:lnTo>
                      <a:pt x="19" y="121"/>
                    </a:lnTo>
                    <a:lnTo>
                      <a:pt x="20" y="110"/>
                    </a:lnTo>
                    <a:lnTo>
                      <a:pt x="21" y="119"/>
                    </a:lnTo>
                    <a:lnTo>
                      <a:pt x="21" y="121"/>
                    </a:lnTo>
                    <a:lnTo>
                      <a:pt x="22" y="35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4" y="101"/>
                    </a:lnTo>
                    <a:lnTo>
                      <a:pt x="24" y="112"/>
                    </a:lnTo>
                    <a:lnTo>
                      <a:pt x="25" y="112"/>
                    </a:lnTo>
                    <a:lnTo>
                      <a:pt x="26" y="101"/>
                    </a:lnTo>
                    <a:lnTo>
                      <a:pt x="26" y="110"/>
                    </a:lnTo>
                    <a:lnTo>
                      <a:pt x="27" y="112"/>
                    </a:lnTo>
                    <a:lnTo>
                      <a:pt x="28" y="96"/>
                    </a:lnTo>
                    <a:lnTo>
                      <a:pt x="28" y="115"/>
                    </a:lnTo>
                    <a:lnTo>
                      <a:pt x="29" y="115"/>
                    </a:lnTo>
                    <a:lnTo>
                      <a:pt x="30" y="32"/>
                    </a:lnTo>
                    <a:lnTo>
                      <a:pt x="30" y="112"/>
                    </a:lnTo>
                    <a:lnTo>
                      <a:pt x="31" y="108"/>
                    </a:lnTo>
                    <a:lnTo>
                      <a:pt x="31" y="94"/>
                    </a:lnTo>
                    <a:lnTo>
                      <a:pt x="32" y="103"/>
                    </a:lnTo>
                    <a:lnTo>
                      <a:pt x="33" y="101"/>
                    </a:lnTo>
                    <a:lnTo>
                      <a:pt x="33" y="96"/>
                    </a:lnTo>
                    <a:lnTo>
                      <a:pt x="34" y="105"/>
                    </a:lnTo>
                    <a:lnTo>
                      <a:pt x="35" y="103"/>
                    </a:lnTo>
                    <a:lnTo>
                      <a:pt x="35" y="92"/>
                    </a:lnTo>
                    <a:lnTo>
                      <a:pt x="36" y="101"/>
                    </a:lnTo>
                    <a:lnTo>
                      <a:pt x="37" y="99"/>
                    </a:lnTo>
                    <a:lnTo>
                      <a:pt x="37" y="30"/>
                    </a:lnTo>
                    <a:lnTo>
                      <a:pt x="38" y="99"/>
                    </a:lnTo>
                    <a:lnTo>
                      <a:pt x="38" y="103"/>
                    </a:lnTo>
                    <a:lnTo>
                      <a:pt x="39" y="94"/>
                    </a:lnTo>
                    <a:lnTo>
                      <a:pt x="40" y="108"/>
                    </a:lnTo>
                    <a:lnTo>
                      <a:pt x="40" y="108"/>
                    </a:lnTo>
                    <a:lnTo>
                      <a:pt x="41" y="94"/>
                    </a:lnTo>
                    <a:lnTo>
                      <a:pt x="42" y="105"/>
                    </a:lnTo>
                    <a:lnTo>
                      <a:pt x="42" y="105"/>
                    </a:lnTo>
                    <a:lnTo>
                      <a:pt x="43" y="89"/>
                    </a:lnTo>
                    <a:lnTo>
                      <a:pt x="44" y="105"/>
                    </a:lnTo>
                    <a:lnTo>
                      <a:pt x="44" y="103"/>
                    </a:lnTo>
                    <a:lnTo>
                      <a:pt x="45" y="37"/>
                    </a:lnTo>
                    <a:lnTo>
                      <a:pt x="45" y="105"/>
                    </a:lnTo>
                    <a:lnTo>
                      <a:pt x="46" y="108"/>
                    </a:lnTo>
                    <a:lnTo>
                      <a:pt x="47" y="32"/>
                    </a:lnTo>
                    <a:lnTo>
                      <a:pt x="47" y="108"/>
                    </a:lnTo>
                    <a:lnTo>
                      <a:pt x="48" y="99"/>
                    </a:lnTo>
                    <a:lnTo>
                      <a:pt x="49" y="133"/>
                    </a:lnTo>
                    <a:lnTo>
                      <a:pt x="49" y="140"/>
                    </a:lnTo>
                    <a:lnTo>
                      <a:pt x="50" y="133"/>
                    </a:lnTo>
                    <a:lnTo>
                      <a:pt x="51" y="131"/>
                    </a:lnTo>
                    <a:lnTo>
                      <a:pt x="51" y="131"/>
                    </a:lnTo>
                    <a:lnTo>
                      <a:pt x="52" y="133"/>
                    </a:lnTo>
                    <a:lnTo>
                      <a:pt x="52" y="32"/>
                    </a:lnTo>
                    <a:lnTo>
                      <a:pt x="53" y="128"/>
                    </a:lnTo>
                    <a:lnTo>
                      <a:pt x="54" y="128"/>
                    </a:lnTo>
                    <a:lnTo>
                      <a:pt x="54" y="110"/>
                    </a:lnTo>
                    <a:lnTo>
                      <a:pt x="55" y="124"/>
                    </a:lnTo>
                    <a:lnTo>
                      <a:pt x="56" y="119"/>
                    </a:lnTo>
                    <a:lnTo>
                      <a:pt x="56" y="96"/>
                    </a:lnTo>
                    <a:lnTo>
                      <a:pt x="57" y="105"/>
                    </a:lnTo>
                    <a:lnTo>
                      <a:pt x="58" y="105"/>
                    </a:lnTo>
                    <a:lnTo>
                      <a:pt x="58" y="71"/>
                    </a:lnTo>
                    <a:lnTo>
                      <a:pt x="59" y="94"/>
                    </a:lnTo>
                    <a:lnTo>
                      <a:pt x="60" y="89"/>
                    </a:lnTo>
                    <a:lnTo>
                      <a:pt x="60" y="25"/>
                    </a:lnTo>
                    <a:lnTo>
                      <a:pt x="61" y="83"/>
                    </a:lnTo>
                    <a:lnTo>
                      <a:pt x="61" y="85"/>
                    </a:lnTo>
                    <a:lnTo>
                      <a:pt x="62" y="73"/>
                    </a:lnTo>
                    <a:lnTo>
                      <a:pt x="63" y="87"/>
                    </a:lnTo>
                    <a:lnTo>
                      <a:pt x="63" y="85"/>
                    </a:lnTo>
                    <a:lnTo>
                      <a:pt x="64" y="73"/>
                    </a:lnTo>
                    <a:lnTo>
                      <a:pt x="65" y="83"/>
                    </a:lnTo>
                    <a:lnTo>
                      <a:pt x="65" y="80"/>
                    </a:lnTo>
                    <a:lnTo>
                      <a:pt x="66" y="85"/>
                    </a:lnTo>
                    <a:lnTo>
                      <a:pt x="67" y="89"/>
                    </a:lnTo>
                    <a:lnTo>
                      <a:pt x="67" y="94"/>
                    </a:lnTo>
                    <a:lnTo>
                      <a:pt x="68" y="25"/>
                    </a:lnTo>
                    <a:lnTo>
                      <a:pt x="68" y="96"/>
                    </a:lnTo>
                    <a:lnTo>
                      <a:pt x="69" y="96"/>
                    </a:lnTo>
                    <a:lnTo>
                      <a:pt x="70" y="83"/>
                    </a:lnTo>
                    <a:lnTo>
                      <a:pt x="70" y="89"/>
                    </a:lnTo>
                    <a:lnTo>
                      <a:pt x="71" y="87"/>
                    </a:lnTo>
                    <a:lnTo>
                      <a:pt x="72" y="85"/>
                    </a:lnTo>
                    <a:lnTo>
                      <a:pt x="72" y="94"/>
                    </a:lnTo>
                    <a:lnTo>
                      <a:pt x="73" y="96"/>
                    </a:lnTo>
                    <a:lnTo>
                      <a:pt x="74" y="92"/>
                    </a:lnTo>
                    <a:lnTo>
                      <a:pt x="74" y="103"/>
                    </a:lnTo>
                    <a:lnTo>
                      <a:pt x="75" y="103"/>
                    </a:lnTo>
                    <a:lnTo>
                      <a:pt x="75" y="35"/>
                    </a:lnTo>
                    <a:lnTo>
                      <a:pt x="76" y="110"/>
                    </a:lnTo>
                    <a:lnTo>
                      <a:pt x="77" y="115"/>
                    </a:lnTo>
                    <a:lnTo>
                      <a:pt x="77" y="110"/>
                    </a:lnTo>
                    <a:lnTo>
                      <a:pt x="78" y="119"/>
                    </a:lnTo>
                    <a:lnTo>
                      <a:pt x="79" y="119"/>
                    </a:lnTo>
                    <a:lnTo>
                      <a:pt x="79" y="101"/>
                    </a:lnTo>
                    <a:lnTo>
                      <a:pt x="80" y="117"/>
                    </a:lnTo>
                    <a:lnTo>
                      <a:pt x="81" y="112"/>
                    </a:lnTo>
                    <a:lnTo>
                      <a:pt x="81" y="99"/>
                    </a:lnTo>
                    <a:lnTo>
                      <a:pt x="82" y="110"/>
                    </a:lnTo>
                    <a:lnTo>
                      <a:pt x="82" y="112"/>
                    </a:lnTo>
                    <a:lnTo>
                      <a:pt x="83" y="35"/>
                    </a:lnTo>
                    <a:lnTo>
                      <a:pt x="84" y="115"/>
                    </a:lnTo>
                    <a:lnTo>
                      <a:pt x="84" y="119"/>
                    </a:lnTo>
                    <a:lnTo>
                      <a:pt x="85" y="119"/>
                    </a:lnTo>
                    <a:lnTo>
                      <a:pt x="86" y="126"/>
                    </a:lnTo>
                    <a:lnTo>
                      <a:pt x="86" y="126"/>
                    </a:lnTo>
                    <a:lnTo>
                      <a:pt x="87" y="121"/>
                    </a:lnTo>
                    <a:lnTo>
                      <a:pt x="88" y="126"/>
                    </a:lnTo>
                    <a:lnTo>
                      <a:pt x="88" y="128"/>
                    </a:lnTo>
                    <a:lnTo>
                      <a:pt x="89" y="112"/>
                    </a:lnTo>
                    <a:lnTo>
                      <a:pt x="90" y="124"/>
                    </a:lnTo>
                    <a:lnTo>
                      <a:pt x="90" y="121"/>
                    </a:lnTo>
                    <a:lnTo>
                      <a:pt x="91" y="37"/>
                    </a:lnTo>
                    <a:lnTo>
                      <a:pt x="91" y="119"/>
                    </a:lnTo>
                    <a:lnTo>
                      <a:pt x="92" y="121"/>
                    </a:lnTo>
                    <a:lnTo>
                      <a:pt x="93" y="108"/>
                    </a:lnTo>
                    <a:lnTo>
                      <a:pt x="93" y="119"/>
                    </a:lnTo>
                    <a:lnTo>
                      <a:pt x="94" y="117"/>
                    </a:lnTo>
                    <a:lnTo>
                      <a:pt x="95" y="0"/>
                    </a:lnTo>
                    <a:lnTo>
                      <a:pt x="95" y="101"/>
                    </a:lnTo>
                    <a:lnTo>
                      <a:pt x="96" y="101"/>
                    </a:lnTo>
                    <a:lnTo>
                      <a:pt x="97" y="25"/>
                    </a:lnTo>
                    <a:lnTo>
                      <a:pt x="97" y="32"/>
                    </a:lnTo>
                    <a:lnTo>
                      <a:pt x="98" y="32"/>
                    </a:lnTo>
                    <a:lnTo>
                      <a:pt x="98" y="3"/>
                    </a:lnTo>
                    <a:lnTo>
                      <a:pt x="99" y="35"/>
                    </a:lnTo>
                    <a:lnTo>
                      <a:pt x="100" y="32"/>
                    </a:lnTo>
                    <a:lnTo>
                      <a:pt x="100" y="28"/>
                    </a:lnTo>
                    <a:lnTo>
                      <a:pt x="101" y="32"/>
                    </a:lnTo>
                    <a:lnTo>
                      <a:pt x="102" y="32"/>
                    </a:lnTo>
                    <a:lnTo>
                      <a:pt x="102" y="28"/>
                    </a:lnTo>
                    <a:lnTo>
                      <a:pt x="103" y="32"/>
                    </a:lnTo>
                    <a:lnTo>
                      <a:pt x="104" y="30"/>
                    </a:lnTo>
                    <a:lnTo>
                      <a:pt x="104" y="30"/>
                    </a:lnTo>
                    <a:lnTo>
                      <a:pt x="105" y="35"/>
                    </a:lnTo>
                    <a:lnTo>
                      <a:pt x="105" y="35"/>
                    </a:lnTo>
                    <a:lnTo>
                      <a:pt x="106" y="9"/>
                    </a:lnTo>
                    <a:lnTo>
                      <a:pt x="107" y="35"/>
                    </a:lnTo>
                    <a:lnTo>
                      <a:pt x="107" y="32"/>
                    </a:lnTo>
                    <a:lnTo>
                      <a:pt x="108" y="30"/>
                    </a:lnTo>
                    <a:lnTo>
                      <a:pt x="109" y="39"/>
                    </a:lnTo>
                    <a:lnTo>
                      <a:pt x="109" y="39"/>
                    </a:lnTo>
                    <a:lnTo>
                      <a:pt x="110" y="35"/>
                    </a:lnTo>
                    <a:lnTo>
                      <a:pt x="111" y="37"/>
                    </a:lnTo>
                    <a:lnTo>
                      <a:pt x="111" y="37"/>
                    </a:lnTo>
                    <a:lnTo>
                      <a:pt x="112" y="28"/>
                    </a:lnTo>
                    <a:lnTo>
                      <a:pt x="112" y="37"/>
                    </a:lnTo>
                    <a:lnTo>
                      <a:pt x="113" y="37"/>
                    </a:lnTo>
                    <a:lnTo>
                      <a:pt x="114" y="14"/>
                    </a:lnTo>
                    <a:lnTo>
                      <a:pt x="114" y="39"/>
                    </a:lnTo>
                    <a:lnTo>
                      <a:pt x="115" y="39"/>
                    </a:lnTo>
                    <a:lnTo>
                      <a:pt x="116" y="37"/>
                    </a:lnTo>
                    <a:lnTo>
                      <a:pt x="116" y="46"/>
                    </a:lnTo>
                    <a:lnTo>
                      <a:pt x="117" y="41"/>
                    </a:lnTo>
                    <a:lnTo>
                      <a:pt x="118" y="39"/>
                    </a:lnTo>
                    <a:lnTo>
                      <a:pt x="118" y="39"/>
                    </a:lnTo>
                    <a:lnTo>
                      <a:pt x="119" y="46"/>
                    </a:lnTo>
                    <a:lnTo>
                      <a:pt x="120" y="46"/>
                    </a:lnTo>
                    <a:lnTo>
                      <a:pt x="120" y="48"/>
                    </a:lnTo>
                    <a:lnTo>
                      <a:pt x="121" y="48"/>
                    </a:lnTo>
                    <a:lnTo>
                      <a:pt x="121" y="21"/>
                    </a:lnTo>
                    <a:lnTo>
                      <a:pt x="122" y="51"/>
                    </a:lnTo>
                    <a:lnTo>
                      <a:pt x="123" y="48"/>
                    </a:lnTo>
                    <a:lnTo>
                      <a:pt x="123" y="53"/>
                    </a:lnTo>
                    <a:lnTo>
                      <a:pt x="124" y="51"/>
                    </a:lnTo>
                    <a:lnTo>
                      <a:pt x="125" y="53"/>
                    </a:lnTo>
                    <a:lnTo>
                      <a:pt x="125" y="57"/>
                    </a:lnTo>
                    <a:lnTo>
                      <a:pt x="126" y="57"/>
                    </a:lnTo>
                    <a:lnTo>
                      <a:pt x="127" y="60"/>
                    </a:lnTo>
                    <a:lnTo>
                      <a:pt x="127" y="57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9" y="35"/>
                    </a:lnTo>
                    <a:lnTo>
                      <a:pt x="130" y="62"/>
                    </a:lnTo>
                    <a:lnTo>
                      <a:pt x="130" y="62"/>
                    </a:lnTo>
                    <a:lnTo>
                      <a:pt x="131" y="62"/>
                    </a:lnTo>
                    <a:lnTo>
                      <a:pt x="132" y="62"/>
                    </a:lnTo>
                    <a:lnTo>
                      <a:pt x="132" y="67"/>
                    </a:lnTo>
                    <a:lnTo>
                      <a:pt x="133" y="57"/>
                    </a:lnTo>
                    <a:lnTo>
                      <a:pt x="134" y="64"/>
                    </a:lnTo>
                    <a:lnTo>
                      <a:pt x="134" y="62"/>
                    </a:lnTo>
                    <a:lnTo>
                      <a:pt x="135" y="60"/>
                    </a:lnTo>
                    <a:lnTo>
                      <a:pt x="135" y="64"/>
                    </a:lnTo>
                    <a:lnTo>
                      <a:pt x="136" y="69"/>
                    </a:lnTo>
                    <a:lnTo>
                      <a:pt x="137" y="35"/>
                    </a:lnTo>
                    <a:lnTo>
                      <a:pt x="137" y="55"/>
                    </a:lnTo>
                    <a:lnTo>
                      <a:pt x="138" y="71"/>
                    </a:lnTo>
                    <a:lnTo>
                      <a:pt x="139" y="41"/>
                    </a:lnTo>
                    <a:lnTo>
                      <a:pt x="139" y="60"/>
                    </a:lnTo>
                    <a:lnTo>
                      <a:pt x="140" y="48"/>
                    </a:lnTo>
                    <a:lnTo>
                      <a:pt x="141" y="44"/>
                    </a:lnTo>
                    <a:lnTo>
                      <a:pt x="141" y="51"/>
                    </a:lnTo>
                    <a:lnTo>
                      <a:pt x="142" y="53"/>
                    </a:lnTo>
                    <a:lnTo>
                      <a:pt x="142" y="51"/>
                    </a:lnTo>
                    <a:lnTo>
                      <a:pt x="143" y="57"/>
                    </a:lnTo>
                    <a:lnTo>
                      <a:pt x="144" y="142"/>
                    </a:lnTo>
                    <a:lnTo>
                      <a:pt x="144" y="30"/>
                    </a:lnTo>
                    <a:lnTo>
                      <a:pt x="145" y="55"/>
                    </a:lnTo>
                    <a:lnTo>
                      <a:pt x="146" y="55"/>
                    </a:lnTo>
                    <a:lnTo>
                      <a:pt x="146" y="51"/>
                    </a:lnTo>
                    <a:lnTo>
                      <a:pt x="147" y="57"/>
                    </a:lnTo>
                    <a:lnTo>
                      <a:pt x="148" y="62"/>
                    </a:lnTo>
                    <a:lnTo>
                      <a:pt x="148" y="41"/>
                    </a:lnTo>
                    <a:lnTo>
                      <a:pt x="149" y="51"/>
                    </a:lnTo>
                    <a:lnTo>
                      <a:pt x="150" y="48"/>
                    </a:lnTo>
                    <a:lnTo>
                      <a:pt x="150" y="41"/>
                    </a:lnTo>
                    <a:lnTo>
                      <a:pt x="151" y="44"/>
                    </a:lnTo>
                    <a:lnTo>
                      <a:pt x="151" y="46"/>
                    </a:lnTo>
                    <a:lnTo>
                      <a:pt x="152" y="35"/>
                    </a:lnTo>
                    <a:lnTo>
                      <a:pt x="153" y="55"/>
                    </a:lnTo>
                    <a:lnTo>
                      <a:pt x="153" y="53"/>
                    </a:lnTo>
                    <a:lnTo>
                      <a:pt x="154" y="51"/>
                    </a:lnTo>
                    <a:lnTo>
                      <a:pt x="155" y="55"/>
                    </a:lnTo>
                    <a:lnTo>
                      <a:pt x="155" y="57"/>
                    </a:lnTo>
                    <a:lnTo>
                      <a:pt x="156" y="62"/>
                    </a:lnTo>
                    <a:lnTo>
                      <a:pt x="157" y="64"/>
                    </a:lnTo>
                    <a:lnTo>
                      <a:pt x="157" y="69"/>
                    </a:lnTo>
                    <a:lnTo>
                      <a:pt x="158" y="67"/>
                    </a:lnTo>
                    <a:lnTo>
                      <a:pt x="158" y="78"/>
                    </a:lnTo>
                    <a:lnTo>
                      <a:pt x="159" y="78"/>
                    </a:lnTo>
                    <a:lnTo>
                      <a:pt x="160" y="67"/>
                    </a:lnTo>
                    <a:lnTo>
                      <a:pt x="160" y="108"/>
                    </a:lnTo>
                    <a:lnTo>
                      <a:pt x="161" y="115"/>
                    </a:lnTo>
                    <a:lnTo>
                      <a:pt x="162" y="108"/>
                    </a:lnTo>
                    <a:lnTo>
                      <a:pt x="162" y="110"/>
                    </a:lnTo>
                    <a:lnTo>
                      <a:pt x="163" y="108"/>
                    </a:lnTo>
                    <a:lnTo>
                      <a:pt x="164" y="101"/>
                    </a:lnTo>
                    <a:lnTo>
                      <a:pt x="164" y="103"/>
                    </a:lnTo>
                    <a:lnTo>
                      <a:pt x="165" y="103"/>
                    </a:lnTo>
                    <a:lnTo>
                      <a:pt x="165" y="103"/>
                    </a:lnTo>
                    <a:lnTo>
                      <a:pt x="166" y="103"/>
                    </a:lnTo>
                    <a:lnTo>
                      <a:pt x="167" y="105"/>
                    </a:lnTo>
                    <a:lnTo>
                      <a:pt x="167" y="71"/>
                    </a:lnTo>
                    <a:lnTo>
                      <a:pt x="168" y="110"/>
                    </a:lnTo>
                    <a:lnTo>
                      <a:pt x="169" y="112"/>
                    </a:lnTo>
                    <a:lnTo>
                      <a:pt x="169" y="128"/>
                    </a:lnTo>
                    <a:lnTo>
                      <a:pt x="170" y="121"/>
                    </a:lnTo>
                    <a:lnTo>
                      <a:pt x="171" y="124"/>
                    </a:lnTo>
                    <a:lnTo>
                      <a:pt x="171" y="138"/>
                    </a:lnTo>
                    <a:lnTo>
                      <a:pt x="172" y="133"/>
                    </a:lnTo>
                    <a:lnTo>
                      <a:pt x="172" y="135"/>
                    </a:lnTo>
                    <a:lnTo>
                      <a:pt x="173" y="140"/>
                    </a:lnTo>
                    <a:lnTo>
                      <a:pt x="174" y="135"/>
                    </a:lnTo>
                    <a:lnTo>
                      <a:pt x="174" y="133"/>
                    </a:lnTo>
                    <a:lnTo>
                      <a:pt x="175" y="80"/>
                    </a:lnTo>
                    <a:lnTo>
                      <a:pt x="176" y="135"/>
                    </a:lnTo>
                    <a:lnTo>
                      <a:pt x="176" y="135"/>
                    </a:lnTo>
                    <a:lnTo>
                      <a:pt x="177" y="140"/>
                    </a:lnTo>
                    <a:lnTo>
                      <a:pt x="178" y="135"/>
                    </a:lnTo>
                    <a:lnTo>
                      <a:pt x="178" y="135"/>
                    </a:lnTo>
                    <a:lnTo>
                      <a:pt x="179" y="128"/>
                    </a:lnTo>
                    <a:lnTo>
                      <a:pt x="180" y="131"/>
                    </a:lnTo>
                    <a:lnTo>
                      <a:pt x="180" y="126"/>
                    </a:lnTo>
                    <a:lnTo>
                      <a:pt x="181" y="108"/>
                    </a:lnTo>
                    <a:lnTo>
                      <a:pt x="181" y="115"/>
                    </a:lnTo>
                    <a:lnTo>
                      <a:pt x="182" y="110"/>
                    </a:lnTo>
                    <a:lnTo>
                      <a:pt x="183" y="64"/>
                    </a:lnTo>
                    <a:lnTo>
                      <a:pt x="183" y="103"/>
                    </a:lnTo>
                    <a:lnTo>
                      <a:pt x="184" y="101"/>
                    </a:lnTo>
                    <a:lnTo>
                      <a:pt x="185" y="96"/>
                    </a:lnTo>
                    <a:lnTo>
                      <a:pt x="185" y="99"/>
                    </a:lnTo>
                    <a:lnTo>
                      <a:pt x="186" y="96"/>
                    </a:lnTo>
                    <a:lnTo>
                      <a:pt x="187" y="96"/>
                    </a:lnTo>
                    <a:lnTo>
                      <a:pt x="187" y="96"/>
                    </a:lnTo>
                    <a:lnTo>
                      <a:pt x="188" y="96"/>
                    </a:lnTo>
                    <a:lnTo>
                      <a:pt x="188" y="96"/>
                    </a:lnTo>
                    <a:lnTo>
                      <a:pt x="189" y="96"/>
                    </a:lnTo>
                    <a:lnTo>
                      <a:pt x="190" y="96"/>
                    </a:lnTo>
                    <a:lnTo>
                      <a:pt x="190" y="69"/>
                    </a:lnTo>
                    <a:lnTo>
                      <a:pt x="191" y="103"/>
                    </a:lnTo>
                    <a:lnTo>
                      <a:pt x="192" y="115"/>
                    </a:lnTo>
                    <a:lnTo>
                      <a:pt x="192" y="128"/>
                    </a:lnTo>
                    <a:lnTo>
                      <a:pt x="193" y="126"/>
                    </a:lnTo>
                    <a:lnTo>
                      <a:pt x="194" y="131"/>
                    </a:lnTo>
                    <a:lnTo>
                      <a:pt x="194" y="126"/>
                    </a:lnTo>
                    <a:lnTo>
                      <a:pt x="195" y="128"/>
                    </a:lnTo>
                    <a:lnTo>
                      <a:pt x="195" y="131"/>
                    </a:lnTo>
                    <a:lnTo>
                      <a:pt x="196" y="131"/>
                    </a:lnTo>
                    <a:lnTo>
                      <a:pt x="197" y="135"/>
                    </a:lnTo>
                    <a:lnTo>
                      <a:pt x="197" y="135"/>
                    </a:lnTo>
                    <a:lnTo>
                      <a:pt x="198" y="71"/>
                    </a:lnTo>
                    <a:lnTo>
                      <a:pt x="199" y="133"/>
                    </a:lnTo>
                    <a:lnTo>
                      <a:pt x="199" y="133"/>
                    </a:lnTo>
                    <a:lnTo>
                      <a:pt x="200" y="138"/>
                    </a:lnTo>
                    <a:lnTo>
                      <a:pt x="201" y="135"/>
                    </a:lnTo>
                    <a:lnTo>
                      <a:pt x="201" y="135"/>
                    </a:lnTo>
                    <a:lnTo>
                      <a:pt x="202" y="138"/>
                    </a:lnTo>
                    <a:lnTo>
                      <a:pt x="202" y="135"/>
                    </a:lnTo>
                    <a:lnTo>
                      <a:pt x="203" y="135"/>
                    </a:lnTo>
                    <a:lnTo>
                      <a:pt x="204" y="140"/>
                    </a:lnTo>
                    <a:lnTo>
                      <a:pt x="204" y="135"/>
                    </a:lnTo>
                    <a:lnTo>
                      <a:pt x="205" y="138"/>
                    </a:lnTo>
                    <a:lnTo>
                      <a:pt x="206" y="73"/>
                    </a:lnTo>
                    <a:lnTo>
                      <a:pt x="206" y="135"/>
                    </a:lnTo>
                    <a:lnTo>
                      <a:pt x="207" y="138"/>
                    </a:lnTo>
                    <a:lnTo>
                      <a:pt x="208" y="25"/>
                    </a:lnTo>
                    <a:lnTo>
                      <a:pt x="208" y="124"/>
                    </a:lnTo>
                    <a:lnTo>
                      <a:pt x="209" y="133"/>
                    </a:lnTo>
                    <a:lnTo>
                      <a:pt x="210" y="121"/>
                    </a:lnTo>
                    <a:lnTo>
                      <a:pt x="210" y="131"/>
                    </a:lnTo>
                    <a:lnTo>
                      <a:pt x="211" y="131"/>
                    </a:lnTo>
                    <a:lnTo>
                      <a:pt x="211" y="112"/>
                    </a:lnTo>
                    <a:lnTo>
                      <a:pt x="212" y="128"/>
                    </a:lnTo>
                    <a:lnTo>
                      <a:pt x="213" y="128"/>
                    </a:lnTo>
                    <a:lnTo>
                      <a:pt x="213" y="25"/>
                    </a:lnTo>
                    <a:lnTo>
                      <a:pt x="214" y="124"/>
                    </a:lnTo>
                    <a:lnTo>
                      <a:pt x="215" y="124"/>
                    </a:lnTo>
                    <a:lnTo>
                      <a:pt x="215" y="101"/>
                    </a:lnTo>
                    <a:lnTo>
                      <a:pt x="216" y="119"/>
                    </a:lnTo>
                    <a:lnTo>
                      <a:pt x="217" y="117"/>
                    </a:lnTo>
                    <a:lnTo>
                      <a:pt x="217" y="96"/>
                    </a:lnTo>
                    <a:lnTo>
                      <a:pt x="218" y="115"/>
                    </a:lnTo>
                    <a:lnTo>
                      <a:pt x="218" y="115"/>
                    </a:lnTo>
                    <a:lnTo>
                      <a:pt x="219" y="96"/>
                    </a:lnTo>
                    <a:lnTo>
                      <a:pt x="220" y="115"/>
                    </a:lnTo>
                    <a:lnTo>
                      <a:pt x="220" y="112"/>
                    </a:lnTo>
                    <a:lnTo>
                      <a:pt x="221" y="28"/>
                    </a:lnTo>
                    <a:lnTo>
                      <a:pt x="222" y="112"/>
                    </a:lnTo>
                    <a:lnTo>
                      <a:pt x="222" y="115"/>
                    </a:lnTo>
                    <a:lnTo>
                      <a:pt x="223" y="99"/>
                    </a:lnTo>
                    <a:lnTo>
                      <a:pt x="224" y="115"/>
                    </a:lnTo>
                    <a:lnTo>
                      <a:pt x="224" y="115"/>
                    </a:lnTo>
                    <a:lnTo>
                      <a:pt x="225" y="94"/>
                    </a:lnTo>
                    <a:lnTo>
                      <a:pt x="225" y="115"/>
                    </a:lnTo>
                    <a:lnTo>
                      <a:pt x="226" y="112"/>
                    </a:lnTo>
                    <a:lnTo>
                      <a:pt x="227" y="94"/>
                    </a:lnTo>
                    <a:lnTo>
                      <a:pt x="227" y="112"/>
                    </a:lnTo>
                    <a:lnTo>
                      <a:pt x="228" y="112"/>
                    </a:lnTo>
                    <a:lnTo>
                      <a:pt x="229" y="30"/>
                    </a:lnTo>
                    <a:lnTo>
                      <a:pt x="229" y="115"/>
                    </a:lnTo>
                    <a:lnTo>
                      <a:pt x="230" y="117"/>
                    </a:lnTo>
                    <a:lnTo>
                      <a:pt x="231" y="103"/>
                    </a:lnTo>
                    <a:lnTo>
                      <a:pt x="231" y="117"/>
                    </a:lnTo>
                    <a:lnTo>
                      <a:pt x="232" y="119"/>
                    </a:lnTo>
                    <a:lnTo>
                      <a:pt x="232" y="101"/>
                    </a:lnTo>
                    <a:lnTo>
                      <a:pt x="233" y="117"/>
                    </a:lnTo>
                    <a:lnTo>
                      <a:pt x="234" y="117"/>
                    </a:lnTo>
                    <a:lnTo>
                      <a:pt x="234" y="103"/>
                    </a:lnTo>
                    <a:lnTo>
                      <a:pt x="235" y="119"/>
                    </a:lnTo>
                    <a:lnTo>
                      <a:pt x="236" y="121"/>
                    </a:lnTo>
                    <a:lnTo>
                      <a:pt x="236" y="32"/>
                    </a:lnTo>
                    <a:lnTo>
                      <a:pt x="237" y="124"/>
                    </a:lnTo>
                    <a:lnTo>
                      <a:pt x="238" y="126"/>
                    </a:lnTo>
                    <a:lnTo>
                      <a:pt x="238" y="117"/>
                    </a:lnTo>
                    <a:lnTo>
                      <a:pt x="239" y="128"/>
                    </a:lnTo>
                    <a:lnTo>
                      <a:pt x="240" y="131"/>
                    </a:lnTo>
                    <a:lnTo>
                      <a:pt x="240" y="121"/>
                    </a:lnTo>
                    <a:lnTo>
                      <a:pt x="241" y="133"/>
                    </a:lnTo>
                    <a:lnTo>
                      <a:pt x="241" y="133"/>
                    </a:lnTo>
                    <a:lnTo>
                      <a:pt x="242" y="121"/>
                    </a:lnTo>
                    <a:lnTo>
                      <a:pt x="243" y="131"/>
                    </a:lnTo>
                    <a:lnTo>
                      <a:pt x="243" y="131"/>
                    </a:lnTo>
                    <a:lnTo>
                      <a:pt x="244" y="32"/>
                    </a:lnTo>
                    <a:lnTo>
                      <a:pt x="245" y="128"/>
                    </a:lnTo>
                    <a:lnTo>
                      <a:pt x="245" y="128"/>
                    </a:lnTo>
                    <a:lnTo>
                      <a:pt x="246" y="110"/>
                    </a:lnTo>
                    <a:lnTo>
                      <a:pt x="247" y="126"/>
                    </a:lnTo>
                    <a:lnTo>
                      <a:pt x="247" y="124"/>
                    </a:lnTo>
                    <a:lnTo>
                      <a:pt x="248" y="103"/>
                    </a:lnTo>
                    <a:lnTo>
                      <a:pt x="248" y="121"/>
                    </a:lnTo>
                    <a:lnTo>
                      <a:pt x="249" y="121"/>
                    </a:lnTo>
                    <a:lnTo>
                      <a:pt x="250" y="101"/>
                    </a:lnTo>
                    <a:lnTo>
                      <a:pt x="250" y="119"/>
                    </a:lnTo>
                    <a:lnTo>
                      <a:pt x="251" y="117"/>
                    </a:lnTo>
                    <a:lnTo>
                      <a:pt x="252" y="28"/>
                    </a:lnTo>
                    <a:lnTo>
                      <a:pt x="252" y="117"/>
                    </a:lnTo>
                    <a:lnTo>
                      <a:pt x="253" y="117"/>
                    </a:lnTo>
                    <a:lnTo>
                      <a:pt x="254" y="101"/>
                    </a:lnTo>
                    <a:lnTo>
                      <a:pt x="254" y="117"/>
                    </a:lnTo>
                    <a:lnTo>
                      <a:pt x="255" y="115"/>
                    </a:lnTo>
                  </a:path>
                </a:pathLst>
              </a:custGeom>
              <a:solidFill>
                <a:srgbClr val="618FFD"/>
              </a:solidFill>
              <a:ln w="0">
                <a:solidFill>
                  <a:srgbClr val="FDF71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</p:grpSp>
      </p:grpSp>
      <p:grpSp>
        <p:nvGrpSpPr>
          <p:cNvPr id="276" name="Group 278"/>
          <p:cNvGrpSpPr>
            <a:grpSpLocks/>
          </p:cNvGrpSpPr>
          <p:nvPr/>
        </p:nvGrpSpPr>
        <p:grpSpPr bwMode="auto">
          <a:xfrm>
            <a:off x="1689100" y="3579813"/>
            <a:ext cx="6911975" cy="2135187"/>
            <a:chOff x="1064" y="2255"/>
            <a:chExt cx="4354" cy="1345"/>
          </a:xfrm>
        </p:grpSpPr>
        <p:grpSp>
          <p:nvGrpSpPr>
            <p:cNvPr id="277" name="Group 271"/>
            <p:cNvGrpSpPr>
              <a:grpSpLocks/>
            </p:cNvGrpSpPr>
            <p:nvPr/>
          </p:nvGrpSpPr>
          <p:grpSpPr bwMode="auto">
            <a:xfrm>
              <a:off x="1064" y="2255"/>
              <a:ext cx="3789" cy="1345"/>
              <a:chOff x="1080" y="240"/>
              <a:chExt cx="4104" cy="1585"/>
            </a:xfrm>
          </p:grpSpPr>
          <p:sp>
            <p:nvSpPr>
              <p:cNvPr id="280" name="Freeform 272"/>
              <p:cNvSpPr>
                <a:spLocks/>
              </p:cNvSpPr>
              <p:nvPr/>
            </p:nvSpPr>
            <p:spPr bwMode="auto">
              <a:xfrm>
                <a:off x="1080" y="240"/>
                <a:ext cx="4104" cy="1585"/>
              </a:xfrm>
              <a:custGeom>
                <a:avLst/>
                <a:gdLst>
                  <a:gd name="T0" fmla="*/ 17 w 245"/>
                  <a:gd name="T1" fmla="*/ 149 h 150"/>
                  <a:gd name="T2" fmla="*/ 20 w 245"/>
                  <a:gd name="T3" fmla="*/ 147 h 150"/>
                  <a:gd name="T4" fmla="*/ 23 w 245"/>
                  <a:gd name="T5" fmla="*/ 145 h 150"/>
                  <a:gd name="T6" fmla="*/ 26 w 245"/>
                  <a:gd name="T7" fmla="*/ 142 h 150"/>
                  <a:gd name="T8" fmla="*/ 30 w 245"/>
                  <a:gd name="T9" fmla="*/ 139 h 150"/>
                  <a:gd name="T10" fmla="*/ 34 w 245"/>
                  <a:gd name="T11" fmla="*/ 136 h 150"/>
                  <a:gd name="T12" fmla="*/ 38 w 245"/>
                  <a:gd name="T13" fmla="*/ 133 h 150"/>
                  <a:gd name="T14" fmla="*/ 42 w 245"/>
                  <a:gd name="T15" fmla="*/ 130 h 150"/>
                  <a:gd name="T16" fmla="*/ 46 w 245"/>
                  <a:gd name="T17" fmla="*/ 127 h 150"/>
                  <a:gd name="T18" fmla="*/ 49 w 245"/>
                  <a:gd name="T19" fmla="*/ 124 h 150"/>
                  <a:gd name="T20" fmla="*/ 53 w 245"/>
                  <a:gd name="T21" fmla="*/ 122 h 150"/>
                  <a:gd name="T22" fmla="*/ 56 w 245"/>
                  <a:gd name="T23" fmla="*/ 120 h 150"/>
                  <a:gd name="T24" fmla="*/ 61 w 245"/>
                  <a:gd name="T25" fmla="*/ 117 h 150"/>
                  <a:gd name="T26" fmla="*/ 64 w 245"/>
                  <a:gd name="T27" fmla="*/ 115 h 150"/>
                  <a:gd name="T28" fmla="*/ 68 w 245"/>
                  <a:gd name="T29" fmla="*/ 113 h 150"/>
                  <a:gd name="T30" fmla="*/ 71 w 245"/>
                  <a:gd name="T31" fmla="*/ 111 h 150"/>
                  <a:gd name="T32" fmla="*/ 76 w 245"/>
                  <a:gd name="T33" fmla="*/ 108 h 150"/>
                  <a:gd name="T34" fmla="*/ 79 w 245"/>
                  <a:gd name="T35" fmla="*/ 105 h 150"/>
                  <a:gd name="T36" fmla="*/ 83 w 245"/>
                  <a:gd name="T37" fmla="*/ 103 h 150"/>
                  <a:gd name="T38" fmla="*/ 87 w 245"/>
                  <a:gd name="T39" fmla="*/ 100 h 150"/>
                  <a:gd name="T40" fmla="*/ 91 w 245"/>
                  <a:gd name="T41" fmla="*/ 98 h 150"/>
                  <a:gd name="T42" fmla="*/ 95 w 245"/>
                  <a:gd name="T43" fmla="*/ 95 h 150"/>
                  <a:gd name="T44" fmla="*/ 99 w 245"/>
                  <a:gd name="T45" fmla="*/ 93 h 150"/>
                  <a:gd name="T46" fmla="*/ 102 w 245"/>
                  <a:gd name="T47" fmla="*/ 91 h 150"/>
                  <a:gd name="T48" fmla="*/ 106 w 245"/>
                  <a:gd name="T49" fmla="*/ 88 h 150"/>
                  <a:gd name="T50" fmla="*/ 110 w 245"/>
                  <a:gd name="T51" fmla="*/ 85 h 150"/>
                  <a:gd name="T52" fmla="*/ 114 w 245"/>
                  <a:gd name="T53" fmla="*/ 83 h 150"/>
                  <a:gd name="T54" fmla="*/ 118 w 245"/>
                  <a:gd name="T55" fmla="*/ 80 h 150"/>
                  <a:gd name="T56" fmla="*/ 122 w 245"/>
                  <a:gd name="T57" fmla="*/ 78 h 150"/>
                  <a:gd name="T58" fmla="*/ 125 w 245"/>
                  <a:gd name="T59" fmla="*/ 76 h 150"/>
                  <a:gd name="T60" fmla="*/ 129 w 245"/>
                  <a:gd name="T61" fmla="*/ 73 h 150"/>
                  <a:gd name="T62" fmla="*/ 133 w 245"/>
                  <a:gd name="T63" fmla="*/ 71 h 150"/>
                  <a:gd name="T64" fmla="*/ 137 w 245"/>
                  <a:gd name="T65" fmla="*/ 68 h 150"/>
                  <a:gd name="T66" fmla="*/ 140 w 245"/>
                  <a:gd name="T67" fmla="*/ 66 h 150"/>
                  <a:gd name="T68" fmla="*/ 144 w 245"/>
                  <a:gd name="T69" fmla="*/ 64 h 150"/>
                  <a:gd name="T70" fmla="*/ 148 w 245"/>
                  <a:gd name="T71" fmla="*/ 61 h 150"/>
                  <a:gd name="T72" fmla="*/ 152 w 245"/>
                  <a:gd name="T73" fmla="*/ 58 h 150"/>
                  <a:gd name="T74" fmla="*/ 156 w 245"/>
                  <a:gd name="T75" fmla="*/ 56 h 150"/>
                  <a:gd name="T76" fmla="*/ 160 w 245"/>
                  <a:gd name="T77" fmla="*/ 53 h 150"/>
                  <a:gd name="T78" fmla="*/ 164 w 245"/>
                  <a:gd name="T79" fmla="*/ 51 h 150"/>
                  <a:gd name="T80" fmla="*/ 168 w 245"/>
                  <a:gd name="T81" fmla="*/ 49 h 150"/>
                  <a:gd name="T82" fmla="*/ 172 w 245"/>
                  <a:gd name="T83" fmla="*/ 46 h 150"/>
                  <a:gd name="T84" fmla="*/ 176 w 245"/>
                  <a:gd name="T85" fmla="*/ 44 h 150"/>
                  <a:gd name="T86" fmla="*/ 179 w 245"/>
                  <a:gd name="T87" fmla="*/ 42 h 150"/>
                  <a:gd name="T88" fmla="*/ 183 w 245"/>
                  <a:gd name="T89" fmla="*/ 39 h 150"/>
                  <a:gd name="T90" fmla="*/ 186 w 245"/>
                  <a:gd name="T91" fmla="*/ 36 h 150"/>
                  <a:gd name="T92" fmla="*/ 191 w 245"/>
                  <a:gd name="T93" fmla="*/ 34 h 150"/>
                  <a:gd name="T94" fmla="*/ 195 w 245"/>
                  <a:gd name="T95" fmla="*/ 31 h 150"/>
                  <a:gd name="T96" fmla="*/ 199 w 245"/>
                  <a:gd name="T97" fmla="*/ 29 h 150"/>
                  <a:gd name="T98" fmla="*/ 202 w 245"/>
                  <a:gd name="T99" fmla="*/ 26 h 150"/>
                  <a:gd name="T100" fmla="*/ 206 w 245"/>
                  <a:gd name="T101" fmla="*/ 24 h 150"/>
                  <a:gd name="T102" fmla="*/ 210 w 245"/>
                  <a:gd name="T103" fmla="*/ 22 h 150"/>
                  <a:gd name="T104" fmla="*/ 214 w 245"/>
                  <a:gd name="T105" fmla="*/ 19 h 150"/>
                  <a:gd name="T106" fmla="*/ 218 w 245"/>
                  <a:gd name="T107" fmla="*/ 17 h 150"/>
                  <a:gd name="T108" fmla="*/ 221 w 245"/>
                  <a:gd name="T109" fmla="*/ 14 h 150"/>
                  <a:gd name="T110" fmla="*/ 225 w 245"/>
                  <a:gd name="T111" fmla="*/ 12 h 150"/>
                  <a:gd name="T112" fmla="*/ 228 w 245"/>
                  <a:gd name="T113" fmla="*/ 10 h 150"/>
                  <a:gd name="T114" fmla="*/ 232 w 245"/>
                  <a:gd name="T115" fmla="*/ 7 h 150"/>
                  <a:gd name="T116" fmla="*/ 235 w 245"/>
                  <a:gd name="T117" fmla="*/ 6 h 150"/>
                  <a:gd name="T118" fmla="*/ 239 w 245"/>
                  <a:gd name="T119" fmla="*/ 3 h 150"/>
                  <a:gd name="T120" fmla="*/ 242 w 245"/>
                  <a:gd name="T121" fmla="*/ 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5" h="150">
                    <a:moveTo>
                      <a:pt x="0" y="150"/>
                    </a:moveTo>
                    <a:lnTo>
                      <a:pt x="5" y="150"/>
                    </a:lnTo>
                    <a:lnTo>
                      <a:pt x="10" y="150"/>
                    </a:lnTo>
                    <a:lnTo>
                      <a:pt x="13" y="150"/>
                    </a:lnTo>
                    <a:lnTo>
                      <a:pt x="14" y="150"/>
                    </a:lnTo>
                    <a:lnTo>
                      <a:pt x="15" y="150"/>
                    </a:lnTo>
                    <a:lnTo>
                      <a:pt x="15" y="150"/>
                    </a:lnTo>
                    <a:lnTo>
                      <a:pt x="15" y="150"/>
                    </a:lnTo>
                    <a:lnTo>
                      <a:pt x="16" y="150"/>
                    </a:lnTo>
                    <a:lnTo>
                      <a:pt x="16" y="150"/>
                    </a:lnTo>
                    <a:lnTo>
                      <a:pt x="16" y="150"/>
                    </a:lnTo>
                    <a:lnTo>
                      <a:pt x="16" y="150"/>
                    </a:lnTo>
                    <a:lnTo>
                      <a:pt x="16" y="149"/>
                    </a:lnTo>
                    <a:lnTo>
                      <a:pt x="17" y="149"/>
                    </a:lnTo>
                    <a:lnTo>
                      <a:pt x="17" y="149"/>
                    </a:lnTo>
                    <a:lnTo>
                      <a:pt x="17" y="149"/>
                    </a:lnTo>
                    <a:lnTo>
                      <a:pt x="17" y="149"/>
                    </a:lnTo>
                    <a:lnTo>
                      <a:pt x="17" y="149"/>
                    </a:lnTo>
                    <a:lnTo>
                      <a:pt x="17" y="149"/>
                    </a:lnTo>
                    <a:lnTo>
                      <a:pt x="18" y="149"/>
                    </a:lnTo>
                    <a:lnTo>
                      <a:pt x="18" y="149"/>
                    </a:lnTo>
                    <a:lnTo>
                      <a:pt x="18" y="148"/>
                    </a:lnTo>
                    <a:lnTo>
                      <a:pt x="18" y="148"/>
                    </a:lnTo>
                    <a:lnTo>
                      <a:pt x="19" y="148"/>
                    </a:lnTo>
                    <a:lnTo>
                      <a:pt x="19" y="148"/>
                    </a:lnTo>
                    <a:lnTo>
                      <a:pt x="19" y="148"/>
                    </a:lnTo>
                    <a:lnTo>
                      <a:pt x="19" y="147"/>
                    </a:lnTo>
                    <a:lnTo>
                      <a:pt x="20" y="147"/>
                    </a:lnTo>
                    <a:lnTo>
                      <a:pt x="20" y="147"/>
                    </a:lnTo>
                    <a:lnTo>
                      <a:pt x="20" y="147"/>
                    </a:lnTo>
                    <a:lnTo>
                      <a:pt x="20" y="147"/>
                    </a:lnTo>
                    <a:lnTo>
                      <a:pt x="20" y="147"/>
                    </a:lnTo>
                    <a:lnTo>
                      <a:pt x="21" y="146"/>
                    </a:lnTo>
                    <a:lnTo>
                      <a:pt x="21" y="146"/>
                    </a:lnTo>
                    <a:lnTo>
                      <a:pt x="21" y="146"/>
                    </a:lnTo>
                    <a:lnTo>
                      <a:pt x="21" y="146"/>
                    </a:lnTo>
                    <a:lnTo>
                      <a:pt x="22" y="146"/>
                    </a:lnTo>
                    <a:lnTo>
                      <a:pt x="22" y="145"/>
                    </a:lnTo>
                    <a:lnTo>
                      <a:pt x="22" y="145"/>
                    </a:lnTo>
                    <a:lnTo>
                      <a:pt x="23" y="145"/>
                    </a:lnTo>
                    <a:lnTo>
                      <a:pt x="23" y="145"/>
                    </a:lnTo>
                    <a:lnTo>
                      <a:pt x="23" y="145"/>
                    </a:lnTo>
                    <a:lnTo>
                      <a:pt x="23" y="144"/>
                    </a:lnTo>
                    <a:lnTo>
                      <a:pt x="24" y="144"/>
                    </a:lnTo>
                    <a:lnTo>
                      <a:pt x="24" y="144"/>
                    </a:lnTo>
                    <a:lnTo>
                      <a:pt x="24" y="143"/>
                    </a:lnTo>
                    <a:lnTo>
                      <a:pt x="25" y="143"/>
                    </a:lnTo>
                    <a:lnTo>
                      <a:pt x="25" y="143"/>
                    </a:lnTo>
                    <a:lnTo>
                      <a:pt x="25" y="143"/>
                    </a:lnTo>
                    <a:lnTo>
                      <a:pt x="25" y="143"/>
                    </a:lnTo>
                    <a:lnTo>
                      <a:pt x="25" y="143"/>
                    </a:lnTo>
                    <a:lnTo>
                      <a:pt x="26" y="142"/>
                    </a:lnTo>
                    <a:lnTo>
                      <a:pt x="26" y="142"/>
                    </a:lnTo>
                    <a:lnTo>
                      <a:pt x="26" y="142"/>
                    </a:lnTo>
                    <a:lnTo>
                      <a:pt x="26" y="142"/>
                    </a:lnTo>
                    <a:lnTo>
                      <a:pt x="26" y="142"/>
                    </a:lnTo>
                    <a:lnTo>
                      <a:pt x="27" y="141"/>
                    </a:lnTo>
                    <a:lnTo>
                      <a:pt x="27" y="141"/>
                    </a:lnTo>
                    <a:lnTo>
                      <a:pt x="27" y="141"/>
                    </a:lnTo>
                    <a:lnTo>
                      <a:pt x="28" y="141"/>
                    </a:lnTo>
                    <a:lnTo>
                      <a:pt x="28" y="141"/>
                    </a:lnTo>
                    <a:lnTo>
                      <a:pt x="28" y="141"/>
                    </a:lnTo>
                    <a:lnTo>
                      <a:pt x="28" y="14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30" y="140"/>
                    </a:lnTo>
                    <a:lnTo>
                      <a:pt x="30" y="139"/>
                    </a:lnTo>
                    <a:lnTo>
                      <a:pt x="30" y="139"/>
                    </a:lnTo>
                    <a:lnTo>
                      <a:pt x="30" y="139"/>
                    </a:lnTo>
                    <a:lnTo>
                      <a:pt x="31" y="139"/>
                    </a:lnTo>
                    <a:lnTo>
                      <a:pt x="31" y="138"/>
                    </a:lnTo>
                    <a:lnTo>
                      <a:pt x="31" y="138"/>
                    </a:lnTo>
                    <a:lnTo>
                      <a:pt x="31" y="138"/>
                    </a:lnTo>
                    <a:lnTo>
                      <a:pt x="32" y="138"/>
                    </a:lnTo>
                    <a:lnTo>
                      <a:pt x="32" y="138"/>
                    </a:lnTo>
                    <a:lnTo>
                      <a:pt x="32" y="137"/>
                    </a:lnTo>
                    <a:lnTo>
                      <a:pt x="33" y="137"/>
                    </a:lnTo>
                    <a:lnTo>
                      <a:pt x="33" y="137"/>
                    </a:lnTo>
                    <a:lnTo>
                      <a:pt x="33" y="137"/>
                    </a:lnTo>
                    <a:lnTo>
                      <a:pt x="33" y="136"/>
                    </a:lnTo>
                    <a:lnTo>
                      <a:pt x="34" y="136"/>
                    </a:lnTo>
                    <a:lnTo>
                      <a:pt x="34" y="136"/>
                    </a:lnTo>
                    <a:lnTo>
                      <a:pt x="34" y="136"/>
                    </a:lnTo>
                    <a:lnTo>
                      <a:pt x="34" y="136"/>
                    </a:lnTo>
                    <a:lnTo>
                      <a:pt x="35" y="136"/>
                    </a:lnTo>
                    <a:lnTo>
                      <a:pt x="35" y="135"/>
                    </a:lnTo>
                    <a:lnTo>
                      <a:pt x="35" y="135"/>
                    </a:lnTo>
                    <a:lnTo>
                      <a:pt x="35" y="135"/>
                    </a:lnTo>
                    <a:lnTo>
                      <a:pt x="36" y="135"/>
                    </a:lnTo>
                    <a:lnTo>
                      <a:pt x="36" y="134"/>
                    </a:lnTo>
                    <a:lnTo>
                      <a:pt x="36" y="134"/>
                    </a:lnTo>
                    <a:lnTo>
                      <a:pt x="37" y="134"/>
                    </a:lnTo>
                    <a:lnTo>
                      <a:pt x="37" y="134"/>
                    </a:lnTo>
                    <a:lnTo>
                      <a:pt x="37" y="133"/>
                    </a:lnTo>
                    <a:lnTo>
                      <a:pt x="37" y="133"/>
                    </a:lnTo>
                    <a:lnTo>
                      <a:pt x="38" y="133"/>
                    </a:lnTo>
                    <a:lnTo>
                      <a:pt x="38" y="133"/>
                    </a:lnTo>
                    <a:lnTo>
                      <a:pt x="38" y="133"/>
                    </a:lnTo>
                    <a:lnTo>
                      <a:pt x="39" y="133"/>
                    </a:lnTo>
                    <a:lnTo>
                      <a:pt x="39" y="133"/>
                    </a:lnTo>
                    <a:lnTo>
                      <a:pt x="39" y="132"/>
                    </a:lnTo>
                    <a:lnTo>
                      <a:pt x="39" y="132"/>
                    </a:lnTo>
                    <a:lnTo>
                      <a:pt x="40" y="132"/>
                    </a:lnTo>
                    <a:lnTo>
                      <a:pt x="40" y="131"/>
                    </a:lnTo>
                    <a:lnTo>
                      <a:pt x="40" y="131"/>
                    </a:lnTo>
                    <a:lnTo>
                      <a:pt x="41" y="131"/>
                    </a:lnTo>
                    <a:lnTo>
                      <a:pt x="41" y="131"/>
                    </a:lnTo>
                    <a:lnTo>
                      <a:pt x="41" y="131"/>
                    </a:lnTo>
                    <a:lnTo>
                      <a:pt x="41" y="130"/>
                    </a:lnTo>
                    <a:lnTo>
                      <a:pt x="42" y="130"/>
                    </a:lnTo>
                    <a:lnTo>
                      <a:pt x="42" y="130"/>
                    </a:lnTo>
                    <a:lnTo>
                      <a:pt x="42" y="130"/>
                    </a:lnTo>
                    <a:lnTo>
                      <a:pt x="42" y="130"/>
                    </a:lnTo>
                    <a:lnTo>
                      <a:pt x="43" y="129"/>
                    </a:lnTo>
                    <a:lnTo>
                      <a:pt x="43" y="129"/>
                    </a:lnTo>
                    <a:lnTo>
                      <a:pt x="43" y="129"/>
                    </a:lnTo>
                    <a:lnTo>
                      <a:pt x="43" y="129"/>
                    </a:lnTo>
                    <a:lnTo>
                      <a:pt x="44" y="129"/>
                    </a:lnTo>
                    <a:lnTo>
                      <a:pt x="44" y="128"/>
                    </a:lnTo>
                    <a:lnTo>
                      <a:pt x="44" y="128"/>
                    </a:lnTo>
                    <a:lnTo>
                      <a:pt x="45" y="128"/>
                    </a:lnTo>
                    <a:lnTo>
                      <a:pt x="45" y="128"/>
                    </a:lnTo>
                    <a:lnTo>
                      <a:pt x="45" y="127"/>
                    </a:lnTo>
                    <a:lnTo>
                      <a:pt x="45" y="127"/>
                    </a:lnTo>
                    <a:lnTo>
                      <a:pt x="46" y="127"/>
                    </a:lnTo>
                    <a:lnTo>
                      <a:pt x="46" y="127"/>
                    </a:lnTo>
                    <a:lnTo>
                      <a:pt x="46" y="126"/>
                    </a:lnTo>
                    <a:lnTo>
                      <a:pt x="47" y="126"/>
                    </a:lnTo>
                    <a:lnTo>
                      <a:pt x="47" y="126"/>
                    </a:lnTo>
                    <a:lnTo>
                      <a:pt x="47" y="126"/>
                    </a:lnTo>
                    <a:lnTo>
                      <a:pt x="47" y="126"/>
                    </a:lnTo>
                    <a:lnTo>
                      <a:pt x="48" y="125"/>
                    </a:lnTo>
                    <a:lnTo>
                      <a:pt x="48" y="125"/>
                    </a:lnTo>
                    <a:lnTo>
                      <a:pt x="48" y="125"/>
                    </a:lnTo>
                    <a:lnTo>
                      <a:pt x="49" y="125"/>
                    </a:lnTo>
                    <a:lnTo>
                      <a:pt x="49" y="125"/>
                    </a:lnTo>
                    <a:lnTo>
                      <a:pt x="49" y="125"/>
                    </a:lnTo>
                    <a:lnTo>
                      <a:pt x="49" y="125"/>
                    </a:lnTo>
                    <a:lnTo>
                      <a:pt x="49" y="124"/>
                    </a:lnTo>
                    <a:lnTo>
                      <a:pt x="50" y="124"/>
                    </a:lnTo>
                    <a:lnTo>
                      <a:pt x="50" y="124"/>
                    </a:lnTo>
                    <a:lnTo>
                      <a:pt x="50" y="124"/>
                    </a:lnTo>
                    <a:lnTo>
                      <a:pt x="50" y="124"/>
                    </a:lnTo>
                    <a:lnTo>
                      <a:pt x="50" y="124"/>
                    </a:lnTo>
                    <a:lnTo>
                      <a:pt x="51" y="123"/>
                    </a:lnTo>
                    <a:lnTo>
                      <a:pt x="51" y="123"/>
                    </a:lnTo>
                    <a:lnTo>
                      <a:pt x="51" y="123"/>
                    </a:lnTo>
                    <a:lnTo>
                      <a:pt x="51" y="123"/>
                    </a:lnTo>
                    <a:lnTo>
                      <a:pt x="52" y="123"/>
                    </a:lnTo>
                    <a:lnTo>
                      <a:pt x="52" y="123"/>
                    </a:lnTo>
                    <a:lnTo>
                      <a:pt x="52" y="123"/>
                    </a:lnTo>
                    <a:lnTo>
                      <a:pt x="52" y="122"/>
                    </a:lnTo>
                    <a:lnTo>
                      <a:pt x="53" y="122"/>
                    </a:lnTo>
                    <a:lnTo>
                      <a:pt x="53" y="122"/>
                    </a:lnTo>
                    <a:lnTo>
                      <a:pt x="53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54" y="121"/>
                    </a:lnTo>
                    <a:lnTo>
                      <a:pt x="55" y="121"/>
                    </a:lnTo>
                    <a:lnTo>
                      <a:pt x="55" y="121"/>
                    </a:lnTo>
                    <a:lnTo>
                      <a:pt x="55" y="121"/>
                    </a:lnTo>
                    <a:lnTo>
                      <a:pt x="55" y="121"/>
                    </a:lnTo>
                    <a:lnTo>
                      <a:pt x="56" y="120"/>
                    </a:lnTo>
                    <a:lnTo>
                      <a:pt x="56" y="120"/>
                    </a:lnTo>
                    <a:lnTo>
                      <a:pt x="56" y="120"/>
                    </a:lnTo>
                    <a:lnTo>
                      <a:pt x="56" y="120"/>
                    </a:lnTo>
                    <a:lnTo>
                      <a:pt x="57" y="120"/>
                    </a:lnTo>
                    <a:lnTo>
                      <a:pt x="57" y="120"/>
                    </a:lnTo>
                    <a:lnTo>
                      <a:pt x="57" y="119"/>
                    </a:lnTo>
                    <a:lnTo>
                      <a:pt x="58" y="119"/>
                    </a:lnTo>
                    <a:lnTo>
                      <a:pt x="58" y="119"/>
                    </a:lnTo>
                    <a:lnTo>
                      <a:pt x="58" y="119"/>
                    </a:lnTo>
                    <a:lnTo>
                      <a:pt x="59" y="118"/>
                    </a:lnTo>
                    <a:lnTo>
                      <a:pt x="59" y="118"/>
                    </a:lnTo>
                    <a:lnTo>
                      <a:pt x="59" y="118"/>
                    </a:lnTo>
                    <a:lnTo>
                      <a:pt x="59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60" y="117"/>
                    </a:lnTo>
                    <a:lnTo>
                      <a:pt x="61" y="117"/>
                    </a:lnTo>
                    <a:lnTo>
                      <a:pt x="61" y="117"/>
                    </a:lnTo>
                    <a:lnTo>
                      <a:pt x="61" y="117"/>
                    </a:lnTo>
                    <a:lnTo>
                      <a:pt x="62" y="116"/>
                    </a:lnTo>
                    <a:lnTo>
                      <a:pt x="62" y="116"/>
                    </a:lnTo>
                    <a:lnTo>
                      <a:pt x="62" y="116"/>
                    </a:lnTo>
                    <a:lnTo>
                      <a:pt x="62" y="116"/>
                    </a:lnTo>
                    <a:lnTo>
                      <a:pt x="62" y="116"/>
                    </a:lnTo>
                    <a:lnTo>
                      <a:pt x="63" y="116"/>
                    </a:lnTo>
                    <a:lnTo>
                      <a:pt x="63" y="116"/>
                    </a:lnTo>
                    <a:lnTo>
                      <a:pt x="63" y="116"/>
                    </a:lnTo>
                    <a:lnTo>
                      <a:pt x="63" y="116"/>
                    </a:lnTo>
                    <a:lnTo>
                      <a:pt x="64" y="115"/>
                    </a:lnTo>
                    <a:lnTo>
                      <a:pt x="64" y="115"/>
                    </a:lnTo>
                    <a:lnTo>
                      <a:pt x="64" y="115"/>
                    </a:lnTo>
                    <a:lnTo>
                      <a:pt x="64" y="115"/>
                    </a:lnTo>
                    <a:lnTo>
                      <a:pt x="65" y="114"/>
                    </a:lnTo>
                    <a:lnTo>
                      <a:pt x="65" y="114"/>
                    </a:lnTo>
                    <a:lnTo>
                      <a:pt x="65" y="114"/>
                    </a:lnTo>
                    <a:lnTo>
                      <a:pt x="66" y="114"/>
                    </a:lnTo>
                    <a:lnTo>
                      <a:pt x="66" y="114"/>
                    </a:lnTo>
                    <a:lnTo>
                      <a:pt x="66" y="114"/>
                    </a:lnTo>
                    <a:lnTo>
                      <a:pt x="67" y="113"/>
                    </a:lnTo>
                    <a:lnTo>
                      <a:pt x="67" y="113"/>
                    </a:lnTo>
                    <a:lnTo>
                      <a:pt x="67" y="113"/>
                    </a:lnTo>
                    <a:lnTo>
                      <a:pt x="67" y="113"/>
                    </a:lnTo>
                    <a:lnTo>
                      <a:pt x="68" y="113"/>
                    </a:lnTo>
                    <a:lnTo>
                      <a:pt x="68" y="113"/>
                    </a:lnTo>
                    <a:lnTo>
                      <a:pt x="68" y="113"/>
                    </a:lnTo>
                    <a:lnTo>
                      <a:pt x="69" y="112"/>
                    </a:lnTo>
                    <a:lnTo>
                      <a:pt x="69" y="112"/>
                    </a:lnTo>
                    <a:lnTo>
                      <a:pt x="69" y="112"/>
                    </a:lnTo>
                    <a:lnTo>
                      <a:pt x="69" y="112"/>
                    </a:lnTo>
                    <a:lnTo>
                      <a:pt x="69" y="112"/>
                    </a:lnTo>
                    <a:lnTo>
                      <a:pt x="70" y="111"/>
                    </a:lnTo>
                    <a:lnTo>
                      <a:pt x="70" y="111"/>
                    </a:lnTo>
                    <a:lnTo>
                      <a:pt x="70" y="111"/>
                    </a:lnTo>
                    <a:lnTo>
                      <a:pt x="70" y="111"/>
                    </a:lnTo>
                    <a:lnTo>
                      <a:pt x="70" y="111"/>
                    </a:lnTo>
                    <a:lnTo>
                      <a:pt x="70" y="111"/>
                    </a:lnTo>
                    <a:lnTo>
                      <a:pt x="71" y="111"/>
                    </a:lnTo>
                    <a:lnTo>
                      <a:pt x="71" y="111"/>
                    </a:lnTo>
                    <a:lnTo>
                      <a:pt x="71" y="111"/>
                    </a:lnTo>
                    <a:lnTo>
                      <a:pt x="72" y="110"/>
                    </a:lnTo>
                    <a:lnTo>
                      <a:pt x="72" y="110"/>
                    </a:lnTo>
                    <a:lnTo>
                      <a:pt x="72" y="110"/>
                    </a:lnTo>
                    <a:lnTo>
                      <a:pt x="73" y="109"/>
                    </a:lnTo>
                    <a:lnTo>
                      <a:pt x="73" y="109"/>
                    </a:lnTo>
                    <a:lnTo>
                      <a:pt x="73" y="109"/>
                    </a:lnTo>
                    <a:lnTo>
                      <a:pt x="73" y="109"/>
                    </a:lnTo>
                    <a:lnTo>
                      <a:pt x="74" y="109"/>
                    </a:lnTo>
                    <a:lnTo>
                      <a:pt x="74" y="109"/>
                    </a:lnTo>
                    <a:lnTo>
                      <a:pt x="74" y="108"/>
                    </a:lnTo>
                    <a:lnTo>
                      <a:pt x="75" y="108"/>
                    </a:lnTo>
                    <a:lnTo>
                      <a:pt x="75" y="108"/>
                    </a:lnTo>
                    <a:lnTo>
                      <a:pt x="75" y="108"/>
                    </a:lnTo>
                    <a:lnTo>
                      <a:pt x="76" y="108"/>
                    </a:lnTo>
                    <a:lnTo>
                      <a:pt x="76" y="107"/>
                    </a:lnTo>
                    <a:lnTo>
                      <a:pt x="76" y="107"/>
                    </a:lnTo>
                    <a:lnTo>
                      <a:pt x="76" y="107"/>
                    </a:lnTo>
                    <a:lnTo>
                      <a:pt x="77" y="107"/>
                    </a:lnTo>
                    <a:lnTo>
                      <a:pt x="77" y="107"/>
                    </a:lnTo>
                    <a:lnTo>
                      <a:pt x="77" y="107"/>
                    </a:lnTo>
                    <a:lnTo>
                      <a:pt x="78" y="106"/>
                    </a:lnTo>
                    <a:lnTo>
                      <a:pt x="78" y="106"/>
                    </a:lnTo>
                    <a:lnTo>
                      <a:pt x="78" y="106"/>
                    </a:lnTo>
                    <a:lnTo>
                      <a:pt x="78" y="106"/>
                    </a:lnTo>
                    <a:lnTo>
                      <a:pt x="79" y="106"/>
                    </a:lnTo>
                    <a:lnTo>
                      <a:pt x="79" y="105"/>
                    </a:lnTo>
                    <a:lnTo>
                      <a:pt x="79" y="105"/>
                    </a:lnTo>
                    <a:lnTo>
                      <a:pt x="79" y="105"/>
                    </a:lnTo>
                    <a:lnTo>
                      <a:pt x="80" y="105"/>
                    </a:lnTo>
                    <a:lnTo>
                      <a:pt x="80" y="105"/>
                    </a:lnTo>
                    <a:lnTo>
                      <a:pt x="80" y="105"/>
                    </a:lnTo>
                    <a:lnTo>
                      <a:pt x="80" y="105"/>
                    </a:lnTo>
                    <a:lnTo>
                      <a:pt x="81" y="104"/>
                    </a:lnTo>
                    <a:lnTo>
                      <a:pt x="81" y="104"/>
                    </a:lnTo>
                    <a:lnTo>
                      <a:pt x="81" y="104"/>
                    </a:lnTo>
                    <a:lnTo>
                      <a:pt x="82" y="104"/>
                    </a:lnTo>
                    <a:lnTo>
                      <a:pt x="82" y="104"/>
                    </a:lnTo>
                    <a:lnTo>
                      <a:pt x="82" y="103"/>
                    </a:lnTo>
                    <a:lnTo>
                      <a:pt x="82" y="103"/>
                    </a:lnTo>
                    <a:lnTo>
                      <a:pt x="83" y="103"/>
                    </a:lnTo>
                    <a:lnTo>
                      <a:pt x="83" y="103"/>
                    </a:lnTo>
                    <a:lnTo>
                      <a:pt x="83" y="103"/>
                    </a:lnTo>
                    <a:lnTo>
                      <a:pt x="83" y="103"/>
                    </a:lnTo>
                    <a:lnTo>
                      <a:pt x="84" y="102"/>
                    </a:lnTo>
                    <a:lnTo>
                      <a:pt x="84" y="102"/>
                    </a:lnTo>
                    <a:lnTo>
                      <a:pt x="84" y="102"/>
                    </a:lnTo>
                    <a:lnTo>
                      <a:pt x="84" y="102"/>
                    </a:lnTo>
                    <a:lnTo>
                      <a:pt x="85" y="102"/>
                    </a:lnTo>
                    <a:lnTo>
                      <a:pt x="85" y="102"/>
                    </a:lnTo>
                    <a:lnTo>
                      <a:pt x="85" y="102"/>
                    </a:lnTo>
                    <a:lnTo>
                      <a:pt x="85" y="101"/>
                    </a:lnTo>
                    <a:lnTo>
                      <a:pt x="86" y="101"/>
                    </a:lnTo>
                    <a:lnTo>
                      <a:pt x="86" y="101"/>
                    </a:lnTo>
                    <a:lnTo>
                      <a:pt x="86" y="101"/>
                    </a:lnTo>
                    <a:lnTo>
                      <a:pt x="87" y="100"/>
                    </a:lnTo>
                    <a:lnTo>
                      <a:pt x="87" y="100"/>
                    </a:lnTo>
                    <a:lnTo>
                      <a:pt x="87" y="100"/>
                    </a:lnTo>
                    <a:lnTo>
                      <a:pt x="87" y="100"/>
                    </a:lnTo>
                    <a:lnTo>
                      <a:pt x="88" y="100"/>
                    </a:lnTo>
                    <a:lnTo>
                      <a:pt x="88" y="100"/>
                    </a:lnTo>
                    <a:lnTo>
                      <a:pt x="88" y="100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90" y="99"/>
                    </a:lnTo>
                    <a:lnTo>
                      <a:pt x="90" y="98"/>
                    </a:lnTo>
                    <a:lnTo>
                      <a:pt x="90" y="98"/>
                    </a:lnTo>
                    <a:lnTo>
                      <a:pt x="90" y="98"/>
                    </a:lnTo>
                    <a:lnTo>
                      <a:pt x="91" y="98"/>
                    </a:lnTo>
                    <a:lnTo>
                      <a:pt x="91" y="98"/>
                    </a:lnTo>
                    <a:lnTo>
                      <a:pt x="91" y="98"/>
                    </a:lnTo>
                    <a:lnTo>
                      <a:pt x="92" y="97"/>
                    </a:lnTo>
                    <a:lnTo>
                      <a:pt x="92" y="97"/>
                    </a:lnTo>
                    <a:lnTo>
                      <a:pt x="92" y="97"/>
                    </a:lnTo>
                    <a:lnTo>
                      <a:pt x="92" y="97"/>
                    </a:lnTo>
                    <a:lnTo>
                      <a:pt x="92" y="97"/>
                    </a:lnTo>
                    <a:lnTo>
                      <a:pt x="93" y="96"/>
                    </a:lnTo>
                    <a:lnTo>
                      <a:pt x="93" y="96"/>
                    </a:lnTo>
                    <a:lnTo>
                      <a:pt x="93" y="96"/>
                    </a:lnTo>
                    <a:lnTo>
                      <a:pt x="94" y="96"/>
                    </a:lnTo>
                    <a:lnTo>
                      <a:pt x="94" y="96"/>
                    </a:lnTo>
                    <a:lnTo>
                      <a:pt x="94" y="96"/>
                    </a:lnTo>
                    <a:lnTo>
                      <a:pt x="95" y="96"/>
                    </a:lnTo>
                    <a:lnTo>
                      <a:pt x="95" y="95"/>
                    </a:lnTo>
                    <a:lnTo>
                      <a:pt x="95" y="95"/>
                    </a:lnTo>
                    <a:lnTo>
                      <a:pt x="95" y="95"/>
                    </a:lnTo>
                    <a:lnTo>
                      <a:pt x="96" y="95"/>
                    </a:lnTo>
                    <a:lnTo>
                      <a:pt x="96" y="94"/>
                    </a:lnTo>
                    <a:lnTo>
                      <a:pt x="96" y="94"/>
                    </a:lnTo>
                    <a:lnTo>
                      <a:pt x="97" y="94"/>
                    </a:lnTo>
                    <a:lnTo>
                      <a:pt x="97" y="94"/>
                    </a:lnTo>
                    <a:lnTo>
                      <a:pt x="97" y="94"/>
                    </a:lnTo>
                    <a:lnTo>
                      <a:pt x="98" y="94"/>
                    </a:lnTo>
                    <a:lnTo>
                      <a:pt x="98" y="93"/>
                    </a:lnTo>
                    <a:lnTo>
                      <a:pt x="98" y="93"/>
                    </a:lnTo>
                    <a:lnTo>
                      <a:pt x="98" y="93"/>
                    </a:lnTo>
                    <a:lnTo>
                      <a:pt x="98" y="93"/>
                    </a:lnTo>
                    <a:lnTo>
                      <a:pt x="99" y="93"/>
                    </a:lnTo>
                    <a:lnTo>
                      <a:pt x="99" y="93"/>
                    </a:lnTo>
                    <a:lnTo>
                      <a:pt x="99" y="93"/>
                    </a:lnTo>
                    <a:lnTo>
                      <a:pt x="99" y="93"/>
                    </a:lnTo>
                    <a:lnTo>
                      <a:pt x="99" y="93"/>
                    </a:lnTo>
                    <a:lnTo>
                      <a:pt x="100" y="92"/>
                    </a:lnTo>
                    <a:lnTo>
                      <a:pt x="100" y="92"/>
                    </a:lnTo>
                    <a:lnTo>
                      <a:pt x="100" y="92"/>
                    </a:lnTo>
                    <a:lnTo>
                      <a:pt x="100" y="92"/>
                    </a:lnTo>
                    <a:lnTo>
                      <a:pt x="100" y="92"/>
                    </a:lnTo>
                    <a:lnTo>
                      <a:pt x="101" y="92"/>
                    </a:lnTo>
                    <a:lnTo>
                      <a:pt x="101" y="91"/>
                    </a:lnTo>
                    <a:lnTo>
                      <a:pt x="101" y="91"/>
                    </a:lnTo>
                    <a:lnTo>
                      <a:pt x="101" y="91"/>
                    </a:lnTo>
                    <a:lnTo>
                      <a:pt x="102" y="91"/>
                    </a:lnTo>
                    <a:lnTo>
                      <a:pt x="102" y="91"/>
                    </a:lnTo>
                    <a:lnTo>
                      <a:pt x="102" y="91"/>
                    </a:lnTo>
                    <a:lnTo>
                      <a:pt x="103" y="90"/>
                    </a:lnTo>
                    <a:lnTo>
                      <a:pt x="103" y="90"/>
                    </a:lnTo>
                    <a:lnTo>
                      <a:pt x="103" y="90"/>
                    </a:lnTo>
                    <a:lnTo>
                      <a:pt x="104" y="90"/>
                    </a:lnTo>
                    <a:lnTo>
                      <a:pt x="104" y="89"/>
                    </a:lnTo>
                    <a:lnTo>
                      <a:pt x="104" y="89"/>
                    </a:lnTo>
                    <a:lnTo>
                      <a:pt x="105" y="89"/>
                    </a:lnTo>
                    <a:lnTo>
                      <a:pt x="105" y="89"/>
                    </a:lnTo>
                    <a:lnTo>
                      <a:pt x="105" y="89"/>
                    </a:lnTo>
                    <a:lnTo>
                      <a:pt x="105" y="89"/>
                    </a:lnTo>
                    <a:lnTo>
                      <a:pt x="106" y="89"/>
                    </a:lnTo>
                    <a:lnTo>
                      <a:pt x="106" y="88"/>
                    </a:lnTo>
                    <a:lnTo>
                      <a:pt x="106" y="88"/>
                    </a:lnTo>
                    <a:lnTo>
                      <a:pt x="106" y="88"/>
                    </a:lnTo>
                    <a:lnTo>
                      <a:pt x="107" y="88"/>
                    </a:lnTo>
                    <a:lnTo>
                      <a:pt x="107" y="87"/>
                    </a:lnTo>
                    <a:lnTo>
                      <a:pt x="107" y="87"/>
                    </a:lnTo>
                    <a:lnTo>
                      <a:pt x="108" y="87"/>
                    </a:lnTo>
                    <a:lnTo>
                      <a:pt x="108" y="87"/>
                    </a:lnTo>
                    <a:lnTo>
                      <a:pt x="108" y="87"/>
                    </a:lnTo>
                    <a:lnTo>
                      <a:pt x="108" y="87"/>
                    </a:lnTo>
                    <a:lnTo>
                      <a:pt x="109" y="86"/>
                    </a:lnTo>
                    <a:lnTo>
                      <a:pt x="109" y="86"/>
                    </a:lnTo>
                    <a:lnTo>
                      <a:pt x="109" y="86"/>
                    </a:lnTo>
                    <a:lnTo>
                      <a:pt x="110" y="86"/>
                    </a:lnTo>
                    <a:lnTo>
                      <a:pt x="110" y="85"/>
                    </a:lnTo>
                    <a:lnTo>
                      <a:pt x="110" y="85"/>
                    </a:lnTo>
                    <a:lnTo>
                      <a:pt x="110" y="85"/>
                    </a:lnTo>
                    <a:lnTo>
                      <a:pt x="111" y="85"/>
                    </a:lnTo>
                    <a:lnTo>
                      <a:pt x="111" y="85"/>
                    </a:lnTo>
                    <a:lnTo>
                      <a:pt x="111" y="85"/>
                    </a:lnTo>
                    <a:lnTo>
                      <a:pt x="112" y="85"/>
                    </a:lnTo>
                    <a:lnTo>
                      <a:pt x="112" y="84"/>
                    </a:lnTo>
                    <a:lnTo>
                      <a:pt x="112" y="84"/>
                    </a:lnTo>
                    <a:lnTo>
                      <a:pt x="112" y="84"/>
                    </a:lnTo>
                    <a:lnTo>
                      <a:pt x="113" y="84"/>
                    </a:lnTo>
                    <a:lnTo>
                      <a:pt x="113" y="84"/>
                    </a:lnTo>
                    <a:lnTo>
                      <a:pt x="113" y="84"/>
                    </a:lnTo>
                    <a:lnTo>
                      <a:pt x="114" y="83"/>
                    </a:lnTo>
                    <a:lnTo>
                      <a:pt x="114" y="83"/>
                    </a:lnTo>
                    <a:lnTo>
                      <a:pt x="114" y="83"/>
                    </a:lnTo>
                    <a:lnTo>
                      <a:pt x="115" y="83"/>
                    </a:lnTo>
                    <a:lnTo>
                      <a:pt x="115" y="82"/>
                    </a:lnTo>
                    <a:lnTo>
                      <a:pt x="115" y="82"/>
                    </a:lnTo>
                    <a:lnTo>
                      <a:pt x="115" y="82"/>
                    </a:lnTo>
                    <a:lnTo>
                      <a:pt x="116" y="82"/>
                    </a:lnTo>
                    <a:lnTo>
                      <a:pt x="116" y="82"/>
                    </a:lnTo>
                    <a:lnTo>
                      <a:pt x="116" y="82"/>
                    </a:lnTo>
                    <a:lnTo>
                      <a:pt x="116" y="82"/>
                    </a:lnTo>
                    <a:lnTo>
                      <a:pt x="117" y="81"/>
                    </a:lnTo>
                    <a:lnTo>
                      <a:pt x="117" y="81"/>
                    </a:lnTo>
                    <a:lnTo>
                      <a:pt x="117" y="81"/>
                    </a:lnTo>
                    <a:lnTo>
                      <a:pt x="118" y="81"/>
                    </a:lnTo>
                    <a:lnTo>
                      <a:pt x="118" y="80"/>
                    </a:lnTo>
                    <a:lnTo>
                      <a:pt x="118" y="80"/>
                    </a:lnTo>
                    <a:lnTo>
                      <a:pt x="118" y="80"/>
                    </a:lnTo>
                    <a:lnTo>
                      <a:pt x="119" y="80"/>
                    </a:lnTo>
                    <a:lnTo>
                      <a:pt x="119" y="80"/>
                    </a:lnTo>
                    <a:lnTo>
                      <a:pt x="119" y="80"/>
                    </a:lnTo>
                    <a:lnTo>
                      <a:pt x="120" y="80"/>
                    </a:lnTo>
                    <a:lnTo>
                      <a:pt x="120" y="79"/>
                    </a:lnTo>
                    <a:lnTo>
                      <a:pt x="120" y="79"/>
                    </a:lnTo>
                    <a:lnTo>
                      <a:pt x="120" y="79"/>
                    </a:lnTo>
                    <a:lnTo>
                      <a:pt x="121" y="79"/>
                    </a:lnTo>
                    <a:lnTo>
                      <a:pt x="121" y="78"/>
                    </a:lnTo>
                    <a:lnTo>
                      <a:pt x="121" y="78"/>
                    </a:lnTo>
                    <a:lnTo>
                      <a:pt x="121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23" y="78"/>
                    </a:lnTo>
                    <a:lnTo>
                      <a:pt x="123" y="77"/>
                    </a:lnTo>
                    <a:lnTo>
                      <a:pt x="123" y="77"/>
                    </a:lnTo>
                    <a:lnTo>
                      <a:pt x="124" y="77"/>
                    </a:lnTo>
                    <a:lnTo>
                      <a:pt x="124" y="77"/>
                    </a:lnTo>
                    <a:lnTo>
                      <a:pt x="124" y="76"/>
                    </a:lnTo>
                    <a:lnTo>
                      <a:pt x="124" y="76"/>
                    </a:lnTo>
                    <a:lnTo>
                      <a:pt x="124" y="76"/>
                    </a:lnTo>
                    <a:lnTo>
                      <a:pt x="125" y="76"/>
                    </a:lnTo>
                    <a:lnTo>
                      <a:pt x="125" y="76"/>
                    </a:lnTo>
                    <a:lnTo>
                      <a:pt x="125" y="76"/>
                    </a:lnTo>
                    <a:lnTo>
                      <a:pt x="126" y="76"/>
                    </a:lnTo>
                    <a:lnTo>
                      <a:pt x="126" y="75"/>
                    </a:lnTo>
                    <a:lnTo>
                      <a:pt x="126" y="75"/>
                    </a:lnTo>
                    <a:lnTo>
                      <a:pt x="126" y="75"/>
                    </a:lnTo>
                    <a:lnTo>
                      <a:pt x="127" y="75"/>
                    </a:lnTo>
                    <a:lnTo>
                      <a:pt x="127" y="75"/>
                    </a:lnTo>
                    <a:lnTo>
                      <a:pt x="127" y="74"/>
                    </a:lnTo>
                    <a:lnTo>
                      <a:pt x="128" y="74"/>
                    </a:lnTo>
                    <a:lnTo>
                      <a:pt x="128" y="74"/>
                    </a:lnTo>
                    <a:lnTo>
                      <a:pt x="128" y="74"/>
                    </a:lnTo>
                    <a:lnTo>
                      <a:pt x="129" y="74"/>
                    </a:lnTo>
                    <a:lnTo>
                      <a:pt x="129" y="74"/>
                    </a:lnTo>
                    <a:lnTo>
                      <a:pt x="129" y="73"/>
                    </a:lnTo>
                    <a:lnTo>
                      <a:pt x="129" y="73"/>
                    </a:lnTo>
                    <a:lnTo>
                      <a:pt x="130" y="73"/>
                    </a:lnTo>
                    <a:lnTo>
                      <a:pt x="130" y="73"/>
                    </a:lnTo>
                    <a:lnTo>
                      <a:pt x="130" y="73"/>
                    </a:lnTo>
                    <a:lnTo>
                      <a:pt x="131" y="73"/>
                    </a:lnTo>
                    <a:lnTo>
                      <a:pt x="131" y="72"/>
                    </a:lnTo>
                    <a:lnTo>
                      <a:pt x="131" y="72"/>
                    </a:lnTo>
                    <a:lnTo>
                      <a:pt x="131" y="72"/>
                    </a:lnTo>
                    <a:lnTo>
                      <a:pt x="131" y="72"/>
                    </a:lnTo>
                    <a:lnTo>
                      <a:pt x="132" y="72"/>
                    </a:lnTo>
                    <a:lnTo>
                      <a:pt x="132" y="71"/>
                    </a:lnTo>
                    <a:lnTo>
                      <a:pt x="132" y="71"/>
                    </a:lnTo>
                    <a:lnTo>
                      <a:pt x="133" y="71"/>
                    </a:lnTo>
                    <a:lnTo>
                      <a:pt x="133" y="71"/>
                    </a:lnTo>
                    <a:lnTo>
                      <a:pt x="133" y="71"/>
                    </a:lnTo>
                    <a:lnTo>
                      <a:pt x="134" y="71"/>
                    </a:lnTo>
                    <a:lnTo>
                      <a:pt x="134" y="70"/>
                    </a:lnTo>
                    <a:lnTo>
                      <a:pt x="134" y="70"/>
                    </a:lnTo>
                    <a:lnTo>
                      <a:pt x="134" y="70"/>
                    </a:lnTo>
                    <a:lnTo>
                      <a:pt x="135" y="70"/>
                    </a:lnTo>
                    <a:lnTo>
                      <a:pt x="135" y="69"/>
                    </a:lnTo>
                    <a:lnTo>
                      <a:pt x="135" y="69"/>
                    </a:lnTo>
                    <a:lnTo>
                      <a:pt x="136" y="69"/>
                    </a:lnTo>
                    <a:lnTo>
                      <a:pt x="136" y="69"/>
                    </a:lnTo>
                    <a:lnTo>
                      <a:pt x="136" y="69"/>
                    </a:lnTo>
                    <a:lnTo>
                      <a:pt x="137" y="69"/>
                    </a:lnTo>
                    <a:lnTo>
                      <a:pt x="137" y="68"/>
                    </a:lnTo>
                    <a:lnTo>
                      <a:pt x="137" y="68"/>
                    </a:lnTo>
                    <a:lnTo>
                      <a:pt x="137" y="68"/>
                    </a:lnTo>
                    <a:lnTo>
                      <a:pt x="138" y="68"/>
                    </a:lnTo>
                    <a:lnTo>
                      <a:pt x="138" y="68"/>
                    </a:lnTo>
                    <a:lnTo>
                      <a:pt x="138" y="68"/>
                    </a:lnTo>
                    <a:lnTo>
                      <a:pt x="138" y="67"/>
                    </a:lnTo>
                    <a:lnTo>
                      <a:pt x="138" y="67"/>
                    </a:lnTo>
                    <a:lnTo>
                      <a:pt x="139" y="67"/>
                    </a:lnTo>
                    <a:lnTo>
                      <a:pt x="139" y="67"/>
                    </a:lnTo>
                    <a:lnTo>
                      <a:pt x="139" y="67"/>
                    </a:lnTo>
                    <a:lnTo>
                      <a:pt x="139" y="67"/>
                    </a:lnTo>
                    <a:lnTo>
                      <a:pt x="139" y="67"/>
                    </a:lnTo>
                    <a:lnTo>
                      <a:pt x="140" y="67"/>
                    </a:lnTo>
                    <a:lnTo>
                      <a:pt x="140" y="67"/>
                    </a:lnTo>
                    <a:lnTo>
                      <a:pt x="140" y="66"/>
                    </a:lnTo>
                    <a:lnTo>
                      <a:pt x="140" y="66"/>
                    </a:lnTo>
                    <a:lnTo>
                      <a:pt x="140" y="66"/>
                    </a:lnTo>
                    <a:lnTo>
                      <a:pt x="141" y="66"/>
                    </a:lnTo>
                    <a:lnTo>
                      <a:pt x="141" y="66"/>
                    </a:lnTo>
                    <a:lnTo>
                      <a:pt x="141" y="65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43" y="65"/>
                    </a:lnTo>
                    <a:lnTo>
                      <a:pt x="143" y="65"/>
                    </a:lnTo>
                    <a:lnTo>
                      <a:pt x="143" y="64"/>
                    </a:lnTo>
                    <a:lnTo>
                      <a:pt x="143" y="64"/>
                    </a:lnTo>
                    <a:lnTo>
                      <a:pt x="144" y="64"/>
                    </a:lnTo>
                    <a:lnTo>
                      <a:pt x="144" y="64"/>
                    </a:lnTo>
                    <a:lnTo>
                      <a:pt x="144" y="64"/>
                    </a:lnTo>
                    <a:lnTo>
                      <a:pt x="145" y="64"/>
                    </a:lnTo>
                    <a:lnTo>
                      <a:pt x="145" y="63"/>
                    </a:lnTo>
                    <a:lnTo>
                      <a:pt x="145" y="63"/>
                    </a:lnTo>
                    <a:lnTo>
                      <a:pt x="145" y="63"/>
                    </a:lnTo>
                    <a:lnTo>
                      <a:pt x="146" y="63"/>
                    </a:lnTo>
                    <a:lnTo>
                      <a:pt x="146" y="63"/>
                    </a:lnTo>
                    <a:lnTo>
                      <a:pt x="146" y="62"/>
                    </a:lnTo>
                    <a:lnTo>
                      <a:pt x="147" y="62"/>
                    </a:lnTo>
                    <a:lnTo>
                      <a:pt x="147" y="62"/>
                    </a:lnTo>
                    <a:lnTo>
                      <a:pt x="147" y="62"/>
                    </a:lnTo>
                    <a:lnTo>
                      <a:pt x="147" y="62"/>
                    </a:lnTo>
                    <a:lnTo>
                      <a:pt x="148" y="62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49" y="61"/>
                    </a:lnTo>
                    <a:lnTo>
                      <a:pt x="149" y="61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50" y="60"/>
                    </a:lnTo>
                    <a:lnTo>
                      <a:pt x="150" y="60"/>
                    </a:lnTo>
                    <a:lnTo>
                      <a:pt x="150" y="60"/>
                    </a:lnTo>
                    <a:lnTo>
                      <a:pt x="150" y="60"/>
                    </a:lnTo>
                    <a:lnTo>
                      <a:pt x="151" y="60"/>
                    </a:lnTo>
                    <a:lnTo>
                      <a:pt x="151" y="59"/>
                    </a:lnTo>
                    <a:lnTo>
                      <a:pt x="151" y="59"/>
                    </a:lnTo>
                    <a:lnTo>
                      <a:pt x="152" y="59"/>
                    </a:lnTo>
                    <a:lnTo>
                      <a:pt x="152" y="59"/>
                    </a:lnTo>
                    <a:lnTo>
                      <a:pt x="152" y="58"/>
                    </a:lnTo>
                    <a:lnTo>
                      <a:pt x="153" y="58"/>
                    </a:lnTo>
                    <a:lnTo>
                      <a:pt x="153" y="58"/>
                    </a:lnTo>
                    <a:lnTo>
                      <a:pt x="153" y="58"/>
                    </a:lnTo>
                    <a:lnTo>
                      <a:pt x="153" y="58"/>
                    </a:lnTo>
                    <a:lnTo>
                      <a:pt x="154" y="58"/>
                    </a:lnTo>
                    <a:lnTo>
                      <a:pt x="154" y="57"/>
                    </a:lnTo>
                    <a:lnTo>
                      <a:pt x="154" y="57"/>
                    </a:lnTo>
                    <a:lnTo>
                      <a:pt x="155" y="57"/>
                    </a:lnTo>
                    <a:lnTo>
                      <a:pt x="155" y="57"/>
                    </a:lnTo>
                    <a:lnTo>
                      <a:pt x="155" y="57"/>
                    </a:lnTo>
                    <a:lnTo>
                      <a:pt x="155" y="56"/>
                    </a:lnTo>
                    <a:lnTo>
                      <a:pt x="156" y="56"/>
                    </a:lnTo>
                    <a:lnTo>
                      <a:pt x="156" y="56"/>
                    </a:lnTo>
                    <a:lnTo>
                      <a:pt x="156" y="56"/>
                    </a:lnTo>
                    <a:lnTo>
                      <a:pt x="157" y="56"/>
                    </a:lnTo>
                    <a:lnTo>
                      <a:pt x="157" y="56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8" y="55"/>
                    </a:lnTo>
                    <a:lnTo>
                      <a:pt x="158" y="55"/>
                    </a:lnTo>
                    <a:lnTo>
                      <a:pt x="158" y="55"/>
                    </a:lnTo>
                    <a:lnTo>
                      <a:pt x="159" y="55"/>
                    </a:lnTo>
                    <a:lnTo>
                      <a:pt x="159" y="54"/>
                    </a:lnTo>
                    <a:lnTo>
                      <a:pt x="159" y="54"/>
                    </a:lnTo>
                    <a:lnTo>
                      <a:pt x="159" y="54"/>
                    </a:lnTo>
                    <a:lnTo>
                      <a:pt x="159" y="54"/>
                    </a:lnTo>
                    <a:lnTo>
                      <a:pt x="160" y="54"/>
                    </a:lnTo>
                    <a:lnTo>
                      <a:pt x="160" y="53"/>
                    </a:lnTo>
                    <a:lnTo>
                      <a:pt x="160" y="53"/>
                    </a:lnTo>
                    <a:lnTo>
                      <a:pt x="161" y="53"/>
                    </a:lnTo>
                    <a:lnTo>
                      <a:pt x="161" y="53"/>
                    </a:lnTo>
                    <a:lnTo>
                      <a:pt x="161" y="53"/>
                    </a:lnTo>
                    <a:lnTo>
                      <a:pt x="161" y="53"/>
                    </a:lnTo>
                    <a:lnTo>
                      <a:pt x="162" y="53"/>
                    </a:lnTo>
                    <a:lnTo>
                      <a:pt x="162" y="52"/>
                    </a:lnTo>
                    <a:lnTo>
                      <a:pt x="162" y="52"/>
                    </a:lnTo>
                    <a:lnTo>
                      <a:pt x="163" y="52"/>
                    </a:lnTo>
                    <a:lnTo>
                      <a:pt x="163" y="52"/>
                    </a:lnTo>
                    <a:lnTo>
                      <a:pt x="163" y="52"/>
                    </a:lnTo>
                    <a:lnTo>
                      <a:pt x="163" y="51"/>
                    </a:lnTo>
                    <a:lnTo>
                      <a:pt x="164" y="51"/>
                    </a:lnTo>
                    <a:lnTo>
                      <a:pt x="164" y="51"/>
                    </a:lnTo>
                    <a:lnTo>
                      <a:pt x="164" y="51"/>
                    </a:lnTo>
                    <a:lnTo>
                      <a:pt x="164" y="51"/>
                    </a:lnTo>
                    <a:lnTo>
                      <a:pt x="165" y="51"/>
                    </a:lnTo>
                    <a:lnTo>
                      <a:pt x="165" y="51"/>
                    </a:lnTo>
                    <a:lnTo>
                      <a:pt x="165" y="50"/>
                    </a:lnTo>
                    <a:lnTo>
                      <a:pt x="165" y="50"/>
                    </a:lnTo>
                    <a:lnTo>
                      <a:pt x="166" y="50"/>
                    </a:lnTo>
                    <a:lnTo>
                      <a:pt x="166" y="50"/>
                    </a:lnTo>
                    <a:lnTo>
                      <a:pt x="166" y="49"/>
                    </a:lnTo>
                    <a:lnTo>
                      <a:pt x="167" y="49"/>
                    </a:lnTo>
                    <a:lnTo>
                      <a:pt x="167" y="49"/>
                    </a:lnTo>
                    <a:lnTo>
                      <a:pt x="167" y="49"/>
                    </a:lnTo>
                    <a:lnTo>
                      <a:pt x="167" y="49"/>
                    </a:lnTo>
                    <a:lnTo>
                      <a:pt x="168" y="49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69" y="48"/>
                    </a:lnTo>
                    <a:lnTo>
                      <a:pt x="169" y="48"/>
                    </a:lnTo>
                    <a:lnTo>
                      <a:pt x="169" y="47"/>
                    </a:lnTo>
                    <a:lnTo>
                      <a:pt x="170" y="47"/>
                    </a:lnTo>
                    <a:lnTo>
                      <a:pt x="170" y="47"/>
                    </a:lnTo>
                    <a:lnTo>
                      <a:pt x="170" y="47"/>
                    </a:lnTo>
                    <a:lnTo>
                      <a:pt x="170" y="47"/>
                    </a:lnTo>
                    <a:lnTo>
                      <a:pt x="171" y="47"/>
                    </a:lnTo>
                    <a:lnTo>
                      <a:pt x="171" y="47"/>
                    </a:lnTo>
                    <a:lnTo>
                      <a:pt x="171" y="47"/>
                    </a:lnTo>
                    <a:lnTo>
                      <a:pt x="171" y="46"/>
                    </a:lnTo>
                    <a:lnTo>
                      <a:pt x="172" y="46"/>
                    </a:lnTo>
                    <a:lnTo>
                      <a:pt x="172" y="46"/>
                    </a:lnTo>
                    <a:lnTo>
                      <a:pt x="172" y="46"/>
                    </a:lnTo>
                    <a:lnTo>
                      <a:pt x="172" y="45"/>
                    </a:lnTo>
                    <a:lnTo>
                      <a:pt x="173" y="45"/>
                    </a:lnTo>
                    <a:lnTo>
                      <a:pt x="173" y="45"/>
                    </a:lnTo>
                    <a:lnTo>
                      <a:pt x="173" y="45"/>
                    </a:lnTo>
                    <a:lnTo>
                      <a:pt x="174" y="45"/>
                    </a:lnTo>
                    <a:lnTo>
                      <a:pt x="174" y="45"/>
                    </a:lnTo>
                    <a:lnTo>
                      <a:pt x="174" y="44"/>
                    </a:lnTo>
                    <a:lnTo>
                      <a:pt x="175" y="44"/>
                    </a:lnTo>
                    <a:lnTo>
                      <a:pt x="175" y="44"/>
                    </a:lnTo>
                    <a:lnTo>
                      <a:pt x="175" y="44"/>
                    </a:lnTo>
                    <a:lnTo>
                      <a:pt x="175" y="44"/>
                    </a:lnTo>
                    <a:lnTo>
                      <a:pt x="176" y="44"/>
                    </a:lnTo>
                    <a:lnTo>
                      <a:pt x="176" y="43"/>
                    </a:lnTo>
                    <a:lnTo>
                      <a:pt x="176" y="43"/>
                    </a:lnTo>
                    <a:lnTo>
                      <a:pt x="177" y="43"/>
                    </a:lnTo>
                    <a:lnTo>
                      <a:pt x="177" y="43"/>
                    </a:lnTo>
                    <a:lnTo>
                      <a:pt x="177" y="43"/>
                    </a:lnTo>
                    <a:lnTo>
                      <a:pt x="177" y="42"/>
                    </a:lnTo>
                    <a:lnTo>
                      <a:pt x="177" y="42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79" y="42"/>
                    </a:lnTo>
                    <a:lnTo>
                      <a:pt x="179" y="42"/>
                    </a:lnTo>
                    <a:lnTo>
                      <a:pt x="179" y="41"/>
                    </a:lnTo>
                    <a:lnTo>
                      <a:pt x="179" y="41"/>
                    </a:lnTo>
                    <a:lnTo>
                      <a:pt x="179" y="41"/>
                    </a:lnTo>
                    <a:lnTo>
                      <a:pt x="180" y="41"/>
                    </a:lnTo>
                    <a:lnTo>
                      <a:pt x="180" y="41"/>
                    </a:lnTo>
                    <a:lnTo>
                      <a:pt x="180" y="41"/>
                    </a:lnTo>
                    <a:lnTo>
                      <a:pt x="181" y="40"/>
                    </a:lnTo>
                    <a:lnTo>
                      <a:pt x="181" y="40"/>
                    </a:lnTo>
                    <a:lnTo>
                      <a:pt x="181" y="40"/>
                    </a:lnTo>
                    <a:lnTo>
                      <a:pt x="181" y="40"/>
                    </a:lnTo>
                    <a:lnTo>
                      <a:pt x="182" y="40"/>
                    </a:lnTo>
                    <a:lnTo>
                      <a:pt x="182" y="40"/>
                    </a:lnTo>
                    <a:lnTo>
                      <a:pt x="182" y="39"/>
                    </a:lnTo>
                    <a:lnTo>
                      <a:pt x="183" y="39"/>
                    </a:lnTo>
                    <a:lnTo>
                      <a:pt x="183" y="39"/>
                    </a:lnTo>
                    <a:lnTo>
                      <a:pt x="183" y="39"/>
                    </a:lnTo>
                    <a:lnTo>
                      <a:pt x="184" y="38"/>
                    </a:lnTo>
                    <a:lnTo>
                      <a:pt x="184" y="38"/>
                    </a:lnTo>
                    <a:lnTo>
                      <a:pt x="184" y="38"/>
                    </a:lnTo>
                    <a:lnTo>
                      <a:pt x="184" y="38"/>
                    </a:lnTo>
                    <a:lnTo>
                      <a:pt x="185" y="38"/>
                    </a:lnTo>
                    <a:lnTo>
                      <a:pt x="185" y="38"/>
                    </a:lnTo>
                    <a:lnTo>
                      <a:pt x="185" y="38"/>
                    </a:lnTo>
                    <a:lnTo>
                      <a:pt x="185" y="37"/>
                    </a:lnTo>
                    <a:lnTo>
                      <a:pt x="186" y="37"/>
                    </a:lnTo>
                    <a:lnTo>
                      <a:pt x="186" y="37"/>
                    </a:lnTo>
                    <a:lnTo>
                      <a:pt x="186" y="37"/>
                    </a:lnTo>
                    <a:lnTo>
                      <a:pt x="186" y="36"/>
                    </a:lnTo>
                    <a:lnTo>
                      <a:pt x="187" y="36"/>
                    </a:lnTo>
                    <a:lnTo>
                      <a:pt x="187" y="36"/>
                    </a:lnTo>
                    <a:lnTo>
                      <a:pt x="187" y="36"/>
                    </a:lnTo>
                    <a:lnTo>
                      <a:pt x="188" y="36"/>
                    </a:lnTo>
                    <a:lnTo>
                      <a:pt x="188" y="36"/>
                    </a:lnTo>
                    <a:lnTo>
                      <a:pt x="188" y="35"/>
                    </a:lnTo>
                    <a:lnTo>
                      <a:pt x="189" y="35"/>
                    </a:lnTo>
                    <a:lnTo>
                      <a:pt x="189" y="35"/>
                    </a:lnTo>
                    <a:lnTo>
                      <a:pt x="189" y="35"/>
                    </a:lnTo>
                    <a:lnTo>
                      <a:pt x="189" y="35"/>
                    </a:lnTo>
                    <a:lnTo>
                      <a:pt x="190" y="35"/>
                    </a:lnTo>
                    <a:lnTo>
                      <a:pt x="190" y="35"/>
                    </a:lnTo>
                    <a:lnTo>
                      <a:pt x="190" y="34"/>
                    </a:lnTo>
                    <a:lnTo>
                      <a:pt x="191" y="34"/>
                    </a:lnTo>
                    <a:lnTo>
                      <a:pt x="191" y="34"/>
                    </a:lnTo>
                    <a:lnTo>
                      <a:pt x="191" y="34"/>
                    </a:lnTo>
                    <a:lnTo>
                      <a:pt x="191" y="33"/>
                    </a:lnTo>
                    <a:lnTo>
                      <a:pt x="192" y="33"/>
                    </a:lnTo>
                    <a:lnTo>
                      <a:pt x="192" y="33"/>
                    </a:lnTo>
                    <a:lnTo>
                      <a:pt x="192" y="33"/>
                    </a:lnTo>
                    <a:lnTo>
                      <a:pt x="193" y="33"/>
                    </a:lnTo>
                    <a:lnTo>
                      <a:pt x="193" y="33"/>
                    </a:lnTo>
                    <a:lnTo>
                      <a:pt x="193" y="32"/>
                    </a:lnTo>
                    <a:lnTo>
                      <a:pt x="194" y="32"/>
                    </a:lnTo>
                    <a:lnTo>
                      <a:pt x="194" y="32"/>
                    </a:lnTo>
                    <a:lnTo>
                      <a:pt x="194" y="32"/>
                    </a:lnTo>
                    <a:lnTo>
                      <a:pt x="194" y="32"/>
                    </a:lnTo>
                    <a:lnTo>
                      <a:pt x="195" y="31"/>
                    </a:lnTo>
                    <a:lnTo>
                      <a:pt x="195" y="31"/>
                    </a:lnTo>
                    <a:lnTo>
                      <a:pt x="195" y="31"/>
                    </a:lnTo>
                    <a:lnTo>
                      <a:pt x="196" y="31"/>
                    </a:lnTo>
                    <a:lnTo>
                      <a:pt x="196" y="31"/>
                    </a:lnTo>
                    <a:lnTo>
                      <a:pt x="196" y="31"/>
                    </a:lnTo>
                    <a:lnTo>
                      <a:pt x="196" y="30"/>
                    </a:lnTo>
                    <a:lnTo>
                      <a:pt x="197" y="30"/>
                    </a:lnTo>
                    <a:lnTo>
                      <a:pt x="197" y="30"/>
                    </a:lnTo>
                    <a:lnTo>
                      <a:pt x="197" y="30"/>
                    </a:lnTo>
                    <a:lnTo>
                      <a:pt x="197" y="29"/>
                    </a:lnTo>
                    <a:lnTo>
                      <a:pt x="198" y="29"/>
                    </a:lnTo>
                    <a:lnTo>
                      <a:pt x="198" y="29"/>
                    </a:lnTo>
                    <a:lnTo>
                      <a:pt x="198" y="29"/>
                    </a:lnTo>
                    <a:lnTo>
                      <a:pt x="199" y="29"/>
                    </a:lnTo>
                    <a:lnTo>
                      <a:pt x="199" y="29"/>
                    </a:lnTo>
                    <a:lnTo>
                      <a:pt x="199" y="29"/>
                    </a:lnTo>
                    <a:lnTo>
                      <a:pt x="199" y="28"/>
                    </a:lnTo>
                    <a:lnTo>
                      <a:pt x="200" y="28"/>
                    </a:lnTo>
                    <a:lnTo>
                      <a:pt x="200" y="28"/>
                    </a:lnTo>
                    <a:lnTo>
                      <a:pt x="200" y="28"/>
                    </a:lnTo>
                    <a:lnTo>
                      <a:pt x="200" y="28"/>
                    </a:lnTo>
                    <a:lnTo>
                      <a:pt x="201" y="27"/>
                    </a:lnTo>
                    <a:lnTo>
                      <a:pt x="201" y="27"/>
                    </a:lnTo>
                    <a:lnTo>
                      <a:pt x="201" y="27"/>
                    </a:lnTo>
                    <a:lnTo>
                      <a:pt x="201" y="27"/>
                    </a:lnTo>
                    <a:lnTo>
                      <a:pt x="202" y="27"/>
                    </a:lnTo>
                    <a:lnTo>
                      <a:pt x="202" y="27"/>
                    </a:lnTo>
                    <a:lnTo>
                      <a:pt x="202" y="26"/>
                    </a:lnTo>
                    <a:lnTo>
                      <a:pt x="203" y="26"/>
                    </a:lnTo>
                    <a:lnTo>
                      <a:pt x="203" y="26"/>
                    </a:lnTo>
                    <a:lnTo>
                      <a:pt x="203" y="26"/>
                    </a:lnTo>
                    <a:lnTo>
                      <a:pt x="203" y="26"/>
                    </a:lnTo>
                    <a:lnTo>
                      <a:pt x="203" y="26"/>
                    </a:lnTo>
                    <a:lnTo>
                      <a:pt x="204" y="26"/>
                    </a:lnTo>
                    <a:lnTo>
                      <a:pt x="204" y="26"/>
                    </a:lnTo>
                    <a:lnTo>
                      <a:pt x="204" y="25"/>
                    </a:lnTo>
                    <a:lnTo>
                      <a:pt x="205" y="25"/>
                    </a:lnTo>
                    <a:lnTo>
                      <a:pt x="205" y="25"/>
                    </a:lnTo>
                    <a:lnTo>
                      <a:pt x="205" y="25"/>
                    </a:lnTo>
                    <a:lnTo>
                      <a:pt x="205" y="24"/>
                    </a:lnTo>
                    <a:lnTo>
                      <a:pt x="206" y="24"/>
                    </a:lnTo>
                    <a:lnTo>
                      <a:pt x="206" y="24"/>
                    </a:lnTo>
                    <a:lnTo>
                      <a:pt x="206" y="24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7" y="23"/>
                    </a:lnTo>
                    <a:lnTo>
                      <a:pt x="208" y="23"/>
                    </a:lnTo>
                    <a:lnTo>
                      <a:pt x="208" y="23"/>
                    </a:lnTo>
                    <a:lnTo>
                      <a:pt x="208" y="23"/>
                    </a:lnTo>
                    <a:lnTo>
                      <a:pt x="208" y="22"/>
                    </a:lnTo>
                    <a:lnTo>
                      <a:pt x="209" y="22"/>
                    </a:lnTo>
                    <a:lnTo>
                      <a:pt x="209" y="22"/>
                    </a:lnTo>
                    <a:lnTo>
                      <a:pt x="209" y="22"/>
                    </a:lnTo>
                    <a:lnTo>
                      <a:pt x="210" y="22"/>
                    </a:lnTo>
                    <a:lnTo>
                      <a:pt x="210" y="22"/>
                    </a:lnTo>
                    <a:lnTo>
                      <a:pt x="210" y="22"/>
                    </a:lnTo>
                    <a:lnTo>
                      <a:pt x="210" y="21"/>
                    </a:lnTo>
                    <a:lnTo>
                      <a:pt x="211" y="21"/>
                    </a:lnTo>
                    <a:lnTo>
                      <a:pt x="211" y="21"/>
                    </a:lnTo>
                    <a:lnTo>
                      <a:pt x="211" y="21"/>
                    </a:lnTo>
                    <a:lnTo>
                      <a:pt x="211" y="21"/>
                    </a:lnTo>
                    <a:lnTo>
                      <a:pt x="212" y="20"/>
                    </a:lnTo>
                    <a:lnTo>
                      <a:pt x="212" y="20"/>
                    </a:lnTo>
                    <a:lnTo>
                      <a:pt x="212" y="20"/>
                    </a:lnTo>
                    <a:lnTo>
                      <a:pt x="213" y="20"/>
                    </a:lnTo>
                    <a:lnTo>
                      <a:pt x="213" y="20"/>
                    </a:lnTo>
                    <a:lnTo>
                      <a:pt x="213" y="20"/>
                    </a:lnTo>
                    <a:lnTo>
                      <a:pt x="213" y="19"/>
                    </a:lnTo>
                    <a:lnTo>
                      <a:pt x="214" y="19"/>
                    </a:lnTo>
                    <a:lnTo>
                      <a:pt x="214" y="19"/>
                    </a:lnTo>
                    <a:lnTo>
                      <a:pt x="214" y="19"/>
                    </a:lnTo>
                    <a:lnTo>
                      <a:pt x="215" y="18"/>
                    </a:lnTo>
                    <a:lnTo>
                      <a:pt x="215" y="18"/>
                    </a:lnTo>
                    <a:lnTo>
                      <a:pt x="215" y="18"/>
                    </a:lnTo>
                    <a:lnTo>
                      <a:pt x="216" y="18"/>
                    </a:lnTo>
                    <a:lnTo>
                      <a:pt x="216" y="18"/>
                    </a:lnTo>
                    <a:lnTo>
                      <a:pt x="216" y="18"/>
                    </a:lnTo>
                    <a:lnTo>
                      <a:pt x="216" y="18"/>
                    </a:lnTo>
                    <a:lnTo>
                      <a:pt x="217" y="17"/>
                    </a:lnTo>
                    <a:lnTo>
                      <a:pt x="217" y="17"/>
                    </a:lnTo>
                    <a:lnTo>
                      <a:pt x="217" y="17"/>
                    </a:lnTo>
                    <a:lnTo>
                      <a:pt x="217" y="17"/>
                    </a:lnTo>
                    <a:lnTo>
                      <a:pt x="217" y="17"/>
                    </a:lnTo>
                    <a:lnTo>
                      <a:pt x="218" y="17"/>
                    </a:lnTo>
                    <a:lnTo>
                      <a:pt x="218" y="16"/>
                    </a:lnTo>
                    <a:lnTo>
                      <a:pt x="218" y="16"/>
                    </a:lnTo>
                    <a:lnTo>
                      <a:pt x="218" y="16"/>
                    </a:lnTo>
                    <a:lnTo>
                      <a:pt x="218" y="16"/>
                    </a:lnTo>
                    <a:lnTo>
                      <a:pt x="219" y="16"/>
                    </a:lnTo>
                    <a:lnTo>
                      <a:pt x="219" y="16"/>
                    </a:lnTo>
                    <a:lnTo>
                      <a:pt x="219" y="16"/>
                    </a:lnTo>
                    <a:lnTo>
                      <a:pt x="219" y="15"/>
                    </a:lnTo>
                    <a:lnTo>
                      <a:pt x="220" y="15"/>
                    </a:lnTo>
                    <a:lnTo>
                      <a:pt x="220" y="15"/>
                    </a:lnTo>
                    <a:lnTo>
                      <a:pt x="220" y="15"/>
                    </a:lnTo>
                    <a:lnTo>
                      <a:pt x="221" y="15"/>
                    </a:lnTo>
                    <a:lnTo>
                      <a:pt x="221" y="15"/>
                    </a:lnTo>
                    <a:lnTo>
                      <a:pt x="221" y="14"/>
                    </a:lnTo>
                    <a:lnTo>
                      <a:pt x="221" y="14"/>
                    </a:lnTo>
                    <a:lnTo>
                      <a:pt x="222" y="14"/>
                    </a:lnTo>
                    <a:lnTo>
                      <a:pt x="222" y="14"/>
                    </a:lnTo>
                    <a:lnTo>
                      <a:pt x="222" y="14"/>
                    </a:lnTo>
                    <a:lnTo>
                      <a:pt x="222" y="13"/>
                    </a:lnTo>
                    <a:lnTo>
                      <a:pt x="223" y="13"/>
                    </a:lnTo>
                    <a:lnTo>
                      <a:pt x="223" y="13"/>
                    </a:lnTo>
                    <a:lnTo>
                      <a:pt x="223" y="13"/>
                    </a:lnTo>
                    <a:lnTo>
                      <a:pt x="224" y="13"/>
                    </a:lnTo>
                    <a:lnTo>
                      <a:pt x="224" y="13"/>
                    </a:lnTo>
                    <a:lnTo>
                      <a:pt x="224" y="13"/>
                    </a:lnTo>
                    <a:lnTo>
                      <a:pt x="225" y="12"/>
                    </a:lnTo>
                    <a:lnTo>
                      <a:pt x="225" y="12"/>
                    </a:lnTo>
                    <a:lnTo>
                      <a:pt x="225" y="12"/>
                    </a:lnTo>
                    <a:lnTo>
                      <a:pt x="225" y="12"/>
                    </a:lnTo>
                    <a:lnTo>
                      <a:pt x="226" y="12"/>
                    </a:lnTo>
                    <a:lnTo>
                      <a:pt x="226" y="11"/>
                    </a:lnTo>
                    <a:lnTo>
                      <a:pt x="226" y="11"/>
                    </a:lnTo>
                    <a:lnTo>
                      <a:pt x="226" y="11"/>
                    </a:lnTo>
                    <a:lnTo>
                      <a:pt x="227" y="11"/>
                    </a:lnTo>
                    <a:lnTo>
                      <a:pt x="227" y="11"/>
                    </a:lnTo>
                    <a:lnTo>
                      <a:pt x="227" y="11"/>
                    </a:lnTo>
                    <a:lnTo>
                      <a:pt x="227" y="11"/>
                    </a:lnTo>
                    <a:lnTo>
                      <a:pt x="227" y="11"/>
                    </a:lnTo>
                    <a:lnTo>
                      <a:pt x="228" y="10"/>
                    </a:lnTo>
                    <a:lnTo>
                      <a:pt x="228" y="10"/>
                    </a:lnTo>
                    <a:lnTo>
                      <a:pt x="228" y="10"/>
                    </a:lnTo>
                    <a:lnTo>
                      <a:pt x="228" y="10"/>
                    </a:lnTo>
                    <a:lnTo>
                      <a:pt x="229" y="9"/>
                    </a:lnTo>
                    <a:lnTo>
                      <a:pt x="229" y="9"/>
                    </a:lnTo>
                    <a:lnTo>
                      <a:pt x="229" y="9"/>
                    </a:lnTo>
                    <a:lnTo>
                      <a:pt x="229" y="9"/>
                    </a:lnTo>
                    <a:lnTo>
                      <a:pt x="230" y="9"/>
                    </a:lnTo>
                    <a:lnTo>
                      <a:pt x="230" y="9"/>
                    </a:lnTo>
                    <a:lnTo>
                      <a:pt x="230" y="9"/>
                    </a:lnTo>
                    <a:lnTo>
                      <a:pt x="230" y="8"/>
                    </a:lnTo>
                    <a:lnTo>
                      <a:pt x="231" y="8"/>
                    </a:lnTo>
                    <a:lnTo>
                      <a:pt x="231" y="8"/>
                    </a:lnTo>
                    <a:lnTo>
                      <a:pt x="231" y="8"/>
                    </a:lnTo>
                    <a:lnTo>
                      <a:pt x="231" y="8"/>
                    </a:lnTo>
                    <a:lnTo>
                      <a:pt x="232" y="7"/>
                    </a:lnTo>
                    <a:lnTo>
                      <a:pt x="232" y="7"/>
                    </a:lnTo>
                    <a:lnTo>
                      <a:pt x="232" y="7"/>
                    </a:lnTo>
                    <a:lnTo>
                      <a:pt x="233" y="7"/>
                    </a:lnTo>
                    <a:lnTo>
                      <a:pt x="233" y="7"/>
                    </a:lnTo>
                    <a:lnTo>
                      <a:pt x="233" y="7"/>
                    </a:lnTo>
                    <a:lnTo>
                      <a:pt x="233" y="7"/>
                    </a:lnTo>
                    <a:lnTo>
                      <a:pt x="233" y="7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235" y="6"/>
                    </a:lnTo>
                    <a:lnTo>
                      <a:pt x="235" y="6"/>
                    </a:lnTo>
                    <a:lnTo>
                      <a:pt x="235" y="6"/>
                    </a:lnTo>
                    <a:lnTo>
                      <a:pt x="235" y="6"/>
                    </a:lnTo>
                    <a:lnTo>
                      <a:pt x="235" y="5"/>
                    </a:lnTo>
                    <a:lnTo>
                      <a:pt x="236" y="5"/>
                    </a:lnTo>
                    <a:lnTo>
                      <a:pt x="236" y="5"/>
                    </a:lnTo>
                    <a:lnTo>
                      <a:pt x="236" y="5"/>
                    </a:lnTo>
                    <a:lnTo>
                      <a:pt x="237" y="5"/>
                    </a:lnTo>
                    <a:lnTo>
                      <a:pt x="237" y="4"/>
                    </a:lnTo>
                    <a:lnTo>
                      <a:pt x="237" y="4"/>
                    </a:lnTo>
                    <a:lnTo>
                      <a:pt x="237" y="4"/>
                    </a:lnTo>
                    <a:lnTo>
                      <a:pt x="237" y="4"/>
                    </a:lnTo>
                    <a:lnTo>
                      <a:pt x="238" y="4"/>
                    </a:lnTo>
                    <a:lnTo>
                      <a:pt x="238" y="4"/>
                    </a:lnTo>
                    <a:lnTo>
                      <a:pt x="238" y="4"/>
                    </a:lnTo>
                    <a:lnTo>
                      <a:pt x="238" y="4"/>
                    </a:lnTo>
                    <a:lnTo>
                      <a:pt x="239" y="3"/>
                    </a:lnTo>
                    <a:lnTo>
                      <a:pt x="239" y="3"/>
                    </a:lnTo>
                    <a:lnTo>
                      <a:pt x="239" y="3"/>
                    </a:lnTo>
                    <a:lnTo>
                      <a:pt x="239" y="3"/>
                    </a:lnTo>
                    <a:lnTo>
                      <a:pt x="240" y="3"/>
                    </a:lnTo>
                    <a:lnTo>
                      <a:pt x="240" y="2"/>
                    </a:lnTo>
                    <a:lnTo>
                      <a:pt x="240" y="2"/>
                    </a:lnTo>
                    <a:lnTo>
                      <a:pt x="240" y="2"/>
                    </a:lnTo>
                    <a:lnTo>
                      <a:pt x="241" y="2"/>
                    </a:lnTo>
                    <a:lnTo>
                      <a:pt x="241" y="2"/>
                    </a:lnTo>
                    <a:lnTo>
                      <a:pt x="241" y="2"/>
                    </a:lnTo>
                    <a:lnTo>
                      <a:pt x="241" y="2"/>
                    </a:lnTo>
                    <a:lnTo>
                      <a:pt x="242" y="1"/>
                    </a:lnTo>
                    <a:lnTo>
                      <a:pt x="242" y="1"/>
                    </a:lnTo>
                    <a:lnTo>
                      <a:pt x="242" y="1"/>
                    </a:lnTo>
                    <a:lnTo>
                      <a:pt x="243" y="1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43" y="0"/>
                    </a:lnTo>
                    <a:lnTo>
                      <a:pt x="244" y="0"/>
                    </a:lnTo>
                    <a:lnTo>
                      <a:pt x="244" y="0"/>
                    </a:lnTo>
                    <a:lnTo>
                      <a:pt x="244" y="0"/>
                    </a:lnTo>
                    <a:lnTo>
                      <a:pt x="244" y="0"/>
                    </a:lnTo>
                    <a:lnTo>
                      <a:pt x="245" y="0"/>
                    </a:lnTo>
                  </a:path>
                </a:pathLst>
              </a:custGeom>
              <a:noFill/>
              <a:ln w="38100" cmpd="sng">
                <a:solidFill>
                  <a:srgbClr val="FCD1C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18FF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81" name="Rectangle 273"/>
              <p:cNvSpPr>
                <a:spLocks noChangeArrowheads="1"/>
              </p:cNvSpPr>
              <p:nvPr/>
            </p:nvSpPr>
            <p:spPr bwMode="auto">
              <a:xfrm>
                <a:off x="2940" y="1066"/>
                <a:ext cx="1525" cy="5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500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CD1C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CA" sz="4000" b="1">
                    <a:solidFill>
                      <a:srgbClr val="FCD1C1"/>
                    </a:solidFill>
                    <a:latin typeface="Symbol" pitchFamily="18" charset="2"/>
                  </a:rPr>
                  <a:t>(s </a:t>
                </a:r>
                <a:r>
                  <a:rPr lang="en-CA" sz="4000" b="1">
                    <a:solidFill>
                      <a:srgbClr val="FCD1C1"/>
                    </a:solidFill>
                    <a:latin typeface="Symbol" pitchFamily="18" charset="2"/>
                    <a:sym typeface="Symbol" pitchFamily="18" charset="2"/>
                  </a:rPr>
                  <a:t></a:t>
                </a:r>
                <a:r>
                  <a:rPr lang="en-CA" sz="4000" b="1">
                    <a:solidFill>
                      <a:srgbClr val="FCD1C1"/>
                    </a:solidFill>
                    <a:latin typeface="Symbol" pitchFamily="18" charset="2"/>
                  </a:rPr>
                  <a:t> b)(</a:t>
                </a:r>
                <a:r>
                  <a:rPr lang="en-CA" sz="4000" b="1" i="1">
                    <a:solidFill>
                      <a:srgbClr val="FCD1C1"/>
                    </a:solidFill>
                    <a:latin typeface="Zapf Calligraphic 801 SWA" pitchFamily="18" charset="0"/>
                  </a:rPr>
                  <a:t>t</a:t>
                </a:r>
                <a:r>
                  <a:rPr lang="en-CA" sz="4000" b="1">
                    <a:solidFill>
                      <a:srgbClr val="FCD1C1"/>
                    </a:solidFill>
                    <a:latin typeface="Symbol" pitchFamily="18" charset="2"/>
                  </a:rPr>
                  <a:t>)</a:t>
                </a:r>
              </a:p>
            </p:txBody>
          </p:sp>
        </p:grpSp>
        <p:sp>
          <p:nvSpPr>
            <p:cNvPr id="278" name="Line 274"/>
            <p:cNvSpPr>
              <a:spLocks noChangeShapeType="1"/>
            </p:cNvSpPr>
            <p:nvPr/>
          </p:nvSpPr>
          <p:spPr bwMode="auto">
            <a:xfrm>
              <a:off x="3413" y="2630"/>
              <a:ext cx="310" cy="0"/>
            </a:xfrm>
            <a:prstGeom prst="line">
              <a:avLst/>
            </a:prstGeom>
            <a:noFill/>
            <a:ln w="38100">
              <a:solidFill>
                <a:srgbClr val="FF5008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fr-CH"/>
            </a:p>
          </p:txBody>
        </p:sp>
        <p:sp>
          <p:nvSpPr>
            <p:cNvPr id="279" name="Text Box 275"/>
            <p:cNvSpPr txBox="1">
              <a:spLocks noChangeArrowheads="1"/>
            </p:cNvSpPr>
            <p:nvPr/>
          </p:nvSpPr>
          <p:spPr bwMode="auto">
            <a:xfrm>
              <a:off x="3826" y="2438"/>
              <a:ext cx="159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50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500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CA" sz="4000" b="1">
                  <a:solidFill>
                    <a:srgbClr val="FE0000"/>
                  </a:solidFill>
                  <a:latin typeface="Zapf Calligraphic 801 SWA" pitchFamily="18" charset="0"/>
                </a:rPr>
                <a:t>D = 102 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0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Perfect</a:t>
            </a:r>
            <a:r>
              <a:rPr lang="fr-CH" dirty="0" smtClean="0"/>
              <a:t> </a:t>
            </a:r>
            <a:r>
              <a:rPr lang="fr-CH" dirty="0" err="1"/>
              <a:t>B</a:t>
            </a:r>
            <a:r>
              <a:rPr lang="fr-CH" dirty="0" err="1" smtClean="0"/>
              <a:t>attery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3051958"/>
                <a:ext cx="8312150" cy="3690155"/>
              </a:xfrm>
            </p:spPr>
            <p:txBody>
              <a:bodyPr/>
              <a:lstStyle/>
              <a:p>
                <a:r>
                  <a:rPr lang="fr-CH" dirty="0" smtClean="0"/>
                  <a:t>Battery </a:t>
                </a:r>
                <a:r>
                  <a:rPr lang="fr-CH" dirty="0" err="1" smtClean="0"/>
                  <a:t>may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be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charged</a:t>
                </a:r>
                <a:r>
                  <a:rPr lang="fr-CH" dirty="0" smtClean="0"/>
                  <a:t> (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&gt;ℓ(</m:t>
                    </m:r>
                    <m:r>
                      <a:rPr lang="fr-CH" b="0" i="1" smtClean="0">
                        <a:latin typeface="Cambria Math"/>
                      </a:rPr>
                      <m:t>𝑡</m:t>
                    </m:r>
                    <m:r>
                      <a:rPr lang="fr-CH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CH" dirty="0" smtClean="0"/>
                  <a:t>)or </a:t>
                </a:r>
                <a:r>
                  <a:rPr lang="fr-CH" dirty="0" err="1" smtClean="0"/>
                  <a:t>discharged</a:t>
                </a:r>
                <a:r>
                  <a:rPr lang="fr-CH" dirty="0" smtClean="0"/>
                  <a:t> (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CH" i="1">
                            <a:latin typeface="Cambria Math"/>
                          </a:rPr>
                        </m:ctrlPr>
                      </m:dPr>
                      <m:e>
                        <m:r>
                          <a:rPr lang="fr-CH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&lt;</m:t>
                    </m:r>
                    <m:r>
                      <a:rPr lang="fr-CH" i="1">
                        <a:latin typeface="Cambria Math"/>
                      </a:rPr>
                      <m:t>ℓ(</m:t>
                    </m:r>
                    <m:r>
                      <a:rPr lang="fr-CH" i="1">
                        <a:latin typeface="Cambria Math"/>
                      </a:rPr>
                      <m:t>𝑡</m:t>
                    </m:r>
                    <m:r>
                      <a:rPr lang="fr-CH" i="1">
                        <a:latin typeface="Cambria Math"/>
                      </a:rPr>
                      <m:t>)</m:t>
                    </m:r>
                  </m:oMath>
                </a14:m>
                <a:r>
                  <a:rPr lang="fr-CH" dirty="0" smtClean="0"/>
                  <a:t>)</a:t>
                </a:r>
              </a:p>
              <a:p>
                <a:r>
                  <a:rPr lang="fr-CH" dirty="0" err="1" smtClean="0"/>
                  <a:t>Load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given</a:t>
                </a:r>
                <a:endParaRPr lang="fr-CH" dirty="0" smtClean="0"/>
              </a:p>
              <a:p>
                <a:r>
                  <a:rPr lang="fr-CH" dirty="0" err="1" smtClean="0"/>
                  <a:t>Problem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to </a:t>
                </a:r>
                <a:r>
                  <a:rPr lang="fr-CH" dirty="0" err="1" smtClean="0"/>
                  <a:t>determine</a:t>
                </a:r>
                <a:r>
                  <a:rPr lang="fr-CH" dirty="0" smtClean="0"/>
                  <a:t> a power schedule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𝑢</m:t>
                    </m:r>
                    <m:r>
                      <a:rPr lang="fr-CH" b="0" i="1" smtClean="0">
                        <a:latin typeface="Cambria Math"/>
                      </a:rPr>
                      <m:t>(</m:t>
                    </m:r>
                    <m:r>
                      <a:rPr lang="fr-CH" b="0" i="1" smtClean="0">
                        <a:latin typeface="Cambria Math"/>
                      </a:rPr>
                      <m:t>𝑡</m:t>
                    </m:r>
                    <m:r>
                      <a:rPr lang="fr-CH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CH" dirty="0" smtClean="0"/>
                  <a:t>, </a:t>
                </a:r>
                <a:r>
                  <a:rPr lang="fr-CH" dirty="0" err="1" smtClean="0"/>
                  <a:t>subject</a:t>
                </a:r>
                <a:r>
                  <a:rPr lang="fr-CH" dirty="0" smtClean="0"/>
                  <a:t> to </a:t>
                </a:r>
                <a14:m>
                  <m:oMath xmlns:m="http://schemas.openxmlformats.org/officeDocument/2006/math">
                    <m:r>
                      <a:rPr lang="fr-CH" b="0" i="0" smtClean="0">
                        <a:latin typeface="Cambria Math"/>
                      </a:rPr>
                      <m:t>0</m:t>
                    </m:r>
                    <m:r>
                      <a:rPr lang="fr-CH" b="0" i="1" smtClean="0">
                        <a:latin typeface="Cambria Math"/>
                      </a:rPr>
                      <m:t>≤</m:t>
                    </m:r>
                    <m:r>
                      <a:rPr lang="fr-CH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≤</m:t>
                    </m:r>
                    <m:r>
                      <a:rPr lang="fr-CH" b="0" i="1" smtClean="0">
                        <a:latin typeface="Cambria Math"/>
                      </a:rPr>
                      <m:t>𝑔</m:t>
                    </m:r>
                    <m:r>
                      <a:rPr lang="fr-CH" b="0" i="1" smtClean="0">
                        <a:latin typeface="Cambria Math"/>
                      </a:rPr>
                      <m:t>(</m:t>
                    </m:r>
                    <m:r>
                      <a:rPr lang="fr-CH" b="0" i="1" smtClean="0">
                        <a:latin typeface="Cambria Math"/>
                      </a:rPr>
                      <m:t>𝑡</m:t>
                    </m:r>
                    <m:r>
                      <a:rPr lang="fr-CH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CH" dirty="0" smtClean="0"/>
                  <a:t> and </a:t>
                </a:r>
                <a:r>
                  <a:rPr lang="fr-CH" dirty="0" err="1" smtClean="0"/>
                  <a:t>within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battery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constraints</a:t>
                </a:r>
                <a:r>
                  <a:rPr lang="fr-CH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3051958"/>
                <a:ext cx="8312150" cy="3690155"/>
              </a:xfrm>
              <a:blipFill rotWithShape="1">
                <a:blip r:embed="rId2"/>
                <a:stretch>
                  <a:fillRect t="-13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0" y="818717"/>
            <a:ext cx="77152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0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System Equations for the </a:t>
            </a:r>
            <a:r>
              <a:rPr lang="fr-CH" dirty="0" err="1" smtClean="0"/>
              <a:t>Perfect</a:t>
            </a:r>
            <a:r>
              <a:rPr lang="fr-CH" dirty="0" smtClean="0"/>
              <a:t> </a:t>
            </a:r>
            <a:r>
              <a:rPr lang="fr-CH" dirty="0" err="1"/>
              <a:t>B</a:t>
            </a:r>
            <a:r>
              <a:rPr lang="fr-CH" dirty="0" err="1" smtClean="0"/>
              <a:t>attery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3051958"/>
                <a:ext cx="8312150" cy="369015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CH" b="0" i="1" smtClean="0">
                        <a:latin typeface="Cambria Math"/>
                      </a:rPr>
                      <m:t>+</m:t>
                    </m:r>
                    <m:r>
                      <a:rPr lang="fr-CH" b="0" i="1" smtClean="0">
                        <a:latin typeface="Cambria Math"/>
                      </a:rPr>
                      <m:t>𝑈</m:t>
                    </m:r>
                    <m:r>
                      <a:rPr lang="fr-CH" b="0" i="1" smtClean="0">
                        <a:latin typeface="Cambria Math"/>
                      </a:rPr>
                      <m:t>(</m:t>
                    </m:r>
                    <m:r>
                      <a:rPr lang="fr-CH" b="0" i="1" smtClean="0">
                        <a:latin typeface="Cambria Math"/>
                      </a:rPr>
                      <m:t>𝑡</m:t>
                    </m:r>
                    <m:r>
                      <a:rPr lang="fr-CH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CH" dirty="0" smtClean="0"/>
                  <a:t> no </a:t>
                </a:r>
                <a:r>
                  <a:rPr lang="fr-CH" dirty="0" err="1" smtClean="0"/>
                  <a:t>underflow</a:t>
                </a:r>
                <a:endParaRPr lang="fr-CH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CH" i="1" dirty="0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H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 dirty="0" smtClean="0">
                        <a:latin typeface="Cambria Math"/>
                      </a:rPr>
                      <m:t>−</m:t>
                    </m:r>
                    <m:r>
                      <a:rPr lang="fr-CH" i="1" dirty="0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fr-CH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CH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fr-CH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CH" i="1" dirty="0" smtClean="0">
                        <a:latin typeface="Cambria Math"/>
                      </a:rPr>
                      <m:t>≤ </m:t>
                    </m:r>
                    <m:r>
                      <a:rPr lang="fr-CH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fr-CH" dirty="0" smtClean="0"/>
                  <a:t> no </a:t>
                </a:r>
                <a:r>
                  <a:rPr lang="fr-CH" dirty="0" err="1" smtClean="0"/>
                  <a:t>overflow</a:t>
                </a:r>
                <a:endParaRPr lang="fr-CH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−</m:t>
                    </m:r>
                    <m:r>
                      <a:rPr lang="fr-CH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≤</m:t>
                    </m:r>
                    <m:r>
                      <a:rPr lang="fr-CH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−</m:t>
                    </m:r>
                    <m:r>
                      <a:rPr lang="fr-CH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, ∀</m:t>
                    </m:r>
                    <m:r>
                      <a:rPr lang="fr-CH" b="0" i="1" smtClean="0">
                        <a:latin typeface="Cambria Math"/>
                      </a:rPr>
                      <m:t>𝑠</m:t>
                    </m:r>
                    <m:r>
                      <a:rPr lang="fr-CH" b="0" i="1" smtClean="0">
                        <a:latin typeface="Cambria Math"/>
                      </a:rPr>
                      <m:t>≤</m:t>
                    </m:r>
                    <m:r>
                      <a:rPr lang="fr-CH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fr-CH" dirty="0" smtClean="0"/>
                  <a:t> power </a:t>
                </a:r>
                <a:r>
                  <a:rPr lang="fr-CH" dirty="0" err="1" smtClean="0"/>
                  <a:t>constraint</a:t>
                </a:r>
                <a:endParaRPr lang="fr-CH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fr-CH" dirty="0"/>
              </a:p>
              <a:p>
                <a:pPr marL="0" indent="0">
                  <a:buNone/>
                </a:pPr>
                <a:r>
                  <a:rPr lang="fr-CH" dirty="0" err="1" smtClean="0"/>
                  <a:t>where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, </m:t>
                    </m:r>
                    <m:r>
                      <a:rPr lang="fr-CH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, </m:t>
                    </m:r>
                    <m:r>
                      <a:rPr lang="fr-CH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CH" dirty="0" smtClean="0"/>
                  <a:t> are cumulative </a:t>
                </a:r>
                <a:r>
                  <a:rPr lang="fr-CH" dirty="0" err="1" smtClean="0"/>
                  <a:t>functions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such</a:t>
                </a:r>
                <a:r>
                  <a:rPr lang="fr-CH" dirty="0" smtClean="0"/>
                  <a:t> as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fr-CH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fr-CH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fr-CH" b="0" i="1" smtClean="0">
                            <a:latin typeface="Cambria Math"/>
                          </a:rPr>
                          <m:t>𝑢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fr-CH" b="0" i="1" smtClean="0">
                            <a:latin typeface="Cambria Math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fr-CH" dirty="0" smtClean="0"/>
                  <a:t> </a:t>
                </a:r>
                <a:endParaRPr lang="fr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3051958"/>
                <a:ext cx="8312150" cy="3690155"/>
              </a:xfrm>
              <a:blipFill rotWithShape="1">
                <a:blip r:embed="rId2"/>
                <a:stretch>
                  <a:fillRect l="-1174" t="-13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0" y="818717"/>
            <a:ext cx="77152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8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1" y="-1"/>
            <a:ext cx="2706502" cy="1175657"/>
          </a:xfrm>
        </p:spPr>
        <p:txBody>
          <a:bodyPr/>
          <a:lstStyle/>
          <a:p>
            <a:r>
              <a:rPr lang="fr-CH" dirty="0" smtClean="0"/>
              <a:t>System Equations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79" y="0"/>
            <a:ext cx="6745745" cy="16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2726067"/>
                <a:ext cx="8312150" cy="4016047"/>
              </a:xfrm>
            </p:spPr>
            <p:txBody>
              <a:bodyPr/>
              <a:lstStyle/>
              <a:p>
                <a:r>
                  <a:rPr lang="fr-CH" dirty="0" smtClean="0"/>
                  <a:t>Relax (</a:t>
                </a:r>
                <a:r>
                  <a:rPr lang="fr-CH" dirty="0" err="1" smtClean="0"/>
                  <a:t>eq</a:t>
                </a:r>
                <a:r>
                  <a:rPr lang="fr-CH" dirty="0" smtClean="0"/>
                  <a:t> 1):</a:t>
                </a:r>
                <a:endParaRPr lang="fr-CH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i="1">
                              <a:latin typeface="Cambria Math"/>
                            </a:rPr>
                            <m:t>𝐵</m:t>
                          </m:r>
                          <m:r>
                            <a:rPr lang="fr-CH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CH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CH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CH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fr-CH" i="1">
                              <a:latin typeface="Cambria Math"/>
                            </a:rPr>
                            <m:t>+</m:t>
                          </m:r>
                          <m:r>
                            <a:rPr lang="fr-CH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fr-CH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CH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fr-CH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&gt;0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fr-CH" b="0" i="1" smtClean="0">
                          <a:latin typeface="Cambria Math"/>
                        </a:rPr>
                        <m:t>𝑈</m:t>
                      </m:r>
                      <m:r>
                        <a:rPr lang="fr-CH" b="0" i="1" smtClean="0">
                          <a:latin typeface="Cambria Math"/>
                        </a:rPr>
                        <m:t>(</m:t>
                      </m:r>
                      <m:r>
                        <a:rPr lang="fr-CH" b="0" i="1" smtClean="0">
                          <a:latin typeface="Cambria Math"/>
                        </a:rPr>
                        <m:t>𝑡</m:t>
                      </m:r>
                      <m:r>
                        <a:rPr lang="fr-CH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fr-CH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fr-CH" b="0" i="1" smtClean="0">
                          <a:latin typeface="Cambria Math"/>
                        </a:rPr>
                        <m:t>(</m:t>
                      </m:r>
                      <m:r>
                        <a:rPr lang="fr-CH" b="0" i="1" smtClean="0">
                          <a:latin typeface="Cambria Math"/>
                        </a:rPr>
                        <m:t>𝑈</m:t>
                      </m:r>
                      <m:r>
                        <a:rPr lang="fr-CH" b="0" i="1" smtClean="0">
                          <a:latin typeface="Cambria Math"/>
                        </a:rPr>
                        <m:t>)(</m:t>
                      </m:r>
                      <m:r>
                        <a:rPr lang="fr-CH" b="0" i="1" smtClean="0">
                          <a:latin typeface="Cambria Math"/>
                        </a:rPr>
                        <m:t>𝑡</m:t>
                      </m:r>
                      <m:r>
                        <a:rPr lang="fr-CH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CH" dirty="0" smtClean="0"/>
              </a:p>
              <a:p>
                <a:pPr marL="0" indent="0">
                  <a:buNone/>
                </a:pPr>
                <a:r>
                  <a:rPr lang="fr-CH" dirty="0" smtClean="0"/>
                  <a:t>There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a maximum solution, </a:t>
                </a:r>
                <a:r>
                  <a:rPr lang="fr-CH" b="0" i="1" dirty="0" smtClean="0">
                    <a:latin typeface="Cambria Math"/>
                  </a:rPr>
                  <a:t/>
                </a:r>
                <a:br>
                  <a:rPr lang="fr-CH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CH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latin typeface="Cambria Math"/>
                        </a:rPr>
                        <m:t>=</m:t>
                      </m:r>
                      <m:r>
                        <a:rPr lang="fr-CH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latin typeface="Cambria Math"/>
                        </a:rPr>
                        <m:t>∧</m:t>
                      </m:r>
                      <m:limLow>
                        <m:limLow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/>
                            </a:rPr>
                            <m:t>inf</m:t>
                          </m:r>
                        </m:e>
                        <m:lim>
                          <m:r>
                            <a:rPr lang="fr-CH" b="0" i="1" smtClean="0">
                              <a:latin typeface="Cambria Math"/>
                            </a:rPr>
                            <m:t>𝑠</m:t>
                          </m:r>
                          <m:r>
                            <m:rPr>
                              <m:lit/>
                            </m:rPr>
                            <a:rPr lang="fr-CH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≤ 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𝑡</m:t>
                          </m:r>
                        </m:lim>
                      </m:limLow>
                      <m:d>
                        <m:d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fr-CH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fr-CH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fr-CH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causal</a:t>
                </a:r>
              </a:p>
              <a:p>
                <a:pPr marL="0" indent="0">
                  <a:buNone/>
                </a:pPr>
                <a:r>
                  <a:rPr lang="fr-CH" dirty="0" smtClean="0"/>
                  <a:t>The </a:t>
                </a:r>
                <a:r>
                  <a:rPr lang="fr-CH" dirty="0" err="1" smtClean="0"/>
                  <a:t>problem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feasible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iff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CH" dirty="0" err="1" smtClean="0"/>
                  <a:t>satisfies</a:t>
                </a:r>
                <a:r>
                  <a:rPr lang="fr-CH" dirty="0" smtClean="0"/>
                  <a:t> (</a:t>
                </a:r>
                <a:r>
                  <a:rPr lang="fr-CH" dirty="0" err="1" smtClean="0"/>
                  <a:t>eq</a:t>
                </a:r>
                <a:r>
                  <a:rPr lang="fr-CH" dirty="0" smtClean="0"/>
                  <a:t> 1), i.e.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CH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H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CH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H" b="0" i="1" smtClean="0">
                                <a:latin typeface="Cambria Math"/>
                              </a:rPr>
                              <m:t>≥</m:t>
                            </m:r>
                            <m:limLow>
                              <m:limLowPr>
                                <m:ctrlPr>
                                  <a:rPr lang="fr-CH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CH" b="0" i="0" smtClean="0">
                                    <a:latin typeface="Cambria Math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fr-CH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  <m:r>
                              <a:rPr lang="fr-CH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fr-CH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CH" b="0" i="1" smtClean="0">
                                    <a:latin typeface="Cambria Math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fr-CH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fr-CH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fr-CH" b="0" i="1" smtClean="0">
                                    <a:latin typeface="Cambria Math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fr-CH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≥</m:t>
                            </m:r>
                            <m:limLow>
                              <m:limLowPr>
                                <m:ctrlPr>
                                  <a:rPr lang="fr-CH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CH" b="0" i="0" smtClean="0">
                                    <a:latin typeface="Cambria Math"/>
                                  </a:rPr>
                                  <m:t>sup</m:t>
                                </m:r>
                                <m:r>
                                  <a:rPr lang="fr-CH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lim>
                                <m:r>
                                  <a:rPr lang="fr-CH" b="0" i="1" smtClean="0">
                                    <a:latin typeface="Cambria Math"/>
                                  </a:rPr>
                                  <m:t>0≤</m:t>
                                </m:r>
                                <m:r>
                                  <a:rPr lang="fr-CH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fr-CH" b="0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fr-CH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fr-CH" b="0" i="1" smtClean="0">
                                    <a:latin typeface="Cambria Math"/>
                                  </a:rPr>
                                  <m:t>  </m:t>
                                </m:r>
                              </m:lim>
                            </m:limLow>
                            <m:r>
                              <a:rPr lang="fr-CH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fr-CH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CH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CH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fr-CH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CH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fr-CH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fr-CH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CH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CH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))</m:t>
                            </m:r>
                          </m:e>
                        </m:eqArr>
                      </m:e>
                    </m:d>
                  </m:oMath>
                </a14:m>
                <a:endParaRPr lang="fr-CH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2726067"/>
                <a:ext cx="8312150" cy="4016047"/>
              </a:xfrm>
              <a:blipFill rotWithShape="1">
                <a:blip r:embed="rId3"/>
                <a:stretch>
                  <a:fillRect l="-1174" t="-1214" b="-151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225631" y="1229776"/>
                <a:ext cx="5343896" cy="149629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4"/>
                  </a:buBlip>
                  <a:defRPr sz="2400">
                    <a:solidFill>
                      <a:srgbClr val="5F5F5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rgbClr val="5F5F5F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5"/>
                  </a:buBlip>
                  <a:defRPr sz="1800">
                    <a:solidFill>
                      <a:srgbClr val="5F5F5F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6"/>
                  </a:buBlip>
                  <a:defRPr sz="1400">
                    <a:solidFill>
                      <a:srgbClr val="5F5F5F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6"/>
                  </a:buBlip>
                  <a:defRPr sz="1400">
                    <a:solidFill>
                      <a:srgbClr val="5F5F5F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6"/>
                  </a:buBlip>
                  <a:defRPr sz="1400">
                    <a:solidFill>
                      <a:srgbClr val="5F5F5F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6"/>
                  </a:buBlip>
                  <a:defRPr sz="1400">
                    <a:solidFill>
                      <a:srgbClr val="5F5F5F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6"/>
                  </a:buBlip>
                  <a:defRPr sz="1400">
                    <a:solidFill>
                      <a:srgbClr val="5F5F5F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6"/>
                  </a:buBlip>
                  <a:defRPr sz="1400">
                    <a:solidFill>
                      <a:srgbClr val="5F5F5F"/>
                    </a:solidFill>
                    <a:latin typeface="+mn-lt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CH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fr-CH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CH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fr-CH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CH" i="1" smtClean="0">
                        <a:latin typeface="Cambria Math"/>
                      </a:rPr>
                      <m:t>+</m:t>
                    </m:r>
                    <m:r>
                      <a:rPr lang="fr-CH" i="1" smtClean="0">
                        <a:latin typeface="Cambria Math"/>
                      </a:rPr>
                      <m:t>𝑈</m:t>
                    </m:r>
                    <m:r>
                      <a:rPr lang="fr-CH" i="1" smtClean="0">
                        <a:latin typeface="Cambria Math"/>
                      </a:rPr>
                      <m:t>(</m:t>
                    </m:r>
                    <m:r>
                      <a:rPr lang="fr-CH" i="1" smtClean="0">
                        <a:latin typeface="Cambria Math"/>
                      </a:rPr>
                      <m:t>𝑡</m:t>
                    </m:r>
                    <m:r>
                      <a:rPr lang="fr-CH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CH" dirty="0" smtClean="0"/>
                  <a:t> no </a:t>
                </a:r>
                <a:r>
                  <a:rPr lang="fr-CH" dirty="0" err="1" smtClean="0"/>
                  <a:t>underflow</a:t>
                </a:r>
                <a:endParaRPr lang="fr-CH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CH" i="1" dirty="0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H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 dirty="0" smtClean="0">
                        <a:latin typeface="Cambria Math"/>
                      </a:rPr>
                      <m:t>−</m:t>
                    </m:r>
                    <m:r>
                      <a:rPr lang="fr-CH" i="1" dirty="0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fr-CH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CH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fr-CH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CH" i="1" dirty="0" smtClean="0">
                        <a:latin typeface="Cambria Math"/>
                      </a:rPr>
                      <m:t>≤ </m:t>
                    </m:r>
                    <m:r>
                      <a:rPr lang="fr-CH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fr-CH" dirty="0" smtClean="0"/>
                  <a:t> no </a:t>
                </a:r>
                <a:r>
                  <a:rPr lang="fr-CH" dirty="0" err="1" smtClean="0"/>
                  <a:t>overflow</a:t>
                </a:r>
                <a:endParaRPr lang="fr-CH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CH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H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 smtClean="0">
                        <a:latin typeface="Cambria Math"/>
                      </a:rPr>
                      <m:t>−</m:t>
                    </m:r>
                    <m:r>
                      <a:rPr lang="fr-CH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H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CH" i="1" smtClean="0">
                        <a:latin typeface="Cambria Math"/>
                      </a:rPr>
                      <m:t>≤</m:t>
                    </m:r>
                    <m:r>
                      <a:rPr lang="fr-CH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CH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 smtClean="0">
                        <a:latin typeface="Cambria Math"/>
                      </a:rPr>
                      <m:t>−</m:t>
                    </m:r>
                    <m:r>
                      <a:rPr lang="fr-CH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CH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CH" i="1" smtClean="0">
                        <a:latin typeface="Cambria Math"/>
                      </a:rPr>
                      <m:t>, ∀</m:t>
                    </m:r>
                    <m:r>
                      <a:rPr lang="fr-CH" i="1" smtClean="0">
                        <a:latin typeface="Cambria Math"/>
                      </a:rPr>
                      <m:t>𝑠</m:t>
                    </m:r>
                    <m:r>
                      <a:rPr lang="fr-CH" i="1" smtClean="0">
                        <a:latin typeface="Cambria Math"/>
                      </a:rPr>
                      <m:t>≤</m:t>
                    </m:r>
                    <m:r>
                      <a:rPr lang="fr-CH" i="1" smtClean="0">
                        <a:latin typeface="Cambria Math"/>
                      </a:rPr>
                      <m:t>𝑡</m:t>
                    </m:r>
                  </m:oMath>
                </a14:m>
                <a:endParaRPr lang="fr-CH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631" y="1229776"/>
                <a:ext cx="5343896" cy="1496291"/>
              </a:xfrm>
              <a:prstGeom prst="rect">
                <a:avLst/>
              </a:prstGeom>
              <a:blipFill rotWithShape="1">
                <a:blip r:embed="rId7"/>
                <a:stretch>
                  <a:fillRect l="-1596" t="-32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4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1" y="-1"/>
            <a:ext cx="2706502" cy="1175657"/>
          </a:xfrm>
        </p:spPr>
        <p:txBody>
          <a:bodyPr/>
          <a:lstStyle/>
          <a:p>
            <a:r>
              <a:rPr lang="fr-CH" dirty="0" smtClean="0"/>
              <a:t>System Equations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79" y="106878"/>
            <a:ext cx="6745745" cy="16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3336966"/>
                <a:ext cx="8312150" cy="3405147"/>
              </a:xfrm>
            </p:spPr>
            <p:txBody>
              <a:bodyPr/>
              <a:lstStyle/>
              <a:p>
                <a:r>
                  <a:rPr lang="fr-CH" dirty="0" smtClean="0"/>
                  <a:t>Relax (</a:t>
                </a:r>
                <a:r>
                  <a:rPr lang="fr-CH" dirty="0" err="1" smtClean="0"/>
                  <a:t>eq</a:t>
                </a:r>
                <a:r>
                  <a:rPr lang="fr-CH" dirty="0" smtClean="0"/>
                  <a:t> 2):</a:t>
                </a:r>
                <a:br>
                  <a:rPr lang="fr-CH" dirty="0" smtClean="0"/>
                </a:b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fr-CH" b="0" i="1" smtClean="0">
                        <a:latin typeface="Cambria Math"/>
                      </a:rPr>
                      <m:t>max</m:t>
                    </m:r>
                    <m:r>
                      <a:rPr lang="fr-CH" b="0" i="1" smtClean="0">
                        <a:latin typeface="Cambria Math"/>
                      </a:rPr>
                      <m:t>(0,−</m:t>
                    </m:r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CH" b="0" i="1" smtClean="0">
                        <a:latin typeface="Cambria Math"/>
                      </a:rPr>
                      <m:t>+</m:t>
                    </m:r>
                    <m:r>
                      <a:rPr lang="fr-CH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 )</m:t>
                    </m:r>
                  </m:oMath>
                </a14:m>
                <a:r>
                  <a:rPr lang="fr-CH" b="0" dirty="0" smtClean="0"/>
                  <a:t/>
                </a:r>
                <a:br>
                  <a:rPr lang="fr-CH" b="0" dirty="0" smtClean="0"/>
                </a:b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≥</m:t>
                    </m:r>
                    <m:limLow>
                      <m:limLowPr>
                        <m:ctrlPr>
                          <a:rPr lang="fr-CH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/>
                          </a:rPr>
                          <m:t>sup</m:t>
                        </m:r>
                      </m:e>
                      <m:lim>
                        <m:r>
                          <a:rPr lang="fr-CH" b="0" i="1" smtClean="0">
                            <a:latin typeface="Cambria Math"/>
                          </a:rPr>
                          <m:t>𝜏</m:t>
                        </m:r>
                        <m:r>
                          <a:rPr lang="fr-CH" b="0" i="1" smtClean="0">
                            <a:latin typeface="Cambria Math"/>
                          </a:rPr>
                          <m:t>≥</m:t>
                        </m:r>
                        <m:r>
                          <a:rPr lang="fr-CH" b="0" i="1" smtClean="0">
                            <a:latin typeface="Cambria Math"/>
                          </a:rPr>
                          <m:t>𝑠</m:t>
                        </m:r>
                        <m:r>
                          <a:rPr lang="fr-CH" b="0" i="1" smtClean="0">
                            <a:latin typeface="Cambria Math"/>
                          </a:rPr>
                          <m:t> </m:t>
                        </m:r>
                      </m:lim>
                    </m:limLow>
                    <m:r>
                      <a:rPr lang="fr-CH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fr-CH" b="0" i="1" smtClean="0">
                            <a:latin typeface="Cambria Math"/>
                          </a:rPr>
                          <m:t>−</m:t>
                        </m:r>
                        <m:r>
                          <a:rPr lang="fr-CH" b="0" i="1" smtClean="0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fr-CH" b="0" i="1" smtClean="0">
                            <a:latin typeface="Cambria Math"/>
                          </a:rPr>
                          <m:t>+</m:t>
                        </m:r>
                        <m:r>
                          <a:rPr lang="fr-CH" b="0" i="1" smtClean="0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fr-CH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smtClean="0"/>
                  <a:t>There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a minimum solution, </a:t>
                </a:r>
                <a:r>
                  <a:rPr lang="fr-CH" b="0" i="1" dirty="0" smtClean="0">
                    <a:latin typeface="Cambria Math"/>
                  </a:rPr>
                  <a:t/>
                </a:r>
                <a:br>
                  <a:rPr lang="fr-CH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=0∨ </m:t>
                    </m:r>
                    <m:limLow>
                      <m:limLowPr>
                        <m:ctrlPr>
                          <a:rPr lang="fr-CH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/>
                          </a:rPr>
                          <m:t>sup</m:t>
                        </m:r>
                      </m:e>
                      <m:lim>
                        <m:r>
                          <a:rPr lang="fr-CH" b="0" i="1" smtClean="0">
                            <a:latin typeface="Cambria Math"/>
                          </a:rPr>
                          <m:t>𝜏</m:t>
                        </m:r>
                        <m:r>
                          <m:rPr>
                            <m:lit/>
                          </m:rPr>
                          <a:rPr lang="fr-CH" b="0" i="1" smtClean="0">
                            <a:latin typeface="Cambria Math"/>
                          </a:rPr>
                          <m:t> </m:t>
                        </m:r>
                        <m:r>
                          <a:rPr lang="fr-CH" b="0" i="1" smtClean="0">
                            <a:latin typeface="Cambria Math"/>
                          </a:rPr>
                          <m:t>≥  </m:t>
                        </m:r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lim>
                    </m:limLow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fr-CH" b="0" i="1" smtClean="0">
                            <a:latin typeface="Cambria Math"/>
                          </a:rPr>
                          <m:t>−</m:t>
                        </m:r>
                        <m:r>
                          <a:rPr lang="fr-CH" b="0" i="1" smtClean="0">
                            <a:latin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fr-CH" b="0" i="1" smtClean="0">
                            <a:latin typeface="Cambria Math"/>
                          </a:rPr>
                          <m:t>+</m:t>
                        </m:r>
                        <m:r>
                          <a:rPr lang="fr-CH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fr-CH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b>
                    </m:sSub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non-causal</a:t>
                </a:r>
              </a:p>
              <a:p>
                <a:pPr marL="0" indent="0">
                  <a:buNone/>
                </a:pPr>
                <a:r>
                  <a:rPr lang="fr-CH" dirty="0" smtClean="0"/>
                  <a:t>The </a:t>
                </a:r>
                <a:r>
                  <a:rPr lang="fr-CH" dirty="0" err="1" smtClean="0"/>
                  <a:t>problem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feasible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iff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CH" b="0" i="0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fr-CH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fr-CH" dirty="0" err="1" smtClean="0"/>
                  <a:t>satisfies</a:t>
                </a:r>
                <a:r>
                  <a:rPr lang="fr-CH" dirty="0" smtClean="0"/>
                  <a:t> (</a:t>
                </a:r>
                <a:r>
                  <a:rPr lang="fr-CH" dirty="0" err="1" smtClean="0"/>
                  <a:t>eq</a:t>
                </a:r>
                <a:r>
                  <a:rPr lang="fr-CH" dirty="0" smtClean="0"/>
                  <a:t> 2)</a:t>
                </a:r>
                <a:br>
                  <a:rPr lang="fr-CH" dirty="0" smtClean="0"/>
                </a:br>
                <a:r>
                  <a:rPr lang="fr-CH" dirty="0" smtClean="0"/>
                  <a:t>This </a:t>
                </a:r>
                <a:r>
                  <a:rPr lang="fr-CH" dirty="0" err="1" smtClean="0"/>
                  <a:t>gives</a:t>
                </a:r>
                <a:r>
                  <a:rPr lang="fr-CH" dirty="0" smtClean="0"/>
                  <a:t> the </a:t>
                </a:r>
                <a:r>
                  <a:rPr lang="fr-CH" dirty="0" err="1" smtClean="0"/>
                  <a:t>same</a:t>
                </a:r>
                <a:r>
                  <a:rPr lang="fr-CH" dirty="0" smtClean="0"/>
                  <a:t> conditions</a:t>
                </a:r>
                <a:endParaRPr lang="fr-CH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3336966"/>
                <a:ext cx="8312150" cy="3405147"/>
              </a:xfrm>
              <a:blipFill rotWithShape="1">
                <a:blip r:embed="rId3"/>
                <a:stretch>
                  <a:fillRect l="-1174" t="-1431" b="-500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225631" y="1657288"/>
                <a:ext cx="5343896" cy="149629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4"/>
                  </a:buBlip>
                  <a:defRPr sz="2400">
                    <a:solidFill>
                      <a:srgbClr val="5F5F5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rgbClr val="5F5F5F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5"/>
                  </a:buBlip>
                  <a:defRPr sz="1800">
                    <a:solidFill>
                      <a:srgbClr val="5F5F5F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6"/>
                  </a:buBlip>
                  <a:defRPr sz="1400">
                    <a:solidFill>
                      <a:srgbClr val="5F5F5F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6"/>
                  </a:buBlip>
                  <a:defRPr sz="1400">
                    <a:solidFill>
                      <a:srgbClr val="5F5F5F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6"/>
                  </a:buBlip>
                  <a:defRPr sz="1400">
                    <a:solidFill>
                      <a:srgbClr val="5F5F5F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6"/>
                  </a:buBlip>
                  <a:defRPr sz="1400">
                    <a:solidFill>
                      <a:srgbClr val="5F5F5F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6"/>
                  </a:buBlip>
                  <a:defRPr sz="1400">
                    <a:solidFill>
                      <a:srgbClr val="5F5F5F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Blip>
                    <a:blip r:embed="rId6"/>
                  </a:buBlip>
                  <a:defRPr sz="1400">
                    <a:solidFill>
                      <a:srgbClr val="5F5F5F"/>
                    </a:solidFill>
                    <a:latin typeface="+mn-lt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CH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fr-CH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CH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fr-CH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CH" i="1" smtClean="0">
                        <a:latin typeface="Cambria Math"/>
                      </a:rPr>
                      <m:t>+</m:t>
                    </m:r>
                    <m:r>
                      <a:rPr lang="fr-CH" i="1" smtClean="0">
                        <a:latin typeface="Cambria Math"/>
                      </a:rPr>
                      <m:t>𝑈</m:t>
                    </m:r>
                    <m:r>
                      <a:rPr lang="fr-CH" i="1" smtClean="0">
                        <a:latin typeface="Cambria Math"/>
                      </a:rPr>
                      <m:t>(</m:t>
                    </m:r>
                    <m:r>
                      <a:rPr lang="fr-CH" i="1" smtClean="0">
                        <a:latin typeface="Cambria Math"/>
                      </a:rPr>
                      <m:t>𝑡</m:t>
                    </m:r>
                    <m:r>
                      <a:rPr lang="fr-CH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CH" dirty="0" smtClean="0"/>
                  <a:t> no </a:t>
                </a:r>
                <a:r>
                  <a:rPr lang="fr-CH" dirty="0" err="1" smtClean="0"/>
                  <a:t>underflow</a:t>
                </a:r>
                <a:endParaRPr lang="fr-CH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CH" i="1" dirty="0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H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 dirty="0" smtClean="0">
                        <a:latin typeface="Cambria Math"/>
                      </a:rPr>
                      <m:t>−</m:t>
                    </m:r>
                    <m:r>
                      <a:rPr lang="fr-CH" i="1" dirty="0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fr-CH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CH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fr-CH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CH" i="1" dirty="0" smtClean="0">
                        <a:latin typeface="Cambria Math"/>
                      </a:rPr>
                      <m:t>≤ </m:t>
                    </m:r>
                    <m:r>
                      <a:rPr lang="fr-CH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fr-CH" dirty="0" smtClean="0"/>
                  <a:t> no </a:t>
                </a:r>
                <a:r>
                  <a:rPr lang="fr-CH" dirty="0" err="1" smtClean="0"/>
                  <a:t>overflow</a:t>
                </a:r>
                <a:endParaRPr lang="fr-CH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CH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H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 smtClean="0">
                        <a:latin typeface="Cambria Math"/>
                      </a:rPr>
                      <m:t>−</m:t>
                    </m:r>
                    <m:r>
                      <a:rPr lang="fr-CH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H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CH" i="1" smtClean="0">
                        <a:latin typeface="Cambria Math"/>
                      </a:rPr>
                      <m:t>≤</m:t>
                    </m:r>
                    <m:r>
                      <a:rPr lang="fr-CH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CH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i="1" smtClean="0">
                        <a:latin typeface="Cambria Math"/>
                      </a:rPr>
                      <m:t>−</m:t>
                    </m:r>
                    <m:r>
                      <a:rPr lang="fr-CH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CH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CH" i="1" smtClean="0">
                        <a:latin typeface="Cambria Math"/>
                      </a:rPr>
                      <m:t>, ∀</m:t>
                    </m:r>
                    <m:r>
                      <a:rPr lang="fr-CH" i="1" smtClean="0">
                        <a:latin typeface="Cambria Math"/>
                      </a:rPr>
                      <m:t>𝑠</m:t>
                    </m:r>
                    <m:r>
                      <a:rPr lang="fr-CH" i="1" smtClean="0">
                        <a:latin typeface="Cambria Math"/>
                      </a:rPr>
                      <m:t>≤</m:t>
                    </m:r>
                    <m:r>
                      <a:rPr lang="fr-CH" i="1" smtClean="0">
                        <a:latin typeface="Cambria Math"/>
                      </a:rPr>
                      <m:t>𝑡</m:t>
                    </m:r>
                  </m:oMath>
                </a14:m>
                <a:endParaRPr lang="fr-CH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631" y="1657288"/>
                <a:ext cx="5343896" cy="1496291"/>
              </a:xfrm>
              <a:prstGeom prst="rect">
                <a:avLst/>
              </a:prstGeom>
              <a:blipFill rotWithShape="1">
                <a:blip r:embed="rId7"/>
                <a:stretch>
                  <a:fillRect l="-1596" t="-32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3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TIME versus </a:t>
            </a:r>
            <a:r>
              <a:rPr lang="fr-CH" dirty="0" err="1" smtClean="0"/>
              <a:t>Space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3. 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447800"/>
          </a:xfrm>
        </p:spPr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Residuation</a:t>
            </a:r>
            <a:r>
              <a:rPr lang="fr-CH" dirty="0" smtClean="0"/>
              <a:t> </a:t>
            </a:r>
            <a:r>
              <a:rPr lang="fr-CH" dirty="0" err="1" smtClean="0"/>
              <a:t>Theorem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a </a:t>
            </a:r>
            <a:r>
              <a:rPr lang="fr-CH" dirty="0" err="1" smtClean="0"/>
              <a:t>Space</a:t>
            </a:r>
            <a:r>
              <a:rPr lang="fr-CH" dirty="0" smtClean="0"/>
              <a:t> </a:t>
            </a:r>
            <a:r>
              <a:rPr lang="fr-CH" dirty="0" err="1" smtClean="0"/>
              <a:t>Method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1962149"/>
                <a:ext cx="8312150" cy="4779963"/>
              </a:xfrm>
            </p:spPr>
            <p:txBody>
              <a:bodyPr/>
              <a:lstStyle/>
              <a:p>
                <a:r>
                  <a:rPr lang="fr-CH" dirty="0" smtClean="0"/>
                  <a:t>The maximum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CH" dirty="0" smtClean="0"/>
                  <a:t> to the </a:t>
                </a:r>
                <a:r>
                  <a:rPr lang="fr-CH" dirty="0" err="1" smtClean="0"/>
                  <a:t>problem</a:t>
                </a:r>
                <a:r>
                  <a:rPr lang="fr-CH" dirty="0" smtClean="0"/>
                  <a:t/>
                </a:r>
                <a:br>
                  <a:rPr lang="fr-CH" dirty="0" smtClean="0"/>
                </a:b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𝑥</m:t>
                    </m:r>
                    <m:r>
                      <a:rPr lang="fr-CH" b="0" i="1" smtClean="0">
                        <a:latin typeface="Cambria Math"/>
                      </a:rPr>
                      <m:t>≤</m:t>
                    </m:r>
                    <m:r>
                      <a:rPr lang="fr-CH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fr-CH" b="0" dirty="0" smtClean="0"/>
                  <a:t/>
                </a:r>
                <a:br>
                  <a:rPr lang="fr-CH" b="0" dirty="0" smtClean="0"/>
                </a:b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𝑥</m:t>
                    </m:r>
                    <m:r>
                      <a:rPr lang="fr-CH" b="0" i="1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fr-CH" b="0" i="0" smtClean="0">
                        <a:latin typeface="Cambria Math"/>
                      </a:rPr>
                      <m:t>Π</m:t>
                    </m:r>
                    <m:r>
                      <a:rPr lang="fr-CH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CH" b="0" dirty="0" smtClean="0"/>
                  <a:t/>
                </a:r>
                <a:br>
                  <a:rPr lang="fr-CH" b="0" dirty="0" smtClean="0"/>
                </a:br>
                <a:r>
                  <a:rPr lang="fr-CH" b="0" dirty="0" err="1" smtClean="0"/>
                  <a:t>is</a:t>
                </a:r>
                <a:r>
                  <a:rPr lang="fr-CH" b="0" dirty="0" smtClean="0"/>
                  <a:t> </a:t>
                </a:r>
                <a:r>
                  <a:rPr lang="fr-CH" b="0" dirty="0" err="1" smtClean="0"/>
                  <a:t>given</a:t>
                </a:r>
                <a:r>
                  <a:rPr lang="fr-CH" b="0" dirty="0" smtClean="0"/>
                  <a:t> by </a:t>
                </a:r>
                <a:r>
                  <a:rPr lang="fr-CH" b="0" dirty="0" err="1" smtClean="0"/>
                  <a:t>iterates</a:t>
                </a:r>
                <a:r>
                  <a:rPr lang="fr-CH" b="0" dirty="0" smtClean="0"/>
                  <a:t> over the </a:t>
                </a:r>
                <a:r>
                  <a:rPr lang="fr-CH" b="0" dirty="0" err="1" smtClean="0"/>
                  <a:t>entire</a:t>
                </a:r>
                <a:r>
                  <a:rPr lang="fr-CH" b="0" dirty="0" smtClean="0"/>
                  <a:t> </a:t>
                </a:r>
                <a:r>
                  <a:rPr lang="fr-CH" b="0" dirty="0" err="1" smtClean="0"/>
                  <a:t>trajectory</a:t>
                </a:r>
                <a:r>
                  <a:rPr lang="fr-CH" b="0" dirty="0" smtClean="0"/>
                  <a:t/>
                </a:r>
                <a:br>
                  <a:rPr lang="fr-CH" b="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fr-CH" b="0" i="1" smtClean="0">
                        <a:latin typeface="Cambria Math"/>
                      </a:rPr>
                      <m:t>=</m:t>
                    </m:r>
                    <m:r>
                      <a:rPr lang="fr-CH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fr-CH" b="0" dirty="0" smtClean="0"/>
                  <a:t/>
                </a:r>
                <a:br>
                  <a:rPr lang="fr-CH" b="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fr-CH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CH" b="0" i="0" smtClean="0">
                        <a:latin typeface="Cambria Math"/>
                      </a:rPr>
                      <m:t>Π</m:t>
                    </m:r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fr-CH" b="0" dirty="0" smtClean="0"/>
                  <a:t/>
                </a:r>
                <a:br>
                  <a:rPr lang="fr-CH" b="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/>
                          </a:rPr>
                          <m:t>(</m:t>
                        </m:r>
                        <m:r>
                          <a:rPr lang="fr-CH" b="0" i="1" smtClean="0">
                            <a:latin typeface="Cambria Math"/>
                          </a:rPr>
                          <m:t>2</m:t>
                        </m:r>
                        <m:r>
                          <a:rPr lang="fr-CH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fr-CH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CH">
                        <a:latin typeface="Cambria Math"/>
                      </a:rPr>
                      <m:t>Π</m:t>
                    </m:r>
                    <m:sSup>
                      <m:sSupPr>
                        <m:ctrlPr>
                          <a:rPr lang="fr-CH" i="1">
                            <a:latin typeface="Cambria Math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/>
                          </a:rPr>
                          <m:t>(</m:t>
                        </m:r>
                        <m:r>
                          <a:rPr lang="fr-CH" b="0" i="1" smtClean="0">
                            <a:latin typeface="Cambria Math"/>
                          </a:rPr>
                          <m:t>1</m:t>
                        </m:r>
                        <m:r>
                          <a:rPr lang="fr-CH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𝑒𝑡𝑐</m:t>
                    </m:r>
                  </m:oMath>
                </a14:m>
                <a:endParaRPr lang="fr-CH" dirty="0" smtClean="0"/>
              </a:p>
              <a:p>
                <a:r>
                  <a:rPr lang="fr-CH" dirty="0" err="1" smtClean="0"/>
                  <a:t>When</a:t>
                </a:r>
                <a:r>
                  <a:rPr lang="fr-CH" dirty="0" smtClean="0"/>
                  <a:t> time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discrete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there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may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be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another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way</a:t>
                </a:r>
                <a:r>
                  <a:rPr lang="fr-CH" dirty="0" smtClean="0"/>
                  <a:t> to </a:t>
                </a:r>
                <a:r>
                  <a:rPr lang="fr-CH" dirty="0" err="1" smtClean="0"/>
                  <a:t>compute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CH" dirty="0" smtClean="0"/>
                  <a:t> by time </a:t>
                </a:r>
                <a:r>
                  <a:rPr lang="fr-CH" dirty="0" err="1" smtClean="0"/>
                  <a:t>recursion</a:t>
                </a:r>
                <a:endParaRPr lang="fr-CH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962149"/>
                <a:ext cx="8312150" cy="4779963"/>
              </a:xfrm>
              <a:blipFill rotWithShape="1">
                <a:blip r:embed="rId2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Footer Placeholder 3"/>
              <p:cNvSpPr>
                <a:spLocks noGrp="1"/>
              </p:cNvSpPr>
              <p:nvPr>
                <p:ph type="ftr" sz="quarter" idx="10"/>
              </p:nvPr>
            </p:nvSpPr>
            <p:spPr/>
            <p:txBody>
              <a:bodyPr/>
              <a:lstStyle/>
              <a:p>
                <a:pPr>
                  <a:defRPr/>
                </a:pPr>
                <a:fld id="{E8611092-8E31-4C1F-9E69-59C47C8E8AC8}" type="slidenum">
                  <a:rPr lang="en-US" i="1" smtClean="0">
                    <a:latin typeface="Cambria Math"/>
                  </a:rPr>
                  <a:pPr>
                    <a:defRPr/>
                  </a:pPr>
                  <a:t>28</a:t>
                </a:fld>
                <a:endParaRPr lang="en-US" dirty="0"/>
              </a:p>
            </p:txBody>
          </p:sp>
        </mc:Choice>
        <mc:Fallback xmlns="">
          <p:sp>
            <p:nvSpPr>
              <p:cNvPr id="4" name="Footer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0"/>
              </p:nvPr>
            </p:nvSpPr>
            <p:spPr>
              <a:blipFill rotWithShape="1"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0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0"/>
            <a:ext cx="7178675" cy="908050"/>
          </a:xfrm>
        </p:spPr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Shaper</a:t>
            </a:r>
            <a:r>
              <a:rPr lang="fr-CH" dirty="0" smtClean="0"/>
              <a:t>, Time </a:t>
            </a:r>
            <a:r>
              <a:rPr lang="fr-CH" dirty="0" err="1" smtClean="0"/>
              <a:t>Method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2514601"/>
                <a:ext cx="8312150" cy="4227512"/>
              </a:xfrm>
            </p:spPr>
            <p:txBody>
              <a:bodyPr/>
              <a:lstStyle/>
              <a:p>
                <a:r>
                  <a:rPr lang="fr-CH" dirty="0" smtClean="0"/>
                  <a:t>Time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discrete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𝑡</m:t>
                    </m:r>
                    <m:r>
                      <a:rPr lang="fr-CH" b="0" i="1" smtClean="0">
                        <a:latin typeface="Cambria Math"/>
                      </a:rPr>
                      <m:t>=0,1,2,…</m:t>
                    </m:r>
                  </m:oMath>
                </a14:m>
                <a:endParaRPr lang="fr-CH" b="0" dirty="0" smtClean="0"/>
              </a:p>
              <a:p>
                <a:r>
                  <a:rPr lang="fr-CH" dirty="0" err="1" smtClean="0"/>
                  <a:t>Define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i="1" dirty="0" smtClean="0">
                        <a:latin typeface="Cambria Math"/>
                      </a:rPr>
                      <m:t>𝑅</m:t>
                    </m:r>
                    <m:r>
                      <a:rPr lang="fr-CH" i="1" dirty="0" smtClean="0">
                        <a:latin typeface="Cambria Math"/>
                      </a:rPr>
                      <m:t>’ </m:t>
                    </m:r>
                  </m:oMath>
                </a14:m>
                <a:r>
                  <a:rPr lang="fr-CH" b="0" dirty="0" smtClean="0"/>
                  <a:t>by:</a:t>
                </a:r>
                <a:r>
                  <a:rPr lang="fr-CH" b="0" i="1" dirty="0" smtClean="0">
                    <a:latin typeface="Cambria Math"/>
                  </a:rPr>
                  <a:t/>
                </a:r>
                <a:br>
                  <a:rPr lang="fr-CH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CH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dirty="0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CH" b="0" i="1" dirty="0" smtClean="0">
                        <a:latin typeface="Cambria Math"/>
                      </a:rPr>
                      <m:t>=</m:t>
                    </m:r>
                    <m:r>
                      <a:rPr lang="fr-CH" b="0" i="1" dirty="0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fr-CH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dirty="0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CH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</m:t>
                    </m:r>
                    <m:r>
                      <a:rPr lang="fr-CH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∧</m:t>
                    </m:r>
                    <m:limLow>
                      <m:limLowPr>
                        <m:ctrlPr>
                          <a:rPr lang="fr-CH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/>
                          </a:rPr>
                          <m:t>inf</m:t>
                        </m:r>
                      </m:e>
                      <m:lim>
                        <m:r>
                          <a:rPr lang="fr-CH" b="0" i="1" smtClean="0">
                            <a:latin typeface="Cambria Math"/>
                          </a:rPr>
                          <m:t>0≤</m:t>
                        </m:r>
                        <m:r>
                          <a:rPr lang="fr-CH" b="0" i="1" smtClean="0">
                            <a:latin typeface="Cambria Math"/>
                          </a:rPr>
                          <m:t>𝑢</m:t>
                        </m:r>
                        <m:r>
                          <a:rPr lang="fr-CH" b="0" i="1" smtClean="0">
                            <a:latin typeface="Cambria Math"/>
                          </a:rPr>
                          <m:t>≤</m:t>
                        </m:r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−1</m:t>
                        </m:r>
                      </m:lim>
                    </m:limLow>
                    <m:r>
                      <a:rPr lang="fr-CH" b="0" i="1" smtClean="0">
                        <a:latin typeface="Cambria Math"/>
                      </a:rPr>
                      <m:t>(</m:t>
                    </m:r>
                    <m:r>
                      <a:rPr lang="fr-CH" b="0" i="1" smtClean="0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−</m:t>
                        </m:r>
                        <m:r>
                          <a:rPr lang="fr-CH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CH" b="0" i="1" smtClean="0">
                        <a:latin typeface="Cambria Math"/>
                      </a:rPr>
                      <m:t>(</m:t>
                    </m:r>
                    <m:r>
                      <a:rPr lang="fr-CH" b="0" i="1" smtClean="0">
                        <a:latin typeface="Cambria Math"/>
                      </a:rPr>
                      <m:t>𝑢</m:t>
                    </m:r>
                    <m:r>
                      <a:rPr lang="fr-CH" b="0" i="1" smtClean="0">
                        <a:latin typeface="Cambria Math"/>
                      </a:rPr>
                      <m:t>)) </m:t>
                    </m:r>
                  </m:oMath>
                </a14:m>
                <a:endParaRPr lang="fr-CH" dirty="0" smtClean="0"/>
              </a:p>
              <a:p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𝑅</m:t>
                    </m:r>
                    <m:r>
                      <a:rPr lang="fr-CH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solution </a:t>
                </a:r>
              </a:p>
              <a:p>
                <a:r>
                  <a:rPr lang="fr-CH" dirty="0" smtClean="0">
                    <a:latin typeface="Cambria Math"/>
                  </a:rPr>
                  <a:t>For </a:t>
                </a:r>
                <a:r>
                  <a:rPr lang="fr-CH" dirty="0" err="1" smtClean="0">
                    <a:latin typeface="Cambria Math"/>
                  </a:rPr>
                  <a:t>any</a:t>
                </a:r>
                <a:r>
                  <a:rPr lang="fr-CH" dirty="0" smtClean="0">
                    <a:latin typeface="Cambria Math"/>
                  </a:rPr>
                  <a:t> </a:t>
                </a:r>
                <a:r>
                  <a:rPr lang="fr-CH" dirty="0" err="1" smtClean="0">
                    <a:latin typeface="Cambria Math"/>
                  </a:rPr>
                  <a:t>other</a:t>
                </a:r>
                <a:r>
                  <a:rPr lang="fr-CH" dirty="0" smtClean="0">
                    <a:latin typeface="Cambria Math"/>
                  </a:rPr>
                  <a:t> solution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fr-CH" b="0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≤</m:t>
                    </m:r>
                    <m:r>
                      <a:rPr lang="fr-CH" b="0" i="1" smtClean="0">
                        <a:latin typeface="Cambria Math"/>
                      </a:rPr>
                      <m:t>𝑅</m:t>
                    </m:r>
                    <m:r>
                      <a:rPr lang="fr-CH" b="0" i="1" smtClean="0">
                        <a:latin typeface="Cambria Math"/>
                      </a:rPr>
                      <m:t>′(</m:t>
                    </m:r>
                    <m:r>
                      <a:rPr lang="fr-CH" b="0" i="1" smtClean="0">
                        <a:latin typeface="Cambria Math"/>
                      </a:rPr>
                      <m:t>𝑡</m:t>
                    </m:r>
                    <m:r>
                      <a:rPr lang="fr-CH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CH" b="0" dirty="0" smtClean="0">
                    <a:latin typeface="Cambria Math"/>
                  </a:rPr>
                  <a:t> [induction]</a:t>
                </a:r>
              </a:p>
              <a:p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𝑅</m:t>
                    </m:r>
                    <m:r>
                      <a:rPr lang="fr-CH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the maximal solution,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CH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CH" b="0" i="1" smtClean="0">
                        <a:latin typeface="Cambria Math"/>
                      </a:rPr>
                      <m:t>.</m:t>
                    </m:r>
                  </m:oMath>
                </a14:m>
                <a:endParaRPr lang="fr-CH" dirty="0" smtClean="0"/>
              </a:p>
              <a:p>
                <a:r>
                  <a:rPr lang="fr-CH" dirty="0" smtClean="0"/>
                  <a:t>Note the </a:t>
                </a:r>
                <a:r>
                  <a:rPr lang="fr-CH" dirty="0" err="1" smtClean="0"/>
                  <a:t>difference</a:t>
                </a:r>
                <a:r>
                  <a:rPr lang="fr-CH" dirty="0" smtClean="0"/>
                  <a:t> in </a:t>
                </a:r>
                <a:r>
                  <a:rPr lang="fr-CH" dirty="0" err="1" smtClean="0"/>
                  <a:t>representation</a:t>
                </a:r>
                <a:r>
                  <a:rPr lang="fr-CH" dirty="0" smtClean="0"/>
                  <a:t>: </a:t>
                </a:r>
                <a:br>
                  <a:rPr lang="fr-CH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</m:t>
                    </m:r>
                    <m:r>
                      <a:rPr lang="fr-CH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∧</m:t>
                    </m:r>
                    <m:limLow>
                      <m:limLowPr>
                        <m:ctrlPr>
                          <a:rPr lang="fr-CH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/>
                          </a:rPr>
                          <m:t>inf</m:t>
                        </m:r>
                      </m:e>
                      <m:lim>
                        <m:r>
                          <a:rPr lang="fr-CH" b="0" i="1" smtClean="0">
                            <a:latin typeface="Cambria Math"/>
                          </a:rPr>
                          <m:t>0</m:t>
                        </m:r>
                        <m:r>
                          <m:rPr>
                            <m:lit/>
                          </m:rPr>
                          <a:rPr lang="fr-CH" b="0" i="1" smtClean="0">
                            <a:latin typeface="Cambria Math"/>
                          </a:rPr>
                          <m:t> </m:t>
                        </m:r>
                        <m:r>
                          <a:rPr lang="fr-CH" b="0" i="1" smtClean="0">
                            <a:latin typeface="Cambria Math"/>
                          </a:rPr>
                          <m:t>≤ </m:t>
                        </m:r>
                        <m:r>
                          <a:rPr lang="fr-CH" b="0" i="1" smtClean="0">
                            <a:latin typeface="Cambria Math"/>
                          </a:rPr>
                          <m:t>𝑢</m:t>
                        </m:r>
                        <m:r>
                          <a:rPr lang="fr-CH" b="0" i="1" smtClean="0">
                            <a:latin typeface="Cambria Math"/>
                          </a:rPr>
                          <m:t>≤ </m:t>
                        </m:r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−1</m:t>
                        </m:r>
                      </m:lim>
                    </m:limLow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fr-CH" b="0" i="1" smtClean="0">
                            <a:latin typeface="Cambria Math"/>
                          </a:rPr>
                          <m:t>+</m:t>
                        </m:r>
                        <m:r>
                          <a:rPr lang="fr-CH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fr-CH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lang="fr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2514601"/>
                <a:ext cx="8312150" cy="4227512"/>
              </a:xfrm>
              <a:blipFill rotWithShape="1">
                <a:blip r:embed="rId2"/>
                <a:stretch>
                  <a:fillRect t="-115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0" y="0"/>
            <a:ext cx="2181225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fr-FR" sz="2800" dirty="0"/>
              <a:t>(1) x </a:t>
            </a:r>
            <a:r>
              <a:rPr lang="fr-FR" sz="2800" dirty="0">
                <a:latin typeface="Arial" charset="0"/>
                <a:sym typeface="Symbol" pitchFamily="18" charset="2"/>
              </a:rPr>
              <a:t></a:t>
            </a:r>
            <a:r>
              <a:rPr lang="fr-FR" sz="2800" dirty="0"/>
              <a:t> x </a:t>
            </a:r>
            <a:r>
              <a:rPr lang="fr-FR" sz="2800" dirty="0">
                <a:latin typeface="Symbol" pitchFamily="18" charset="2"/>
              </a:rPr>
              <a:t>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fr-FR" sz="2800" dirty="0"/>
              <a:t>(2)</a:t>
            </a:r>
            <a:r>
              <a:rPr lang="fr-FR" sz="2800" dirty="0">
                <a:latin typeface="Symbol" pitchFamily="18" charset="2"/>
              </a:rPr>
              <a:t> </a:t>
            </a:r>
            <a:r>
              <a:rPr lang="fr-FR" sz="2800" dirty="0"/>
              <a:t>x </a:t>
            </a:r>
            <a:r>
              <a:rPr lang="fr-FR" sz="2800" dirty="0">
                <a:latin typeface="Arial" charset="0"/>
                <a:sym typeface="Symbol" pitchFamily="18" charset="2"/>
              </a:rPr>
              <a:t></a:t>
            </a:r>
            <a:r>
              <a:rPr lang="fr-FR" sz="2800" dirty="0"/>
              <a:t> R</a:t>
            </a:r>
            <a:endParaRPr lang="en-GB" sz="2800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74725" y="1501775"/>
            <a:ext cx="7094538" cy="1012825"/>
            <a:chOff x="713" y="912"/>
            <a:chExt cx="4842" cy="672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737" y="971"/>
              <a:ext cx="717" cy="288"/>
              <a:chOff x="2737" y="971"/>
              <a:chExt cx="717" cy="288"/>
            </a:xfrm>
          </p:grpSpPr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3173" y="975"/>
                <a:ext cx="281" cy="280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FC0128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CH" b="1">
                    <a:latin typeface="Symbol" pitchFamily="18" charset="2"/>
                  </a:rPr>
                  <a:t>s</a:t>
                </a:r>
                <a:endParaRPr lang="en-GB" b="1">
                  <a:latin typeface="Symbol" pitchFamily="18" charset="2"/>
                </a:endParaRPr>
              </a:p>
            </p:txBody>
          </p:sp>
          <p:grpSp>
            <p:nvGrpSpPr>
              <p:cNvPr id="17" name="Group 7"/>
              <p:cNvGrpSpPr>
                <a:grpSpLocks/>
              </p:cNvGrpSpPr>
              <p:nvPr/>
            </p:nvGrpSpPr>
            <p:grpSpPr bwMode="auto">
              <a:xfrm>
                <a:off x="2737" y="971"/>
                <a:ext cx="384" cy="288"/>
                <a:chOff x="2304" y="1056"/>
                <a:chExt cx="384" cy="288"/>
              </a:xfrm>
            </p:grpSpPr>
            <p:sp>
              <p:nvSpPr>
                <p:cNvPr id="18" name="Rectangle 8"/>
                <p:cNvSpPr>
                  <a:spLocks noChangeArrowheads="1"/>
                </p:cNvSpPr>
                <p:nvPr/>
              </p:nvSpPr>
              <p:spPr bwMode="auto">
                <a:xfrm>
                  <a:off x="2304" y="1056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grpSp>
              <p:nvGrpSpPr>
                <p:cNvPr id="19" name="Group 9"/>
                <p:cNvGrpSpPr>
                  <a:grpSpLocks/>
                </p:cNvGrpSpPr>
                <p:nvPr/>
              </p:nvGrpSpPr>
              <p:grpSpPr bwMode="auto">
                <a:xfrm>
                  <a:off x="2308" y="1056"/>
                  <a:ext cx="380" cy="288"/>
                  <a:chOff x="2308" y="1056"/>
                  <a:chExt cx="380" cy="288"/>
                </a:xfrm>
              </p:grpSpPr>
              <p:sp>
                <p:nvSpPr>
                  <p:cNvPr id="2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056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344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060"/>
                    <a:ext cx="0" cy="28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</p:grpSp>
          </p:grp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3456" y="1104"/>
              <a:ext cx="4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713" y="912"/>
              <a:ext cx="144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fr-FR" b="1"/>
                <a:t>fresh traffic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2236" y="1283"/>
              <a:ext cx="25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fr-FR" b="1" i="1"/>
                <a:t>R</a:t>
              </a: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523" y="1283"/>
              <a:ext cx="36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fr-FR" b="1" i="1"/>
                <a:t>R*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2340" y="1104"/>
              <a:ext cx="0" cy="1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739" y="1104"/>
              <a:ext cx="0" cy="1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168" y="110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3963" y="912"/>
              <a:ext cx="1592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fr-FR" b="1" dirty="0" err="1"/>
                <a:t>shaped</a:t>
              </a:r>
              <a:r>
                <a:rPr lang="fr-FR" b="1" dirty="0"/>
                <a:t> </a:t>
              </a:r>
              <a:r>
                <a:rPr lang="fr-FR" b="1" dirty="0" err="1"/>
                <a:t>traffic</a:t>
              </a:r>
              <a:endParaRPr lang="fr-FR" b="1" dirty="0"/>
            </a:p>
            <a:p>
              <a:pPr algn="ctr"/>
              <a:r>
                <a:rPr lang="fr-FR" b="1" dirty="0">
                  <a:latin typeface="Symbol" pitchFamily="18" charset="2"/>
                </a:rPr>
                <a:t>s</a:t>
              </a:r>
              <a:r>
                <a:rPr lang="fr-FR" b="1" dirty="0"/>
                <a:t>-</a:t>
              </a:r>
              <a:r>
                <a:rPr lang="fr-FR" b="1" dirty="0" err="1"/>
                <a:t>smooth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4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Shaper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2338388"/>
            <a:ext cx="7778750" cy="4403724"/>
          </a:xfrm>
        </p:spPr>
        <p:txBody>
          <a:bodyPr/>
          <a:lstStyle/>
          <a:p>
            <a:r>
              <a:rPr lang="fr-FR" u="sng" dirty="0" err="1"/>
              <a:t>shaper</a:t>
            </a:r>
            <a:r>
              <a:rPr lang="fr-FR" dirty="0"/>
              <a:t>: forces output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constrained</a:t>
            </a:r>
            <a:r>
              <a:rPr lang="fr-FR" dirty="0"/>
              <a:t> by </a:t>
            </a:r>
            <a:r>
              <a:rPr lang="fr-FR" dirty="0">
                <a:latin typeface="Symbol" pitchFamily="18" charset="2"/>
              </a:rPr>
              <a:t></a:t>
            </a:r>
          </a:p>
          <a:p>
            <a:r>
              <a:rPr lang="fr-FR" u="sng" dirty="0" err="1"/>
              <a:t>greedy</a:t>
            </a:r>
            <a:r>
              <a:rPr lang="fr-FR" u="sng" dirty="0"/>
              <a:t> </a:t>
            </a:r>
            <a:r>
              <a:rPr lang="fr-FR" dirty="0" err="1"/>
              <a:t>shaper</a:t>
            </a:r>
            <a:r>
              <a:rPr lang="fr-FR" dirty="0"/>
              <a:t> </a:t>
            </a:r>
            <a:r>
              <a:rPr lang="fr-FR" dirty="0" err="1"/>
              <a:t>stores</a:t>
            </a:r>
            <a:r>
              <a:rPr lang="fr-FR" dirty="0" err="1">
                <a:latin typeface="Symbol" pitchFamily="18" charset="2"/>
              </a:rPr>
              <a:t></a:t>
            </a:r>
            <a:r>
              <a:rPr lang="fr-FR" dirty="0" err="1"/>
              <a:t>data</a:t>
            </a:r>
            <a:r>
              <a:rPr lang="fr-FR" dirty="0"/>
              <a:t> in a buffer </a:t>
            </a:r>
            <a:r>
              <a:rPr lang="fr-FR" dirty="0" err="1"/>
              <a:t>only</a:t>
            </a:r>
            <a:r>
              <a:rPr lang="fr-FR" dirty="0"/>
              <a:t> if </a:t>
            </a:r>
            <a:r>
              <a:rPr lang="fr-FR" dirty="0" err="1"/>
              <a:t>needed</a:t>
            </a:r>
            <a:endParaRPr lang="fr-FR" dirty="0"/>
          </a:p>
          <a:p>
            <a:r>
              <a:rPr lang="fr-FR" dirty="0" err="1"/>
              <a:t>examples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constant bit rate </a:t>
            </a:r>
            <a:r>
              <a:rPr lang="fr-FR" dirty="0" err="1"/>
              <a:t>link</a:t>
            </a:r>
            <a:r>
              <a:rPr lang="fr-FR" dirty="0"/>
              <a:t> (</a:t>
            </a:r>
            <a:r>
              <a:rPr lang="fr-FR" dirty="0">
                <a:latin typeface="Symbol" pitchFamily="18" charset="2"/>
              </a:rPr>
              <a:t>s</a:t>
            </a:r>
            <a:r>
              <a:rPr lang="fr-FR" dirty="0"/>
              <a:t>(t)=ct)</a:t>
            </a:r>
          </a:p>
          <a:p>
            <a:pPr lvl="1"/>
            <a:r>
              <a:rPr lang="fr-FR" dirty="0"/>
              <a:t>ATM </a:t>
            </a:r>
            <a:r>
              <a:rPr lang="fr-FR" dirty="0" err="1"/>
              <a:t>shaper</a:t>
            </a:r>
            <a:r>
              <a:rPr lang="fr-FR" dirty="0"/>
              <a:t>; </a:t>
            </a:r>
            <a:r>
              <a:rPr lang="fr-FR" dirty="0" err="1"/>
              <a:t>fluid</a:t>
            </a:r>
            <a:r>
              <a:rPr lang="fr-FR" dirty="0"/>
              <a:t> </a:t>
            </a:r>
            <a:r>
              <a:rPr lang="fr-FR" dirty="0" err="1"/>
              <a:t>leaky</a:t>
            </a:r>
            <a:r>
              <a:rPr lang="fr-FR" dirty="0"/>
              <a:t> </a:t>
            </a:r>
            <a:r>
              <a:rPr lang="fr-FR" dirty="0" err="1"/>
              <a:t>bucket</a:t>
            </a:r>
            <a:r>
              <a:rPr lang="fr-FR" dirty="0"/>
              <a:t> </a:t>
            </a:r>
            <a:r>
              <a:rPr lang="fr-FR" dirty="0" err="1"/>
              <a:t>controller</a:t>
            </a:r>
            <a:endParaRPr lang="fr-FR" dirty="0"/>
          </a:p>
          <a:p>
            <a:r>
              <a:rPr lang="fr-FR" dirty="0"/>
              <a:t>Pb: </a:t>
            </a:r>
            <a:r>
              <a:rPr lang="fr-FR" dirty="0" err="1"/>
              <a:t>find</a:t>
            </a:r>
            <a:r>
              <a:rPr lang="fr-FR" dirty="0"/>
              <a:t> input/output relation</a:t>
            </a:r>
            <a:endParaRPr lang="en-GB" dirty="0"/>
          </a:p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74725" y="1295400"/>
            <a:ext cx="7094538" cy="1042988"/>
            <a:chOff x="713" y="912"/>
            <a:chExt cx="4842" cy="657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737" y="971"/>
              <a:ext cx="717" cy="288"/>
              <a:chOff x="2737" y="971"/>
              <a:chExt cx="717" cy="288"/>
            </a:xfrm>
          </p:grpSpPr>
          <p:sp>
            <p:nvSpPr>
              <p:cNvPr id="15" name="Oval 6"/>
              <p:cNvSpPr>
                <a:spLocks noChangeArrowheads="1"/>
              </p:cNvSpPr>
              <p:nvPr/>
            </p:nvSpPr>
            <p:spPr bwMode="auto">
              <a:xfrm>
                <a:off x="3173" y="975"/>
                <a:ext cx="281" cy="280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FC0128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CH" b="1">
                    <a:latin typeface="Symbol" pitchFamily="18" charset="2"/>
                  </a:rPr>
                  <a:t>s</a:t>
                </a:r>
                <a:endParaRPr lang="en-GB" b="1">
                  <a:latin typeface="Symbol" pitchFamily="18" charset="2"/>
                </a:endParaRPr>
              </a:p>
            </p:txBody>
          </p:sp>
          <p:grpSp>
            <p:nvGrpSpPr>
              <p:cNvPr id="16" name="Group 7"/>
              <p:cNvGrpSpPr>
                <a:grpSpLocks/>
              </p:cNvGrpSpPr>
              <p:nvPr/>
            </p:nvGrpSpPr>
            <p:grpSpPr bwMode="auto">
              <a:xfrm>
                <a:off x="2737" y="971"/>
                <a:ext cx="384" cy="288"/>
                <a:chOff x="2304" y="1056"/>
                <a:chExt cx="384" cy="288"/>
              </a:xfrm>
            </p:grpSpPr>
            <p:sp>
              <p:nvSpPr>
                <p:cNvPr id="17" name="Rectangle 8"/>
                <p:cNvSpPr>
                  <a:spLocks noChangeArrowheads="1"/>
                </p:cNvSpPr>
                <p:nvPr/>
              </p:nvSpPr>
              <p:spPr bwMode="auto">
                <a:xfrm>
                  <a:off x="2304" y="1056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grpSp>
              <p:nvGrpSpPr>
                <p:cNvPr id="18" name="Group 9"/>
                <p:cNvGrpSpPr>
                  <a:grpSpLocks/>
                </p:cNvGrpSpPr>
                <p:nvPr/>
              </p:nvGrpSpPr>
              <p:grpSpPr bwMode="auto">
                <a:xfrm>
                  <a:off x="2308" y="1056"/>
                  <a:ext cx="380" cy="288"/>
                  <a:chOff x="2308" y="1056"/>
                  <a:chExt cx="380" cy="288"/>
                </a:xfrm>
              </p:grpSpPr>
              <p:sp>
                <p:nvSpPr>
                  <p:cNvPr id="1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056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344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060"/>
                    <a:ext cx="0" cy="28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</p:grpSp>
          </p:grpSp>
        </p:grp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3456" y="1104"/>
              <a:ext cx="4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713" y="912"/>
              <a:ext cx="144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fr-FR" b="1"/>
                <a:t>fresh traffic</a:t>
              </a: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2256" y="1283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fr-FR" b="1" i="1"/>
                <a:t>R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3552" y="1283"/>
              <a:ext cx="33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fr-FR" b="1" i="1"/>
                <a:t>R*</a:t>
              </a: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340" y="1104"/>
              <a:ext cx="0" cy="1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739" y="1104"/>
              <a:ext cx="0" cy="1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168" y="110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3963" y="912"/>
              <a:ext cx="1592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fr-FR" b="1"/>
                <a:t>shaped traffic</a:t>
              </a:r>
            </a:p>
            <a:p>
              <a:pPr algn="ctr"/>
              <a:r>
                <a:rPr lang="fr-FR" b="1">
                  <a:latin typeface="Symbol" pitchFamily="18" charset="2"/>
                </a:rPr>
                <a:t>s</a:t>
              </a:r>
              <a:r>
                <a:rPr lang="fr-FR" b="1"/>
                <a:t>-smooth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6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Time </a:t>
            </a:r>
            <a:r>
              <a:rPr lang="fr-CH" dirty="0" err="1" smtClean="0"/>
              <a:t>Method</a:t>
            </a:r>
            <a:r>
              <a:rPr lang="fr-CH" dirty="0" smtClean="0"/>
              <a:t> for </a:t>
            </a:r>
            <a:r>
              <a:rPr lang="fr-CH" i="1" dirty="0" err="1" smtClean="0"/>
              <a:t>Linear</a:t>
            </a:r>
            <a:r>
              <a:rPr lang="fr-CH" dirty="0" smtClean="0"/>
              <a:t> </a:t>
            </a:r>
            <a:r>
              <a:rPr lang="fr-CH" dirty="0" err="1" smtClean="0"/>
              <a:t>Problems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1052513"/>
                <a:ext cx="8312150" cy="4386386"/>
              </a:xfrm>
            </p:spPr>
            <p:txBody>
              <a:bodyPr/>
              <a:lstStyle/>
              <a:p>
                <a:r>
                  <a:rPr lang="fr-CH" dirty="0" smtClean="0"/>
                  <a:t>[L., Thiran 2001] </a:t>
                </a:r>
                <a:r>
                  <a:rPr lang="fr-CH" dirty="0" err="1" smtClean="0"/>
                  <a:t>Thm</a:t>
                </a:r>
                <a:r>
                  <a:rPr lang="fr-CH" dirty="0" smtClean="0"/>
                  <a:t> 4.4.1: the </a:t>
                </a:r>
                <a:r>
                  <a:rPr lang="fr-CH" dirty="0" err="1" smtClean="0"/>
                  <a:t>problem</a:t>
                </a:r>
                <a:r>
                  <a:rPr lang="fr-CH" dirty="0" smtClean="0"/>
                  <a:t> in </a:t>
                </a:r>
                <a:r>
                  <a:rPr lang="fr-CH" dirty="0" err="1" smtClean="0"/>
                  <a:t>discrete</a:t>
                </a:r>
                <a:r>
                  <a:rPr lang="fr-CH" dirty="0" smtClean="0"/>
                  <a:t> time</a:t>
                </a:r>
                <a:r>
                  <a:rPr lang="fr-CH" b="0" i="1" dirty="0" smtClean="0">
                    <a:latin typeface="Cambria Math"/>
                  </a:rPr>
                  <a:t/>
                </a:r>
                <a:br>
                  <a:rPr lang="fr-CH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𝑥</m:t>
                    </m:r>
                    <m:r>
                      <a:rPr lang="fr-CH" b="0" i="1" smtClean="0">
                        <a:latin typeface="Cambria Math"/>
                      </a:rPr>
                      <m:t>(</m:t>
                    </m:r>
                    <m:r>
                      <a:rPr lang="fr-CH" b="0" i="1" smtClean="0">
                        <a:latin typeface="Cambria Math"/>
                      </a:rPr>
                      <m:t>𝑡</m:t>
                    </m:r>
                    <m:r>
                      <a:rPr lang="fr-CH" b="0" i="1" smtClean="0">
                        <a:latin typeface="Cambria Math"/>
                      </a:rPr>
                      <m:t>)≤</m:t>
                    </m:r>
                    <m:r>
                      <a:rPr lang="fr-CH" b="0" i="1" smtClean="0">
                        <a:latin typeface="Cambria Math"/>
                      </a:rPr>
                      <m:t>𝑏</m:t>
                    </m:r>
                    <m:r>
                      <a:rPr lang="fr-CH" b="0" i="1" smtClean="0">
                        <a:latin typeface="Cambria Math"/>
                      </a:rPr>
                      <m:t>(</m:t>
                    </m:r>
                    <m:r>
                      <a:rPr lang="fr-CH" b="0" i="1" smtClean="0">
                        <a:latin typeface="Cambria Math"/>
                      </a:rPr>
                      <m:t>𝑡</m:t>
                    </m:r>
                    <m:r>
                      <a:rPr lang="fr-CH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CH" b="0" i="1" dirty="0" smtClean="0">
                    <a:latin typeface="Cambria Math"/>
                  </a:rPr>
                  <a:t/>
                </a:r>
                <a:br>
                  <a:rPr lang="fr-CH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≤</m:t>
                    </m:r>
                    <m:limLow>
                      <m:limLowPr>
                        <m:ctrlPr>
                          <a:rPr lang="fr-CH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/>
                          </a:rPr>
                          <m:t>inf</m:t>
                        </m:r>
                        <m:r>
                          <a:rPr lang="fr-CH" b="0" i="0" smtClean="0">
                            <a:latin typeface="Cambria Math"/>
                          </a:rPr>
                          <m:t> </m:t>
                        </m:r>
                      </m:e>
                      <m:lim>
                        <m:r>
                          <a:rPr lang="fr-CH" b="0" i="1" smtClean="0">
                            <a:latin typeface="Cambria Math"/>
                          </a:rPr>
                          <m:t>𝑠</m:t>
                        </m:r>
                        <m:r>
                          <m:rPr>
                            <m:lit/>
                          </m:rPr>
                          <a:rPr lang="fr-CH" b="0" i="1" smtClean="0">
                            <a:latin typeface="Cambria Math"/>
                          </a:rPr>
                          <m:t> </m:t>
                        </m:r>
                      </m:lim>
                    </m:limLow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fr-CH" b="0" i="1" smtClean="0">
                            <a:latin typeface="Cambria Math"/>
                          </a:rPr>
                          <m:t>+</m:t>
                        </m:r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err="1" smtClean="0"/>
                  <a:t>where</a:t>
                </a:r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𝐻</m:t>
                    </m:r>
                    <m:r>
                      <a:rPr lang="fr-CH" b="0" i="1" smtClean="0">
                        <a:latin typeface="Cambria Math"/>
                      </a:rPr>
                      <m:t> :</m:t>
                    </m:r>
                    <m:r>
                      <a:rPr lang="fr-CH" b="0" i="1" smtClean="0">
                        <a:latin typeface="Cambria Math"/>
                      </a:rPr>
                      <m:t>𝑁</m:t>
                    </m:r>
                    <m:r>
                      <a:rPr lang="fr-CH" b="0" i="1" smtClean="0">
                        <a:latin typeface="Cambria Math"/>
                      </a:rPr>
                      <m:t>×</m:t>
                    </m:r>
                    <m:r>
                      <a:rPr lang="fr-CH" b="0" i="1" smtClean="0">
                        <a:latin typeface="Cambria Math"/>
                      </a:rPr>
                      <m:t>𝑁</m:t>
                    </m:r>
                    <m:r>
                      <a:rPr lang="fr-CH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dirty="0" smtClean="0"/>
                  <a:t>,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/>
                      </a:rPr>
                      <m:t>↑</m:t>
                    </m:r>
                  </m:oMath>
                </a14:m>
                <a:r>
                  <a:rPr lang="en-CA" dirty="0"/>
                  <a:t> in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/>
                      </a:rPr>
                      <m:t> </m:t>
                    </m:r>
                    <m:r>
                      <a:rPr lang="fr-CH" i="1">
                        <a:latin typeface="Cambria Math"/>
                      </a:rPr>
                      <m:t>𝑡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/>
                      </a:rPr>
                      <m:t>↓ </m:t>
                    </m:r>
                  </m:oMath>
                </a14:m>
                <a:r>
                  <a:rPr lang="en-CA" dirty="0"/>
                  <a:t>in </a:t>
                </a:r>
                <a14:m>
                  <m:oMath xmlns:m="http://schemas.openxmlformats.org/officeDocument/2006/math">
                    <m:r>
                      <a:rPr lang="en-CA" i="1" dirty="0" err="1">
                        <a:latin typeface="Cambria Math"/>
                      </a:rPr>
                      <m:t>𝑠</m:t>
                    </m:r>
                  </m:oMath>
                </a14:m>
                <a:r>
                  <a:rPr lang="fr-CH" dirty="0" smtClean="0"/>
                  <a:t> </a:t>
                </a:r>
                <a:br>
                  <a:rPr lang="fr-CH" dirty="0" smtClean="0"/>
                </a:br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smtClean="0"/>
                  <a:t>has a maximal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given</a:t>
                </a:r>
                <a:r>
                  <a:rPr lang="fr-CH" dirty="0" smtClean="0"/>
                  <a:t> by</a:t>
                </a:r>
                <a:br>
                  <a:rPr lang="fr-CH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</m:t>
                    </m:r>
                    <m:r>
                      <a:rPr lang="fr-CH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 =</m:t>
                    </m:r>
                    <m:r>
                      <a:rPr lang="fr-CH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∧</m:t>
                    </m:r>
                    <m:limLow>
                      <m:limLowPr>
                        <m:ctrlPr>
                          <a:rPr lang="fr-CH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/>
                          </a:rPr>
                          <m:t>inf</m:t>
                        </m:r>
                      </m:e>
                      <m:lim>
                        <m:r>
                          <a:rPr lang="fr-CH" b="0" i="1" smtClean="0">
                            <a:latin typeface="Cambria Math"/>
                          </a:rPr>
                          <m:t>0≤</m:t>
                        </m:r>
                        <m:r>
                          <a:rPr lang="fr-CH" b="0" i="1" smtClean="0">
                            <a:latin typeface="Cambria Math"/>
                          </a:rPr>
                          <m:t>𝑢</m:t>
                        </m:r>
                        <m:r>
                          <a:rPr lang="fr-CH" b="0" i="1" smtClean="0">
                            <a:latin typeface="Cambria Math"/>
                          </a:rPr>
                          <m:t>≤</m:t>
                        </m:r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−1</m:t>
                        </m:r>
                      </m:lim>
                    </m:limLow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fr-CH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fr-CH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CH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:endParaRPr lang="fr-CH" dirty="0" smtClean="0"/>
              </a:p>
              <a:p>
                <a:r>
                  <a:rPr lang="fr-CH" dirty="0" smtClean="0"/>
                  <a:t>This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a second, alternative </a:t>
                </a:r>
                <a:r>
                  <a:rPr lang="fr-CH" dirty="0" err="1" smtClean="0"/>
                  <a:t>representation</a:t>
                </a:r>
                <a:r>
                  <a:rPr lang="fr-CH" dirty="0"/>
                  <a:t> </a:t>
                </a:r>
                <a:r>
                  <a:rPr lang="fr-CH" dirty="0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CH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fr-CH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052513"/>
                <a:ext cx="8312150" cy="4386386"/>
              </a:xfrm>
              <a:blipFill rotWithShape="1">
                <a:blip r:embed="rId2"/>
                <a:stretch>
                  <a:fillRect t="-111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1" y="-1"/>
            <a:ext cx="2706502" cy="1175657"/>
          </a:xfrm>
        </p:spPr>
        <p:txBody>
          <a:bodyPr/>
          <a:lstStyle/>
          <a:p>
            <a:r>
              <a:rPr lang="fr-CH" dirty="0" err="1" smtClean="0"/>
              <a:t>Perfect</a:t>
            </a:r>
            <a:r>
              <a:rPr lang="fr-CH" dirty="0" smtClean="0"/>
              <a:t> </a:t>
            </a:r>
            <a:r>
              <a:rPr lang="fr-CH" dirty="0" err="1" smtClean="0"/>
              <a:t>Battery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79" y="0"/>
            <a:ext cx="6745745" cy="16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1745673"/>
                <a:ext cx="8312150" cy="49964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CH" dirty="0" smtClean="0"/>
                  <a:t>There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a maximum solution, </a:t>
                </a:r>
                <a:r>
                  <a:rPr lang="fr-CH" b="0" i="1" dirty="0" smtClean="0">
                    <a:latin typeface="Cambria Math"/>
                  </a:rPr>
                  <a:t/>
                </a:r>
                <a:br>
                  <a:rPr lang="fr-CH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CH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latin typeface="Cambria Math"/>
                        </a:rPr>
                        <m:t>=</m:t>
                      </m:r>
                      <m:r>
                        <a:rPr lang="fr-CH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latin typeface="Cambria Math"/>
                        </a:rPr>
                        <m:t>∧</m:t>
                      </m:r>
                      <m:limLow>
                        <m:limLow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/>
                            </a:rPr>
                            <m:t>inf</m:t>
                          </m:r>
                        </m:e>
                        <m:lim>
                          <m:r>
                            <a:rPr lang="fr-CH" b="0" i="1" smtClean="0">
                              <a:latin typeface="Cambria Math"/>
                            </a:rPr>
                            <m:t>𝑠</m:t>
                          </m:r>
                          <m:r>
                            <m:rPr>
                              <m:lit/>
                            </m:rPr>
                            <a:rPr lang="fr-CH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≤ 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𝑡</m:t>
                          </m:r>
                        </m:lim>
                      </m:limLow>
                      <m:d>
                        <m:d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fr-CH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fr-CH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fr-CH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fr-CH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:endParaRPr lang="fr-CH" b="0" dirty="0" smtClean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r>
                  <a:rPr lang="fr-CH" dirty="0" smtClean="0"/>
                  <a:t>It </a:t>
                </a:r>
                <a:r>
                  <a:rPr lang="fr-CH" dirty="0" err="1" smtClean="0"/>
                  <a:t>can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be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computed</a:t>
                </a:r>
                <a:r>
                  <a:rPr lang="fr-CH" dirty="0" smtClean="0"/>
                  <a:t> </a:t>
                </a:r>
                <a:r>
                  <a:rPr lang="fr-CH" dirty="0"/>
                  <a:t> </a:t>
                </a:r>
                <a:r>
                  <a:rPr lang="fr-CH" dirty="0" smtClean="0"/>
                  <a:t>by the time </a:t>
                </a:r>
                <a:r>
                  <a:rPr lang="fr-CH" dirty="0" err="1" smtClean="0"/>
                  <a:t>method</a:t>
                </a:r>
                <a:r>
                  <a:rPr lang="fr-CH" dirty="0" smtClean="0"/>
                  <a:t>:</a:t>
                </a:r>
                <a:br>
                  <a:rPr lang="fr-CH" dirty="0" smtClean="0"/>
                </a:br>
                <a:endParaRPr lang="fr-CH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fr-CH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CH" b="0" i="1" smtClean="0">
                          <a:latin typeface="Cambria Math"/>
                        </a:rPr>
                        <m:t>min</m:t>
                      </m:r>
                      <m:r>
                        <a:rPr lang="fr-CH" b="0" i="1" smtClean="0">
                          <a:latin typeface="Cambria Math"/>
                        </a:rPr>
                        <m:t> (</m:t>
                      </m:r>
                      <m:r>
                        <a:rPr lang="fr-CH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latin typeface="Cambria Math"/>
                        </a:rPr>
                        <m:t>, </m:t>
                      </m:r>
                      <m:r>
                        <a:rPr lang="fr-CH" b="0" i="1" smtClean="0">
                          <a:latin typeface="Cambria Math"/>
                        </a:rPr>
                        <m:t>𝐵</m:t>
                      </m:r>
                      <m:r>
                        <a:rPr lang="fr-CH" b="0" i="1" smtClean="0">
                          <a:latin typeface="Cambria Math"/>
                        </a:rPr>
                        <m:t>−</m:t>
                      </m:r>
                      <m:r>
                        <a:rPr lang="fr-CH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fr-CH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CH" b="0" i="1" smtClean="0">
                          <a:latin typeface="Cambria Math"/>
                        </a:rPr>
                        <m:t>+ℓ(</m:t>
                      </m:r>
                      <m:r>
                        <a:rPr lang="fr-CH" b="0" i="1" smtClean="0">
                          <a:latin typeface="Cambria Math"/>
                        </a:rPr>
                        <m:t>𝑡</m:t>
                      </m:r>
                      <m:r>
                        <a:rPr lang="fr-CH" b="0" i="1" smtClean="0">
                          <a:latin typeface="Cambria Math"/>
                        </a:rPr>
                        <m:t>)) </m:t>
                      </m:r>
                    </m:oMath>
                  </m:oMathPara>
                </a14:m>
                <a:endParaRPr lang="fr-CH" dirty="0" smtClean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r>
                  <a:rPr lang="fr-CH" dirty="0" smtClean="0"/>
                  <a:t>The minimum </a:t>
                </a:r>
                <a:r>
                  <a:rPr lang="fr-CH" dirty="0" err="1" smtClean="0"/>
                  <a:t>schedule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anti-causal and </a:t>
                </a:r>
                <a:r>
                  <a:rPr lang="fr-CH" dirty="0" err="1" smtClean="0"/>
                  <a:t>can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be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computed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with</a:t>
                </a:r>
                <a:r>
                  <a:rPr lang="fr-CH" dirty="0" smtClean="0"/>
                  <a:t> time reversal</a:t>
                </a:r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endParaRPr lang="fr-CH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745673"/>
                <a:ext cx="8312150" cy="4996441"/>
              </a:xfrm>
              <a:blipFill rotWithShape="1">
                <a:blip r:embed="rId3"/>
                <a:stretch>
                  <a:fillRect l="-1174" t="-97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8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Min-plus and max-plus system </a:t>
            </a:r>
            <a:r>
              <a:rPr lang="fr-CH" dirty="0" err="1" smtClean="0"/>
              <a:t>theory</a:t>
            </a:r>
            <a:r>
              <a:rPr lang="fr-CH" dirty="0" smtClean="0"/>
              <a:t> </a:t>
            </a:r>
            <a:r>
              <a:rPr lang="fr-CH" dirty="0" err="1" smtClean="0"/>
              <a:t>contains</a:t>
            </a:r>
            <a:r>
              <a:rPr lang="fr-CH" dirty="0" smtClean="0"/>
              <a:t> a central </a:t>
            </a:r>
            <a:r>
              <a:rPr lang="fr-CH" dirty="0" err="1" smtClean="0"/>
              <a:t>result</a:t>
            </a:r>
            <a:r>
              <a:rPr lang="fr-CH" dirty="0" smtClean="0"/>
              <a:t> : </a:t>
            </a:r>
            <a:r>
              <a:rPr lang="fr-CH" dirty="0" err="1" smtClean="0"/>
              <a:t>residuation</a:t>
            </a:r>
            <a:r>
              <a:rPr lang="fr-CH" dirty="0" smtClean="0"/>
              <a:t> </a:t>
            </a:r>
            <a:r>
              <a:rPr lang="fr-CH" dirty="0" err="1" smtClean="0"/>
              <a:t>theorem</a:t>
            </a:r>
            <a:r>
              <a:rPr lang="fr-CH" dirty="0" smtClean="0"/>
              <a:t> ( = </a:t>
            </a:r>
            <a:r>
              <a:rPr lang="fr-CH" dirty="0" err="1" smtClean="0"/>
              <a:t>fixed</a:t>
            </a:r>
            <a:r>
              <a:rPr lang="fr-CH" dirty="0" smtClean="0"/>
              <a:t> point </a:t>
            </a:r>
            <a:r>
              <a:rPr lang="fr-CH" dirty="0" err="1" smtClean="0"/>
              <a:t>theorem</a:t>
            </a:r>
            <a:r>
              <a:rPr lang="fr-CH" dirty="0" smtClean="0"/>
              <a:t>)</a:t>
            </a:r>
            <a:br>
              <a:rPr lang="fr-CH" dirty="0" smtClean="0"/>
            </a:br>
            <a:r>
              <a:rPr lang="fr-CH" dirty="0" err="1" smtClean="0"/>
              <a:t>Establishes</a:t>
            </a:r>
            <a:r>
              <a:rPr lang="fr-CH" dirty="0" smtClean="0"/>
              <a:t> existence of maximum (</a:t>
            </a:r>
            <a:r>
              <a:rPr lang="fr-CH" dirty="0" err="1" smtClean="0"/>
              <a:t>resp</a:t>
            </a:r>
            <a:r>
              <a:rPr lang="fr-CH" dirty="0" smtClean="0"/>
              <a:t>. minimum) solutions</a:t>
            </a:r>
            <a:br>
              <a:rPr lang="fr-CH" dirty="0" smtClean="0"/>
            </a:br>
            <a:r>
              <a:rPr lang="fr-CH" dirty="0" smtClean="0"/>
              <a:t>and </a:t>
            </a:r>
            <a:r>
              <a:rPr lang="fr-CH" dirty="0" err="1" smtClean="0"/>
              <a:t>provides</a:t>
            </a:r>
            <a:r>
              <a:rPr lang="fr-CH" dirty="0" smtClean="0"/>
              <a:t> a </a:t>
            </a:r>
            <a:r>
              <a:rPr lang="fr-CH" dirty="0" err="1" smtClean="0"/>
              <a:t>representation</a:t>
            </a:r>
            <a:endParaRPr lang="fr-CH" dirty="0" smtClean="0"/>
          </a:p>
          <a:p>
            <a:endParaRPr lang="fr-CH" dirty="0"/>
          </a:p>
          <a:p>
            <a:r>
              <a:rPr lang="fr-CH" dirty="0" err="1" smtClean="0"/>
              <a:t>Space</a:t>
            </a:r>
            <a:r>
              <a:rPr lang="fr-CH" dirty="0" smtClean="0"/>
              <a:t> and Time </a:t>
            </a:r>
            <a:r>
              <a:rPr lang="fr-CH" dirty="0" err="1" smtClean="0"/>
              <a:t>methods</a:t>
            </a:r>
            <a:r>
              <a:rPr lang="fr-CH" dirty="0" smtClean="0"/>
              <a:t> </a:t>
            </a:r>
            <a:r>
              <a:rPr lang="fr-CH" dirty="0" err="1" smtClean="0"/>
              <a:t>give</a:t>
            </a:r>
            <a:r>
              <a:rPr lang="fr-CH" dirty="0" smtClean="0"/>
              <a:t> </a:t>
            </a:r>
            <a:r>
              <a:rPr lang="fr-CH" dirty="0" err="1" smtClean="0"/>
              <a:t>different</a:t>
            </a:r>
            <a:r>
              <a:rPr lang="fr-CH" dirty="0" smtClean="0"/>
              <a:t> </a:t>
            </a:r>
            <a:r>
              <a:rPr lang="fr-CH" dirty="0" err="1" smtClean="0"/>
              <a:t>representations</a:t>
            </a:r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Thank</a:t>
            </a:r>
            <a:r>
              <a:rPr lang="fr-CH" dirty="0" smtClean="0"/>
              <a:t> You…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 Min-Plus Model </a:t>
            </a:r>
            <a:r>
              <a:rPr lang="fr-CH" dirty="0" smtClean="0"/>
              <a:t>of </a:t>
            </a:r>
            <a:r>
              <a:rPr lang="fr-CH" dirty="0" err="1" smtClean="0"/>
              <a:t>Shaper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2647949"/>
                <a:ext cx="8312150" cy="4094163"/>
              </a:xfrm>
            </p:spPr>
            <p:txBody>
              <a:bodyPr/>
              <a:lstStyle/>
              <a:p>
                <a:r>
                  <a:rPr lang="fr-FR" dirty="0"/>
                  <a:t>Shaper Equations:</a:t>
                </a:r>
                <a:br>
                  <a:rPr lang="fr-FR" dirty="0"/>
                </a:br>
                <a:r>
                  <a:rPr lang="fr-FR" dirty="0"/>
                  <a:t> 	(1)	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/>
                      </a:rPr>
                      <m:t>𝑥</m:t>
                    </m:r>
                    <m:r>
                      <a:rPr lang="fr-CH" i="1">
                        <a:latin typeface="Cambria Math"/>
                      </a:rPr>
                      <m:t>≤ </m:t>
                    </m:r>
                    <m:r>
                      <a:rPr lang="fr-CH" i="1">
                        <a:latin typeface="Cambria Math"/>
                      </a:rPr>
                      <m:t>𝑥</m:t>
                    </m:r>
                    <m:r>
                      <a:rPr lang="fr-CH" i="1">
                        <a:latin typeface="Cambria Math"/>
                      </a:rPr>
                      <m:t>⊗</m:t>
                    </m:r>
                    <m:r>
                      <a:rPr lang="fr-CH" i="1">
                        <a:latin typeface="Cambria Math"/>
                      </a:rPr>
                      <m:t>𝜎</m:t>
                    </m:r>
                  </m:oMath>
                </a14:m>
                <a:r>
                  <a:rPr lang="fr-FR" dirty="0">
                    <a:latin typeface="Symbol" pitchFamily="18" charset="2"/>
                  </a:rPr>
                  <a:t/>
                </a:r>
                <a:br>
                  <a:rPr lang="fr-FR" dirty="0">
                    <a:latin typeface="Symbol" pitchFamily="18" charset="2"/>
                  </a:rPr>
                </a:br>
                <a:r>
                  <a:rPr lang="fr-FR" dirty="0">
                    <a:latin typeface="Symbol" pitchFamily="18" charset="2"/>
                  </a:rPr>
                  <a:t>	</a:t>
                </a:r>
                <a:r>
                  <a:rPr lang="fr-FR" dirty="0"/>
                  <a:t>(2)</a:t>
                </a:r>
                <a:r>
                  <a:rPr lang="fr-FR" dirty="0">
                    <a:latin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/>
                      </a:rPr>
                      <m:t>𝑥</m:t>
                    </m:r>
                    <m:r>
                      <a:rPr lang="fr-CH" i="1" dirty="0">
                        <a:latin typeface="Cambria Math"/>
                      </a:rPr>
                      <m:t>≤</m:t>
                    </m:r>
                    <m:r>
                      <a:rPr lang="fr-FR" i="1" dirty="0">
                        <a:latin typeface="Cambria Math"/>
                      </a:rPr>
                      <m:t> </m:t>
                    </m:r>
                    <m:r>
                      <a:rPr lang="fr-FR" i="1" dirty="0">
                        <a:latin typeface="Cambria Math"/>
                      </a:rPr>
                      <m:t>𝑅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CH" i="1">
                        <a:latin typeface="Cambria Math"/>
                      </a:rPr>
                      <m:t>𝑅</m:t>
                    </m:r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/>
                      </a:rPr>
                      <m:t>𝑥</m:t>
                    </m:r>
                  </m:oMath>
                </a14:m>
                <a:r>
                  <a:rPr lang="fr-FR" dirty="0"/>
                  <a:t> are </a:t>
                </a:r>
                <a:r>
                  <a:rPr lang="fr-FR" dirty="0" err="1"/>
                  <a:t>functions</a:t>
                </a:r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CH" i="1">
                        <a:latin typeface="Cambria Math"/>
                      </a:rPr>
                      <m:t>𝜎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sub</a:t>
                </a:r>
                <a:r>
                  <a:rPr lang="fr-FR" dirty="0"/>
                  <a:t>-additive</a:t>
                </a:r>
              </a:p>
              <a:p>
                <a14:m>
                  <m:oMath xmlns:m="http://schemas.openxmlformats.org/officeDocument/2006/math">
                    <m:r>
                      <a:rPr lang="fr-CH" i="1">
                        <a:latin typeface="Cambria Math"/>
                      </a:rPr>
                      <m:t>⊗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min-plus </a:t>
                </a:r>
                <a:r>
                  <a:rPr lang="fr-FR" dirty="0" smtClean="0"/>
                  <a:t>convolution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2647949"/>
                <a:ext cx="8312150" cy="4094163"/>
              </a:xfrm>
              <a:blipFill rotWithShape="1"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74725" y="1295400"/>
            <a:ext cx="7094538" cy="1042988"/>
            <a:chOff x="713" y="912"/>
            <a:chExt cx="4842" cy="657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737" y="971"/>
              <a:ext cx="717" cy="288"/>
              <a:chOff x="2737" y="971"/>
              <a:chExt cx="717" cy="288"/>
            </a:xfrm>
          </p:grpSpPr>
          <p:sp>
            <p:nvSpPr>
              <p:cNvPr id="15" name="Oval 6"/>
              <p:cNvSpPr>
                <a:spLocks noChangeArrowheads="1"/>
              </p:cNvSpPr>
              <p:nvPr/>
            </p:nvSpPr>
            <p:spPr bwMode="auto">
              <a:xfrm>
                <a:off x="3173" y="975"/>
                <a:ext cx="281" cy="280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FC0128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CH" b="1">
                    <a:latin typeface="Symbol" pitchFamily="18" charset="2"/>
                  </a:rPr>
                  <a:t>s</a:t>
                </a:r>
                <a:endParaRPr lang="en-GB" b="1">
                  <a:latin typeface="Symbol" pitchFamily="18" charset="2"/>
                </a:endParaRPr>
              </a:p>
            </p:txBody>
          </p:sp>
          <p:grpSp>
            <p:nvGrpSpPr>
              <p:cNvPr id="16" name="Group 7"/>
              <p:cNvGrpSpPr>
                <a:grpSpLocks/>
              </p:cNvGrpSpPr>
              <p:nvPr/>
            </p:nvGrpSpPr>
            <p:grpSpPr bwMode="auto">
              <a:xfrm>
                <a:off x="2737" y="971"/>
                <a:ext cx="384" cy="288"/>
                <a:chOff x="2304" y="1056"/>
                <a:chExt cx="384" cy="288"/>
              </a:xfrm>
            </p:grpSpPr>
            <p:sp>
              <p:nvSpPr>
                <p:cNvPr id="17" name="Rectangle 8"/>
                <p:cNvSpPr>
                  <a:spLocks noChangeArrowheads="1"/>
                </p:cNvSpPr>
                <p:nvPr/>
              </p:nvSpPr>
              <p:spPr bwMode="auto">
                <a:xfrm>
                  <a:off x="2304" y="1056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grpSp>
              <p:nvGrpSpPr>
                <p:cNvPr id="18" name="Group 9"/>
                <p:cNvGrpSpPr>
                  <a:grpSpLocks/>
                </p:cNvGrpSpPr>
                <p:nvPr/>
              </p:nvGrpSpPr>
              <p:grpSpPr bwMode="auto">
                <a:xfrm>
                  <a:off x="2308" y="1056"/>
                  <a:ext cx="380" cy="288"/>
                  <a:chOff x="2308" y="1056"/>
                  <a:chExt cx="380" cy="288"/>
                </a:xfrm>
              </p:grpSpPr>
              <p:sp>
                <p:nvSpPr>
                  <p:cNvPr id="1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056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344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060"/>
                    <a:ext cx="0" cy="28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</p:grpSp>
          </p:grpSp>
        </p:grp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3456" y="1104"/>
              <a:ext cx="4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713" y="912"/>
              <a:ext cx="144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fr-FR" b="1"/>
                <a:t>fresh traffic</a:t>
              </a: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2256" y="1283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fr-FR" b="1" i="1"/>
                <a:t>R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3664" y="1283"/>
              <a:ext cx="22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fr-FR" b="1" i="1"/>
                <a:t>x</a:t>
              </a: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340" y="1104"/>
              <a:ext cx="0" cy="1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739" y="1104"/>
              <a:ext cx="0" cy="1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168" y="110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3963" y="912"/>
              <a:ext cx="1592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fr-FR" b="1"/>
                <a:t>shaped traffic</a:t>
              </a:r>
            </a:p>
            <a:p>
              <a:pPr algn="ctr"/>
              <a:r>
                <a:rPr lang="fr-FR" b="1">
                  <a:latin typeface="Symbol" pitchFamily="18" charset="2"/>
                </a:rPr>
                <a:t>s</a:t>
              </a:r>
              <a:r>
                <a:rPr lang="fr-FR" b="1"/>
                <a:t>-smooth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4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Network </a:t>
            </a:r>
            <a:r>
              <a:rPr lang="fr-CH" dirty="0" err="1"/>
              <a:t>Calculus’s</a:t>
            </a:r>
            <a:r>
              <a:rPr lang="fr-CH" dirty="0"/>
              <a:t> System </a:t>
            </a:r>
            <a:r>
              <a:rPr lang="fr-CH" dirty="0" err="1"/>
              <a:t>Theory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CA" dirty="0"/>
                  <a:t> = set of</a:t>
                </a:r>
                <a:r>
                  <a:rPr lang="en-CA" i="1" dirty="0"/>
                  <a:t> </a:t>
                </a:r>
                <a:r>
                  <a:rPr lang="en-CA" dirty="0"/>
                  <a:t>functions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/>
                      </a:rPr>
                      <m:t>𝑍</m:t>
                    </m:r>
                    <m:r>
                      <a:rPr lang="fr-CH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fr-CH" i="1">
                            <a:latin typeface="Cambria Math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dirty="0"/>
                  <a:t>  that are wide-sense increasing</a:t>
                </a:r>
              </a:p>
              <a:p>
                <a:r>
                  <a:rPr lang="en-CA" dirty="0" smtClean="0"/>
                  <a:t>Also works in continuous time, functions are left-continuous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/>
                      </a:rPr>
                      <m:t>𝑅</m:t>
                    </m:r>
                    <m:r>
                      <a:rPr lang="fr-CH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fr-CH" i="1">
                            <a:latin typeface="Cambria Math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CA" baseline="30000" dirty="0"/>
              </a:p>
              <a:p>
                <a:r>
                  <a:rPr lang="en-CA" dirty="0"/>
                  <a:t>An operator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>
                        <a:latin typeface="Cambria Math"/>
                      </a:rPr>
                      <m:t>Π</m:t>
                    </m:r>
                  </m:oMath>
                </a14:m>
                <a:r>
                  <a:rPr lang="en-CA" dirty="0"/>
                  <a:t> is a mapping </a:t>
                </a:r>
                <a:r>
                  <a:rPr lang="en-CA" dirty="0">
                    <a:latin typeface="Symbol" pitchFamily="18" charset="2"/>
                  </a:rPr>
                  <a:t>: </a:t>
                </a:r>
                <a:r>
                  <a:rPr lang="en-CA" dirty="0"/>
                  <a:t>G -&gt; G</a:t>
                </a:r>
              </a:p>
              <a:p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dirty="0"/>
                  <a:t> is </a:t>
                </a:r>
                <a:r>
                  <a:rPr lang="en-CA" dirty="0">
                    <a:solidFill>
                      <a:srgbClr val="114FFB"/>
                    </a:solidFill>
                  </a:rPr>
                  <a:t>isotone</a:t>
                </a:r>
                <a:r>
                  <a:rPr lang="en-CA" dirty="0"/>
                  <a:t> if </a:t>
                </a:r>
                <a:r>
                  <a:rPr lang="en-CA" i="1" dirty="0"/>
                  <a:t>x(t)</a:t>
                </a:r>
                <a:r>
                  <a:rPr lang="en-CA" dirty="0"/>
                  <a:t> </a:t>
                </a:r>
                <a:r>
                  <a:rPr lang="fr-FR" dirty="0">
                    <a:latin typeface="Arial" charset="0"/>
                    <a:sym typeface="Symbol" pitchFamily="18" charset="2"/>
                  </a:rPr>
                  <a:t></a:t>
                </a:r>
                <a:r>
                  <a:rPr lang="fr-FR" dirty="0"/>
                  <a:t> </a:t>
                </a:r>
                <a:r>
                  <a:rPr lang="fr-FR" i="1" dirty="0"/>
                  <a:t>y(t)</a:t>
                </a:r>
                <a:r>
                  <a:rPr lang="fr-FR" dirty="0"/>
                  <a:t>   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/>
                      </a:rPr>
                      <m:t>⇒</m:t>
                    </m:r>
                  </m:oMath>
                </a14:m>
                <a:r>
                  <a:rPr lang="en-CA" dirty="0"/>
                  <a:t>   </a:t>
                </a:r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i="1" dirty="0"/>
                  <a:t>(x)(t) </a:t>
                </a:r>
                <a:r>
                  <a:rPr lang="fr-FR" dirty="0">
                    <a:latin typeface="Arial" charset="0"/>
                    <a:sym typeface="Symbol" pitchFamily="18" charset="2"/>
                  </a:rPr>
                  <a:t></a:t>
                </a:r>
                <a:r>
                  <a:rPr lang="fr-FR" dirty="0"/>
                  <a:t> </a:t>
                </a:r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i="1" dirty="0"/>
                  <a:t>(y)(t)</a:t>
                </a:r>
              </a:p>
              <a:p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dirty="0"/>
                  <a:t> is </a:t>
                </a:r>
                <a:r>
                  <a:rPr lang="en-CA" dirty="0">
                    <a:solidFill>
                      <a:srgbClr val="114FFB"/>
                    </a:solidFill>
                  </a:rPr>
                  <a:t>upper-semi continuous</a:t>
                </a:r>
                <a:r>
                  <a:rPr lang="en-CA" dirty="0"/>
                  <a:t> </a:t>
                </a:r>
                <a:r>
                  <a:rPr lang="en-CA" dirty="0" err="1"/>
                  <a:t>iff</a:t>
                </a:r>
                <a:r>
                  <a:rPr lang="en-CA" dirty="0"/>
                  <a:t> </a:t>
                </a:r>
                <a:br>
                  <a:rPr lang="en-CA" dirty="0"/>
                </a:br>
                <a:r>
                  <a:rPr lang="en-CA" dirty="0" err="1"/>
                  <a:t>inf</a:t>
                </a:r>
                <a:r>
                  <a:rPr lang="en-CA" baseline="-25000" dirty="0" err="1"/>
                  <a:t>i</a:t>
                </a:r>
                <a:r>
                  <a:rPr lang="en-CA" dirty="0"/>
                  <a:t>(</a:t>
                </a:r>
                <a:r>
                  <a:rPr lang="en-CA" dirty="0">
                    <a:latin typeface="Symbol" pitchFamily="18" charset="2"/>
                  </a:rPr>
                  <a:t>(</a:t>
                </a:r>
                <a:r>
                  <a:rPr lang="en-CA" dirty="0"/>
                  <a:t>x</a:t>
                </a:r>
                <a:r>
                  <a:rPr lang="en-CA" baseline="-25000" dirty="0"/>
                  <a:t>i </a:t>
                </a:r>
                <a:r>
                  <a:rPr lang="en-CA" dirty="0">
                    <a:latin typeface="Symbol" pitchFamily="18" charset="2"/>
                  </a:rPr>
                  <a:t>)</a:t>
                </a:r>
                <a:r>
                  <a:rPr lang="en-CA" dirty="0"/>
                  <a:t>) =  </a:t>
                </a:r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dirty="0"/>
                  <a:t>(</a:t>
                </a:r>
                <a:r>
                  <a:rPr lang="en-CA" dirty="0" err="1"/>
                  <a:t>inf</a:t>
                </a:r>
                <a:r>
                  <a:rPr lang="en-CA" baseline="-25000" dirty="0" err="1"/>
                  <a:t>i</a:t>
                </a:r>
                <a:r>
                  <a:rPr lang="en-CA" dirty="0"/>
                  <a:t>(x</a:t>
                </a:r>
                <a:r>
                  <a:rPr lang="en-CA" baseline="-25000" dirty="0"/>
                  <a:t>i</a:t>
                </a:r>
                <a:r>
                  <a:rPr lang="en-CA" dirty="0"/>
                  <a:t>)) for </a:t>
                </a:r>
                <a:r>
                  <a:rPr lang="en-CA" dirty="0">
                    <a:sym typeface="Symbol" pitchFamily="18" charset="2"/>
                  </a:rPr>
                  <a:t></a:t>
                </a:r>
                <a:r>
                  <a:rPr lang="en-CA" dirty="0"/>
                  <a:t> sequences x</a:t>
                </a:r>
                <a:r>
                  <a:rPr lang="en-CA" baseline="-25000" dirty="0"/>
                  <a:t>i </a:t>
                </a:r>
                <a:endParaRPr lang="en-CA" baseline="-25000" dirty="0" smtClean="0"/>
              </a:p>
              <a:p>
                <a:endParaRPr lang="en-CA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Min-Plus Linear Operators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>
                    <a:latin typeface="Symbol" pitchFamily="18" charset="2"/>
                  </a:rPr>
                  <a:t></a:t>
                </a:r>
                <a:r>
                  <a:rPr lang="en-CA" dirty="0"/>
                  <a:t> is </a:t>
                </a:r>
                <a:r>
                  <a:rPr lang="en-CA" dirty="0">
                    <a:solidFill>
                      <a:srgbClr val="114FFB"/>
                    </a:solidFill>
                  </a:rPr>
                  <a:t>min-plus linear</a:t>
                </a:r>
                <a:r>
                  <a:rPr lang="en-CA" dirty="0"/>
                  <a:t> if </a:t>
                </a:r>
              </a:p>
              <a:p>
                <a:pPr lvl="1"/>
                <a:r>
                  <a:rPr lang="en-CA" dirty="0"/>
                  <a:t>for any constant K, </a:t>
                </a:r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i="1" dirty="0"/>
                  <a:t>(x + K) = </a:t>
                </a:r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i="1" dirty="0"/>
                  <a:t>(x) + K </a:t>
                </a:r>
                <a:br>
                  <a:rPr lang="en-CA" i="1" dirty="0"/>
                </a:br>
                <a:r>
                  <a:rPr lang="en-CA" i="1" dirty="0"/>
                  <a:t>		</a:t>
                </a:r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i="1" dirty="0"/>
                  <a:t>(x </a:t>
                </a:r>
                <a:r>
                  <a:rPr lang="fr-FR" dirty="0">
                    <a:sym typeface="Symbol" pitchFamily="18" charset="2"/>
                  </a:rPr>
                  <a:t> </a:t>
                </a:r>
                <a:r>
                  <a:rPr lang="en-CA" i="1" dirty="0"/>
                  <a:t>y) = </a:t>
                </a:r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i="1" dirty="0"/>
                  <a:t>(x) </a:t>
                </a:r>
                <a:r>
                  <a:rPr lang="fr-FR" dirty="0">
                    <a:sym typeface="Symbol" pitchFamily="18" charset="2"/>
                  </a:rPr>
                  <a:t> </a:t>
                </a:r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i="1" dirty="0"/>
                  <a:t>(y) 	</a:t>
                </a:r>
              </a:p>
              <a:p>
                <a:pPr lvl="1"/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dirty="0"/>
                  <a:t> is upper-semi continuous.</a:t>
                </a:r>
              </a:p>
              <a:p>
                <a:r>
                  <a:rPr lang="en-CA" u="sng" dirty="0"/>
                  <a:t>Representation Theorem</a:t>
                </a:r>
                <a:r>
                  <a:rPr lang="en-CA" dirty="0">
                    <a:latin typeface="Symbol" pitchFamily="18" charset="2"/>
                  </a:rPr>
                  <a:t>: </a:t>
                </a:r>
                <a:r>
                  <a:rPr lang="en-CA" dirty="0"/>
                  <a:t> is min-plus linear &lt;=&gt;</a:t>
                </a:r>
                <a:r>
                  <a:rPr lang="en-CA" dirty="0">
                    <a:solidFill>
                      <a:srgbClr val="114FFB"/>
                    </a:solidFill>
                  </a:rPr>
                  <a:t> </a:t>
                </a:r>
                <a:br>
                  <a:rPr lang="en-CA" dirty="0">
                    <a:solidFill>
                      <a:srgbClr val="114FFB"/>
                    </a:solidFill>
                  </a:rPr>
                </a:br>
                <a:r>
                  <a:rPr lang="en-CA" dirty="0"/>
                  <a:t>there is a unique H: R x R  -&gt; </a:t>
                </a:r>
                <a:r>
                  <a:rPr lang="en-CA" u="sng" dirty="0"/>
                  <a:t>R</a:t>
                </a:r>
                <a:r>
                  <a:rPr lang="en-CA" baseline="30000" dirty="0"/>
                  <a:t>+</a:t>
                </a:r>
                <a:r>
                  <a:rPr lang="en-CA" dirty="0"/>
                  <a:t> ,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/>
                      </a:rPr>
                      <m:t>↑</m:t>
                    </m:r>
                  </m:oMath>
                </a14:m>
                <a:r>
                  <a:rPr lang="en-CA" dirty="0"/>
                  <a:t> in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/>
                      </a:rPr>
                      <m:t> </m:t>
                    </m:r>
                    <m:r>
                      <a:rPr lang="fr-CH" i="1">
                        <a:latin typeface="Cambria Math"/>
                      </a:rPr>
                      <m:t>𝑡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/>
                      </a:rPr>
                      <m:t>↓ </m:t>
                    </m:r>
                  </m:oMath>
                </a14:m>
                <a:r>
                  <a:rPr lang="en-CA" dirty="0"/>
                  <a:t>in </a:t>
                </a:r>
                <a14:m>
                  <m:oMath xmlns:m="http://schemas.openxmlformats.org/officeDocument/2006/math">
                    <m:r>
                      <a:rPr lang="en-CA" i="1" dirty="0" err="1">
                        <a:latin typeface="Cambria Math"/>
                      </a:rPr>
                      <m:t>𝑠</m:t>
                    </m:r>
                  </m:oMath>
                </a14:m>
                <a:r>
                  <a:rPr lang="en-CA" dirty="0"/>
                  <a:t>, such that </a:t>
                </a:r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dirty="0"/>
                  <a:t>(x)(t)=</a:t>
                </a:r>
                <a:r>
                  <a:rPr lang="en-CA" dirty="0" err="1"/>
                  <a:t>inf</a:t>
                </a:r>
                <a:r>
                  <a:rPr lang="en-CA" baseline="-25000" dirty="0" err="1"/>
                  <a:t>s</a:t>
                </a:r>
                <a:r>
                  <a:rPr lang="en-CA" dirty="0"/>
                  <a:t>[H(</a:t>
                </a:r>
                <a:r>
                  <a:rPr lang="en-CA" dirty="0" err="1"/>
                  <a:t>t,s</a:t>
                </a:r>
                <a:r>
                  <a:rPr lang="en-CA" dirty="0"/>
                  <a:t>)+x(s)]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/>
                      </a:rPr>
                      <m:t> </m:t>
                    </m:r>
                  </m:oMath>
                </a14:m>
                <a:endParaRPr lang="en-CA" dirty="0">
                  <a:solidFill>
                    <a:srgbClr val="114FFB"/>
                  </a:solidFill>
                </a:endParaRPr>
              </a:p>
              <a:p>
                <a:r>
                  <a:rPr lang="en-CA" dirty="0">
                    <a:solidFill>
                      <a:srgbClr val="114FFB"/>
                    </a:solidFill>
                  </a:rPr>
                  <a:t>min-plus linear =&gt; isotone and upper semi-continuous</a:t>
                </a:r>
              </a:p>
              <a:p>
                <a:r>
                  <a:rPr lang="en-CA" dirty="0" smtClean="0"/>
                  <a:t>Example: convolution operator 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𝜎</m:t>
                        </m:r>
                      </m:sub>
                    </m:sSub>
                    <m:r>
                      <a:rPr lang="fr-CH" b="0" i="1" smtClean="0">
                        <a:latin typeface="Cambria Math"/>
                      </a:rPr>
                      <m:t>: </m:t>
                    </m:r>
                    <m:r>
                      <a:rPr lang="fr-CH" b="0" i="1" smtClean="0">
                        <a:latin typeface="Cambria Math"/>
                      </a:rPr>
                      <m:t>𝑥</m:t>
                    </m:r>
                    <m:r>
                      <a:rPr lang="fr-CH" b="0" i="1" smtClean="0">
                        <a:latin typeface="Cambria Math"/>
                      </a:rPr>
                      <m:t>↦</m:t>
                    </m:r>
                    <m:r>
                      <a:rPr lang="fr-CH" b="0" i="1" smtClean="0">
                        <a:latin typeface="Cambria Math"/>
                      </a:rPr>
                      <m:t>𝜎</m:t>
                    </m:r>
                    <m:r>
                      <a:rPr lang="fr-CH" b="0" i="1" smtClean="0">
                        <a:latin typeface="Cambria Math"/>
                      </a:rPr>
                      <m:t>⊗</m:t>
                    </m:r>
                    <m:r>
                      <a:rPr lang="fr-CH" b="0" i="1" smtClean="0">
                        <a:latin typeface="Cambria Math"/>
                      </a:rPr>
                      <m:t>𝑥</m:t>
                    </m:r>
                  </m:oMath>
                </a14:m>
                <a:endParaRPr lang="fr-CH" dirty="0" smtClean="0"/>
              </a:p>
              <a:p>
                <a:r>
                  <a:rPr lang="fr-CH" dirty="0" err="1" smtClean="0"/>
                  <a:t>Example</a:t>
                </a:r>
                <a:r>
                  <a:rPr lang="fr-CH" dirty="0" smtClean="0"/>
                  <a:t>: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/>
                      </a:rPr>
                      <m:t>𝑀</m:t>
                    </m:r>
                    <m:r>
                      <a:rPr lang="fr-CH" b="0" i="1" smtClean="0">
                        <a:latin typeface="Cambria Math"/>
                      </a:rPr>
                      <m:t>∈ </m:t>
                    </m:r>
                    <m:r>
                      <a:rPr lang="fr-CH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fr-CH" dirty="0" smtClean="0"/>
                  <a:t> </a:t>
                </a:r>
                <a:r>
                  <a:rPr lang="fr-CH" dirty="0" err="1" smtClean="0"/>
                  <a:t>is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given</a:t>
                </a:r>
                <a:r>
                  <a:rPr lang="fr-CH" dirty="0" smtClean="0"/>
                  <a:t>:</a:t>
                </a:r>
                <a:br>
                  <a:rPr lang="fr-CH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fr-CH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fr-CH" b="0" i="1" smtClean="0">
                        <a:latin typeface="Cambria Math"/>
                      </a:rPr>
                      <m:t>:  </m:t>
                    </m:r>
                    <m:r>
                      <a:rPr lang="fr-CH" b="0" i="1" smtClean="0">
                        <a:latin typeface="Cambria Math"/>
                      </a:rPr>
                      <m:t>𝑥</m:t>
                    </m:r>
                    <m:r>
                      <a:rPr lang="fr-CH" b="0" i="1" smtClean="0">
                        <a:latin typeface="Cambria Math"/>
                      </a:rPr>
                      <m:t>↦</m:t>
                    </m:r>
                    <m:r>
                      <a:rPr lang="fr-CH" b="0" i="1" smtClean="0">
                        <a:latin typeface="Cambria Math"/>
                      </a:rPr>
                      <m:t>𝑦</m:t>
                    </m:r>
                    <m:r>
                      <a:rPr lang="fr-CH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CH" b="0" i="0" smtClean="0">
                        <a:latin typeface="Cambria Math"/>
                      </a:rPr>
                      <m:t>s</m:t>
                    </m:r>
                    <m:r>
                      <a:rPr lang="fr-CH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fr-CH" b="0" i="0" smtClean="0">
                        <a:latin typeface="Cambria Math"/>
                      </a:rPr>
                      <m:t>t</m:t>
                    </m:r>
                    <m:r>
                      <a:rPr lang="fr-CH" b="0" i="0" smtClean="0">
                        <a:latin typeface="Cambria Math"/>
                      </a:rPr>
                      <m:t>.</m:t>
                    </m:r>
                    <m:r>
                      <a:rPr lang="fr-CH" b="0" i="1" smtClean="0">
                        <a:latin typeface="Cambria Math"/>
                      </a:rPr>
                      <m:t> </m:t>
                    </m:r>
                    <m:r>
                      <a:rPr lang="fr-CH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b="0" i="1" smtClean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fr-CH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/>
                          </a:rPr>
                          <m:t>inf</m:t>
                        </m:r>
                      </m:e>
                      <m:lim>
                        <m:r>
                          <a:rPr lang="fr-CH" b="0" i="1" smtClean="0">
                            <a:latin typeface="Cambria Math"/>
                          </a:rPr>
                          <m:t>𝑠</m:t>
                        </m:r>
                        <m:r>
                          <a:rPr lang="fr-CH" b="0" i="1" smtClean="0">
                            <a:latin typeface="Cambria Math"/>
                          </a:rPr>
                          <m:t>≤</m:t>
                        </m:r>
                        <m:r>
                          <a:rPr lang="fr-CH" b="0" i="1" smtClean="0">
                            <a:latin typeface="Cambria Math"/>
                          </a:rPr>
                          <m:t>𝑡</m:t>
                        </m:r>
                        <m:r>
                          <a:rPr lang="fr-CH" b="0" i="1" smtClean="0">
                            <a:latin typeface="Cambria Math"/>
                          </a:rPr>
                          <m:t> </m:t>
                        </m:r>
                      </m:lim>
                    </m:limLow>
                    <m:d>
                      <m:dPr>
                        <m:ctrlPr>
                          <a:rPr lang="fr-CH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fr-CH" b="0" i="1" smtClean="0">
                            <a:latin typeface="Cambria Math"/>
                          </a:rPr>
                          <m:t>−</m:t>
                        </m:r>
                        <m:r>
                          <a:rPr lang="fr-CH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fr-CH" b="0" i="1" smtClean="0">
                            <a:latin typeface="Cambria Math"/>
                          </a:rPr>
                          <m:t>+</m:t>
                        </m:r>
                        <m:r>
                          <a:rPr lang="fr-CH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fr-CH" dirty="0" smtClean="0"/>
                  <a:t/>
                </a:r>
                <a:br>
                  <a:rPr lang="fr-CH" dirty="0" smtClean="0"/>
                </a:br>
                <a:r>
                  <a:rPr lang="fr-CH" dirty="0" smtClean="0"/>
                  <a:t> </a:t>
                </a:r>
              </a:p>
              <a:p>
                <a:pPr marL="0" indent="0">
                  <a:buNone/>
                </a:pPr>
                <a:endParaRPr lang="fr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Min-Plus </a:t>
            </a:r>
            <a:r>
              <a:rPr lang="fr-CH" dirty="0" err="1"/>
              <a:t>Residuation</a:t>
            </a:r>
            <a:r>
              <a:rPr lang="fr-CH" dirty="0"/>
              <a:t> </a:t>
            </a:r>
            <a:r>
              <a:rPr lang="fr-CH" dirty="0" err="1"/>
              <a:t>Theorem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CA" b="1" u="sng" dirty="0"/>
                  <a:t>Theorem</a:t>
                </a:r>
                <a:r>
                  <a:rPr lang="en-CA" dirty="0"/>
                  <a:t>: </a:t>
                </a:r>
                <a:r>
                  <a:rPr lang="en-CA" dirty="0" smtClean="0"/>
                  <a:t>(</a:t>
                </a:r>
                <a:r>
                  <a:rPr lang="fr-CH" dirty="0"/>
                  <a:t>[L., Thiran 2001]</a:t>
                </a:r>
                <a:r>
                  <a:rPr lang="en-CA" dirty="0" smtClean="0"/>
                  <a:t> </a:t>
                </a:r>
                <a:r>
                  <a:rPr lang="en-CA" dirty="0" err="1"/>
                  <a:t>thm</a:t>
                </a:r>
                <a:r>
                  <a:rPr lang="en-CA" dirty="0"/>
                  <a:t> 4.3.1., derived from </a:t>
                </a:r>
                <a:r>
                  <a:rPr lang="en-CA" dirty="0" err="1"/>
                  <a:t>Baccelli</a:t>
                </a:r>
                <a:r>
                  <a:rPr lang="en-CA" dirty="0"/>
                  <a:t> et al., ) Assume that </a:t>
                </a:r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dirty="0"/>
                  <a:t> is </a:t>
                </a:r>
                <a:r>
                  <a:rPr lang="en-CA" i="1" dirty="0"/>
                  <a:t>isotone</a:t>
                </a:r>
                <a:r>
                  <a:rPr lang="en-CA" dirty="0"/>
                  <a:t> and </a:t>
                </a:r>
                <a:r>
                  <a:rPr lang="en-CA" i="1" dirty="0"/>
                  <a:t>upper-semi-continuous</a:t>
                </a:r>
                <a:r>
                  <a:rPr lang="en-CA" dirty="0"/>
                  <a:t>. The</a:t>
                </a:r>
                <a:r>
                  <a:rPr lang="en-CA" baseline="-25000" dirty="0"/>
                  <a:t> </a:t>
                </a:r>
                <a:r>
                  <a:rPr lang="en-CA" dirty="0"/>
                  <a:t>problem </a:t>
                </a:r>
                <a:br>
                  <a:rPr lang="en-CA" dirty="0"/>
                </a:br>
                <a:r>
                  <a:rPr lang="en-CA" dirty="0"/>
                  <a:t>	</a:t>
                </a:r>
                <a:r>
                  <a:rPr lang="en-CA" i="1" dirty="0">
                    <a:solidFill>
                      <a:srgbClr val="60C900"/>
                    </a:solidFill>
                  </a:rPr>
                  <a:t>x(t)</a:t>
                </a:r>
                <a:r>
                  <a:rPr lang="en-CA" dirty="0"/>
                  <a:t>  </a:t>
                </a:r>
                <a:r>
                  <a:rPr lang="fr-FR" dirty="0">
                    <a:latin typeface="Arial" charset="0"/>
                    <a:sym typeface="Symbol" pitchFamily="18" charset="2"/>
                  </a:rPr>
                  <a:t></a:t>
                </a:r>
                <a:r>
                  <a:rPr lang="fr-FR" dirty="0"/>
                  <a:t> </a:t>
                </a:r>
                <a:r>
                  <a:rPr lang="fr-FR" i="1" dirty="0">
                    <a:solidFill>
                      <a:srgbClr val="114FFB"/>
                    </a:solidFill>
                  </a:rPr>
                  <a:t>b(t)</a:t>
                </a:r>
                <a:r>
                  <a:rPr lang="fr-FR" dirty="0"/>
                  <a:t> </a:t>
                </a:r>
                <a:r>
                  <a:rPr lang="fr-FR" dirty="0">
                    <a:sym typeface="Symbol" pitchFamily="18" charset="2"/>
                  </a:rPr>
                  <a:t> </a:t>
                </a:r>
                <a:r>
                  <a:rPr lang="en-CA" dirty="0">
                    <a:solidFill>
                      <a:srgbClr val="60C900"/>
                    </a:solidFill>
                    <a:latin typeface="Symbol" pitchFamily="18" charset="2"/>
                  </a:rPr>
                  <a:t></a:t>
                </a:r>
                <a:r>
                  <a:rPr lang="en-CA" i="1" dirty="0">
                    <a:solidFill>
                      <a:srgbClr val="60C900"/>
                    </a:solidFill>
                  </a:rPr>
                  <a:t>(x)(t)</a:t>
                </a:r>
                <a:r>
                  <a:rPr lang="en-CA" dirty="0"/>
                  <a:t/>
                </a:r>
                <a:br>
                  <a:rPr lang="en-CA" dirty="0"/>
                </a:br>
                <a:r>
                  <a:rPr lang="en-CA" dirty="0"/>
                  <a:t>	where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/>
                      </a:rPr>
                      <m:t> </m:t>
                    </m:r>
                    <m:r>
                      <a:rPr lang="fr-CH" i="1">
                        <a:latin typeface="Cambria Math"/>
                      </a:rPr>
                      <m:t>𝑥</m:t>
                    </m:r>
                    <m:r>
                      <a:rPr lang="fr-CH" i="1">
                        <a:latin typeface="Cambria Math"/>
                      </a:rPr>
                      <m:t>∈</m:t>
                    </m:r>
                    <m:r>
                      <a:rPr lang="fr-CH" i="1">
                        <a:latin typeface="Cambria Math"/>
                      </a:rPr>
                      <m:t>𝐺</m:t>
                    </m:r>
                    <m:r>
                      <a:rPr lang="fr-CH" i="1">
                        <a:latin typeface="Cambria Math"/>
                      </a:rPr>
                      <m:t>  </m:t>
                    </m:r>
                  </m:oMath>
                </a14:m>
                <a:r>
                  <a:rPr lang="en-CA" dirty="0"/>
                  <a:t> is the unknown function</a:t>
                </a:r>
                <a:br>
                  <a:rPr lang="en-CA" dirty="0"/>
                </a:br>
                <a:r>
                  <a:rPr lang="en-CA" dirty="0"/>
                  <a:t>has one maximum solution in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/>
                      </a:rPr>
                      <m:t>𝐺</m:t>
                    </m:r>
                  </m:oMath>
                </a14:m>
                <a:r>
                  <a:rPr lang="en-CA" dirty="0"/>
                  <a:t>, given by </a:t>
                </a:r>
                <a:br>
                  <a:rPr lang="en-CA" dirty="0"/>
                </a:br>
                <a:r>
                  <a:rPr lang="en-CA" dirty="0"/>
                  <a:t>	</a:t>
                </a:r>
                <a:r>
                  <a:rPr lang="en-CA" i="1" dirty="0">
                    <a:solidFill>
                      <a:srgbClr val="60C900"/>
                    </a:solidFill>
                  </a:rPr>
                  <a:t>x*(t)</a:t>
                </a:r>
                <a:r>
                  <a:rPr lang="en-CA" dirty="0">
                    <a:solidFill>
                      <a:srgbClr val="00FF00"/>
                    </a:solidFill>
                  </a:rPr>
                  <a:t> </a:t>
                </a:r>
                <a:r>
                  <a:rPr lang="en-CA" dirty="0"/>
                  <a:t>= </a:t>
                </a:r>
                <a:r>
                  <a:rPr lang="en-CA" u="sng" dirty="0">
                    <a:solidFill>
                      <a:srgbClr val="114FFB"/>
                    </a:solidFill>
                    <a:latin typeface="Symbol" pitchFamily="18" charset="2"/>
                  </a:rPr>
                  <a:t></a:t>
                </a:r>
                <a:r>
                  <a:rPr lang="en-CA" i="1" dirty="0">
                    <a:solidFill>
                      <a:srgbClr val="114FFB"/>
                    </a:solidFill>
                  </a:rPr>
                  <a:t>(b)(t)</a:t>
                </a:r>
                <a:endParaRPr lang="en-CA" i="1" dirty="0"/>
              </a:p>
              <a:p>
                <a:r>
                  <a:rPr lang="en-CA" dirty="0"/>
                  <a:t>(Definition of closure) </a:t>
                </a:r>
                <a:br>
                  <a:rPr lang="en-CA" dirty="0"/>
                </a:br>
                <a:r>
                  <a:rPr lang="en-CA" dirty="0"/>
                  <a:t>	</a:t>
                </a:r>
                <a:r>
                  <a:rPr lang="en-CA" u="sng" dirty="0">
                    <a:latin typeface="Symbol" pitchFamily="18" charset="2"/>
                  </a:rPr>
                  <a:t> </a:t>
                </a:r>
                <a:r>
                  <a:rPr lang="en-CA" i="1" dirty="0"/>
                  <a:t>(x)</a:t>
                </a:r>
                <a:r>
                  <a:rPr lang="en-CA" dirty="0"/>
                  <a:t> = </a:t>
                </a:r>
                <a:r>
                  <a:rPr lang="en-CA" dirty="0" err="1"/>
                  <a:t>inf</a:t>
                </a:r>
                <a:r>
                  <a:rPr lang="en-CA" dirty="0"/>
                  <a:t> {</a:t>
                </a:r>
                <a:r>
                  <a:rPr lang="en-CA" i="1" dirty="0"/>
                  <a:t>x</a:t>
                </a:r>
                <a:r>
                  <a:rPr lang="en-CA" dirty="0"/>
                  <a:t>, </a:t>
                </a:r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en-CA" i="1" dirty="0"/>
                  <a:t>(x), </a:t>
                </a:r>
                <a:r>
                  <a:rPr lang="en-CA" dirty="0">
                    <a:latin typeface="Symbol" pitchFamily="18" charset="2"/>
                  </a:rPr>
                  <a:t></a:t>
                </a:r>
                <a:r>
                  <a:rPr lang="en-CA" i="1" dirty="0"/>
                  <a:t>(x)</a:t>
                </a:r>
                <a:r>
                  <a:rPr lang="en-CA" dirty="0"/>
                  <a:t>, </a:t>
                </a:r>
                <a:r>
                  <a:rPr lang="en-CA" dirty="0">
                    <a:latin typeface="Symbol" pitchFamily="18" charset="2"/>
                  </a:rPr>
                  <a:t></a:t>
                </a:r>
                <a:r>
                  <a:rPr lang="en-CA" i="1" dirty="0"/>
                  <a:t>(x)</a:t>
                </a:r>
                <a:r>
                  <a:rPr lang="en-CA" dirty="0"/>
                  <a:t>,...}</a:t>
                </a:r>
              </a:p>
              <a:p>
                <a:r>
                  <a:rPr lang="en-CA" dirty="0"/>
                  <a:t>in other words: </a:t>
                </a:r>
                <a:br>
                  <a:rPr lang="en-CA" dirty="0"/>
                </a:br>
                <a:r>
                  <a:rPr lang="fr-FR" dirty="0"/>
                  <a:t>x</a:t>
                </a:r>
                <a:r>
                  <a:rPr lang="fr-FR" baseline="30000" dirty="0"/>
                  <a:t>0</a:t>
                </a:r>
                <a:r>
                  <a:rPr lang="fr-FR" dirty="0"/>
                  <a:t> = b ; x</a:t>
                </a:r>
                <a:r>
                  <a:rPr lang="fr-FR" baseline="30000" dirty="0"/>
                  <a:t>i</a:t>
                </a:r>
                <a:r>
                  <a:rPr lang="fr-FR" dirty="0"/>
                  <a:t> = </a:t>
                </a:r>
                <a:r>
                  <a:rPr lang="en-CA" dirty="0">
                    <a:latin typeface="Symbol" pitchFamily="18" charset="2"/>
                  </a:rPr>
                  <a:t></a:t>
                </a:r>
                <a:r>
                  <a:rPr lang="fr-FR" dirty="0"/>
                  <a:t> (x</a:t>
                </a:r>
                <a:r>
                  <a:rPr lang="fr-FR" baseline="30000" dirty="0"/>
                  <a:t>i-1</a:t>
                </a:r>
                <a:r>
                  <a:rPr lang="fr-FR" dirty="0"/>
                  <a:t>) and x* = </a:t>
                </a:r>
                <a:r>
                  <a:rPr lang="fr-FR" dirty="0" err="1"/>
                  <a:t>inf</a:t>
                </a:r>
                <a:r>
                  <a:rPr lang="fr-FR" dirty="0"/>
                  <a:t> {x</a:t>
                </a:r>
                <a:r>
                  <a:rPr lang="fr-FR" baseline="30000" dirty="0"/>
                  <a:t>0</a:t>
                </a:r>
                <a:r>
                  <a:rPr lang="fr-FR" dirty="0"/>
                  <a:t>, x</a:t>
                </a:r>
                <a:r>
                  <a:rPr lang="fr-FR" baseline="30000" dirty="0"/>
                  <a:t>1</a:t>
                </a:r>
                <a:r>
                  <a:rPr lang="fr-FR" dirty="0"/>
                  <a:t>, ..., x</a:t>
                </a:r>
                <a:r>
                  <a:rPr lang="fr-FR" baseline="30000" dirty="0"/>
                  <a:t>i</a:t>
                </a:r>
                <a:r>
                  <a:rPr lang="fr-FR" dirty="0"/>
                  <a:t>, ...}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74" t="-857" r="-95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6835775" cy="908050"/>
          </a:xfrm>
        </p:spPr>
        <p:txBody>
          <a:bodyPr/>
          <a:lstStyle/>
          <a:p>
            <a:r>
              <a:rPr lang="fr-CH" smtClean="0"/>
              <a:t>Application to Shaper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2705099"/>
                <a:ext cx="8312150" cy="4037013"/>
              </a:xfrm>
            </p:spPr>
            <p:txBody>
              <a:bodyPr/>
              <a:lstStyle/>
              <a:p>
                <a:r>
                  <a:rPr lang="fr-CH" dirty="0" smtClean="0"/>
                  <a:t>There </a:t>
                </a:r>
                <a:r>
                  <a:rPr lang="fr-CH" dirty="0" err="1"/>
                  <a:t>is</a:t>
                </a:r>
                <a:r>
                  <a:rPr lang="fr-CH" dirty="0"/>
                  <a:t> a maximum solution </a:t>
                </a:r>
                <a:r>
                  <a:rPr lang="fr-CH" dirty="0" err="1"/>
                  <a:t>obtained</a:t>
                </a:r>
                <a:r>
                  <a:rPr lang="fr-CH" dirty="0"/>
                  <a:t> by </a:t>
                </a:r>
                <a:r>
                  <a:rPr lang="fr-CH" dirty="0" err="1"/>
                  <a:t>iterating</a:t>
                </a:r>
                <a:r>
                  <a:rPr lang="fr-CH" dirty="0"/>
                  <a:t/>
                </a:r>
                <a:br>
                  <a:rPr lang="fr-CH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CH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fr-CH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fr-CH">
                        <a:latin typeface="Cambria Math"/>
                      </a:rPr>
                      <m:t>=</m:t>
                    </m:r>
                    <m:r>
                      <a:rPr lang="fr-CH" i="1">
                        <a:latin typeface="Cambria Math"/>
                      </a:rPr>
                      <m:t>𝑅</m:t>
                    </m:r>
                  </m:oMath>
                </a14:m>
                <a:r>
                  <a:rPr lang="fr-CH" dirty="0"/>
                  <a:t/>
                </a:r>
                <a:br>
                  <a:rPr lang="fr-CH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CH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fr-CH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fr-CH">
                        <a:latin typeface="Cambria Math"/>
                      </a:rPr>
                      <m:t>=</m:t>
                    </m:r>
                    <m:r>
                      <a:rPr lang="fr-CH" i="1">
                        <a:latin typeface="Cambria Math"/>
                      </a:rPr>
                      <m:t>𝑅</m:t>
                    </m:r>
                    <m:r>
                      <a:rPr lang="fr-CH" i="1">
                        <a:latin typeface="Cambria Math"/>
                      </a:rPr>
                      <m:t>⊗</m:t>
                    </m:r>
                    <m:r>
                      <a:rPr lang="fr-CH" i="1">
                        <a:latin typeface="Cambria Math"/>
                      </a:rPr>
                      <m:t>𝜎</m:t>
                    </m:r>
                  </m:oMath>
                </a14:m>
                <a:r>
                  <a:rPr lang="fr-CH" dirty="0"/>
                  <a:t/>
                </a:r>
                <a:br>
                  <a:rPr lang="fr-CH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CH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fr-CH" i="1">
                            <a:latin typeface="Cambria Math"/>
                          </a:rPr>
                          <m:t>(2)</m:t>
                        </m:r>
                      </m:sup>
                    </m:sSup>
                    <m:r>
                      <a:rPr lang="fr-CH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CH" i="1">
                            <a:latin typeface="Cambria Math"/>
                          </a:rPr>
                        </m:ctrlPr>
                      </m:dPr>
                      <m:e>
                        <m:r>
                          <a:rPr lang="fr-CH" i="1">
                            <a:latin typeface="Cambria Math"/>
                          </a:rPr>
                          <m:t>𝑅</m:t>
                        </m:r>
                        <m:r>
                          <a:rPr lang="fr-CH" i="1">
                            <a:latin typeface="Cambria Math"/>
                          </a:rPr>
                          <m:t>⊗</m:t>
                        </m:r>
                        <m:r>
                          <a:rPr lang="fr-CH" i="1"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fr-CH" i="1">
                        <a:latin typeface="Cambria Math"/>
                      </a:rPr>
                      <m:t>⊗</m:t>
                    </m:r>
                    <m:r>
                      <a:rPr lang="fr-CH" i="1">
                        <a:latin typeface="Cambria Math"/>
                      </a:rPr>
                      <m:t>𝜎</m:t>
                    </m:r>
                    <m:r>
                      <a:rPr lang="fr-CH" i="1">
                        <a:latin typeface="Cambria Math"/>
                      </a:rPr>
                      <m:t>=</m:t>
                    </m:r>
                    <m:r>
                      <a:rPr lang="fr-CH" i="1">
                        <a:latin typeface="Cambria Math"/>
                      </a:rPr>
                      <m:t>𝑅</m:t>
                    </m:r>
                    <m:r>
                      <a:rPr lang="fr-CH" i="1">
                        <a:latin typeface="Cambria Math"/>
                      </a:rPr>
                      <m:t>⊗</m:t>
                    </m:r>
                    <m:r>
                      <a:rPr lang="fr-CH" i="1">
                        <a:latin typeface="Cambria Math"/>
                      </a:rPr>
                      <m:t>𝜎</m:t>
                    </m:r>
                  </m:oMath>
                </a14:m>
                <a:r>
                  <a:rPr lang="fr-FR" dirty="0">
                    <a:latin typeface="Symbol" pitchFamily="18" charset="2"/>
                  </a:rPr>
                  <a:t/>
                </a:r>
                <a:br>
                  <a:rPr lang="fr-FR" dirty="0">
                    <a:latin typeface="Symbol" pitchFamily="18" charset="2"/>
                  </a:rPr>
                </a:br>
                <a:r>
                  <a:rPr lang="fr-FR" dirty="0" err="1"/>
                  <a:t>because</a:t>
                </a:r>
                <a:r>
                  <a:rPr lang="fr-FR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/>
                      </a:rPr>
                      <m:t>𝜎</m:t>
                    </m:r>
                    <m:r>
                      <a:rPr lang="fr-CH" i="1">
                        <a:latin typeface="Cambria Math"/>
                      </a:rPr>
                      <m:t>⊗</m:t>
                    </m:r>
                    <m:r>
                      <a:rPr lang="fr-CH" i="1">
                        <a:latin typeface="Cambria Math"/>
                      </a:rPr>
                      <m:t>𝜎</m:t>
                    </m:r>
                    <m:r>
                      <a:rPr lang="fr-CH" i="1">
                        <a:latin typeface="Cambria Math"/>
                      </a:rPr>
                      <m:t>=</m:t>
                    </m:r>
                    <m:r>
                      <a:rPr lang="fr-CH" i="1">
                        <a:latin typeface="Cambria Math"/>
                      </a:rPr>
                      <m:t>𝜎</m:t>
                    </m:r>
                  </m:oMath>
                </a14:m>
                <a:r>
                  <a:rPr lang="fr-CH" dirty="0"/>
                  <a:t> </a:t>
                </a:r>
                <a:br>
                  <a:rPr lang="fr-CH" dirty="0"/>
                </a:br>
                <a:r>
                  <a:rPr lang="fr-CH" dirty="0"/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CH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CH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CH" i="1">
                        <a:latin typeface="Cambria Math"/>
                      </a:rPr>
                      <m:t>inf</m:t>
                    </m:r>
                    <m:r>
                      <a:rPr lang="fr-CH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fr-CH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CH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CH" i="1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fr-CH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fr-CH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/>
                              </a:rPr>
                              <m:t>(1)</m:t>
                            </m:r>
                          </m:sup>
                        </m:sSup>
                        <m:r>
                          <a:rPr lang="fr-CH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CH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/>
                              </a:rPr>
                              <m:t>(2)</m:t>
                            </m:r>
                          </m:sup>
                        </m:sSup>
                        <m:r>
                          <a:rPr lang="fr-CH" i="1">
                            <a:latin typeface="Cambria Math"/>
                          </a:rPr>
                          <m:t>,…</m:t>
                        </m:r>
                      </m:e>
                    </m:d>
                    <m:r>
                      <a:rPr lang="fr-CH" i="1">
                        <a:latin typeface="Cambria Math"/>
                      </a:rPr>
                      <m:t>=</m:t>
                    </m:r>
                    <m:r>
                      <a:rPr lang="fr-CH" i="1">
                        <a:latin typeface="Cambria Math"/>
                      </a:rPr>
                      <m:t>𝑅</m:t>
                    </m:r>
                    <m:r>
                      <a:rPr lang="fr-CH" i="1">
                        <a:latin typeface="Cambria Math"/>
                      </a:rPr>
                      <m:t>⊗</m:t>
                    </m:r>
                    <m:r>
                      <a:rPr lang="fr-CH" i="1">
                        <a:latin typeface="Cambria Math"/>
                      </a:rPr>
                      <m:t>𝜎</m:t>
                    </m:r>
                    <m:r>
                      <a:rPr lang="fr-CH" i="1">
                        <a:latin typeface="Cambria Math"/>
                      </a:rPr>
                      <m:t> </m:t>
                    </m:r>
                  </m:oMath>
                </a14:m>
                <a:endParaRPr lang="fr-CH" dirty="0"/>
              </a:p>
              <a:p>
                <a:r>
                  <a:rPr lang="fr-FR" dirty="0"/>
                  <a:t>The </a:t>
                </a:r>
                <a:r>
                  <a:rPr lang="fr-FR" dirty="0" err="1"/>
                  <a:t>greedy</a:t>
                </a:r>
                <a:r>
                  <a:rPr lang="fr-FR" dirty="0"/>
                  <a:t> </a:t>
                </a:r>
                <a:r>
                  <a:rPr lang="fr-FR" dirty="0" err="1"/>
                  <a:t>shaper</a:t>
                </a:r>
                <a:r>
                  <a:rPr lang="fr-FR" dirty="0"/>
                  <a:t> output </a:t>
                </a:r>
                <a:r>
                  <a:rPr lang="fr-FR" dirty="0" err="1"/>
                  <a:t>is</a:t>
                </a:r>
                <a:r>
                  <a:rPr lang="fr-FR" dirty="0"/>
                  <a:t> R*= </a:t>
                </a:r>
                <a:r>
                  <a:rPr lang="fr-FR" dirty="0">
                    <a:sym typeface="Symbol" pitchFamily="18" charset="2"/>
                  </a:rPr>
                  <a:t>R </a:t>
                </a:r>
                <a:r>
                  <a:rPr lang="fr-FR" dirty="0">
                    <a:latin typeface="Symbol" pitchFamily="18" charset="2"/>
                  </a:rPr>
                  <a:t>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CH" i="1">
                            <a:latin typeface="Cambria Math"/>
                          </a:rPr>
                          <m:t>𝜎</m:t>
                        </m:r>
                      </m:sub>
                    </m:sSub>
                    <m:r>
                      <a:rPr lang="fr-CH" i="1">
                        <a:latin typeface="Cambria Math"/>
                      </a:rPr>
                      <m:t>∘</m:t>
                    </m:r>
                    <m:sSub>
                      <m:sSubPr>
                        <m:ctrlPr>
                          <a:rPr lang="fr-CH" i="1">
                            <a:latin typeface="Cambria Math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CH" i="1">
                            <a:latin typeface="Cambria Math"/>
                          </a:rPr>
                          <m:t>𝜎</m:t>
                        </m:r>
                      </m:sub>
                    </m:sSub>
                    <m:r>
                      <a:rPr lang="fr-CH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CH" i="1">
                            <a:latin typeface="Cambria Math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CH" i="1"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fr-CH" dirty="0"/>
                  <a:t> , the </a:t>
                </a:r>
                <a:r>
                  <a:rPr lang="fr-CH" dirty="0" err="1"/>
                  <a:t>subadditive</a:t>
                </a:r>
                <a:r>
                  <a:rPr lang="fr-CH" dirty="0"/>
                  <a:t> </a:t>
                </a:r>
                <a:r>
                  <a:rPr lang="fr-CH" dirty="0" err="1"/>
                  <a:t>closure</a:t>
                </a:r>
                <a:r>
                  <a:rPr lang="fr-CH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CH" i="1">
                            <a:latin typeface="Cambria Math"/>
                          </a:rPr>
                          <m:t>𝜎</m:t>
                        </m:r>
                      </m:sub>
                    </m:sSub>
                    <m:r>
                      <a:rPr lang="fr-CH" i="1">
                        <a:latin typeface="Cambria Math"/>
                      </a:rPr>
                      <m:t> </m:t>
                    </m:r>
                  </m:oMath>
                </a14:m>
                <a:r>
                  <a:rPr lang="fr-CH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CH" i="1"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GB" dirty="0">
                    <a:latin typeface="Symbol" pitchFamily="18" charset="2"/>
                  </a:rPr>
                  <a:t> </a:t>
                </a:r>
              </a:p>
              <a:p>
                <a:endParaRPr lang="fr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2705099"/>
                <a:ext cx="8312150" cy="4037013"/>
              </a:xfrm>
              <a:blipFill rotWithShape="1">
                <a:blip r:embed="rId2"/>
                <a:stretch>
                  <a:fillRect t="-120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0" y="0"/>
            <a:ext cx="2181225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fr-FR" sz="2800" dirty="0"/>
              <a:t>(1) x </a:t>
            </a:r>
            <a:r>
              <a:rPr lang="fr-FR" sz="2800" dirty="0">
                <a:latin typeface="Arial" charset="0"/>
                <a:sym typeface="Symbol" pitchFamily="18" charset="2"/>
              </a:rPr>
              <a:t></a:t>
            </a:r>
            <a:r>
              <a:rPr lang="fr-FR" sz="2800" dirty="0"/>
              <a:t> x </a:t>
            </a:r>
            <a:r>
              <a:rPr lang="fr-FR" sz="2800" dirty="0">
                <a:latin typeface="Symbol" pitchFamily="18" charset="2"/>
              </a:rPr>
              <a:t>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fr-FR" sz="2800" dirty="0"/>
              <a:t>(2)</a:t>
            </a:r>
            <a:r>
              <a:rPr lang="fr-FR" sz="2800" dirty="0">
                <a:latin typeface="Symbol" pitchFamily="18" charset="2"/>
              </a:rPr>
              <a:t> </a:t>
            </a:r>
            <a:r>
              <a:rPr lang="fr-FR" sz="2800" dirty="0"/>
              <a:t>x </a:t>
            </a:r>
            <a:r>
              <a:rPr lang="fr-FR" sz="2800" dirty="0">
                <a:latin typeface="Arial" charset="0"/>
                <a:sym typeface="Symbol" pitchFamily="18" charset="2"/>
              </a:rPr>
              <a:t></a:t>
            </a:r>
            <a:r>
              <a:rPr lang="fr-FR" sz="2800" dirty="0"/>
              <a:t> R</a:t>
            </a:r>
            <a:endParaRPr lang="en-GB" sz="28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974725" y="1501775"/>
            <a:ext cx="7094538" cy="1012825"/>
            <a:chOff x="713" y="912"/>
            <a:chExt cx="4842" cy="672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737" y="971"/>
              <a:ext cx="717" cy="288"/>
              <a:chOff x="2737" y="971"/>
              <a:chExt cx="717" cy="288"/>
            </a:xfrm>
          </p:grpSpPr>
          <p:sp>
            <p:nvSpPr>
              <p:cNvPr id="18" name="Oval 6"/>
              <p:cNvSpPr>
                <a:spLocks noChangeArrowheads="1"/>
              </p:cNvSpPr>
              <p:nvPr/>
            </p:nvSpPr>
            <p:spPr bwMode="auto">
              <a:xfrm>
                <a:off x="3173" y="975"/>
                <a:ext cx="281" cy="280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FC0128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CH" b="1">
                    <a:latin typeface="Symbol" pitchFamily="18" charset="2"/>
                  </a:rPr>
                  <a:t>s</a:t>
                </a:r>
                <a:endParaRPr lang="en-GB" b="1">
                  <a:latin typeface="Symbol" pitchFamily="18" charset="2"/>
                </a:endParaRPr>
              </a:p>
            </p:txBody>
          </p:sp>
          <p:grpSp>
            <p:nvGrpSpPr>
              <p:cNvPr id="19" name="Group 7"/>
              <p:cNvGrpSpPr>
                <a:grpSpLocks/>
              </p:cNvGrpSpPr>
              <p:nvPr/>
            </p:nvGrpSpPr>
            <p:grpSpPr bwMode="auto">
              <a:xfrm>
                <a:off x="2737" y="971"/>
                <a:ext cx="384" cy="288"/>
                <a:chOff x="2304" y="1056"/>
                <a:chExt cx="384" cy="288"/>
              </a:xfrm>
            </p:grpSpPr>
            <p:sp>
              <p:nvSpPr>
                <p:cNvPr id="20" name="Rectangle 8"/>
                <p:cNvSpPr>
                  <a:spLocks noChangeArrowheads="1"/>
                </p:cNvSpPr>
                <p:nvPr/>
              </p:nvSpPr>
              <p:spPr bwMode="auto">
                <a:xfrm>
                  <a:off x="2304" y="1056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grpSp>
              <p:nvGrpSpPr>
                <p:cNvPr id="21" name="Group 9"/>
                <p:cNvGrpSpPr>
                  <a:grpSpLocks/>
                </p:cNvGrpSpPr>
                <p:nvPr/>
              </p:nvGrpSpPr>
              <p:grpSpPr bwMode="auto">
                <a:xfrm>
                  <a:off x="2308" y="1056"/>
                  <a:ext cx="380" cy="288"/>
                  <a:chOff x="2308" y="1056"/>
                  <a:chExt cx="380" cy="288"/>
                </a:xfrm>
              </p:grpSpPr>
              <p:sp>
                <p:nvSpPr>
                  <p:cNvPr id="2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056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344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060"/>
                    <a:ext cx="0" cy="28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</p:grpSp>
          </p:grpSp>
        </p:grp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456" y="1104"/>
              <a:ext cx="4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713" y="912"/>
              <a:ext cx="144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fr-FR" b="1"/>
                <a:t>fresh traffic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236" y="1283"/>
              <a:ext cx="25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fr-FR" b="1" i="1"/>
                <a:t>R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3523" y="1283"/>
              <a:ext cx="36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fr-FR" b="1" i="1"/>
                <a:t>R*</a:t>
              </a: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2340" y="1104"/>
              <a:ext cx="0" cy="1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739" y="1104"/>
              <a:ext cx="0" cy="1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168" y="110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963" y="912"/>
              <a:ext cx="1592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fr-FR" b="1" dirty="0" err="1"/>
                <a:t>shaped</a:t>
              </a:r>
              <a:r>
                <a:rPr lang="fr-FR" b="1" dirty="0"/>
                <a:t> </a:t>
              </a:r>
              <a:r>
                <a:rPr lang="fr-FR" b="1" dirty="0" err="1"/>
                <a:t>traffic</a:t>
              </a:r>
              <a:endParaRPr lang="fr-FR" b="1" dirty="0"/>
            </a:p>
            <a:p>
              <a:pPr algn="ctr"/>
              <a:r>
                <a:rPr lang="fr-FR" b="1" dirty="0">
                  <a:latin typeface="Symbol" pitchFamily="18" charset="2"/>
                </a:rPr>
                <a:t>s</a:t>
              </a:r>
              <a:r>
                <a:rPr lang="fr-FR" b="1" dirty="0"/>
                <a:t>-</a:t>
              </a:r>
              <a:r>
                <a:rPr lang="fr-FR" b="1" dirty="0" err="1"/>
                <a:t>smooth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692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Variable </a:t>
            </a:r>
            <a:r>
              <a:rPr lang="fr-CH" dirty="0" err="1" smtClean="0"/>
              <a:t>Capacity</a:t>
            </a:r>
            <a:r>
              <a:rPr lang="fr-CH" dirty="0" smtClean="0"/>
              <a:t> </a:t>
            </a:r>
            <a:r>
              <a:rPr lang="fr-CH" dirty="0" err="1" smtClean="0"/>
              <a:t>Node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2895601"/>
            <a:ext cx="8312150" cy="3846512"/>
          </a:xfrm>
        </p:spPr>
        <p:txBody>
          <a:bodyPr/>
          <a:lstStyle/>
          <a:p>
            <a:r>
              <a:rPr lang="fr-CH" dirty="0" err="1"/>
              <a:t>node</a:t>
            </a:r>
            <a:r>
              <a:rPr lang="fr-CH" dirty="0"/>
              <a:t> has a time </a:t>
            </a:r>
            <a:r>
              <a:rPr lang="fr-CH" dirty="0" err="1"/>
              <a:t>varying</a:t>
            </a:r>
            <a:r>
              <a:rPr lang="fr-CH" dirty="0"/>
              <a:t> </a:t>
            </a:r>
            <a:r>
              <a:rPr lang="fr-CH" dirty="0" err="1"/>
              <a:t>capacity</a:t>
            </a:r>
            <a:r>
              <a:rPr lang="fr-CH" dirty="0"/>
              <a:t> </a:t>
            </a:r>
            <a:r>
              <a:rPr lang="en-CA" dirty="0"/>
              <a:t>µ(t)</a:t>
            </a:r>
            <a:br>
              <a:rPr lang="en-CA" dirty="0"/>
            </a:br>
            <a:r>
              <a:rPr lang="en-CA" dirty="0"/>
              <a:t>Define M(t) =</a:t>
            </a:r>
            <a:r>
              <a:rPr lang="en-US" sz="3200" dirty="0">
                <a:sym typeface="Symbol" pitchFamily="18" charset="2"/>
              </a:rPr>
              <a:t></a:t>
            </a:r>
            <a:r>
              <a:rPr lang="en-US" sz="3200" baseline="-30000" dirty="0">
                <a:sym typeface="Symbol" pitchFamily="18" charset="2"/>
              </a:rPr>
              <a:t>0</a:t>
            </a:r>
            <a:r>
              <a:rPr lang="en-US" sz="3200" baseline="60000" dirty="0">
                <a:sym typeface="Symbol" pitchFamily="18" charset="2"/>
              </a:rPr>
              <a:t>t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m</a:t>
            </a:r>
            <a:r>
              <a:rPr lang="en-US" sz="2800" dirty="0">
                <a:sym typeface="Symbol" pitchFamily="18" charset="2"/>
              </a:rPr>
              <a:t>(s) ds</a:t>
            </a:r>
            <a:r>
              <a:rPr lang="fr-FR" dirty="0"/>
              <a:t>. </a:t>
            </a:r>
            <a:endParaRPr lang="en-CA" dirty="0"/>
          </a:p>
          <a:p>
            <a:r>
              <a:rPr lang="en-CA" dirty="0"/>
              <a:t>the output satisfies </a:t>
            </a:r>
            <a:br>
              <a:rPr lang="en-CA" dirty="0"/>
            </a:br>
            <a:r>
              <a:rPr lang="en-CA" dirty="0"/>
              <a:t>	R</a:t>
            </a:r>
            <a:r>
              <a:rPr lang="en-CA" dirty="0" smtClean="0"/>
              <a:t>*(t)  </a:t>
            </a:r>
            <a:r>
              <a:rPr lang="fr-FR" dirty="0">
                <a:latin typeface="Arial" charset="0"/>
                <a:sym typeface="Symbol" pitchFamily="18" charset="2"/>
              </a:rPr>
              <a:t></a:t>
            </a:r>
            <a:r>
              <a:rPr lang="en-CA" dirty="0"/>
              <a:t>  </a:t>
            </a:r>
            <a:r>
              <a:rPr lang="en-CA" dirty="0" smtClean="0"/>
              <a:t>R(t)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	R*(t) -R*(s)  </a:t>
            </a:r>
            <a:r>
              <a:rPr lang="fr-FR" dirty="0">
                <a:latin typeface="Arial" charset="0"/>
                <a:sym typeface="Symbol" pitchFamily="18" charset="2"/>
              </a:rPr>
              <a:t></a:t>
            </a:r>
            <a:r>
              <a:rPr lang="en-CA" dirty="0"/>
              <a:t>  M(t) -M(s) for all s </a:t>
            </a:r>
            <a:r>
              <a:rPr lang="fr-FR" dirty="0">
                <a:latin typeface="Arial" charset="0"/>
                <a:sym typeface="Symbol" pitchFamily="18" charset="2"/>
              </a:rPr>
              <a:t></a:t>
            </a:r>
            <a:r>
              <a:rPr lang="en-CA" dirty="0"/>
              <a:t> t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and is “as large as possible”</a:t>
            </a:r>
            <a:endParaRPr lang="en-GB" dirty="0"/>
          </a:p>
          <a:p>
            <a:endParaRPr lang="en-GB" dirty="0"/>
          </a:p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66950" y="1176338"/>
            <a:ext cx="4286250" cy="1528762"/>
            <a:chOff x="896" y="909"/>
            <a:chExt cx="2700" cy="963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733" y="1403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305" y="1259"/>
              <a:ext cx="717" cy="288"/>
              <a:chOff x="2304" y="1056"/>
              <a:chExt cx="717" cy="288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2740" y="1060"/>
                <a:ext cx="281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grpSp>
            <p:nvGrpSpPr>
              <p:cNvPr id="17" name="Group 8"/>
              <p:cNvGrpSpPr>
                <a:grpSpLocks/>
              </p:cNvGrpSpPr>
              <p:nvPr/>
            </p:nvGrpSpPr>
            <p:grpSpPr bwMode="auto">
              <a:xfrm>
                <a:off x="2304" y="1056"/>
                <a:ext cx="384" cy="288"/>
                <a:chOff x="2304" y="1056"/>
                <a:chExt cx="384" cy="288"/>
              </a:xfrm>
            </p:grpSpPr>
            <p:sp>
              <p:nvSpPr>
                <p:cNvPr id="18" name="Rectangle 9"/>
                <p:cNvSpPr>
                  <a:spLocks noChangeArrowheads="1"/>
                </p:cNvSpPr>
                <p:nvPr/>
              </p:nvSpPr>
              <p:spPr bwMode="auto">
                <a:xfrm>
                  <a:off x="2304" y="1056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grpSp>
              <p:nvGrpSpPr>
                <p:cNvPr id="19" name="Group 10"/>
                <p:cNvGrpSpPr>
                  <a:grpSpLocks/>
                </p:cNvGrpSpPr>
                <p:nvPr/>
              </p:nvGrpSpPr>
              <p:grpSpPr bwMode="auto">
                <a:xfrm>
                  <a:off x="2308" y="1056"/>
                  <a:ext cx="380" cy="288"/>
                  <a:chOff x="2308" y="1056"/>
                  <a:chExt cx="380" cy="288"/>
                </a:xfrm>
              </p:grpSpPr>
              <p:sp>
                <p:nvSpPr>
                  <p:cNvPr id="2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056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344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060"/>
                    <a:ext cx="0" cy="28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</p:grpSp>
          </p:grpSp>
        </p:grp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3125" y="1403"/>
              <a:ext cx="4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896" y="909"/>
              <a:ext cx="1336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fr-FR" sz="2400">
                  <a:latin typeface="Comic Sans MS" pitchFamily="66" charset="0"/>
                </a:rPr>
                <a:t>fresh traffic</a:t>
              </a:r>
            </a:p>
            <a:p>
              <a:pPr latinLnBrk="1"/>
              <a:endParaRPr lang="fr-FR" sz="2400">
                <a:latin typeface="Comic Sans MS" pitchFamily="66" charset="0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V="1">
              <a:off x="1729" y="1303"/>
              <a:ext cx="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2824" y="1005"/>
              <a:ext cx="45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fr-FR" sz="2400">
                  <a:latin typeface="Symbol" pitchFamily="18" charset="2"/>
                </a:rPr>
                <a:t>m</a:t>
              </a:r>
              <a:r>
                <a:rPr lang="fr-FR" sz="2400">
                  <a:latin typeface="Comic Sans MS" pitchFamily="66" charset="0"/>
                </a:rPr>
                <a:t>(t)</a:t>
              </a:r>
              <a:endParaRPr lang="fr-FR" sz="2400" baseline="-25000">
                <a:latin typeface="Comic Sans MS" pitchFamily="66" charset="0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1824" y="1586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fr-FR" sz="2400" i="1">
                  <a:latin typeface="Comic Sans MS" pitchFamily="66" charset="0"/>
                </a:rPr>
                <a:t>R</a:t>
              </a: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3120" y="1586"/>
              <a:ext cx="33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fr-FR" sz="2400" i="1">
                  <a:latin typeface="Comic Sans MS" pitchFamily="66" charset="0"/>
                </a:rPr>
                <a:t>R*</a:t>
              </a: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1908" y="1407"/>
              <a:ext cx="0" cy="1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307" y="1407"/>
              <a:ext cx="0" cy="184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0419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BOLDAMS" val="False"/>
  <p:tag name="GHOSTSCRIPTCOMMAND" val="gswin32c"/>
  <p:tag name="DEFAULTWORKAROUNDTRANSPARENCYBUG" val="False"/>
  <p:tag name="DEFAULTWIDTH" val="348"/>
  <p:tag name="POWERPOINTVERSION" val="14.0"/>
  <p:tag name="SAVECSVWITHSESSION" val="False"/>
  <p:tag name="ANSWERNOWTEXT" val="Answer Now"/>
  <p:tag name="RESPTABLESTYLE" val="-1"/>
  <p:tag name="ALLOWDUPLICATES" val="False"/>
  <p:tag name="AUTOADVANCE" val="False"/>
  <p:tag name="STDCHART" val="1"/>
  <p:tag name="SKIPREMAININGRACESLIDES" val="True"/>
  <p:tag name="BUBBLENAMEVISIBLE" val="True"/>
  <p:tag name="DEFAULTNUMTEAMS" val="5"/>
  <p:tag name="CUSTOMCELLBACKCOLOR2" val="-13395457"/>
  <p:tag name="DISPLAYNAME" val="True"/>
  <p:tag name="GRIDROTATIONINTERVAL" val="2"/>
  <p:tag name="GRIDFONTSIZE" val="12"/>
  <p:tag name="RESETCHARTS" val="True"/>
  <p:tag name="ALLOWUSERFEEDBACK" val="True"/>
  <p:tag name="REALTIMEBACKUPPATH" val="(None)"/>
  <p:tag name="ADVANCEDSETTINGSVIEW" val="False"/>
  <p:tag name="FIBDISPLAYKEYWORDS" val="True"/>
  <p:tag name="PRRESPONSE4" val="7"/>
  <p:tag name="PRRESPONSE8" val="3"/>
  <p:tag name="ALWAYSOPENPOLL" val="False"/>
  <p:tag name="TEX2PS" val="latex $(base).tex; dvips -D $(res) -E -o $(base).ps $(base).dvi"/>
  <p:tag name="DEFAULTTRANSPARENT" val="False"/>
  <p:tag name="DEFAULTHEIGHT" val="200"/>
  <p:tag name="EXPANDSHOWBAR" val="True"/>
  <p:tag name="ANSWERNOWSTYLE" val="-1"/>
  <p:tag name="COUNTDOWNSECONDS" val="10"/>
  <p:tag name="BACKUPMAINTENANCE" val="7"/>
  <p:tag name="AUTOUPDATEALIASES" val="True"/>
  <p:tag name="PARTICIPANTSINLEADERBOARD" val="5"/>
  <p:tag name="BUBBLEVALUEFORMAT" val="0.0"/>
  <p:tag name="CUSTOMCELLBACKCOLOR1" val="-657956"/>
  <p:tag name="DISPLAYDEVICENUMBER" val="True"/>
  <p:tag name="GRIDSIZE" val="{Width=800, Height=600}"/>
  <p:tag name="CHARTLABELS" val="1"/>
  <p:tag name="CORRECTPOINTVALUE" val="1"/>
  <p:tag name="AUTOADJUSTPARTRANGE" val="True"/>
  <p:tag name="FIBINCLUDEOTHER" val="True"/>
  <p:tag name="PRRESPONSE5" val="6"/>
  <p:tag name="PRRESPONSE10" val="1"/>
  <p:tag name="DEFAULTDISPLAYSOURCE" val="\documentclass{slides}\pagestyle{empty}&#10;\begin{document}&#10;&#10;\end{document}&#10;"/>
  <p:tag name="DEFAULTRESOLUTION" val="1200"/>
  <p:tag name="TPVERSION" val="2008"/>
  <p:tag name="BULLETTYPE" val="3"/>
  <p:tag name="INPUTSOURCE" val="1"/>
  <p:tag name="REVIEWONLY" val="False"/>
  <p:tag name="RACEANIMATIONSPEED" val="3"/>
  <p:tag name="BUBBLEGROUPING" val="3"/>
  <p:tag name="CUSTOMCELLBACKCOLOR4" val="-8355712"/>
  <p:tag name="AUTOSIZEGRID" val="True"/>
  <p:tag name="INCLUDENONRESPONDERS" val="False"/>
  <p:tag name="REALTIMEBACKUP" val="False"/>
  <p:tag name="FIBNUMRESULTS" val="5"/>
  <p:tag name="PRRESPONSE6" val="5"/>
  <p:tag name="USEAMSFONTS" val="True"/>
  <p:tag name="DEFAULTBLEND" val="False"/>
  <p:tag name="SHOWBARVISIBLE" val="True"/>
  <p:tag name="RESPCOUNTERSTYLE" val="-1"/>
  <p:tag name="CHARTVALUEFORMAT" val="0%"/>
  <p:tag name="TEAMSINLEADERBOARD" val="5"/>
  <p:tag name="CUSTOMCELLFORECOLOR" val="-16777216"/>
  <p:tag name="GRIDOPACITY" val="90"/>
  <p:tag name="MULTIRESPDIVISOR" val="1"/>
  <p:tag name="CHARTSCALE" val="True"/>
  <p:tag name="PRRESPONSE3" val="8"/>
  <p:tag name="EMBEDFONTS" val="False"/>
  <p:tag name="DEFAULTFONTSIZE" val="10"/>
  <p:tag name="COUNTDOWNSTYLE" val="-1"/>
  <p:tag name="ROTATIONINTERVAL" val="2"/>
  <p:tag name="BUBBLESIZEVISIBLE" val="True"/>
  <p:tag name="DISPLAYDEVICEID" val="True"/>
  <p:tag name="INCLUDEPPT" val="True"/>
  <p:tag name="PRRESPONSE1" val="10"/>
  <p:tag name="SHOWFLASHWARNING" val="True"/>
  <p:tag name="NUMRESPONSES" val="1"/>
  <p:tag name="MAXRESPONDERS" val="5"/>
  <p:tag name="GRIDPOSITION" val="1"/>
  <p:tag name="ZEROBASED" val="False"/>
  <p:tag name="PRRESPONSE9" val="2"/>
  <p:tag name="USESECONDARYMONITOR" val="True"/>
  <p:tag name="RACEENDPOINTS" val="100"/>
  <p:tag name="USESCHEMECOLORS" val="True"/>
  <p:tag name="FIBDISPLAYRESULTS" val="True"/>
  <p:tag name="DEFAULTBITMAP" val="pngmono"/>
  <p:tag name="BACKUPSESSIONS" val="True"/>
  <p:tag name="POLLINGCYCLE" val="2"/>
  <p:tag name="PRRESPONSE7" val="4"/>
  <p:tag name="RESPCOUNTERFORMAT" val="0"/>
  <p:tag name="CHARTCOLORS" val="0"/>
  <p:tag name="DEFAULTMAGNIFICATION" val="2"/>
  <p:tag name="CUSTOMCELLBACKCOLOR3" val="-268652"/>
  <p:tag name="CSVFORMAT" val="0"/>
  <p:tag name="PRRESPONSE2" val="9"/>
  <p:tag name="INCORRECTPOINTVALUE" val="0"/>
  <p:tag name="EXTERNALEDITCOMMAND" val="notepad %"/>
  <p:tag name="CUSTOMGRIDBACKCOLOR" val="-722948"/>
  <p:tag name="RACERSMAXDISPLAYED" val="5"/>
  <p:tag name="DELIMITERS" val="3.1"/>
  <p:tag name="TASKPANEKEY" val="79372975-cd34-49bd-84a8-4c18c282de8e"/>
  <p:tag name="TPFULLVERSION" val="4.3.2.117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+mj-lt"/>
          </a:defRPr>
        </a:defPPr>
      </a:lstStyle>
    </a:tx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simul</Template>
  <TotalTime>4058</TotalTime>
  <Words>1435</Words>
  <Application>Microsoft Office PowerPoint</Application>
  <PresentationFormat>On-screen Show (4:3)</PresentationFormat>
  <Paragraphs>385</Paragraphs>
  <Slides>33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tcp</vt:lpstr>
      <vt:lpstr>VISIO</vt:lpstr>
      <vt:lpstr>The System Theory of Network Calculus </vt:lpstr>
      <vt:lpstr>Contents</vt:lpstr>
      <vt:lpstr>The Shaper</vt:lpstr>
      <vt:lpstr>A Min-Plus Model of Shaper</vt:lpstr>
      <vt:lpstr>Network Calculus’s System Theory</vt:lpstr>
      <vt:lpstr>Min-Plus Linear Operators</vt:lpstr>
      <vt:lpstr>Min-Plus Residuation Theorem</vt:lpstr>
      <vt:lpstr>Application to Shaper</vt:lpstr>
      <vt:lpstr>Variable Capacity Node</vt:lpstr>
      <vt:lpstr>Variable Capacity Node</vt:lpstr>
      <vt:lpstr>MORE examples</vt:lpstr>
      <vt:lpstr>A System with Loss [Chuang and Cheng 2000]  </vt:lpstr>
      <vt:lpstr>A System with Loss </vt:lpstr>
      <vt:lpstr>Bound on Loss Ratio</vt:lpstr>
      <vt:lpstr>Analysis of System with Loss </vt:lpstr>
      <vt:lpstr>Analysis of System with Loss </vt:lpstr>
      <vt:lpstr>Optimal Smoothing [L.,Verscheure 2000]</vt:lpstr>
      <vt:lpstr>Optimal Smoothing, System Equations</vt:lpstr>
      <vt:lpstr>Optimal Smoothing, System Equations</vt:lpstr>
      <vt:lpstr>Example</vt:lpstr>
      <vt:lpstr>Minimum Playback Delay</vt:lpstr>
      <vt:lpstr>PowerPoint Presentation</vt:lpstr>
      <vt:lpstr>The Perfect Battery</vt:lpstr>
      <vt:lpstr>System Equations for the Perfect Battery</vt:lpstr>
      <vt:lpstr>System Equations</vt:lpstr>
      <vt:lpstr>System Equations</vt:lpstr>
      <vt:lpstr>TIME versus Space</vt:lpstr>
      <vt:lpstr>The Residuation Theorem is a Space Method</vt:lpstr>
      <vt:lpstr>The Shaper, Time Method</vt:lpstr>
      <vt:lpstr>The Time Method for Linear Problems</vt:lpstr>
      <vt:lpstr>Perfect Battery</vt:lpstr>
      <vt:lpstr>Conclusion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boudec Jean-Yves</dc:creator>
  <cp:lastModifiedBy>Le boudec Jean-Yves</cp:lastModifiedBy>
  <cp:revision>662</cp:revision>
  <cp:lastPrinted>2012-03-12T13:46:40Z</cp:lastPrinted>
  <dcterms:created xsi:type="dcterms:W3CDTF">1601-01-01T00:00:00Z</dcterms:created>
  <dcterms:modified xsi:type="dcterms:W3CDTF">2012-03-20T09:41:34Z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