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2"/>
  </p:notesMasterIdLst>
  <p:handoutMasterIdLst>
    <p:handoutMasterId r:id="rId33"/>
  </p:handoutMasterIdLst>
  <p:sldIdLst>
    <p:sldId id="442" r:id="rId2"/>
    <p:sldId id="329" r:id="rId3"/>
    <p:sldId id="443" r:id="rId4"/>
    <p:sldId id="445" r:id="rId5"/>
    <p:sldId id="446" r:id="rId6"/>
    <p:sldId id="448" r:id="rId7"/>
    <p:sldId id="514" r:id="rId8"/>
    <p:sldId id="515" r:id="rId9"/>
    <p:sldId id="454" r:id="rId10"/>
    <p:sldId id="451" r:id="rId11"/>
    <p:sldId id="455" r:id="rId12"/>
    <p:sldId id="458" r:id="rId13"/>
    <p:sldId id="462" r:id="rId14"/>
    <p:sldId id="463" r:id="rId15"/>
    <p:sldId id="464" r:id="rId16"/>
    <p:sldId id="465" r:id="rId17"/>
    <p:sldId id="474" r:id="rId18"/>
    <p:sldId id="466" r:id="rId19"/>
    <p:sldId id="467" r:id="rId20"/>
    <p:sldId id="468" r:id="rId21"/>
    <p:sldId id="475" r:id="rId22"/>
    <p:sldId id="513" r:id="rId23"/>
    <p:sldId id="476" r:id="rId24"/>
    <p:sldId id="477" r:id="rId25"/>
    <p:sldId id="478" r:id="rId26"/>
    <p:sldId id="479" r:id="rId27"/>
    <p:sldId id="480" r:id="rId28"/>
    <p:sldId id="483" r:id="rId29"/>
    <p:sldId id="484" r:id="rId30"/>
    <p:sldId id="481" r:id="rId31"/>
  </p:sldIdLst>
  <p:sldSz cx="12192000" cy="6858000"/>
  <p:notesSz cx="7099300" cy="10234613"/>
  <p:custDataLst>
    <p:tags r:id="rId34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357" autoAdjust="0"/>
    <p:restoredTop sz="94361" autoAdjust="0"/>
  </p:normalViewPr>
  <p:slideViewPr>
    <p:cSldViewPr snapToGrid="0">
      <p:cViewPr varScale="1">
        <p:scale>
          <a:sx n="153" d="100"/>
          <a:sy n="153" d="100"/>
        </p:scale>
        <p:origin x="92" y="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66" y="108"/>
      </p:cViewPr>
      <p:guideLst/>
    </p:cSldViewPr>
  </p:notes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575" cy="512763"/>
          </a:xfrm>
          <a:prstGeom prst="rect">
            <a:avLst/>
          </a:prstGeom>
        </p:spPr>
        <p:txBody>
          <a:bodyPr vert="horz" lIns="91433" tIns="45716" rIns="91433" bIns="457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9" y="1"/>
            <a:ext cx="3076575" cy="512763"/>
          </a:xfrm>
          <a:prstGeom prst="rect">
            <a:avLst/>
          </a:prstGeom>
        </p:spPr>
        <p:txBody>
          <a:bodyPr vert="horz" lIns="91433" tIns="45716" rIns="91433" bIns="45716" rtlCol="0"/>
          <a:lstStyle>
            <a:lvl1pPr algn="r">
              <a:defRPr sz="1200"/>
            </a:lvl1pPr>
          </a:lstStyle>
          <a:p>
            <a:fld id="{694DBC8F-209B-4C93-BC74-7916C09B1D54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1"/>
            <a:ext cx="3076575" cy="512763"/>
          </a:xfrm>
          <a:prstGeom prst="rect">
            <a:avLst/>
          </a:prstGeom>
        </p:spPr>
        <p:txBody>
          <a:bodyPr vert="horz" lIns="91433" tIns="45716" rIns="91433" bIns="457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9" y="9721851"/>
            <a:ext cx="3076575" cy="512763"/>
          </a:xfrm>
          <a:prstGeom prst="rect">
            <a:avLst/>
          </a:prstGeom>
        </p:spPr>
        <p:txBody>
          <a:bodyPr vert="horz" lIns="91433" tIns="45716" rIns="91433" bIns="45716" rtlCol="0" anchor="b"/>
          <a:lstStyle>
            <a:lvl1pPr algn="r">
              <a:defRPr sz="1200"/>
            </a:lvl1pPr>
          </a:lstStyle>
          <a:p>
            <a:fld id="{B343A8D6-9F96-4618-A88A-5754869952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057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642.49017" units="1/cm"/>
          <inkml:channelProperty channel="Y" name="resolution" value="1149.71924" units="1/cm"/>
          <inkml:channelProperty channel="T" name="resolution" value="1" units="1/dev"/>
        </inkml:channelProperties>
      </inkml:inkSource>
      <inkml:timestamp xml:id="ts0" timeString="2015-03-16T16:07:42.47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7A549BD-EC2F-4752-BA47-6BAFCFAE5585}" emma:medium="tactile" emma:mode="ink">
          <msink:context xmlns:msink="http://schemas.microsoft.com/ink/2010/main" type="inkDrawing" rotatedBoundingBox="4211,11283 21731,11206 21736,12199 4216,12275" shapeName="Other"/>
        </emma:interpretation>
      </emma:emma>
    </inkml:annotationXML>
    <inkml:trace contextRef="#ctx0" brushRef="#br0">0 130 0,'0'0'0,"0"0"0,0 0 0,0 0 0,0 0 0,0 0 0,0 0 0,0 0 0,0 0 0,0 0 0,135 157 0,-135-157 0,69 83 0,-69-83 16,26 27 0,-26-27-1,25 24-15,-25-24 16,36 28-16,17 12 0,-53-40 15,29 17-15,5-1 0,-34-16 16,44 17-16,21 2 0,-65-19 16,38 9-16,12 4 0,-50-13 15,39 9 1,15 0-16,-54-9 15,54 6-15,17-4 0,-71-2 16,45 0-16,-45 0 16,60 0-16,-60 0 15,54-2-15,21-7 0,-75 9 16,54-5-16,32-1 0,-86 6 15,46-2 1,12-2-16,-58 4 16,44-3-16,17 5 0,-61-2 15,66-2 1,22 0-16,-88 2 15,57-5-15,17-5 0,-74 10 16,58-9-16,24 3 0,-82 6 16,74-7-1,22-2-15,-96 9 16,64-7-16,17-7 0,-81 14 15,72-12-15,28 2 0,-100 10 16,83-4 0,29 9-16,-112-5 15,61 3-15,12-4 0,-73 1 16,92 2-16,-92-2 15,131 8-15,-131-8 16,66 3-16,15-5 0,-81 2 16,71-2 15,26 0-31,-97 2 15,66-1-15,21 1 0,-87 0 16,285-6 0,-285 6-16,114-5 0,-114 5 15,92-3-15,30-8 0,-122 11 16,71-5-16,20-4 0,-91 9 15,72-5 1,26 3-16,-98 2 16,67-1-16,19 2 0,-86-1 15,81 1-15,25-1 0,-106 0 16,65 1-1,18-1-15,-83 0 16,61 1-16,19 2 0,-80-3 16,54 5-16,-54-5 15,70 11-15,-70-11 16,68 7-16,21-4 0,-89-3 15,81-1-15,-81 1 16,106-10-16,-106 10 16,61-7-1,18-3-15,-79 10 16,54-6-16,20 1 0,-74 5 15,184-3 1,-110 3-16,-74 0 0,0 0 16,48 1-16,15 4 0,-63-5 15,41 3-15,-41-3 16,54 7-16,-54-7 15,53 7-15,20 1 0,-73-8 16,38 5-16,13 6 0,-51-11 16,40 8-1,11 4-15,-51-12 16,34 8-16,14 11 0,-48-19 15,41 19-15,-41-19 16,54 29-16,-54-29 16,35 21-16,8 8 0,-43-29 15,28 20-15,6 12 0,-34-32 16,26 28-1,2 15-15,-28-43 16,19 26-16,7 7 0,-26-33 16,16 17-16,-2 2 0,-14-19 15,9 11 1,-8-6-16,-1-5 15,102 167-15,-88-162 0,-14-5 16,16 1-16,-16-1 16,1-5-16,-1 5 15,6-17-15,-5 1 0,-1 16 16,20-46-16,0 9 0,-20 37 15,24-55 1,-14 29-16,-10 26 16,46-56-16,-4 15 0,-42 41 15,57-48 32,-30 33-47,-27 15 16,18-9-1,-18 9-15,0 0 0,3-1 0,-3 1 16,193-51-16,-122 33 0,-71 18 15,56-12-15,24 3 0,-80 9 16,54-3 0,21 3-16,-75 0 15,58 3 110,21 6-125,-79-9 16,469 39-1,121 28-15,-590-67 16,119 27-16,-45-10 0,-74-17 15,98 11-15,-98-11 16,137-3-16,-137 3 16,109-9-16,32-18 0,-141 27 15,28 0-15,24 15 0,-52-15 16,100 13-1,40-25-15,-140 12 16,92-9-16,31-1 0,-123 10 16,81-7-16,23 0 0,-104 7 15,78-5 1,25 0-16,-103 5 15,81-4-15,25 0 0,-106 4 16,84-3 0,-84 3-16,0 0 0,110-3 0,-110 3 15,73 1-15,22 4 0,-95-5 16,70 5-16,23 5 0,-93-10 15,76 7 1,22-3-16,-98-4 16,85 4-16,28 1 0,-113-5 15,64 1-15,-64-1 16,80-1-16,-80 1 15,63-1-15,21 1 0,-84 0 16,67 0-16,20 1 0,-87-1 16,71 0-1,23-1-15,-94 1 16,79-2-16,26-3 0,-105 5 15,70-4-15,-70 4 16,90-5-16,-90 5 16,68-3-16,23-5 0,-91 8 15,74-6-15,26 3 0,-100 3 16,80-3-16,-80 3 15,105-1-15,-105 1 16,76-3-16,22 0 0,-98 3 16,65-1-16,19 2 0,-84-1 15,74 0 1,25 0-16,-99 0 15,59 2-15,21 2 0,-80-4 16,65 3-16,20 0 0,-85-3 16,68 2-1,21 1-15,-89-3 16,68 0-16,20-3 0,-88 3 15,57-2 1,17 3-16,-74-1 16,54 1-16,15 0 0,-69-1 15,62 1-15,22 0 0,-84-1 16,65 0-1,22-4-15,-87 4 16,55-2-16,16-3 0,-71 5 16,56-4-16,-56 4 15,73-7-15,-73 7 16,54-4-16,17 2 0,-71 2 15,55-2-15,14-2 0,-69 4 16,50-2 0,14-3-16,-64 5 15,52-4-15,18-2 0,-70 6 16,43-3-1,16 0-15,-59 3 0,0 0 16,44-1-16,15 0 0,-59 1 16,44-1-16,13-1 0,-57 2 15,42-1-15,-42 1 16,54-2-16,-54 2 15,37 0-15,11 1 0,-48-1 16,38 1 15,12 0-31,-50-1 16,41 1-16,111 6 0,-152-7 15,40 1-15,-40-1 16,51 3-16,-51-3 16,34 1-1,9 2-15,-43-3 16,37 2-1,92 1-15,-129-3 16,24 0-16,6 1 0,-30-1 16,27 0-16,10-1 0,-37 1 15,40-3 1,12-6-16,-52 9 15,36-5-15,12-3 0,-48 8 16,24-4 0,10-4-16,-34 8 15,27-7 1,7-3-16,-34 10 15,31-9 1,78-49-16,-109 58 16,162-86-16,-125 64 0,-37 22 15,36-29 1,-27 18-16,-9 11 15,11-20-15,-5 7 0,-6 13 16,10-21-16,-10 21 16,6-12-16,-6 12 15,12-27-15,-2 8 0,-10 19 16,13-33-16,-9 13 0,-4 20 15,4-28-15,-4 28 16,-1-13-16,1 13 16,3-24-16,1 9 0,-4 15 15,6-29-15,-5 8 0,-1 21 16,2-27-1,-4 16-15,2 11 16,-1-12-16,-1 8 0,2 4 16,-2-8-16,2 4 0,0 4 15,-2-4 1,1 2-16,1 2 16,-2 0-16,2 2 0,0-2 15,0 1 1,0-1-16,0 0 15,0 0 1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5-03-19T08:09:37.67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7408AC4-B976-4B7E-A3A7-CB00A9389A98}" emma:medium="tactile" emma:mode="ink">
          <msink:context xmlns:msink="http://schemas.microsoft.com/ink/2010/main" type="inkDrawing" rotatedBoundingBox="20923,12152 21293,12995 20751,13233 20381,12390" hotPoints="20609,12554 20779,12216 21142,12651 21142,13076 20634,12975" semanticType="enclosure" shapeName="Pentagon"/>
        </emma:interpretation>
      </emma:emma>
    </inkml:annotationXML>
    <inkml:trace contextRef="#ctx0" brushRef="#br0">194 0 0,'0'0'124,"-24"48"-124,-25-24 16,25 25 0,0 23 93,0 25-109,-1-49 47,25 1-47,0-1 15,0 0-15,-24-48 16,24 49-16,0-25 93,0 49-77,24-49 0,-24-24-16,0 24 15,25-24-15,-25 24 16,0 0-1,0 1-15,48-25 125,25 24-125,-25 0 16,0-24-16,-23 24 15,-1-24-15,0 0 16,24 0 78,-23 0-79,23 24 1,-24-24-16,0 0 78,-24 0-63,24 0 1,1 0-16,-25-24 125,0 0-125,0-24 15,0-1-15,0 25 16,0 0-16,0 0 16,0-25-16,0 25 78,0 0-63,0 0 48,0-25-63,0 25 15,-25 24 79,25-24-94,-24 24 15,24-24 17,0 0-17,-24 24 94,-24-49-93,48 25 0,-24 0-1,-1 24-15,25-24 16,0-1-1,-24 1-15,-24 24 156,-73-48-156,121 24 16,0 24 124,-24-25-124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5-03-19T08:09:44.30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FD36DB8-7205-4CE9-B2A9-46CDC284F880}" emma:medium="tactile" emma:mode="ink">
          <msink:context xmlns:msink="http://schemas.microsoft.com/ink/2010/main" type="inkDrawing" rotatedBoundingBox="16008,15765 17204,14969 17230,15009 16035,15805" semanticType="callout" shapeName="Other"/>
        </emma:interpretation>
      </emma:emma>
    </inkml:annotationXML>
    <inkml:trace contextRef="#ctx0" brushRef="#br0">0 774 0,'24'0'203,"49"-49"-188,-25 25 1,1 0-16,-25 0 15,0 0-15,0 24 16,1 0 0,-25-25-16,24 1 15,0 24-15,0-24 16,0 0-16,1 24 15,-25 0-15,0-24 78,24 24-78,-24-25 16,48 25-16,-48-24 16,24 24-16,25-24 31,23-49-31,-23 49 15,-1 0-15,-24 0 16,-24 0 0,24 24-16,1 0 15,-1-25 1,-24 1-16,24 24 15,0-24 95,97-24-110,-73 24 15,-23-1-15,-1 25 16,-24-24 171,48-24-187,1 24 16,-25 24 186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5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9938"/>
            <a:ext cx="68167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1" y="4861442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107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5" y="9721107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1E7D97A6-0F4A-495E-8CF1-7AC27B20E8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2961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73AE62-3FDD-4B67-8726-181D96DB78B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9938"/>
            <a:ext cx="6816725" cy="38354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583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709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 sz="4400" b="0"/>
            </a:lvl1pPr>
          </a:lstStyle>
          <a:p>
            <a:r>
              <a:rPr lang="en-US"/>
              <a:t>Click to edit Master title style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94488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CH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9D96D-26C0-43EC-B9D3-249939157A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19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185" y="1052513"/>
            <a:ext cx="5801783" cy="568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4167" y="1052513"/>
            <a:ext cx="5803900" cy="568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88EFA-4CF3-4386-B551-3CC9AE9B80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54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65" y="0"/>
            <a:ext cx="11065561" cy="908050"/>
          </a:xfrm>
        </p:spPr>
        <p:txBody>
          <a:bodyPr/>
          <a:lstStyle>
            <a:lvl1pPr>
              <a:defRPr sz="3200" b="0"/>
            </a:lvl1pPr>
          </a:lstStyle>
          <a:p>
            <a:r>
              <a:rPr lang="en-US" noProof="0"/>
              <a:t>Click to edit Master title style</a:t>
            </a:r>
            <a:endParaRPr lang="en-C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565" y="1073295"/>
            <a:ext cx="9433048" cy="56896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defRPr>
            </a:lvl1pPr>
            <a:lvl2pPr marL="405000"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0022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1" y="1052513"/>
            <a:ext cx="9649073" cy="56896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defRPr>
            </a:lvl1pPr>
            <a:lvl2pPr marL="557213" indent="-214313">
              <a:buFont typeface="Arial" panose="020B0604020202020204" pitchFamily="34" charset="0"/>
              <a:buChar char="•"/>
              <a:defRPr sz="1500"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fld id="{D42D046B-9B48-43E5-9FA7-F185260572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9536" y="188641"/>
            <a:ext cx="1566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0" noProof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24117597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0DE49-4246-4011-B964-D654E5D2EC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1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fr-CH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E906B-EEDA-48BE-9AED-19AEAF4AB5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0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C9490-29B1-450A-A54A-1A528E3E45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0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F11B8-A34A-4C5B-A5FD-CF5C34B1A0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04775"/>
            <a:ext cx="12020551" cy="6286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36638"/>
            <a:ext cx="5427133" cy="58213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341533" y="1036638"/>
            <a:ext cx="5429251" cy="5821362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  <a:endParaRPr lang="fr-CH" noProof="0"/>
          </a:p>
        </p:txBody>
      </p:sp>
    </p:spTree>
    <p:extLst>
      <p:ext uri="{BB962C8B-B14F-4D97-AF65-F5344CB8AC3E}">
        <p14:creationId xmlns:p14="http://schemas.microsoft.com/office/powerpoint/2010/main" val="3125088630"/>
      </p:ext>
    </p:extLst>
  </p:cSld>
  <p:clrMapOvr>
    <a:masterClrMapping/>
  </p:clrMapOvr>
  <p:transition/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04775"/>
            <a:ext cx="12020551" cy="6286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36638"/>
            <a:ext cx="5427133" cy="58213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341533" y="1036638"/>
            <a:ext cx="5429251" cy="5821362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fr-CH" noProof="0"/>
          </a:p>
        </p:txBody>
      </p:sp>
    </p:spTree>
    <p:extLst>
      <p:ext uri="{BB962C8B-B14F-4D97-AF65-F5344CB8AC3E}">
        <p14:creationId xmlns:p14="http://schemas.microsoft.com/office/powerpoint/2010/main" val="2596742841"/>
      </p:ext>
    </p:extLst>
  </p:cSld>
  <p:clrMapOvr>
    <a:masterClrMapping/>
  </p:clrMapOvr>
  <p:transition/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3936" y="0"/>
            <a:ext cx="11713633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185" y="1052513"/>
            <a:ext cx="10105288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377086" y="6597650"/>
            <a:ext cx="814916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>
                <a:solidFill>
                  <a:schemeClr val="tx1"/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D42D046B-9B48-43E5-9FA7-F185260572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>
          <a:solidFill>
            <a:srgbClr val="0099CC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099C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099C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099C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099CC"/>
          </a:solidFill>
          <a:latin typeface="Calibri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099CC"/>
          </a:solidFill>
          <a:latin typeface="Calibri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099CC"/>
          </a:solidFill>
          <a:latin typeface="Calibri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099CC"/>
          </a:solidFill>
          <a:latin typeface="Calibri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099CC"/>
          </a:solidFill>
          <a:latin typeface="Calibri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 sz="24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+mn-cs"/>
        </a:defRPr>
      </a:lvl1pPr>
      <a:lvl2pPr marL="342900" indent="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 sz="24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</a:defRPr>
      </a:lvl2pPr>
      <a:lvl3pPr marL="685800" indent="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 sz="18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2"/>
        </a:buBlip>
        <a:defRPr sz="16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2"/>
        </a:buBlip>
        <a:defRPr sz="16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2"/>
        </a:buBlip>
        <a:defRPr sz="1050">
          <a:solidFill>
            <a:srgbClr val="5F5F5F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2"/>
        </a:buBlip>
        <a:defRPr sz="1050">
          <a:solidFill>
            <a:srgbClr val="5F5F5F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2"/>
        </a:buBlip>
        <a:defRPr sz="1050">
          <a:solidFill>
            <a:srgbClr val="5F5F5F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2"/>
        </a:buBlip>
        <a:defRPr sz="1050">
          <a:solidFill>
            <a:srgbClr val="5F5F5F"/>
          </a:solidFill>
          <a:latin typeface="+mn-lt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6.png"/><Relationship Id="rId5" Type="http://schemas.openxmlformats.org/officeDocument/2006/relationships/tags" Target="../tags/tag8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7.png"/><Relationship Id="rId5" Type="http://schemas.openxmlformats.org/officeDocument/2006/relationships/image" Target="../media/image6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38.png"/><Relationship Id="rId4" Type="http://schemas.openxmlformats.org/officeDocument/2006/relationships/tags" Target="../tags/tag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6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94360" y="2988441"/>
            <a:ext cx="9077497" cy="1470025"/>
          </a:xfrm>
        </p:spPr>
        <p:txBody>
          <a:bodyPr/>
          <a:lstStyle/>
          <a:p>
            <a:pPr eaLnBrk="1" hangingPunct="1"/>
            <a:r>
              <a:rPr lang="en-US" dirty="0"/>
              <a:t>Forecasting</a:t>
            </a:r>
            <a:br>
              <a:rPr lang="en-US" dirty="0"/>
            </a:br>
            <a:r>
              <a:rPr lang="en-US" dirty="0"/>
              <a:t>Part 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69175" y="4419616"/>
            <a:ext cx="7255625" cy="1752600"/>
          </a:xfrm>
        </p:spPr>
        <p:txBody>
          <a:bodyPr/>
          <a:lstStyle/>
          <a:p>
            <a:r>
              <a:rPr lang="en-US" dirty="0"/>
              <a:t>Jean-Yves Le Boudec</a:t>
            </a:r>
            <a:br>
              <a:rPr lang="en-US" dirty="0"/>
            </a:br>
            <a:r>
              <a:rPr lang="en-US" dirty="0"/>
              <a:t>2021</a:t>
            </a:r>
          </a:p>
        </p:txBody>
      </p:sp>
      <p:sp>
        <p:nvSpPr>
          <p:cNvPr id="20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15335DF6-D3DE-4481-B093-B92E29015FCF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2053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8009" y="1859637"/>
            <a:ext cx="3671888" cy="4400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" name="Image 29">
            <a:extLst>
              <a:ext uri="{FF2B5EF4-FFF2-40B4-BE49-F238E27FC236}">
                <a16:creationId xmlns:a16="http://schemas.microsoft.com/office/drawing/2014/main" id="{58C07303-1850-4C63-A9E5-A74D5D71BE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041" y="522986"/>
            <a:ext cx="1963343" cy="7040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4638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55" y="3264921"/>
            <a:ext cx="7049599" cy="353764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7355" y="-1156"/>
            <a:ext cx="7049598" cy="3537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010995" y="781385"/>
            <a:ext cx="1535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Natural scale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14318" y="3699641"/>
            <a:ext cx="11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Log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240119" y="4524887"/>
                <a:ext cx="2358213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fr-CH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dirty="0">
                          <a:latin typeface="+mj-lt"/>
                        </a:rPr>
                        <m:t>6.2205</m:t>
                      </m:r>
                    </m:oMath>
                  </m:oMathPara>
                </a14:m>
                <a:endParaRPr lang="en-US" sz="2000" dirty="0">
                  <a:latin typeface="+mj-lt"/>
                </a:endParaRPr>
              </a:p>
              <a:p>
                <a:endParaRPr lang="en-US" sz="2000" dirty="0">
                  <a:latin typeface="+mj-lt"/>
                </a:endParaRPr>
              </a:p>
              <a:p>
                <a:r>
                  <a:rPr lang="en-US" sz="2000" dirty="0">
                    <a:latin typeface="+mj-lt"/>
                  </a:rPr>
                  <a:t>Prediction interval at </a:t>
                </a:r>
                <a:br>
                  <a:rPr lang="en-US" sz="2000" dirty="0">
                    <a:latin typeface="+mj-lt"/>
                  </a:rPr>
                </a:br>
                <a:r>
                  <a:rPr lang="en-US" sz="2000" dirty="0">
                    <a:latin typeface="+mj-lt"/>
                  </a:rPr>
                  <a:t>time 25</a:t>
                </a:r>
              </a:p>
              <a:p>
                <a:endParaRPr lang="en-US" sz="2000" dirty="0">
                  <a:latin typeface="+mj-lt"/>
                </a:endParaRPr>
              </a:p>
              <a:p>
                <a:r>
                  <a:rPr lang="en-US" sz="2000" dirty="0">
                    <a:latin typeface="+mj-lt"/>
                  </a:rPr>
                  <a:t>PI = [19942 ;  52248]</a:t>
                </a:r>
                <a:br>
                  <a:rPr lang="en-US" sz="2000" dirty="0">
                    <a:latin typeface="+mj-lt"/>
                  </a:rPr>
                </a:br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119" y="4524887"/>
                <a:ext cx="2358213" cy="2246769"/>
              </a:xfrm>
              <a:prstGeom prst="rect">
                <a:avLst/>
              </a:prstGeom>
              <a:blipFill>
                <a:blip r:embed="rId4"/>
                <a:stretch>
                  <a:fillRect l="-2584" r="-4393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41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PQuestion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Say what is true, for this model </a:t>
                </a:r>
                <a14:m>
                  <m:oMath xmlns:m="http://schemas.openxmlformats.org/officeDocument/2006/math">
                    <m:r>
                      <a:rPr lang="fr-CH" sz="3200" b="1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PQuestion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377" b="-4698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PAnswers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343565" y="1073295"/>
                <a:ext cx="6855257" cy="568960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dirty="0"/>
                  <a:t>The width of prediction interval is constant and equal to 2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1.96𝜎</a:t>
                </a:r>
                <a:endParaRPr lang="en-US" b="0" dirty="0"/>
              </a:p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b="0" dirty="0"/>
                  <a:t>A is true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the root mean square of the residuals up to time </a:t>
                </a:r>
                <a14:m>
                  <m:oMath xmlns:m="http://schemas.openxmlformats.org/officeDocument/2006/math">
                    <m:r>
                      <a:rPr lang="fr-CH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=224</m:t>
                    </m:r>
                  </m:oMath>
                </a14:m>
                <a:endParaRPr lang="en-US" dirty="0"/>
              </a:p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dirty="0"/>
                  <a:t>A is true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the root mean square of the forecast errors if we apply the model up to time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=224</m:t>
                    </m:r>
                  </m:oMath>
                </a14:m>
                <a:endParaRPr lang="en-US" dirty="0"/>
              </a:p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dirty="0"/>
                  <a:t>B and C</a:t>
                </a:r>
              </a:p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dirty="0"/>
                  <a:t>None of the above</a:t>
                </a:r>
              </a:p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dirty="0"/>
                  <a:t>I don’t know</a:t>
                </a:r>
              </a:p>
            </p:txBody>
          </p:sp>
        </mc:Choice>
        <mc:Fallback xmlns="">
          <p:sp>
            <p:nvSpPr>
              <p:cNvPr id="3" name="TPAnswers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343565" y="1073295"/>
                <a:ext cx="6855257" cy="5689600"/>
              </a:xfrm>
              <a:blipFill>
                <a:blip r:embed="rId6"/>
                <a:stretch>
                  <a:fillRect l="-1422" t="-965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7418" y="138491"/>
            <a:ext cx="3030583" cy="24203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3257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95%-prediction interval is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±1.96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model is fitted with least squares, therefore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the root mean squares of residuals (</a:t>
                </a:r>
                <a:r>
                  <a:rPr lang="en-US" dirty="0" err="1"/>
                  <a:t>Thm</a:t>
                </a:r>
                <a:r>
                  <a:rPr lang="en-US" dirty="0"/>
                  <a:t> 3.1)</a:t>
                </a:r>
              </a:p>
              <a:p>
                <a:endParaRPr lang="en-US" dirty="0"/>
              </a:p>
              <a:p>
                <a:pPr/>
                <a:r>
                  <a:rPr lang="en-US" dirty="0"/>
                  <a:t>Note that the residuals are equal to the forecast errors: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=238.2475−871876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−4.2961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Answer D.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32" t="-857" r="-1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1855932" y="4099264"/>
              <a:ext cx="6303240" cy="3733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4052" y="4087384"/>
                <a:ext cx="632700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44389" y="4543113"/>
                <a:ext cx="3077254" cy="408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+mj-lt"/>
                  </a:rPr>
                  <a:t>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H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H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fr-CH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CH" sz="2000" b="0" i="1" smtClean="0">
                            <a:latin typeface="Cambria Math" panose="02040503050406030204" pitchFamily="18" charset="0"/>
                          </a:rPr>
                          <m:t>−ℓ</m:t>
                        </m:r>
                      </m:sub>
                    </m:sSub>
                    <m:d>
                      <m:dPr>
                        <m:ctrlPr>
                          <a:rPr lang="fr-CH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sz="20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</m:oMath>
                </a14:m>
                <a:r>
                  <a:rPr lang="en-US" sz="2000" dirty="0">
                    <a:latin typeface="+mj-lt"/>
                  </a:rPr>
                  <a:t> = residuals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389" y="4543113"/>
                <a:ext cx="3077254" cy="408445"/>
              </a:xfrm>
              <a:prstGeom prst="rect">
                <a:avLst/>
              </a:prstGeom>
              <a:blipFill>
                <a:blip r:embed="rId5"/>
                <a:stretch>
                  <a:fillRect l="-1584" t="-8955" r="-1584" b="-2686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089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How about the estimation error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71500" indent="-571500"/>
                <a:r>
                  <a:rPr lang="en-US" dirty="0"/>
                  <a:t>In practice we estimate the model parameter </a:t>
                </a:r>
                <a:r>
                  <a:rPr lang="en-US" i="1" dirty="0">
                    <a:latin typeface="Symbol" pitchFamily="18" charset="2"/>
                    <a:sym typeface="Symbol" pitchFamily="18" charset="2"/>
                  </a:rPr>
                  <a:t></a:t>
                </a:r>
                <a:r>
                  <a:rPr lang="en-US" dirty="0"/>
                  <a:t> 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571500" indent="-571500"/>
                <a:r>
                  <a:rPr lang="en-US" dirty="0"/>
                  <a:t>When computing the forecast, we pretend </a:t>
                </a:r>
                <a:r>
                  <a:rPr lang="en-US" i="1" dirty="0">
                    <a:latin typeface="Symbol" pitchFamily="18" charset="2"/>
                    <a:sym typeface="Symbol" pitchFamily="18" charset="2"/>
                  </a:rPr>
                  <a:t></a:t>
                </a:r>
                <a:r>
                  <a:rPr lang="en-US" dirty="0"/>
                  <a:t>  is known, and thus make an estimation error (</a:t>
                </a:r>
                <a:r>
                  <a:rPr lang="en-US" dirty="0" err="1"/>
                  <a:t>ie</a:t>
                </a:r>
                <a:r>
                  <a:rPr lang="en-US" dirty="0"/>
                  <a:t> we ignore confidence intervals on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– it is hoped that the estimation error is much less than the prediction interval).</a:t>
                </a:r>
              </a:p>
              <a:p>
                <a:pPr marL="571500" indent="-571500"/>
                <a:r>
                  <a:rPr lang="en-US" dirty="0"/>
                  <a:t>Let us return to an example we already saw. Assume we 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want to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. Assume that we believe in the model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𝑖𝑖𝑑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 We estimate and obtain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fr-CH" b="0" i="1" smtClean="0">
                        <a:latin typeface="Cambria Math" panose="02040503050406030204" pitchFamily="18" charset="0"/>
                      </a:rPr>
                      <m:t> , </m:t>
                    </m:r>
                    <m:acc>
                      <m:accPr>
                        <m:chr m:val="̂"/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571500" indent="-571500"/>
                <a:r>
                  <a:rPr lang="en-US" dirty="0"/>
                  <a:t>Point prediction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H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if we ignore estimation uncertainty: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fr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; </a:t>
                </a:r>
                <a:br>
                  <a:rPr lang="en-US" dirty="0"/>
                </a:br>
                <a:r>
                  <a:rPr lang="en-US" dirty="0"/>
                  <a:t>if we account for estimation uncertainty,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fr-CH" b="0" i="1" smtClean="0">
                        <a:latin typeface="Cambria Math" panose="02040503050406030204" pitchFamily="18" charset="0"/>
                      </a:rPr>
                      <m:t>±1.96</m:t>
                    </m:r>
                    <m:f>
                      <m:fPr>
                        <m:ctrlPr>
                          <a:rPr lang="fr-CH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fr-CH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CH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fr-CH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dirty="0"/>
              </a:p>
              <a:p>
                <a:pPr marL="571500" indent="-571500"/>
                <a:r>
                  <a:rPr lang="en-US" dirty="0"/>
                  <a:t>95%-prediction interval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if we ignore estimation uncertainty: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fr-CH" b="0" i="1" smtClean="0">
                        <a:latin typeface="Cambria Math" panose="02040503050406030204" pitchFamily="18" charset="0"/>
                      </a:rPr>
                      <m:t>±1.96 </m:t>
                    </m:r>
                    <m:acc>
                      <m:accPr>
                        <m:chr m:val="̂"/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fr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9" t="-107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183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03388" y="4119155"/>
                <a:ext cx="8856662" cy="2622959"/>
              </a:xfrm>
            </p:spPr>
            <p:txBody>
              <a:bodyPr/>
              <a:lstStyle/>
              <a:p>
                <a:r>
                  <a:rPr lang="en-US" dirty="0"/>
                  <a:t>Thm 2.6 says that (for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=100)</m:t>
                    </m:r>
                  </m:oMath>
                </a14:m>
                <a:r>
                  <a:rPr lang="en-US" dirty="0"/>
                  <a:t> an exact interval that accounts for estimation uncertainty is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±1.9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– compare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±1.96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estimation error decays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CH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and is small for large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29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3388" y="4119155"/>
                <a:ext cx="8856662" cy="2622959"/>
              </a:xfrm>
              <a:blipFill>
                <a:blip r:embed="rId3"/>
                <a:stretch>
                  <a:fillRect l="-1032" t="-1860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9878B51C-3F7B-4A07-A484-27A87E26181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233" y="140016"/>
            <a:ext cx="8809346" cy="345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39979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Exact Formulas exist for Linear Regression with 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DEE6E7-D51C-4640-9230-193C5378C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86" y="845770"/>
            <a:ext cx="9467187" cy="601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28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327" r="3103"/>
          <a:stretch/>
        </p:blipFill>
        <p:spPr>
          <a:xfrm>
            <a:off x="1586754" y="726141"/>
            <a:ext cx="8966952" cy="560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33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Take-Home Message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use a fitted model there is some uncertainty that adds to the prediction intervals.</a:t>
            </a:r>
          </a:p>
          <a:p>
            <a:endParaRPr lang="en-US" dirty="0"/>
          </a:p>
          <a:p>
            <a:r>
              <a:rPr lang="en-US" dirty="0"/>
              <a:t>In most cases we can ignore the model uncertainty because it impacts the prediction intervals only marginally.</a:t>
            </a:r>
          </a:p>
          <a:p>
            <a:endParaRPr lang="en-US" dirty="0"/>
          </a:p>
          <a:p>
            <a:r>
              <a:rPr lang="en-US" dirty="0"/>
              <a:t>In some rare cases (e.g. linear regression with gaussian errors) there are exact formulas.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12C9490-29B1-450A-A54A-1A528E3E45A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4. The </a:t>
            </a:r>
            <a:r>
              <a:rPr lang="en-US" dirty="0" err="1"/>
              <a:t>Overfitting</a:t>
            </a:r>
            <a:r>
              <a:rPr lang="en-US" dirty="0"/>
              <a:t> Problem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Assume we want to improve our model by adding more parameters: add a polynomial term + more harmonics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3328732-1327-4971-9938-77850468476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6871" y="2072466"/>
            <a:ext cx="4505325" cy="348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33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8596" y="5644342"/>
            <a:ext cx="8734425" cy="1171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050" y="2130615"/>
            <a:ext cx="4392613" cy="29167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26963" y="4948412"/>
                <a:ext cx="1454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963" y="4948412"/>
                <a:ext cx="145430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51066" y="4887645"/>
                <a:ext cx="158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=10, 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066" y="4887645"/>
                <a:ext cx="15825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99358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/>
              <a:t>Prediction for the better model</a:t>
            </a:r>
          </a:p>
        </p:txBody>
      </p:sp>
      <p:sp>
        <p:nvSpPr>
          <p:cNvPr id="14342" name="Content Placeholder 2"/>
          <p:cNvSpPr>
            <a:spLocks noGrp="1"/>
          </p:cNvSpPr>
          <p:nvPr>
            <p:ph idx="1"/>
          </p:nvPr>
        </p:nvSpPr>
        <p:spPr>
          <a:xfrm>
            <a:off x="540327" y="5510350"/>
            <a:ext cx="9948285" cy="874713"/>
          </a:xfrm>
        </p:spPr>
        <p:txBody>
          <a:bodyPr/>
          <a:lstStyle/>
          <a:p>
            <a:pPr eaLnBrk="1" hangingPunct="1"/>
            <a:r>
              <a:rPr lang="en-US" dirty="0"/>
              <a:t>This is the </a:t>
            </a:r>
            <a:r>
              <a:rPr lang="en-US" i="1" dirty="0" err="1">
                <a:solidFill>
                  <a:srgbClr val="FF0000"/>
                </a:solidFill>
              </a:rPr>
              <a:t>overfitting</a:t>
            </a:r>
            <a:r>
              <a:rPr lang="en-US" dirty="0"/>
              <a:t> problem: a better fit is not the best predictor – in the extreme case, a model can fit exactly the data and is unable to model it</a:t>
            </a:r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F6D04F39-07B9-429F-9AE6-B2C0A4A165B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993" y="1066800"/>
            <a:ext cx="8677275" cy="819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6993" y="1830979"/>
            <a:ext cx="4467225" cy="3390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922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Performance Evaluation Mini-Project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= Practice skills of performance analyst</a:t>
            </a:r>
            <a:br>
              <a:rPr lang="en-US" dirty="0"/>
            </a:br>
            <a:endParaRPr lang="en-US" dirty="0"/>
          </a:p>
          <a:p>
            <a:r>
              <a:rPr lang="en-US" dirty="0"/>
              <a:t>Typically based on a project of your own</a:t>
            </a:r>
            <a:endParaRPr lang="en-CH" dirty="0"/>
          </a:p>
          <a:p>
            <a:r>
              <a:rPr lang="en-CH" dirty="0"/>
              <a:t>(group of 1 or 2 </a:t>
            </a:r>
            <a:r>
              <a:rPr lang="en-CH" dirty="0" err="1"/>
              <a:t>studen</a:t>
            </a:r>
            <a:r>
              <a:rPr lang="en-CA" dirty="0"/>
              <a:t>t</a:t>
            </a:r>
            <a:r>
              <a:rPr lang="en-CH" dirty="0"/>
              <a:t>s)</a:t>
            </a:r>
          </a:p>
          <a:p>
            <a:endParaRPr lang="en-US" dirty="0"/>
          </a:p>
          <a:p>
            <a:pPr lvl="1"/>
            <a:r>
              <a:rPr lang="en-US" dirty="0"/>
              <a:t>Current or past, done outside this course</a:t>
            </a:r>
          </a:p>
          <a:p>
            <a:pPr lvl="1"/>
            <a:r>
              <a:rPr lang="en-US" dirty="0"/>
              <a:t>May also be based on one or several published papers</a:t>
            </a:r>
          </a:p>
          <a:p>
            <a:pPr lvl="1"/>
            <a:r>
              <a:rPr lang="en-US" dirty="0"/>
              <a:t>May also address a methodology issue (rather than case study)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Technical work: size of 2 </a:t>
            </a:r>
            <a:r>
              <a:rPr lang="en-US" dirty="0" err="1"/>
              <a:t>homeworks</a:t>
            </a:r>
            <a:endParaRPr lang="en-US" dirty="0"/>
          </a:p>
          <a:p>
            <a:endParaRPr lang="en-US" dirty="0"/>
          </a:p>
          <a:p>
            <a:r>
              <a:rPr lang="en-US" dirty="0"/>
              <a:t>Step 0: one paragraph definition (</a:t>
            </a:r>
            <a:r>
              <a:rPr lang="en-US"/>
              <a:t>due April 14).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/>
              <a:t>How to avoid overfitting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18574" y="1116676"/>
            <a:ext cx="8856662" cy="762000"/>
          </a:xfrm>
        </p:spPr>
        <p:txBody>
          <a:bodyPr/>
          <a:lstStyle/>
          <a:p>
            <a:pPr eaLnBrk="1" hangingPunct="1"/>
            <a:r>
              <a:rPr lang="fr-CH" dirty="0"/>
              <a:t>Method 1: </a:t>
            </a:r>
            <a:r>
              <a:rPr lang="x-none" dirty="0"/>
              <a:t>reserve some data for testing</a:t>
            </a:r>
            <a:endParaRPr lang="fr-CH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E49A2FC6-8F38-4880-8650-6560CDB2860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3586" y="3733801"/>
            <a:ext cx="7600950" cy="292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5366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 t="23196"/>
          <a:stretch/>
        </p:blipFill>
        <p:spPr bwMode="auto">
          <a:xfrm>
            <a:off x="439186" y="1762298"/>
            <a:ext cx="8763000" cy="16825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60404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Information 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x-none" dirty="0"/>
                  <a:t>T</a:t>
                </a:r>
                <a:r>
                  <a:rPr lang="en-US" dirty="0"/>
                  <a:t>he </a:t>
                </a:r>
                <a:r>
                  <a:rPr lang="x-none" dirty="0"/>
                  <a:t>log-</a:t>
                </a:r>
                <a:r>
                  <a:rPr lang="en-US" dirty="0"/>
                  <a:t>likelihood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CH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r>
                  <a:rPr lang="x-none" dirty="0"/>
                  <a:t> was</a:t>
                </a:r>
                <a:r>
                  <a:rPr lang="en-US" dirty="0"/>
                  <a:t> used </a:t>
                </a:r>
                <a:r>
                  <a:rPr lang="x-none" dirty="0"/>
                  <a:t>to derive </a:t>
                </a:r>
                <a:r>
                  <a:rPr lang="en-US" dirty="0"/>
                  <a:t>a score function </a:t>
                </a:r>
                <a:r>
                  <a:rPr lang="x-none" dirty="0"/>
                  <a:t>to be minimized </a:t>
                </a:r>
                <a:r>
                  <a:rPr lang="en-US" dirty="0"/>
                  <a:t>for model fitting</a:t>
                </a:r>
                <a:r>
                  <a:rPr lang="x-none" dirty="0"/>
                  <a:t>. E.g. for a linear homoscedastic model with </a:t>
                </a:r>
                <a14:m>
                  <m:oMath xmlns:m="http://schemas.openxmlformats.org/officeDocument/2006/math">
                    <m:r>
                      <a:rPr lang="x-non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x-none" dirty="0"/>
                  <a:t> data points: </a:t>
                </a:r>
                <a:r>
                  <a:rPr lang="x-none" b="0" dirty="0"/>
                  <a:t> score </a:t>
                </a:r>
                <a14:m>
                  <m:oMath xmlns:m="http://schemas.openxmlformats.org/officeDocument/2006/math">
                    <m:r>
                      <a:rPr lang="x-none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CH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x-non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x-none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x-non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x-none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̂"/>
                            <m:ctrlPr>
                              <a:rPr lang="x-non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none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</m:func>
                    <m:r>
                      <a:rPr lang="x-none" b="0" i="1" smtClean="0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x-none" dirty="0"/>
                  <a:t>constant, </a:t>
                </a:r>
                <a:br>
                  <a:rPr lang="x-none" dirty="0"/>
                </a:br>
                <a:r>
                  <a:rPr lang="x-none" dirty="0"/>
                  <a:t>	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x-none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x-none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x-non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x-none" dirty="0"/>
                  <a:t> maximum likelihood estimator of </a:t>
                </a:r>
                <a14:m>
                  <m:oMath xmlns:m="http://schemas.openxmlformats.org/officeDocument/2006/math">
                    <m:r>
                      <a:rPr lang="x-none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x-none" dirty="0"/>
                  <a:t> </a:t>
                </a:r>
              </a:p>
              <a:p>
                <a:r>
                  <a:rPr lang="en-US" dirty="0"/>
                  <a:t>To avoid overfitting, add a penalty term to the score</a:t>
                </a:r>
                <a:endParaRPr lang="x-none" dirty="0"/>
              </a:p>
              <a:p>
                <a:endParaRPr lang="x-none" dirty="0"/>
              </a:p>
              <a:p>
                <a:r>
                  <a:rPr lang="x-none" dirty="0">
                    <a:solidFill>
                      <a:srgbClr val="FF3300"/>
                    </a:solidFill>
                  </a:rPr>
                  <a:t>Akaike’s Information Criteria</a:t>
                </a:r>
                <a:r>
                  <a:rPr lang="x-none" dirty="0"/>
                  <a:t>: AIC </a:t>
                </a:r>
                <a14:m>
                  <m:oMath xmlns:m="http://schemas.openxmlformats.org/officeDocument/2006/math">
                    <m:r>
                      <a:rPr lang="x-none" b="0" i="1" smtClean="0">
                        <a:latin typeface="Cambria Math" panose="02040503050406030204" pitchFamily="18" charset="0"/>
                      </a:rPr>
                      <m:t>=−2</m:t>
                    </m:r>
                    <m:func>
                      <m:funcPr>
                        <m:ctrlPr>
                          <a:rPr lang="x-non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x-none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x-non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non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x-none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func>
                    <m:d>
                      <m:dPr>
                        <m:ctrlPr>
                          <a:rPr lang="x-non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non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x-none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x-non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x-none" dirty="0"/>
                  <a:t> where </a:t>
                </a:r>
                <a14:m>
                  <m:oMath xmlns:m="http://schemas.openxmlformats.org/officeDocument/2006/math">
                    <m:r>
                      <a:rPr lang="x-non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x-none" dirty="0"/>
                  <a:t> is the number of (continuous) free parameters to be fitted.</a:t>
                </a:r>
              </a:p>
              <a:p>
                <a:r>
                  <a:rPr lang="x-none" dirty="0"/>
                  <a:t>E.g. for a linear homoscedastic model with parameter </a:t>
                </a:r>
                <a14:m>
                  <m:oMath xmlns:m="http://schemas.openxmlformats.org/officeDocument/2006/math">
                    <m:r>
                      <a:rPr lang="x-none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x-none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x-non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none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x-non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x-none" dirty="0"/>
                  <a:t> we have  </a:t>
                </a:r>
                <a14:m>
                  <m:oMath xmlns:m="http://schemas.openxmlformats.org/officeDocument/2006/math">
                    <m:r>
                      <a:rPr lang="x-non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x-none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x-non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x-non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x-none" dirty="0"/>
                  <a:t> and  AIC </a:t>
                </a:r>
                <a14:m>
                  <m:oMath xmlns:m="http://schemas.openxmlformats.org/officeDocument/2006/math">
                    <m:r>
                      <a:rPr lang="x-none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x-none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x-none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̂"/>
                            <m:ctrlPr>
                              <a:rPr lang="x-none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none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</m:func>
                    <m:r>
                      <a:rPr lang="x-none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x-non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x-none" i="1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x-none" dirty="0"/>
                  <a:t>constant </a:t>
                </a:r>
              </a:p>
              <a:p>
                <a:endParaRPr lang="x-none" dirty="0"/>
              </a:p>
              <a:p>
                <a:r>
                  <a:rPr lang="x-none" dirty="0"/>
                  <a:t>AIC can be interpreted as the amount of information required to describe a new hypothetical sample when we estimate the model from one sample.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9" t="-857" r="-1163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93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x-none" dirty="0"/>
                  <a:t>Other information criteria are also used. They are defined empirically.</a:t>
                </a:r>
              </a:p>
              <a:p>
                <a:endParaRPr lang="x-none" dirty="0"/>
              </a:p>
              <a:p>
                <a:r>
                  <a:rPr lang="x-none" dirty="0"/>
                  <a:t>For example, the </a:t>
                </a:r>
                <a:r>
                  <a:rPr lang="x-none" dirty="0">
                    <a:solidFill>
                      <a:srgbClr val="FF3300"/>
                    </a:solidFill>
                  </a:rPr>
                  <a:t>Bayesian Information Criterion</a:t>
                </a:r>
                <a:r>
                  <a:rPr lang="x-none" dirty="0"/>
                  <a:t> (BIC) is defined for linear regression models</a:t>
                </a:r>
              </a:p>
              <a:p>
                <a:r>
                  <a:rPr lang="x-none" dirty="0"/>
                  <a:t>	BIC = </a:t>
                </a:r>
                <a14:m>
                  <m:oMath xmlns:m="http://schemas.openxmlformats.org/officeDocument/2006/math">
                    <m:r>
                      <a:rPr lang="x-none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x-none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x-none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̂"/>
                            <m:ctrlPr>
                              <a:rPr lang="x-none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x-none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</m:func>
                    <m:r>
                      <a:rPr lang="x-none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x-none" i="1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x-non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x-none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x-non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x-none" i="1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x-none" dirty="0"/>
                  <a:t>constant </a:t>
                </a:r>
              </a:p>
              <a:p>
                <a:r>
                  <a:rPr lang="x-none" dirty="0"/>
                  <a:t> (gives more weight than AIC to model dimension </a:t>
                </a:r>
                <a14:m>
                  <m:oMath xmlns:m="http://schemas.openxmlformats.org/officeDocument/2006/math">
                    <m:r>
                      <a:rPr lang="x-non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x-none" dirty="0"/>
                  <a:t> when the sample size </a:t>
                </a:r>
                <a14:m>
                  <m:oMath xmlns:m="http://schemas.openxmlformats.org/officeDocument/2006/math">
                    <m:r>
                      <a:rPr lang="x-non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x-none" dirty="0"/>
                  <a:t> is large) </a:t>
                </a:r>
              </a:p>
              <a:p>
                <a:endParaRPr lang="fr-CH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9" t="-85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940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fr-CH" sz="3200" dirty="0"/>
                  <a:t>Best Model for Internet Data, </a:t>
                </a:r>
                <a14:m>
                  <m:oMath xmlns:m="http://schemas.openxmlformats.org/officeDocument/2006/math">
                    <m:r>
                      <a:rPr lang="fr-CH" sz="32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fr-CH" sz="32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CH" sz="3200" dirty="0"/>
                  <a:t>, </a:t>
                </a:r>
                <a14:m>
                  <m:oMath xmlns:m="http://schemas.openxmlformats.org/officeDocument/2006/math">
                    <m:r>
                      <a:rPr lang="fr-CH" sz="3200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CH" sz="3200" dirty="0"/>
                  <a:t> up to 10</a:t>
                </a:r>
              </a:p>
            </p:txBody>
          </p:sp>
        </mc:Choice>
        <mc:Fallback xmlns="">
          <p:sp>
            <p:nvSpPr>
              <p:cNvPr id="1843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804" b="-469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43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982914" y="771526"/>
            <a:ext cx="6296025" cy="5019675"/>
          </a:xfrm>
          <a:noFill/>
        </p:spPr>
      </p:pic>
      <p:sp>
        <p:nvSpPr>
          <p:cNvPr id="1843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F2D547F6-719E-4EC9-9BBF-96DE33508CE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03302" y="6172200"/>
            <a:ext cx="5882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Information criteria are able to identify the best model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8742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48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24001" y="0"/>
                <a:ext cx="8893175" cy="908050"/>
              </a:xfrm>
            </p:spPr>
            <p:txBody>
              <a:bodyPr/>
              <a:lstStyle/>
              <a:p>
                <a:pPr eaLnBrk="1" hangingPunct="1"/>
                <a:r>
                  <a:rPr lang="fr-CH" sz="2800" dirty="0"/>
                  <a:t>Best Model for Internet Data, </a:t>
                </a:r>
                <a14:m>
                  <m:oMath xmlns:m="http://schemas.openxmlformats.org/officeDocument/2006/math">
                    <m:r>
                      <a:rPr lang="fr-CH" sz="28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CH" sz="2800" i="1" dirty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fr-CH" sz="2800" dirty="0"/>
                  <a:t>, </a:t>
                </a:r>
                <a14:m>
                  <m:oMath xmlns:m="http://schemas.openxmlformats.org/officeDocument/2006/math">
                    <m:r>
                      <a:rPr lang="fr-CH" sz="2800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fr-CH" sz="2800" dirty="0"/>
                  <a:t> up to 10</a:t>
                </a:r>
              </a:p>
            </p:txBody>
          </p:sp>
        </mc:Choice>
        <mc:Fallback xmlns="">
          <p:sp>
            <p:nvSpPr>
              <p:cNvPr id="2048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1" y="0"/>
                <a:ext cx="8893175" cy="908050"/>
              </a:xfrm>
              <a:blipFill>
                <a:blip r:embed="rId3"/>
                <a:stretch>
                  <a:fillRect l="-137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60B11B94-B39F-4B5E-AADB-DE241A403400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1" y="644525"/>
            <a:ext cx="7153275" cy="5791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34935" y="6172201"/>
            <a:ext cx="10187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Information criterions are not able to identify the best model; the polynomial models are not a good class of models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2553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 what is true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PAnswers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/>
                  <a:t>When doing the fit and if we use an information criterion, we can use all data available up to time 𝑡</a:t>
                </a:r>
                <a:endParaRPr lang="en-US" dirty="0"/>
              </a:p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dirty="0"/>
                  <a:t>When doing the fit and if we use a score + test data we can use all data available up to time </a:t>
                </a:r>
                <a14:m>
                  <m:oMath xmlns:m="http://schemas.openxmlformats.org/officeDocument/2006/math">
                    <m:r>
                      <a:rPr lang="fr-CH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dirty="0"/>
                  <a:t>A and B</a:t>
                </a:r>
              </a:p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dirty="0"/>
                  <a:t>None </a:t>
                </a:r>
              </a:p>
              <a:p>
                <a:pPr marL="457200" indent="-457200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dirty="0"/>
                  <a:t>I </a:t>
                </a:r>
                <a:r>
                  <a:rPr lang="en-US"/>
                  <a:t>don’t know</a:t>
                </a:r>
                <a:endParaRPr lang="en-US" dirty="0"/>
              </a:p>
            </p:txBody>
          </p:sp>
        </mc:Choice>
        <mc:Fallback xmlns="">
          <p:sp>
            <p:nvSpPr>
              <p:cNvPr id="3" name="TPAnswers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034" t="-965" r="-45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9086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is true</a:t>
            </a:r>
          </a:p>
          <a:p>
            <a:r>
              <a:rPr lang="en-US" dirty="0"/>
              <a:t>B is not true: if we use test data we need to keep a subset of the data for testing the prediction accuracy. We should not use this subset of data for fitting the model, otherwise the prediction performance is not properly assessed.</a:t>
            </a:r>
          </a:p>
          <a:p>
            <a:r>
              <a:rPr lang="en-US" dirty="0"/>
              <a:t>Answer 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11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Use of Bootstrap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we have a prediction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estimation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dirty="0"/>
                  <a:t> is done assuming some distribution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  <a:p>
                <a:endParaRPr lang="en-US" dirty="0"/>
              </a:p>
              <a:p>
                <a:r>
                  <a:rPr lang="en-US" dirty="0"/>
                  <a:t>Assume this distribution is only approximately known; we can improve the prediction intervals if we use a better approximation of this distribution. </a:t>
                </a:r>
              </a:p>
              <a:p>
                <a:endParaRPr lang="en-US" dirty="0"/>
              </a:p>
              <a:p>
                <a:r>
                  <a:rPr lang="en-US" dirty="0"/>
                  <a:t>For example, we can use the principle of the </a:t>
                </a:r>
                <a:r>
                  <a:rPr lang="en-US" dirty="0" err="1"/>
                  <a:t>Boostrap</a:t>
                </a:r>
                <a:r>
                  <a:rPr lang="en-US" dirty="0"/>
                  <a:t>, i.e. estimate the distribution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by its empirical distribution.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9" t="-85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703388" y="2524836"/>
                <a:ext cx="8856662" cy="4217277"/>
              </a:xfrm>
            </p:spPr>
            <p:txBody>
              <a:bodyPr/>
              <a:lstStyle/>
              <a:p>
                <a:pPr/>
                <a:r>
                  <a:rPr lang="en-US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apply theorem 2.5 to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gives the algorithm: </a:t>
                </a:r>
              </a:p>
              <a:p>
                <a:r>
                  <a:rPr lang="en-US" dirty="0"/>
                  <a:t>1.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by some method</a:t>
                </a:r>
              </a:p>
              <a:p>
                <a:r>
                  <a:rPr lang="en-US" dirty="0"/>
                  <a:t>2. Estimate residuals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3. (</a:t>
                </a:r>
                <a:r>
                  <a:rPr lang="en-US" dirty="0" err="1"/>
                  <a:t>Thm</a:t>
                </a:r>
                <a:r>
                  <a:rPr lang="en-US" dirty="0"/>
                  <a:t> 2.5)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𝜂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⌊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⌋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𝜉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⌊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+1)(1−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  <m:r>
                          <a:rPr lang="en-US" i="1">
                            <a:latin typeface="Cambria Math"/>
                          </a:rPr>
                          <m:t>⌋</m:t>
                        </m:r>
                      </m:sub>
                    </m:sSub>
                  </m:oMath>
                </a14:m>
                <a:r>
                  <a:rPr lang="x-none" dirty="0"/>
                  <a:t> </a:t>
                </a:r>
                <a:br>
                  <a:rPr lang="x-none" dirty="0"/>
                </a:br>
                <a:r>
                  <a:rPr lang="x-none" dirty="0"/>
                  <a:t>			(for </a:t>
                </a:r>
                <a14:m>
                  <m:oMath xmlns:m="http://schemas.openxmlformats.org/officeDocument/2006/math">
                    <m:r>
                      <a:rPr lang="x-none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x-none" b="0" i="1" smtClean="0">
                        <a:latin typeface="Cambria Math" panose="02040503050406030204" pitchFamily="18" charset="0"/>
                      </a:rPr>
                      <m:t>=5%, </m:t>
                    </m:r>
                    <m:r>
                      <a:rPr lang="x-non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x-none" b="0" i="1" smtClean="0">
                        <a:latin typeface="Cambria Math" panose="02040503050406030204" pitchFamily="18" charset="0"/>
                      </a:rPr>
                      <m:t>=100: </m:t>
                    </m:r>
                    <m:r>
                      <a:rPr lang="x-none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x-non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x-non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x-none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  <m:r>
                      <a:rPr lang="x-non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x-none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x-non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x-non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x-none" b="0" i="1" smtClean="0">
                            <a:latin typeface="Cambria Math" panose="02040503050406030204" pitchFamily="18" charset="0"/>
                          </a:rPr>
                          <m:t>(99)</m:t>
                        </m:r>
                      </m:sub>
                    </m:sSub>
                  </m:oMath>
                </a14:m>
                <a:r>
                  <a:rPr lang="x-none" dirty="0"/>
                  <a:t>)</a:t>
                </a:r>
                <a:endParaRPr lang="en-US" dirty="0"/>
              </a:p>
              <a:p>
                <a:r>
                  <a:rPr lang="en-US" dirty="0"/>
                  <a:t>4. Prediction interval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+ℓ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+ℓ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𝜂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+ℓ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𝜉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3388" y="2524836"/>
                <a:ext cx="8856662" cy="4217277"/>
              </a:xfrm>
              <a:blipFill>
                <a:blip r:embed="rId2"/>
                <a:stretch>
                  <a:fillRect l="-1032" t="-115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56" y="286408"/>
            <a:ext cx="8481871" cy="1860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478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61356" y="808672"/>
            <a:ext cx="10098694" cy="1418449"/>
          </a:xfrm>
        </p:spPr>
        <p:txBody>
          <a:bodyPr/>
          <a:lstStyle/>
          <a:p>
            <a:r>
              <a:rPr lang="en-US" dirty="0"/>
              <a:t>For this example, the bootstrap (done in log scale) gives asymmetric prediction interval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64481" y="16807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987" y="2116185"/>
            <a:ext cx="4500000" cy="4514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319" y="2116185"/>
            <a:ext cx="4500000" cy="45142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140340" y="5645903"/>
            <a:ext cx="1202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+mj-lt"/>
              </a:rPr>
              <a:t>bootstrap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75441" y="4349640"/>
            <a:ext cx="2648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j-lt"/>
              </a:rPr>
              <a:t>Assuming Laplace noise</a:t>
            </a:r>
          </a:p>
        </p:txBody>
      </p:sp>
    </p:spTree>
    <p:extLst>
      <p:ext uri="{BB962C8B-B14F-4D97-AF65-F5344CB8AC3E}">
        <p14:creationId xmlns:p14="http://schemas.microsoft.com/office/powerpoint/2010/main" val="3773728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4"/>
          <p:cNvSpPr>
            <a:spLocks noGrp="1"/>
          </p:cNvSpPr>
          <p:nvPr>
            <p:ph type="title"/>
          </p:nvPr>
        </p:nvSpPr>
        <p:spPr>
          <a:xfrm>
            <a:off x="1570415" y="0"/>
            <a:ext cx="8846761" cy="908050"/>
          </a:xfrm>
        </p:spPr>
        <p:txBody>
          <a:bodyPr/>
          <a:lstStyle/>
          <a:p>
            <a:r>
              <a:rPr lang="fr-CH"/>
              <a:t>Contents</a:t>
            </a:r>
          </a:p>
        </p:txBody>
      </p:sp>
      <p:sp>
        <p:nvSpPr>
          <p:cNvPr id="3075" name="Content Placeholder 5"/>
          <p:cNvSpPr>
            <a:spLocks noGrp="1"/>
          </p:cNvSpPr>
          <p:nvPr>
            <p:ph idx="1"/>
          </p:nvPr>
        </p:nvSpPr>
        <p:spPr>
          <a:xfrm>
            <a:off x="3147754" y="1295400"/>
            <a:ext cx="7215447" cy="4761807"/>
          </a:xfrm>
        </p:spPr>
        <p:txBody>
          <a:bodyPr/>
          <a:lstStyle/>
          <a:p>
            <a:pPr marL="457200" indent="-457200">
              <a:buFont typeface="Calibri" pitchFamily="34" charset="0"/>
              <a:buAutoNum type="arabicPeriod"/>
            </a:pPr>
            <a:r>
              <a:rPr lang="en-US" dirty="0"/>
              <a:t>What is forecasting ?</a:t>
            </a: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dirty="0"/>
              <a:t>Linear Regression</a:t>
            </a: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dirty="0"/>
              <a:t>Estimation error vs Prediction interval</a:t>
            </a: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dirty="0"/>
              <a:t>Avoiding </a:t>
            </a:r>
            <a:r>
              <a:rPr lang="en-US" dirty="0" err="1"/>
              <a:t>Overfitting</a:t>
            </a:r>
            <a:endParaRPr lang="en-US" dirty="0"/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dirty="0"/>
              <a:t>Use of Bootstrap</a:t>
            </a:r>
            <a:endParaRPr lang="x-none" dirty="0"/>
          </a:p>
          <a:p>
            <a:endParaRPr lang="en-US" dirty="0"/>
          </a:p>
          <a:p>
            <a:pPr marL="457200" indent="-457200">
              <a:buFont typeface="Calibri" pitchFamily="34" charset="0"/>
              <a:buAutoNum type="arabicPeriod"/>
            </a:pPr>
            <a:endParaRPr lang="en-US" dirty="0"/>
          </a:p>
        </p:txBody>
      </p:sp>
      <p:sp>
        <p:nvSpPr>
          <p:cNvPr id="307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DD90FF53-8593-4B8B-B9D2-A399EDCD5B3E}" type="slidenum">
              <a:rPr lang="en-US" smtClean="0"/>
              <a:pPr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47166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5000105" y="1052514"/>
            <a:ext cx="5559945" cy="1418449"/>
          </a:xfrm>
        </p:spPr>
        <p:txBody>
          <a:bodyPr/>
          <a:lstStyle/>
          <a:p>
            <a:r>
              <a:rPr lang="en-US" dirty="0"/>
              <a:t>For this example, the bootstrap gives slightly smaller intervals than the ones based on </a:t>
            </a:r>
            <a:r>
              <a:rPr lang="en-US" dirty="0" err="1"/>
              <a:t>gaussian</a:t>
            </a:r>
            <a:r>
              <a:rPr lang="en-US" dirty="0"/>
              <a:t> noise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92" y="72148"/>
            <a:ext cx="2958696" cy="23473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01" y="2224184"/>
            <a:ext cx="8715175" cy="43734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8934891" y="4397949"/>
              <a:ext cx="202680" cy="3049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23011" y="4386069"/>
                <a:ext cx="22644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7288971" y="5399469"/>
              <a:ext cx="435960" cy="2790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77091" y="5387589"/>
                <a:ext cx="459720" cy="30276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/>
          <p:cNvSpPr txBox="1"/>
          <p:nvPr/>
        </p:nvSpPr>
        <p:spPr>
          <a:xfrm>
            <a:off x="4646590" y="5493803"/>
            <a:ext cx="2755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j-lt"/>
              </a:rPr>
              <a:t>Assuming </a:t>
            </a:r>
            <a:r>
              <a:rPr lang="en-US" sz="2000" dirty="0" err="1">
                <a:solidFill>
                  <a:srgbClr val="FF0000"/>
                </a:solidFill>
                <a:latin typeface="+mj-lt"/>
              </a:rPr>
              <a:t>gaussian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 noise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61621" y="4365743"/>
            <a:ext cx="1202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j-lt"/>
              </a:rPr>
              <a:t>bootstrap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481" y="16807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4843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/>
              <a:t>1. What is forecasting ?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Assume you have been able to define the </a:t>
            </a:r>
            <a:r>
              <a:rPr lang="en-US" i="1" dirty="0"/>
              <a:t>nature </a:t>
            </a:r>
            <a:r>
              <a:rPr lang="en-US" dirty="0"/>
              <a:t> of the load for your study</a:t>
            </a:r>
          </a:p>
          <a:p>
            <a:pPr eaLnBrk="1" hangingPunct="1"/>
            <a:r>
              <a:rPr lang="en-US" dirty="0"/>
              <a:t>It remains to have an idea about its </a:t>
            </a:r>
            <a:r>
              <a:rPr lang="en-US" i="1" dirty="0"/>
              <a:t>intensity</a:t>
            </a:r>
          </a:p>
          <a:p>
            <a:pPr eaLnBrk="1" hangingPunct="1"/>
            <a:endParaRPr lang="en-US" i="1" dirty="0"/>
          </a:p>
          <a:p>
            <a:pPr eaLnBrk="1" hangingPunct="1"/>
            <a:r>
              <a:rPr lang="en-US" dirty="0"/>
              <a:t>It is impossible to forecast without error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The good engineer should</a:t>
            </a:r>
          </a:p>
          <a:p>
            <a:pPr lvl="1" eaLnBrk="1" hangingPunct="1"/>
            <a:r>
              <a:rPr lang="en-US" dirty="0"/>
              <a:t>Forecast </a:t>
            </a:r>
            <a:r>
              <a:rPr lang="en-US" i="1" dirty="0">
                <a:solidFill>
                  <a:srgbClr val="FF0000"/>
                </a:solidFill>
              </a:rPr>
              <a:t>what can be forecast</a:t>
            </a:r>
          </a:p>
          <a:p>
            <a:pPr lvl="1" eaLnBrk="1" hangingPunct="1"/>
            <a:r>
              <a:rPr lang="en-US" dirty="0"/>
              <a:t>Give </a:t>
            </a:r>
            <a:r>
              <a:rPr lang="en-US" i="1" dirty="0">
                <a:solidFill>
                  <a:srgbClr val="FF0000"/>
                </a:solidFill>
              </a:rPr>
              <a:t>uncertainty</a:t>
            </a:r>
            <a:r>
              <a:rPr lang="en-US" dirty="0"/>
              <a:t> intervals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The rest is outside our control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BF76760-BCDA-4E9B-93FC-F1F18F5A00A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101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72400" y="3200400"/>
            <a:ext cx="2463800" cy="2952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9211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= finding conditional distribution of future given past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we observe some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=1,2,3…</m:t>
                    </m:r>
                  </m:oMath>
                </a14:m>
                <a:endParaRPr lang="en-US" b="0" dirty="0"/>
              </a:p>
              <a:p>
                <a:pPr/>
                <a:r>
                  <a:rPr lang="en-US" dirty="0"/>
                  <a:t>We have observed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want to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+ℓ</m:t>
                        </m:r>
                      </m:sub>
                    </m:sSub>
                  </m:oMath>
                </a14:m>
                <a:br>
                  <a:rPr lang="en-US" dirty="0"/>
                </a:br>
                <a:r>
                  <a:rPr lang="en-US" dirty="0"/>
                  <a:t>A </a:t>
                </a:r>
                <a:r>
                  <a:rPr lang="en-US" dirty="0">
                    <a:solidFill>
                      <a:srgbClr val="FF0000"/>
                    </a:solidFill>
                  </a:rPr>
                  <a:t>full forecast </a:t>
                </a:r>
                <a:r>
                  <a:rPr lang="en-US" dirty="0"/>
                  <a:t>is the conditional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+ℓ</m:t>
                        </m:r>
                      </m:sub>
                    </m:sSub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A </a:t>
                </a:r>
                <a:r>
                  <a:rPr lang="en-US" dirty="0">
                    <a:solidFill>
                      <a:srgbClr val="FF0000"/>
                    </a:solidFill>
                  </a:rPr>
                  <a:t>point forecast </a:t>
                </a:r>
                <a:r>
                  <a:rPr lang="en-US" dirty="0"/>
                  <a:t>is (e.g.) the mean,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+ℓ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:r>
                  <a:rPr lang="en-US" dirty="0"/>
                  <a:t>(or the median)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A </a:t>
                </a:r>
                <a:r>
                  <a:rPr lang="en-US" dirty="0">
                    <a:solidFill>
                      <a:srgbClr val="FF0000"/>
                    </a:solidFill>
                  </a:rPr>
                  <a:t>prediction interval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at level 95%  is such that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≥0.95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9" t="-85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62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 dirty="0"/>
              <a:t>2. Use of </a:t>
            </a:r>
            <a:r>
              <a:rPr lang="fr-CH" dirty="0" err="1"/>
              <a:t>Regression</a:t>
            </a:r>
            <a:r>
              <a:rPr lang="fr-CH" dirty="0"/>
              <a:t> </a:t>
            </a:r>
            <a:r>
              <a:rPr lang="fr-CH" dirty="0" err="1"/>
              <a:t>Models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/>
                  <a:t>Simple, often used</a:t>
                </a:r>
              </a:p>
              <a:p>
                <a:pPr eaLnBrk="1" hangingPunct="1"/>
                <a:r>
                  <a:rPr lang="en-US" dirty="0"/>
                  <a:t>Based on a model fitted over the past, assumed to hold in the future</a:t>
                </a:r>
                <a:endParaRPr lang="x-none" dirty="0"/>
              </a:p>
              <a:p>
                <a:pPr eaLnBrk="1" hangingPunct="1"/>
                <a:endParaRPr lang="x-none" dirty="0"/>
              </a:p>
              <a:p>
                <a:pPr eaLnBrk="1" hangingPunct="1"/>
                <a:r>
                  <a:rPr lang="x-none" dirty="0"/>
                  <a:t>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=238.2475−871876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−4.2961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𝑖𝑖𝑑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x-none" i="1" dirty="0">
                  <a:latin typeface="Cambria Math" panose="02040503050406030204" pitchFamily="18" charset="0"/>
                </a:endParaRPr>
              </a:p>
              <a:p>
                <a:r>
                  <a:rPr lang="x-none" b="0" dirty="0"/>
                  <a:t> and </a:t>
                </a:r>
                <a14:m>
                  <m:oMath xmlns:m="http://schemas.openxmlformats.org/officeDocument/2006/math">
                    <m:r>
                      <a:rPr lang="x-non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=38.2667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9" t="-85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121798FE-ABE8-44B7-9819-E455F7FA35C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31719" y="3460258"/>
            <a:ext cx="4038600" cy="3203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7090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3565" y="714895"/>
                <a:ext cx="10483762" cy="6048000"/>
              </a:xfrm>
            </p:spPr>
            <p:txBody>
              <a:bodyPr/>
              <a:lstStyle/>
              <a:p>
                <a:pPr/>
                <a:r>
                  <a:rPr lang="en-US" dirty="0"/>
                  <a:t>We have obtained the model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=238.2475−871876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−4.2961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=38.2667</m:t>
                    </m:r>
                  </m:oMath>
                </a14:m>
                <a:endParaRPr lang="en-US" dirty="0"/>
              </a:p>
              <a:p>
                <a:pPr/>
                <a:endParaRPr lang="en-US" dirty="0"/>
              </a:p>
              <a:p>
                <a:r>
                  <a:rPr lang="en-US" b="0" dirty="0"/>
                  <a:t>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=238.2475−871876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+ℓ)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−4.2961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+ℓ)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+ℓ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+ℓ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=38.2667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+ℓ</m:t>
                        </m:r>
                      </m:sub>
                    </m:sSub>
                  </m:oMath>
                </a14:m>
                <a:r>
                  <a:rPr lang="en-US" dirty="0"/>
                  <a:t>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 (because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+ℓ</m:t>
                        </m:r>
                      </m:sub>
                    </m:sSub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Point prediction: </a:t>
                </a:r>
                <a:endParaRPr lang="en-CA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</m:d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endChr m:val="|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+ℓ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238.2475−871876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+ℓ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−4.2961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+ℓ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br>
                  <a:rPr lang="en-CA" dirty="0"/>
                </a:br>
                <a:r>
                  <a:rPr lang="en-CA" dirty="0"/>
                  <a:t>because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endChr m:val="|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+ℓ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+ℓ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3565" y="714895"/>
                <a:ext cx="10483762" cy="6048000"/>
              </a:xfrm>
              <a:blipFill>
                <a:blip r:embed="rId2"/>
                <a:stretch>
                  <a:fillRect l="-872" t="-806" r="-11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7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DE3C5BC-F828-46BD-AD4F-E654ED78A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8532" y="3569459"/>
                <a:ext cx="10907846" cy="2947720"/>
              </a:xfrm>
            </p:spPr>
            <p:txBody>
              <a:bodyPr/>
              <a:lstStyle/>
              <a:p>
                <a:r>
                  <a:rPr lang="en-CA" dirty="0"/>
                  <a:t>We have obtained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=238.2475−871876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+ℓ)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−4.2961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+ℓ)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+ℓ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+ℓ</m:t>
                          </m:r>
                        </m:sub>
                      </m:sSub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+ℓ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  <a:p>
                <a:r>
                  <a:rPr lang="en-CA" dirty="0"/>
                  <a:t>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endChr m:val="|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+ℓ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−1.96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;1.96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+ℓ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−1.96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;1.96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CA" dirty="0"/>
              </a:p>
              <a:p>
                <a:br>
                  <a:rPr lang="en-CA" dirty="0"/>
                </a:br>
                <a:r>
                  <a:rPr lang="en-CA" dirty="0"/>
                  <a:t>Thus  a 95% </a:t>
                </a:r>
                <a:r>
                  <a:rPr lang="en-CA" dirty="0">
                    <a:solidFill>
                      <a:srgbClr val="FF0000"/>
                    </a:solidFill>
                  </a:rPr>
                  <a:t>prediction interval </a:t>
                </a:r>
                <a:r>
                  <a:rPr lang="en-CA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±1.96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fr-CH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DE3C5BC-F828-46BD-AD4F-E654ED78A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532" y="3569459"/>
                <a:ext cx="10907846" cy="2947720"/>
              </a:xfrm>
              <a:blipFill>
                <a:blip r:embed="rId3"/>
                <a:stretch>
                  <a:fillRect l="-894" t="-1656" b="-10145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E2F02B31-4245-491F-90C6-D009D3C983D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09555" y="0"/>
            <a:ext cx="4514850" cy="3600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021" y="691390"/>
            <a:ext cx="2958696" cy="23473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90081A-986D-4617-B48E-AA2503C736C9}"/>
              </a:ext>
            </a:extLst>
          </p:cNvPr>
          <p:cNvSpPr txBox="1"/>
          <p:nvPr/>
        </p:nvSpPr>
        <p:spPr>
          <a:xfrm>
            <a:off x="10240354" y="24855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CH" sz="1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FB6A32-61DE-4AC5-A241-95091B772000}"/>
                  </a:ext>
                </a:extLst>
              </p:cNvPr>
              <p:cNvSpPr txBox="1"/>
              <p:nvPr/>
            </p:nvSpPr>
            <p:spPr>
              <a:xfrm>
                <a:off x="6104200" y="3560186"/>
                <a:ext cx="738728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CA" sz="1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CA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</m:d>
                    </m:oMath>
                  </m:oMathPara>
                </a14:m>
                <a:endParaRPr lang="fr-CH" sz="1800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FB6A32-61DE-4AC5-A241-95091B772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200" y="3560186"/>
                <a:ext cx="738728" cy="376770"/>
              </a:xfrm>
              <a:prstGeom prst="rect">
                <a:avLst/>
              </a:prstGeom>
              <a:blipFill>
                <a:blip r:embed="rId6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C10DDC69-ACB0-4F16-B520-7B5CC4614877}"/>
              </a:ext>
            </a:extLst>
          </p:cNvPr>
          <p:cNvSpPr/>
          <p:nvPr/>
        </p:nvSpPr>
        <p:spPr bwMode="auto">
          <a:xfrm rot="5400000">
            <a:off x="5888416" y="30940"/>
            <a:ext cx="431569" cy="7866832"/>
          </a:xfrm>
          <a:prstGeom prst="leftBrace">
            <a:avLst/>
          </a:prstGeom>
          <a:noFill/>
          <a:ln w="127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fr-CH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5852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Virus Growth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:r>
                  <a:rPr lang="en-US" dirty="0"/>
                  <a:t>We have obtained the model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	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Laplace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6.2205</a:t>
                </a:r>
              </a:p>
              <a:p>
                <a:endParaRPr lang="en-US" dirty="0"/>
              </a:p>
              <a:p>
                <a:pPr/>
                <a:r>
                  <a:rPr lang="en-US" dirty="0"/>
                  <a:t>A 95%-</a:t>
                </a:r>
                <a:r>
                  <a:rPr lang="en-US" dirty="0">
                    <a:solidFill>
                      <a:srgbClr val="FF3300"/>
                    </a:solidFill>
                  </a:rPr>
                  <a:t>prediction interval </a:t>
                </a:r>
                <a:r>
                  <a:rPr lang="en-US" dirty="0"/>
                  <a:t>is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+ℓ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func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         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is the 97.5% quantile of the Laplace(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)  distribution;</a:t>
                </a:r>
              </a:p>
              <a:p>
                <a:endParaRPr lang="en-US" dirty="0"/>
              </a:p>
              <a:p>
                <a:r>
                  <a:rPr lang="en-US" dirty="0"/>
                  <a:t>In natural scale:</a:t>
                </a:r>
                <a:r>
                  <a:rPr lang="x-none" dirty="0"/>
                  <a:t> </a:t>
                </a:r>
                <a:r>
                  <a:rPr lang="en-US" dirty="0">
                    <a:solidFill>
                      <a:srgbClr val="FF3300"/>
                    </a:solidFill>
                  </a:rPr>
                  <a:t>Point prediction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+ℓ)</m:t>
                        </m:r>
                      </m:sup>
                    </m:sSup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95%-prediction interval: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+ℓ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+ℓ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5" t="-85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A5A597-CA98-43DC-8E18-EB322DDCE44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745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OWBARVISIBLE" val="True"/>
  <p:tag name="CSVFORMAT" val="0"/>
  <p:tag name="COUNTDOWNSTYLE" val="-1"/>
  <p:tag name="COUNTDOWNSECONDS" val="10"/>
  <p:tag name="BACKUPSESSIONS" val="True"/>
  <p:tag name="REVIEWONLY" val="False"/>
  <p:tag name="RACEENDPOINTS" val="100"/>
  <p:tag name="PARTICIPANTSINLEADERBOARD" val="5"/>
  <p:tag name="BUBBLESIZEVISIBLE" val="True"/>
  <p:tag name="CUSTOMGRIDBACKCOLOR" val="-722948"/>
  <p:tag name="CUSTOMCELLBACKCOLOR3" val="-268652"/>
  <p:tag name="DISPLAYDEVICENUMBER" val="True"/>
  <p:tag name="AUTOSIZEGRID" val="True"/>
  <p:tag name="POLLINGCYCLE" val="2"/>
  <p:tag name="INCLUDENONRESPONDERS" val="False"/>
  <p:tag name="CORRECTPOINTVALUE" val="1"/>
  <p:tag name="ZEROBASED" val="False"/>
  <p:tag name="FIBDISPLAYRESULTS" val="True"/>
  <p:tag name="PRRESPONSE1" val="10"/>
  <p:tag name="PRRESPONSE5" val="6"/>
  <p:tag name="PRRESPONSE9" val="2"/>
  <p:tag name="USESECONDARYMONITOR" val="True"/>
  <p:tag name="ANSWERNOWTEXT" val="Answer Now"/>
  <p:tag name="INPUTSOURCE" val="1"/>
  <p:tag name="CHARTVALUEFORMAT" val="0%"/>
  <p:tag name="STDCHART" val="1"/>
  <p:tag name="TEAMSINLEADERBOARD" val="5"/>
  <p:tag name="BUBBLEGROUPING" val="3"/>
  <p:tag name="CUSTOMCELLBACKCOLOR2" val="-13395457"/>
  <p:tag name="DISPLAYDEVICEID" val="True"/>
  <p:tag name="GRIDPOSITION" val="1"/>
  <p:tag name="RESETCHARTS" val="True"/>
  <p:tag name="INCORRECTPOINTVALUE" val="0"/>
  <p:tag name="CHARTSCALE" val="True"/>
  <p:tag name="FIBDISPLAYKEYWORDS" val="True"/>
  <p:tag name="PRRESPONSE6" val="5"/>
  <p:tag name="SHOWFLASHWARNING" val="True"/>
  <p:tag name="EXPANDSHOWBAR" val="True"/>
  <p:tag name="RESPCOUNTERSTYLE" val="-1"/>
  <p:tag name="ALLOWDUPLICATES" val="False"/>
  <p:tag name="AUTOUPDATEALIASES" val="True"/>
  <p:tag name="MAXRESPONDERS" val="5"/>
  <p:tag name="CUSTOMCELLFORECOLOR" val="-16777216"/>
  <p:tag name="DISPLAYNAME" val="True"/>
  <p:tag name="GRIDFONTSIZE" val="12"/>
  <p:tag name="INCLUDEPPT" val="True"/>
  <p:tag name="AUTOADJUSTPARTRANGE" val="True"/>
  <p:tag name="PRRESPONSE2" val="9"/>
  <p:tag name="PRRESPONSE8" val="3"/>
  <p:tag name="POWERPOINTVERSION" val="14.0"/>
  <p:tag name="RESPCOUNTERFORMAT" val="0"/>
  <p:tag name="AUTOADVANCE" val="False"/>
  <p:tag name="SKIPREMAININGRACESLIDES" val="True"/>
  <p:tag name="CUSTOMCELLBACKCOLOR1" val="-657956"/>
  <p:tag name="GRIDROTATIONINTERVAL" val="2"/>
  <p:tag name="MULTIRESPDIVISOR" val="1"/>
  <p:tag name="ADVANCEDSETTINGSVIEW" val="False"/>
  <p:tag name="PRRESPONSE4" val="7"/>
  <p:tag name="RESPTABLESTYLE" val="-1"/>
  <p:tag name="RACERSMAXDISPLAYED" val="5"/>
  <p:tag name="DEFAULTNUMTEAMS" val="5"/>
  <p:tag name="GRIDSIZE" val="{Width=800, Height=600}"/>
  <p:tag name="REALTIMEBACKUP" val="False"/>
  <p:tag name="PRRESPONSE3" val="8"/>
  <p:tag name="SAVECSVWITHSESSION" val="True"/>
  <p:tag name="BACKUPMAINTENANCE" val="7"/>
  <p:tag name="BUBBLEVALUEFORMAT" val="0.0"/>
  <p:tag name="CHARTCOLORS" val="0"/>
  <p:tag name="FIBNUMRESULTS" val="5"/>
  <p:tag name="ALWAYSOPENPOLL" val="False"/>
  <p:tag name="ROTATIONINTERVAL" val="2"/>
  <p:tag name="USESCHEMECOLORS" val="True"/>
  <p:tag name="REALTIMEBACKUPPATH" val="(None)"/>
  <p:tag name="BULLETTYPE" val="3"/>
  <p:tag name="BUBBLENAMEVISIBLE" val="True"/>
  <p:tag name="ALLOWUSERFEEDBACK" val="True"/>
  <p:tag name="ANSWERNOWSTYLE" val="-1"/>
  <p:tag name="GRIDOPACITY" val="90"/>
  <p:tag name="PRRESPONSE10" val="1"/>
  <p:tag name="CHARTLABELS" val="1"/>
  <p:tag name="RACEANIMATIONSPEED" val="3"/>
  <p:tag name="NUMRESPONSES" val="1"/>
  <p:tag name="CUSTOMCELLBACKCOLOR4" val="-8355712"/>
  <p:tag name="PRRESPONSE7" val="4"/>
  <p:tag name="FIBINCLUDEOTHER" val="True"/>
  <p:tag name="DELIMITERS" val="3.1"/>
  <p:tag name="TASKPANEKEY" val="76910c7b-ac61-4687-8d99-4e479acb8bde"/>
  <p:tag name="WASPOLLED" val="23CE19B6F2DB4B9E9AD220E61AE52578"/>
  <p:tag name="TPVERSION" val="5"/>
  <p:tag name="TPFULLVERSION" val="5.3.1.3337"/>
  <p:tag name="PPTVERSION" val="15"/>
  <p:tag name="TPOS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TPQUESTIONXML" val="﻿&lt;?xml version=&quot;1.0&quot; encoding=&quot;utf-8&quot;?&gt;&#10;&lt;questionlist&gt;&#10;    &lt;properties&gt;&#10;        &lt;guid&gt;A3197F3B10FF4A21B965FC598AFA967C&lt;/guid&gt;&#10;        &lt;description /&gt;&#10;        &lt;date&gt;3/18/2015 10:38:40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2C9CE5DA0D214468994D72F353CB426E&lt;/guid&gt;&#10;            &lt;repollguid&gt;8032C9935E984DD496F4AFFA0151E81F&lt;/repollguid&gt;&#10;            &lt;sourceid&gt;594D24145396492BACF7374136E830AD&lt;/sourceid&gt;&#10;            &lt;questiontext&gt;Say what is true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71FD9DCABF394E3FB2165AC5421CD396&lt;/guid&gt;&#10;                    &lt;answertext&gt;When doing the fit and if we use an information criterion, we can use all data available up to time $$ &lt;/answertext&gt;&#10;                    &lt;valuetype&gt;0&lt;/valuetype&gt;&#10;                &lt;/answer&gt;&#10;                &lt;answer&gt;&#10;                    &lt;guid&gt;AD80407A79E441D5BC5C2646B9DCEC9D&lt;/guid&gt;&#10;                    &lt;answertext&gt;When doing the fit and if we use a score + test data we can use all data available up to time $$ &lt;/answertext&gt;&#10;                    &lt;valuetype&gt;0&lt;/valuetype&gt;&#10;                &lt;/answer&gt;&#10;                &lt;answer&gt;&#10;                    &lt;guid&gt;B5AE0CBBE0F14844A144C679E4242450&lt;/guid&gt;&#10;                    &lt;answertext&gt;A and B &lt;/answertext&gt;&#10;                    &lt;valuetype&gt;0&lt;/valuetype&gt;&#10;                &lt;/answer&gt;&#10;                &lt;answer&gt;&#10;                    &lt;guid&gt;C3D6E931393349E29C4854153CD1BD71&lt;/guid&gt;&#10;                    &lt;answertext&gt;None  &lt;/answertext&gt;&#10;                    &lt;valuetype&gt;0&lt;/valuetype&gt;&#10;                &lt;/answer&gt;&#10;                &lt;answer&gt;&#10;                    &lt;guid&gt;6BD44401696D48049601770C80391185&lt;/guid&gt;&#10;                    &lt;answertext&gt;I don’t know &lt;/answertext&gt;&#10;                    &lt;valuetype&gt;0&lt;/valuetype&gt;&#10;                &lt;/answer&gt;&#10;            &lt;/answers&gt;&#10;        &lt;/multichoice&gt;&#10;    &lt;/questions&gt;&#10;&lt;/questionlist&gt;"/>
  <p:tag name="AUTOOPENPOLL" val="True"/>
  <p:tag name="AUTOFORMATCHART" val="True"/>
  <p:tag name="RESULTS" val="Say what is true[;crlf;]16[;]18[;]16[;]False[;]0[;][;crlf;]1,6875[;]1[;]1,2608900626145[;]1,58984375[;crlf;]12[;]0[;]When doing the fit and if we use an information criterion, we can use all data available up to time $$1[;]When doing the fit and if we use an information criterion, we can use all data available up to time $$[;][;crlf;]0[;]0[;]When doing the fit and if we use a score + test data we can use all data available up to time $$2[;]When doing the fit and if we use a score + test data we can use all data available up to time $$[;][;crlf;]2[;]0[;]A and B3[;]A and B[;][;crlf;]1[;]0[;]None 4[;]None [;][;crlf;]1[;]0[;]I don’t know5[;]I don’t know[;]"/>
  <p:tag name="HASRESULTS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92DC1D08BE934CE48EA358D11EFAD546&lt;/guid&gt;&#10;        &lt;description /&gt;&#10;        &lt;date&gt;3/18/2015 10:35:33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4AE3A59AFB0B4D5CA1E5A3C213F8C562&lt;/guid&gt;&#10;            &lt;repollguid&gt;56AC2404944C48F3BAC180423BC1EEDF&lt;/repollguid&gt;&#10;            &lt;sourceid&gt;861A6DD1C52D4652A06EA0E699AFE0E9&lt;/sourceid&gt;&#10;            &lt;questiontext&gt;Say what is true, for this model →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16770B788BF346449088C518B526B706&lt;/guid&gt;&#10;                    &lt;answertext&gt;The width of prediction interval is constant and equal to 2×1.96$$&lt;/answertext&gt;&#10;                    &lt;valuetype&gt;0&lt;/valuetype&gt;&#10;                &lt;/answer&gt;&#10;                &lt;answer&gt;&#10;                    &lt;guid&gt;0082F55885194D339AF7EF2E2D8E68FD&lt;/guid&gt;&#10;                    &lt;answertext&gt;A is true and $$ is the root mean square of the residuals up to time $$=224&lt;/answertext&gt;&#10;                    &lt;valuetype&gt;0&lt;/valuetype&gt;&#10;                &lt;/answer&gt;&#10;                &lt;answer&gt;&#10;                    &lt;guid&gt;7D48558B025442F1A8E7178AD8E6B4C9&lt;/guid&gt;&#10;                    &lt;answertext&gt;A is true and $$ is the root mean square of the forecast errors if we apply the model up to time $$=224&lt;/answertext&gt;&#10;                    &lt;valuetype&gt;0&lt;/valuetype&gt;&#10;                &lt;/answer&gt;&#10;                &lt;answer&gt;&#10;                    &lt;guid&gt;3B9359834D914D8C8DE2B64587F31061&lt;/guid&gt;&#10;                    &lt;answertext&gt;B and C&lt;/answertext&gt;&#10;                    &lt;valuetype&gt;0&lt;/valuetype&gt;&#10;                &lt;/answer&gt;&#10;                &lt;answer&gt;&#10;                    &lt;guid&gt;2A2CBB8786354A75AFAE505B259D7EB5&lt;/guid&gt;&#10;                    &lt;answertext&gt;None of the above&lt;/answertext&gt;&#10;                    &lt;valuetype&gt;0&lt;/valuetype&gt;&#10;                &lt;/answer&gt;&#10;                &lt;answer&gt;&#10;                    &lt;guid&gt;4881F3739C574CA88B2AF149FBC877C9&lt;/guid&gt;&#10;                    &lt;answertext&gt;I don’t know&lt;/answertext&gt;&#10;                    &lt;valuetype&gt;0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  <p:tag name="RESULTS" val="Say what is true, for this model →[;crlf;]5[;]5[;]5[;]False[;]0[;][;crlf;]2,2[;]1[;]1,46969384566991[;]2,16[;crlf;]3[;]0[;]The width of prediction interval is constant and equal to 2×1.96$$1[;]The width of prediction interval is constant and equal to 2×1.96$$[;][;crlf;]0[;]0[;]A is true and $$ is the root mean square of the residuals up to time $$=2242[;]A is true and $$ is the root mean square of the residuals up to time $$=224[;][;crlf;]0[;]0[;]A is true and $$ is the root mean square of the forecast errors if we apply the model up to time $$=2243[;]A is true and $$ is the root mean square of the forecast errors if we apply the model up to time $$=224[;][;crlf;]2[;]0[;]B and C4[;]B and C[;][;crlf;]0[;]0[;]None of the above5[;]None of the above[;][;crlf;]0[;]0[;]I don’t know6[;]I don’t know[;]"/>
  <p:tag name="HASRESULTS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tcp">
  <a:themeElements>
    <a:clrScheme name="tc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cp">
      <a:majorFont>
        <a:latin typeface="Calibri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j-lt"/>
          </a:defRPr>
        </a:defPPr>
      </a:lstStyle>
    </a:spDef>
    <a:lnDef>
      <a:spPr bwMode="auto">
        <a:noFill/>
        <a:ln w="38100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+mj-lt"/>
          </a:defRPr>
        </a:defPPr>
      </a:lstStyle>
    </a:txDef>
  </a:objectDefaults>
  <a:extraClrSchemeLst>
    <a:extraClrScheme>
      <a:clrScheme name="tc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queuing</Template>
  <TotalTime>4993</TotalTime>
  <Words>1660</Words>
  <Application>Microsoft Office PowerPoint</Application>
  <PresentationFormat>Widescreen</PresentationFormat>
  <Paragraphs>190</Paragraphs>
  <Slides>30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Cambria</vt:lpstr>
      <vt:lpstr>Cambria Math</vt:lpstr>
      <vt:lpstr>Symbol</vt:lpstr>
      <vt:lpstr>Times New Roman</vt:lpstr>
      <vt:lpstr>Wingdings</vt:lpstr>
      <vt:lpstr>tcp</vt:lpstr>
      <vt:lpstr>Forecasting Part 1</vt:lpstr>
      <vt:lpstr>Performance Evaluation Mini-Project</vt:lpstr>
      <vt:lpstr>Contents</vt:lpstr>
      <vt:lpstr>1. What is forecasting ?</vt:lpstr>
      <vt:lpstr>Forecasting = finding conditional distribution of future given past </vt:lpstr>
      <vt:lpstr>2. Use of Regression Models</vt:lpstr>
      <vt:lpstr>Prediction</vt:lpstr>
      <vt:lpstr>PowerPoint Presentation</vt:lpstr>
      <vt:lpstr>Virus Growth Data</vt:lpstr>
      <vt:lpstr>PowerPoint Presentation</vt:lpstr>
      <vt:lpstr>Say what is true, for this model →</vt:lpstr>
      <vt:lpstr>Solution</vt:lpstr>
      <vt:lpstr>3. How about the estimation error ?</vt:lpstr>
      <vt:lpstr>PowerPoint Presentation</vt:lpstr>
      <vt:lpstr>Exact Formulas exist for Linear Regression with LS</vt:lpstr>
      <vt:lpstr>PowerPoint Presentation</vt:lpstr>
      <vt:lpstr>Take-Home Message</vt:lpstr>
      <vt:lpstr>4. The Overfitting Problem</vt:lpstr>
      <vt:lpstr>Prediction for the better model</vt:lpstr>
      <vt:lpstr>How to avoid overfitting</vt:lpstr>
      <vt:lpstr>Method 2: Information Criteria</vt:lpstr>
      <vt:lpstr>PowerPoint Presentation</vt:lpstr>
      <vt:lpstr>Best Model for Internet Data, d=1, h up to 10</vt:lpstr>
      <vt:lpstr>Best Model for Internet Data, h=3, d up to 10</vt:lpstr>
      <vt:lpstr>Say what is true</vt:lpstr>
      <vt:lpstr>Solution</vt:lpstr>
      <vt:lpstr>5. Use of Bootstrap</vt:lpstr>
      <vt:lpstr>PowerPoint Presentation</vt:lpstr>
      <vt:lpstr>Example</vt:lpstr>
      <vt:lpstr>Example</vt:lpstr>
    </vt:vector>
  </TitlesOfParts>
  <Company>EPFL I&amp;C-LCA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Confidence Intervals</dc:title>
  <dc:creator>Jean-Yves Le Boudec</dc:creator>
  <cp:lastModifiedBy>Jean-Yves Le Boudec</cp:lastModifiedBy>
  <cp:revision>628</cp:revision>
  <cp:lastPrinted>2021-03-24T08:57:30Z</cp:lastPrinted>
  <dcterms:created xsi:type="dcterms:W3CDTF">2005-02-23T18:59:41Z</dcterms:created>
  <dcterms:modified xsi:type="dcterms:W3CDTF">2021-03-24T08:57:41Z</dcterms:modified>
</cp:coreProperties>
</file>