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722" r:id="rId1"/>
  </p:sldMasterIdLst>
  <p:notesMasterIdLst>
    <p:notesMasterId r:id="rId12"/>
  </p:notesMasterIdLst>
  <p:handoutMasterIdLst>
    <p:handoutMasterId r:id="rId13"/>
  </p:handoutMasterIdLst>
  <p:sldIdLst>
    <p:sldId id="433" r:id="rId2"/>
    <p:sldId id="550" r:id="rId3"/>
    <p:sldId id="564" r:id="rId4"/>
    <p:sldId id="553" r:id="rId5"/>
    <p:sldId id="554" r:id="rId6"/>
    <p:sldId id="555" r:id="rId7"/>
    <p:sldId id="556" r:id="rId8"/>
    <p:sldId id="565" r:id="rId9"/>
    <p:sldId id="566" r:id="rId10"/>
    <p:sldId id="558" r:id="rId11"/>
  </p:sldIdLst>
  <p:sldSz cx="12192000" cy="6858000"/>
  <p:notesSz cx="10234613" cy="70993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Calibri Light" panose="020F0302020204030204" pitchFamily="34" charset="0"/>
      <p:regular r:id="rId18"/>
      <p:italic r:id="rId19"/>
    </p:embeddedFont>
    <p:embeddedFont>
      <p:font typeface="Cambria Math" panose="02040503050406030204" pitchFamily="18" charset="0"/>
      <p:regular r:id="rId20"/>
    </p:embeddedFont>
  </p:embeddedFontLst>
  <p:custDataLst>
    <p:tags r:id="rId21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91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36" userDrawn="1">
          <p15:clr>
            <a:srgbClr val="A4A3A4"/>
          </p15:clr>
        </p15:guide>
        <p15:guide id="2" pos="3225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CCFF"/>
    <a:srgbClr val="2EDE54"/>
    <a:srgbClr val="3333FF"/>
    <a:srgbClr val="E6E6E6"/>
    <a:srgbClr val="FFFF66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71" autoAdjust="0"/>
    <p:restoredTop sz="96318" autoAdjust="0"/>
  </p:normalViewPr>
  <p:slideViewPr>
    <p:cSldViewPr snapToGrid="0">
      <p:cViewPr varScale="1">
        <p:scale>
          <a:sx n="45" d="100"/>
          <a:sy n="45" d="100"/>
        </p:scale>
        <p:origin x="664" y="32"/>
      </p:cViewPr>
      <p:guideLst>
        <p:guide orient="horz" pos="2160"/>
        <p:guide pos="391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-1818" y="-78"/>
      </p:cViewPr>
      <p:guideLst>
        <p:guide orient="horz" pos="2236"/>
        <p:guide pos="322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50114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8" y="6"/>
            <a:ext cx="4435304" cy="354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2583" tIns="51290" rIns="102583" bIns="51290" numCol="1" anchor="t" anchorCtr="0" compatLnSpc="1">
            <a:prstTxWarp prst="textNoShape">
              <a:avLst/>
            </a:prstTxWarp>
          </a:bodyPr>
          <a:lstStyle>
            <a:lvl1pPr algn="l" defTabSz="1025946">
              <a:defRPr sz="13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797033" y="6"/>
            <a:ext cx="4435304" cy="354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2583" tIns="51290" rIns="102583" bIns="51290" numCol="1" anchor="t" anchorCtr="0" compatLnSpc="1">
            <a:prstTxWarp prst="textNoShape">
              <a:avLst/>
            </a:prstTxWarp>
          </a:bodyPr>
          <a:lstStyle>
            <a:lvl1pPr algn="r" defTabSz="1025946">
              <a:defRPr sz="13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98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751138" y="533400"/>
            <a:ext cx="4732337" cy="26622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023006" y="3371814"/>
            <a:ext cx="8188606" cy="3194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2583" tIns="51290" rIns="102583" bIns="5129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8" y="6743625"/>
            <a:ext cx="4435304" cy="354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2583" tIns="51290" rIns="102583" bIns="51290" numCol="1" anchor="b" anchorCtr="0" compatLnSpc="1">
            <a:prstTxWarp prst="textNoShape">
              <a:avLst/>
            </a:prstTxWarp>
          </a:bodyPr>
          <a:lstStyle>
            <a:lvl1pPr algn="l" defTabSz="1025946">
              <a:defRPr sz="13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797033" y="6743625"/>
            <a:ext cx="4435304" cy="354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2583" tIns="51290" rIns="102583" bIns="51290" numCol="1" anchor="b" anchorCtr="0" compatLnSpc="1">
            <a:prstTxWarp prst="textNoShape">
              <a:avLst/>
            </a:prstTxWarp>
          </a:bodyPr>
          <a:lstStyle>
            <a:lvl1pPr algn="r" defTabSz="1025946">
              <a:defRPr sz="1300" smtClean="0">
                <a:latin typeface="Arial" pitchFamily="34" charset="0"/>
              </a:defRPr>
            </a:lvl1pPr>
          </a:lstStyle>
          <a:p>
            <a:pPr>
              <a:defRPr/>
            </a:pPr>
            <a:fld id="{F04851C6-DFE3-4577-B0F0-C6F2EF30B7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42874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34547EC-3948-47B9-A725-02B125449C65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21991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1FFF215-13FE-4446-AD61-C1B274B31BD3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81914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082455-1901-4455-80C8-930A7FFD2C6D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51722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30437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 sz="4000" b="0"/>
            </a:lvl1pPr>
          </a:lstStyle>
          <a:p>
            <a:r>
              <a:rPr lang="en-US"/>
              <a:t>Click to edit Master title style</a:t>
            </a:r>
            <a:endParaRPr lang="fr-C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l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fr-CH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58B249-5C58-49EE-BC26-D876F13696A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531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04775"/>
            <a:ext cx="12020551" cy="6286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11200" y="1036638"/>
            <a:ext cx="5427133" cy="58213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6341533" y="1036638"/>
            <a:ext cx="5429251" cy="5821362"/>
          </a:xfrm>
        </p:spPr>
        <p:txBody>
          <a:bodyPr/>
          <a:lstStyle/>
          <a:p>
            <a:pPr lvl="0"/>
            <a:r>
              <a:rPr lang="en-US" noProof="0"/>
              <a:t>Click icon to add chart</a:t>
            </a:r>
            <a:endParaRPr lang="fr-CH" noProof="0"/>
          </a:p>
        </p:txBody>
      </p:sp>
    </p:spTree>
    <p:extLst>
      <p:ext uri="{BB962C8B-B14F-4D97-AF65-F5344CB8AC3E}">
        <p14:creationId xmlns:p14="http://schemas.microsoft.com/office/powerpoint/2010/main" val="2569260658"/>
      </p:ext>
    </p:extLst>
  </p:cSld>
  <p:clrMapOvr>
    <a:masterClrMapping/>
  </p:clrMapOvr>
  <p:transition/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047" y="0"/>
            <a:ext cx="11065561" cy="908050"/>
          </a:xfrm>
        </p:spPr>
        <p:txBody>
          <a:bodyPr/>
          <a:lstStyle>
            <a:lvl1pPr>
              <a:defRPr b="0"/>
            </a:lvl1pPr>
          </a:lstStyle>
          <a:p>
            <a:r>
              <a:rPr lang="en-US" noProof="0"/>
              <a:t>Click to edit Master title style</a:t>
            </a:r>
            <a:endParaRPr lang="en-CA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1384" y="1052513"/>
            <a:ext cx="9433048" cy="56896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40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</a:defRPr>
            </a:lvl1pPr>
            <a:lvl2pPr marL="540000"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CA" noProof="0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</a:lstStyle>
          <a:p>
            <a:pPr>
              <a:defRPr/>
            </a:pPr>
            <a:fld id="{34D7D97E-8A0F-4B4A-A6B1-860907E1E2C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048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u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5399" y="1052513"/>
            <a:ext cx="9649073" cy="56896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40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</a:defRPr>
            </a:lvl1pPr>
            <a:lvl2pPr marL="742950" indent="-285750">
              <a:buFont typeface="Arial" panose="020B0604020202020204" pitchFamily="34" charset="0"/>
              <a:buChar char="•"/>
              <a:defRPr sz="2000"/>
            </a:lvl2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pPr>
              <a:defRPr/>
            </a:pPr>
            <a:fld id="{7D3D6299-2628-4D68-8251-E44BA2D3479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09536" y="188640"/>
            <a:ext cx="17331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600" b="0" noProof="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Solution</a:t>
            </a:r>
          </a:p>
        </p:txBody>
      </p:sp>
    </p:spTree>
    <p:extLst>
      <p:ext uri="{BB962C8B-B14F-4D97-AF65-F5344CB8AC3E}">
        <p14:creationId xmlns:p14="http://schemas.microsoft.com/office/powerpoint/2010/main" val="2451068405"/>
      </p:ext>
    </p:extLst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fr-CH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9185" y="1052513"/>
            <a:ext cx="5801783" cy="56896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4167" y="1052513"/>
            <a:ext cx="5803900" cy="56896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89233F-1D3F-4348-8074-8034497F35E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792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fr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ED1207-C90F-4902-B4BD-97B3B71A482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538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fr-CH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EFE517-24C0-4FAA-A7FD-B6E692D8EFB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209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4C908A-35D8-4609-9819-0AA62F3F717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452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CCD37F-4977-4305-B888-D427B87749F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056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04775"/>
            <a:ext cx="12020551" cy="6286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11200" y="1036638"/>
            <a:ext cx="5427133" cy="58213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6341533" y="1036638"/>
            <a:ext cx="5429251" cy="5821362"/>
          </a:xfrm>
        </p:spPr>
        <p:txBody>
          <a:bodyPr/>
          <a:lstStyle/>
          <a:p>
            <a:pPr lvl="0"/>
            <a:r>
              <a:rPr lang="en-US" noProof="0"/>
              <a:t>Click icon to add online image</a:t>
            </a:r>
            <a:endParaRPr lang="fr-CH" noProof="0"/>
          </a:p>
        </p:txBody>
      </p:sp>
    </p:spTree>
    <p:extLst>
      <p:ext uri="{BB962C8B-B14F-4D97-AF65-F5344CB8AC3E}">
        <p14:creationId xmlns:p14="http://schemas.microsoft.com/office/powerpoint/2010/main" val="989818996"/>
      </p:ext>
    </p:extLst>
  </p:cSld>
  <p:clrMapOvr>
    <a:masterClrMapping/>
  </p:clrMapOvr>
  <p:transition/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3934" y="0"/>
            <a:ext cx="11713633" cy="90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9185" y="1052513"/>
            <a:ext cx="10105288" cy="568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273412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1377085" y="6597650"/>
            <a:ext cx="814916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chemeClr val="tx1"/>
                </a:solidFill>
                <a:latin typeface="+mj-lt"/>
                <a:cs typeface="+mn-cs"/>
              </a:defRPr>
            </a:lvl1pPr>
          </a:lstStyle>
          <a:p>
            <a:pPr>
              <a:defRPr/>
            </a:pPr>
            <a:fld id="{7D3D6299-2628-4D68-8251-E44BA2D3479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848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</p:sldLayoutIdLst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0">
          <a:solidFill>
            <a:srgbClr val="0099CC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99CC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99CC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99CC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99CC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99CC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99CC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99CC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99CC"/>
          </a:solidFill>
          <a:latin typeface="Calibri" pitchFamily="34" charset="0"/>
        </a:defRPr>
      </a:lvl9pPr>
    </p:titleStyle>
    <p:bodyStyle>
      <a:lvl1pPr marL="0" indent="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None/>
        <a:defRPr sz="2400">
          <a:solidFill>
            <a:schemeClr val="tx1">
              <a:lumMod val="95000"/>
              <a:lumOff val="5000"/>
            </a:schemeClr>
          </a:solidFill>
          <a:latin typeface="Calibri Light" panose="020F0302020204030204" pitchFamily="34" charset="0"/>
          <a:ea typeface="+mn-ea"/>
          <a:cs typeface="+mn-cs"/>
        </a:defRPr>
      </a:lvl1pPr>
      <a:lvl2pPr marL="457200" indent="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None/>
        <a:defRPr sz="2400">
          <a:solidFill>
            <a:schemeClr val="tx1">
              <a:lumMod val="95000"/>
              <a:lumOff val="5000"/>
            </a:schemeClr>
          </a:solidFill>
          <a:latin typeface="Calibri Light" panose="020F0302020204030204" pitchFamily="34" charset="0"/>
        </a:defRPr>
      </a:lvl2pPr>
      <a:lvl3pPr marL="914400" indent="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None/>
        <a:defRPr sz="2000">
          <a:solidFill>
            <a:schemeClr val="tx1">
              <a:lumMod val="95000"/>
              <a:lumOff val="5000"/>
            </a:schemeClr>
          </a:solidFill>
          <a:latin typeface="Calibri Light" panose="020F03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Blip>
          <a:blip r:embed="rId12"/>
        </a:buBlip>
        <a:defRPr sz="1800">
          <a:solidFill>
            <a:schemeClr val="tx1">
              <a:lumMod val="95000"/>
              <a:lumOff val="5000"/>
            </a:schemeClr>
          </a:solidFill>
          <a:latin typeface="Calibri Light" panose="020F03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Blip>
          <a:blip r:embed="rId12"/>
        </a:buBlip>
        <a:defRPr sz="1800">
          <a:solidFill>
            <a:schemeClr val="tx1">
              <a:lumMod val="95000"/>
              <a:lumOff val="5000"/>
            </a:schemeClr>
          </a:solidFill>
          <a:latin typeface="Calibri Light" panose="020F03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Blip>
          <a:blip r:embed="rId12"/>
        </a:buBlip>
        <a:defRPr sz="1400">
          <a:solidFill>
            <a:srgbClr val="5F5F5F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Blip>
          <a:blip r:embed="rId12"/>
        </a:buBlip>
        <a:defRPr sz="1400">
          <a:solidFill>
            <a:srgbClr val="5F5F5F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Blip>
          <a:blip r:embed="rId12"/>
        </a:buBlip>
        <a:defRPr sz="1400">
          <a:solidFill>
            <a:srgbClr val="5F5F5F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Blip>
          <a:blip r:embed="rId12"/>
        </a:buBlip>
        <a:defRPr sz="1400">
          <a:solidFill>
            <a:srgbClr val="5F5F5F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4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5" Type="http://schemas.openxmlformats.org/officeDocument/2006/relationships/image" Target="../media/image6.jpeg"/><Relationship Id="rId4" Type="http://schemas.openxmlformats.org/officeDocument/2006/relationships/hyperlink" Target="http://perfeval.epfl.ch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37484FA-4D2A-45B0-9B0B-B737A469E3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7990" y="1501775"/>
            <a:ext cx="10363200" cy="1470025"/>
          </a:xfrm>
        </p:spPr>
        <p:txBody>
          <a:bodyPr/>
          <a:lstStyle/>
          <a:p>
            <a:r>
              <a:rPr lang="en-GB" sz="4400" dirty="0"/>
              <a:t>Performance Evaluation</a:t>
            </a:r>
            <a:endParaRPr lang="fr-CH" sz="4400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F762E918-BC21-407F-B8E9-A2C4292D57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9354" y="4034930"/>
            <a:ext cx="5939758" cy="1752600"/>
          </a:xfrm>
        </p:spPr>
        <p:txBody>
          <a:bodyPr/>
          <a:lstStyle/>
          <a:p>
            <a:r>
              <a:rPr lang="fr-CH" sz="2800" dirty="0"/>
              <a:t>Jean-Yves Le Boudec</a:t>
            </a:r>
          </a:p>
          <a:p>
            <a:r>
              <a:rPr lang="fr-CH" sz="2800" dirty="0"/>
              <a:t>2021</a:t>
            </a:r>
          </a:p>
          <a:p>
            <a:endParaRPr lang="fr-CH" sz="2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A99188-278E-4CEF-8074-955B82D9058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34D7D97E-8A0F-4B4A-A6B1-860907E1E2CB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60CE3FE-1435-4540-8D59-71DEBD79D01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36672"/>
          <a:stretch/>
        </p:blipFill>
        <p:spPr>
          <a:xfrm>
            <a:off x="2247970" y="2349752"/>
            <a:ext cx="6608637" cy="3849227"/>
          </a:xfrm>
          <a:prstGeom prst="rect">
            <a:avLst/>
          </a:prstGeom>
        </p:spPr>
      </p:pic>
      <p:pic>
        <p:nvPicPr>
          <p:cNvPr id="8" name="Image 29">
            <a:extLst>
              <a:ext uri="{FF2B5EF4-FFF2-40B4-BE49-F238E27FC236}">
                <a16:creationId xmlns:a16="http://schemas.microsoft.com/office/drawing/2014/main" id="{8B64383B-C723-4F3E-85BE-AA25D54D01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7041" y="522986"/>
            <a:ext cx="1963343" cy="704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9089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Mini-Project: Process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6DE64933-44F4-489B-BC79-AA9A0EDB6524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9981484"/>
              </p:ext>
            </p:extLst>
          </p:nvPr>
        </p:nvGraphicFramePr>
        <p:xfrm>
          <a:off x="1283234" y="1112108"/>
          <a:ext cx="8906971" cy="47318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069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470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noProof="0" dirty="0">
                          <a:solidFill>
                            <a:srgbClr val="0070C0"/>
                          </a:solidFill>
                        </a:rPr>
                        <a:t>Phase 1: project definition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br>
                        <a:rPr lang="en-US" b="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</a:br>
                      <a:r>
                        <a:rPr lang="en-US" b="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Project proposal (one paragraph) uploaded by you on Moodle by April</a:t>
                      </a:r>
                      <a:r>
                        <a:rPr lang="en-US" b="0" baseline="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</a:t>
                      </a:r>
                      <a:r>
                        <a:rPr lang="en-US" b="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14 at 23:55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Obtain feedback from me – not graded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If needed, update your final project</a:t>
                      </a:r>
                      <a:r>
                        <a:rPr lang="en-US" b="0" baseline="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definition by April 21 </a:t>
                      </a:r>
                      <a:r>
                        <a:rPr lang="en-US" b="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at 23:55</a:t>
                      </a:r>
                      <a:endParaRPr 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5695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noProof="0" dirty="0">
                          <a:solidFill>
                            <a:srgbClr val="0070C0"/>
                          </a:solidFill>
                        </a:rPr>
                        <a:t>Phase 2: project development</a:t>
                      </a:r>
                      <a:r>
                        <a:rPr lang="en-US" sz="2400" b="0" baseline="0" noProof="0" dirty="0">
                          <a:solidFill>
                            <a:srgbClr val="0070C0"/>
                          </a:solidFill>
                        </a:rPr>
                        <a:t> 1</a:t>
                      </a:r>
                      <a:endParaRPr lang="en-US" sz="2400" b="0" noProof="0" dirty="0">
                        <a:solidFill>
                          <a:srgbClr val="0070C0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noProof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Intermediate</a:t>
                      </a:r>
                      <a:r>
                        <a:rPr lang="en-US" b="0" baseline="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checkpoint (slide show, at most 10 slides) on May 5 - 12  – not graded</a:t>
                      </a:r>
                      <a:endParaRPr 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endParaRPr 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754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noProof="0" dirty="0">
                          <a:solidFill>
                            <a:srgbClr val="0070C0"/>
                          </a:solidFill>
                        </a:rPr>
                        <a:t>Phase 3: project development</a:t>
                      </a:r>
                      <a:r>
                        <a:rPr lang="en-US" sz="2400" b="0" baseline="0" noProof="0" dirty="0">
                          <a:solidFill>
                            <a:srgbClr val="0070C0"/>
                          </a:solidFill>
                        </a:rPr>
                        <a:t> 2</a:t>
                      </a:r>
                      <a:endParaRPr lang="en-US" sz="2400" b="0" noProof="0" dirty="0">
                        <a:solidFill>
                          <a:srgbClr val="0070C0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noProof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Defenses</a:t>
                      </a:r>
                      <a:r>
                        <a:rPr lang="en-US" b="0" baseline="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on May 25- June 2</a:t>
                      </a:r>
                      <a:endParaRPr 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endParaRPr 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8731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Your Team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Prof. Jean-Yves Le Boudec, lecturer</a:t>
            </a:r>
          </a:p>
          <a:p>
            <a:r>
              <a:rPr lang="en-CA" dirty="0"/>
              <a:t> </a:t>
            </a:r>
            <a:br>
              <a:rPr lang="en-CA" dirty="0"/>
            </a:br>
            <a:br>
              <a:rPr lang="en-CA" dirty="0"/>
            </a:br>
            <a:r>
              <a:rPr lang="en-CA" dirty="0"/>
              <a:t>Ehsan </a:t>
            </a:r>
            <a:r>
              <a:rPr lang="en-CA" dirty="0" err="1"/>
              <a:t>Mohammadpour</a:t>
            </a:r>
            <a:r>
              <a:rPr lang="en-CA" dirty="0"/>
              <a:t>, head TA </a:t>
            </a:r>
            <a:br>
              <a:rPr lang="en-CA" dirty="0"/>
            </a:br>
            <a:r>
              <a:rPr lang="en-CA" dirty="0"/>
              <a:t>Hossein </a:t>
            </a:r>
            <a:r>
              <a:rPr lang="en-CA" dirty="0" err="1"/>
              <a:t>Tabatabaee</a:t>
            </a:r>
            <a:endParaRPr lang="en-CA" dirty="0"/>
          </a:p>
          <a:p>
            <a:endParaRPr lang="en-CA" dirty="0"/>
          </a:p>
          <a:p>
            <a:endParaRPr lang="en-CA" dirty="0"/>
          </a:p>
          <a:p>
            <a:r>
              <a:rPr lang="en-CA" sz="3600" dirty="0">
                <a:solidFill>
                  <a:srgbClr val="0099CC"/>
                </a:solidFill>
                <a:latin typeface="+mj-lt"/>
                <a:ea typeface="+mj-ea"/>
                <a:cs typeface="+mj-cs"/>
              </a:rPr>
              <a:t>Where to start</a:t>
            </a:r>
          </a:p>
          <a:p>
            <a:endParaRPr lang="en-CA" dirty="0"/>
          </a:p>
          <a:p>
            <a:r>
              <a:rPr lang="en-US" dirty="0"/>
              <a:t>moodle.epfl.ch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38BCC1E1-5119-4283-8F21-4F982901C875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10D716-0F88-4E26-9C5E-EA8E59F8FA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6804" y="2081024"/>
            <a:ext cx="2695951" cy="269595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C59B34D-01AF-4199-956B-79F8A58068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1163" y="2081023"/>
            <a:ext cx="2631248" cy="2695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293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3979D-3AEE-4F37-A3E5-BD019C7D9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047" y="0"/>
            <a:ext cx="11065561" cy="1413862"/>
          </a:xfrm>
        </p:spPr>
        <p:txBody>
          <a:bodyPr/>
          <a:lstStyle/>
          <a:p>
            <a:r>
              <a:rPr lang="en-US" dirty="0"/>
              <a:t>Learning  = Lecture + Exercises + </a:t>
            </a:r>
            <a:r>
              <a:rPr lang="en-US" dirty="0" err="1"/>
              <a:t>Homeworks</a:t>
            </a:r>
            <a:r>
              <a:rPr lang="en-US" dirty="0"/>
              <a:t> + </a:t>
            </a:r>
            <a:r>
              <a:rPr lang="en-US" dirty="0" err="1"/>
              <a:t>Miniproject</a:t>
            </a:r>
            <a:endParaRPr lang="fr-CH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CC2DB7-2598-4D37-9E25-97C5C90B026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34D7D97E-8A0F-4B4A-A6B1-860907E1E2CB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3">
                <a:extLst>
                  <a:ext uri="{FF2B5EF4-FFF2-40B4-BE49-F238E27FC236}">
                    <a16:creationId xmlns:a16="http://schemas.microsoft.com/office/drawing/2014/main" id="{B0FB9EAA-517B-4D4D-B28D-F0748C34FA2B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550863" y="1966913"/>
                <a:ext cx="9432925" cy="4775200"/>
              </a:xfrm>
            </p:spPr>
            <p:txBody>
              <a:bodyPr/>
              <a:lstStyle/>
              <a:p>
                <a:r>
                  <a:rPr lang="en-US" dirty="0"/>
                  <a:t>Tuesdays	13:15 – 15:00 Lecture</a:t>
                </a:r>
                <a:br>
                  <a:rPr lang="en-US" dirty="0"/>
                </a:br>
                <a:r>
                  <a:rPr lang="en-US" dirty="0"/>
                  <a:t>		15:15 – 16:00 Quiz</a:t>
                </a:r>
              </a:p>
              <a:p>
                <a:r>
                  <a:rPr lang="en-CH" dirty="0"/>
                  <a:t>W</a:t>
                </a:r>
                <a:r>
                  <a:rPr lang="en-CA" dirty="0"/>
                  <a:t>e</a:t>
                </a:r>
                <a:r>
                  <a:rPr lang="en-CH" dirty="0"/>
                  <a:t>d</a:t>
                </a:r>
                <a:r>
                  <a:rPr lang="en-CA" dirty="0"/>
                  <a:t>n</a:t>
                </a:r>
                <a:r>
                  <a:rPr lang="en-CH" dirty="0"/>
                  <a:t>e</a:t>
                </a:r>
                <a:r>
                  <a:rPr lang="en-CA" dirty="0"/>
                  <a:t>s</a:t>
                </a:r>
                <a:r>
                  <a:rPr lang="en-CH" dirty="0"/>
                  <a:t>days</a:t>
                </a:r>
                <a:r>
                  <a:rPr lang="en-US" dirty="0"/>
                  <a:t>	13:15 – 14:00 Lecture </a:t>
                </a:r>
                <a:r>
                  <a:rPr lang="en-US" dirty="0" err="1"/>
                  <a:t>Lecture</a:t>
                </a:r>
                <a:br>
                  <a:rPr lang="en-US" dirty="0"/>
                </a:br>
                <a:r>
                  <a:rPr lang="en-US" dirty="0"/>
                  <a:t>		15:15 – 16:00 Labs (</a:t>
                </a:r>
                <a:r>
                  <a:rPr lang="en-US" dirty="0" err="1"/>
                  <a:t>homeworks</a:t>
                </a:r>
                <a:r>
                  <a:rPr lang="en-US" dirty="0"/>
                  <a:t>)</a:t>
                </a:r>
              </a:p>
              <a:p>
                <a:r>
                  <a:rPr lang="en-US" dirty="0"/>
                  <a:t>4 graded </a:t>
                </a:r>
                <a:r>
                  <a:rPr lang="en-US" dirty="0" err="1">
                    <a:solidFill>
                      <a:srgbClr val="FF0000"/>
                    </a:solidFill>
                  </a:rPr>
                  <a:t>homeworks</a:t>
                </a:r>
                <a:r>
                  <a:rPr lang="en-US" dirty="0"/>
                  <a:t> (2 weeks each): 1. Scientific method 2. simulations and statistics  3. queuing 4. Forecasting </a:t>
                </a:r>
              </a:p>
              <a:p>
                <a:r>
                  <a:rPr lang="en-US" dirty="0"/>
                  <a:t>Online </a:t>
                </a:r>
                <a:r>
                  <a:rPr lang="en-US" dirty="0">
                    <a:solidFill>
                      <a:srgbClr val="FF0000"/>
                    </a:solidFill>
                  </a:rPr>
                  <a:t>quizzes </a:t>
                </a:r>
                <a:r>
                  <a:rPr lang="en-US" dirty="0"/>
                  <a:t>with live and offline support – to improve your theoretical skills and foster continuous progress. As many attempts as you wish. Complete when grade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dirty="0"/>
                  <a:t> 70%. Grade does not count for course grade, </a:t>
                </a:r>
                <a:r>
                  <a:rPr lang="en-US"/>
                  <a:t>but you must </a:t>
                </a:r>
                <a:r>
                  <a:rPr lang="en-US" dirty="0"/>
                  <a:t>be up to date to upload homework.</a:t>
                </a:r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Mini-project</a:t>
                </a:r>
                <a:r>
                  <a:rPr lang="en-US" dirty="0"/>
                  <a:t> (graded) : your own performance evaluation (based on your own semester, masters,  </a:t>
                </a:r>
                <a:r>
                  <a:rPr lang="en-US" dirty="0" err="1"/>
                  <a:t>phd</a:t>
                </a:r>
                <a:r>
                  <a:rPr lang="en-US" dirty="0"/>
                  <a:t> project, or papers in the literature)</a:t>
                </a:r>
              </a:p>
            </p:txBody>
          </p:sp>
        </mc:Choice>
        <mc:Fallback xmlns="">
          <p:sp>
            <p:nvSpPr>
              <p:cNvPr id="5" name="Rectangle 3">
                <a:extLst>
                  <a:ext uri="{FF2B5EF4-FFF2-40B4-BE49-F238E27FC236}">
                    <a16:creationId xmlns:a16="http://schemas.microsoft.com/office/drawing/2014/main" id="{B0FB9EAA-517B-4D4D-B28D-F0748C34FA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0863" y="1966913"/>
                <a:ext cx="9432925" cy="4775200"/>
              </a:xfrm>
              <a:blipFill>
                <a:blip r:embed="rId2"/>
                <a:stretch>
                  <a:fillRect l="-969" t="-1022" b="-2937"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0652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Grading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23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pPr eaLnBrk="1" hangingPunct="1">
                  <a:lnSpc>
                    <a:spcPct val="90000"/>
                  </a:lnSpc>
                </a:pPr>
                <a:r>
                  <a:rPr lang="fr-CH" dirty="0"/>
                  <a:t>One exam in exam session = </a:t>
                </a:r>
                <a14:m>
                  <m:oMath xmlns:m="http://schemas.openxmlformats.org/officeDocument/2006/math">
                    <m:r>
                      <a:rPr lang="fr-CH" i="1" dirty="0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x-none" b="0" dirty="0"/>
              </a:p>
              <a:p>
                <a:pPr eaLnBrk="1" hangingPunct="1">
                  <a:lnSpc>
                    <a:spcPct val="90000"/>
                  </a:lnSpc>
                </a:pPr>
                <a:r>
                  <a:rPr lang="en-GB" dirty="0"/>
                  <a:t>Average of </a:t>
                </a:r>
                <a:r>
                  <a:rPr lang="en-GB" dirty="0" err="1"/>
                  <a:t>homeworks</a:t>
                </a:r>
                <a:r>
                  <a:rPr lang="en-GB" dirty="0"/>
                  <a:t> =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endParaRPr lang="en-GB" dirty="0"/>
              </a:p>
              <a:p>
                <a:pPr eaLnBrk="1" hangingPunct="1">
                  <a:lnSpc>
                    <a:spcPct val="90000"/>
                  </a:lnSpc>
                </a:pPr>
                <a:r>
                  <a:rPr lang="en-GB" dirty="0"/>
                  <a:t>Mini-project grade = </a:t>
                </a:r>
                <a14:m>
                  <m:oMath xmlns:m="http://schemas.openxmlformats.org/officeDocument/2006/math">
                    <m:r>
                      <a:rPr lang="fr-CH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en-GB" dirty="0"/>
              </a:p>
              <a:p>
                <a:pPr eaLnBrk="1" hangingPunct="1">
                  <a:lnSpc>
                    <a:spcPct val="90000"/>
                  </a:lnSpc>
                </a:pPr>
                <a:r>
                  <a:rPr lang="en-GB" dirty="0"/>
                  <a:t>Final Grade =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(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)/</m:t>
                    </m:r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br>
                  <a:rPr lang="en-GB" dirty="0"/>
                </a:br>
                <a:endParaRPr lang="en-GB" dirty="0"/>
              </a:p>
              <a:p>
                <a:pPr eaLnBrk="1" hangingPunct="1">
                  <a:lnSpc>
                    <a:spcPct val="90000"/>
                  </a:lnSpc>
                </a:pPr>
                <a:r>
                  <a:rPr lang="en-GB" dirty="0"/>
                  <a:t>	</a:t>
                </a:r>
              </a:p>
              <a:p>
                <a:pPr eaLnBrk="1" hangingPunct="1">
                  <a:lnSpc>
                    <a:spcPct val="90000"/>
                  </a:lnSpc>
                </a:pPr>
                <a:r>
                  <a:rPr lang="en-GB" dirty="0"/>
                  <a:t>Exam: details to be discussed later 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GB" dirty="0"/>
                  <a:t>	</a:t>
                </a:r>
              </a:p>
            </p:txBody>
          </p:sp>
        </mc:Choice>
        <mc:Fallback xmlns="">
          <p:sp>
            <p:nvSpPr>
              <p:cNvPr id="512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969" t="-1501"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2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37712285-748A-4350-A2BB-8B4BFB6715B4}" type="slidenum">
              <a:rPr lang="en-US" smtClean="0"/>
              <a:pPr/>
              <a:t>4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81308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H" dirty="0"/>
              <a:t>Lecture Notes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706931" y="1052513"/>
            <a:ext cx="5965133" cy="5689600"/>
          </a:xfrm>
        </p:spPr>
        <p:txBody>
          <a:bodyPr/>
          <a:lstStyle/>
          <a:p>
            <a:r>
              <a:rPr lang="en-GB" dirty="0"/>
              <a:t>Text book </a:t>
            </a:r>
            <a:br>
              <a:rPr lang="en-GB" dirty="0"/>
            </a:br>
            <a:r>
              <a:rPr lang="fr-CH" b="1" dirty="0"/>
              <a:t>Performance Evaluation Of Computer And Communication Systems</a:t>
            </a:r>
            <a:br>
              <a:rPr lang="fr-CH" b="1" dirty="0"/>
            </a:br>
            <a:r>
              <a:rPr lang="fr-CH" b="1" dirty="0"/>
              <a:t>Jean-Yves Le </a:t>
            </a:r>
            <a:r>
              <a:rPr lang="fr-CH" b="1" dirty="0" err="1"/>
              <a:t>Boudec</a:t>
            </a:r>
            <a:endParaRPr lang="fr-CH" b="1" dirty="0"/>
          </a:p>
          <a:p>
            <a:pPr>
              <a:buNone/>
            </a:pPr>
            <a:br>
              <a:rPr lang="fr-CH" b="1" dirty="0">
                <a:hlinkClick r:id="rId4"/>
              </a:rPr>
            </a:br>
            <a:r>
              <a:rPr lang="en-GB" dirty="0">
                <a:hlinkClick r:id="rId4"/>
              </a:rPr>
              <a:t>http://perfeval.epfl.ch</a:t>
            </a:r>
            <a:endParaRPr lang="en-GB" dirty="0"/>
          </a:p>
          <a:p>
            <a:pPr eaLnBrk="1" hangingPunct="1"/>
            <a:endParaRPr lang="en-GB" dirty="0"/>
          </a:p>
          <a:p>
            <a:pPr lvl="1" eaLnBrk="1" hangingPunct="1">
              <a:buNone/>
            </a:pPr>
            <a:r>
              <a:rPr lang="fr-CH" dirty="0"/>
              <a:t>ISBN: 978-2-940222-40-7</a:t>
            </a:r>
            <a:br>
              <a:rPr lang="fr-CH" dirty="0"/>
            </a:br>
            <a:r>
              <a:rPr lang="fr-CH" dirty="0"/>
              <a:t>2010, 420 pages, 16x24 cm, </a:t>
            </a:r>
            <a:r>
              <a:rPr lang="fr-CH" dirty="0" err="1"/>
              <a:t>Hardcover</a:t>
            </a:r>
            <a:r>
              <a:rPr lang="fr-CH" dirty="0"/>
              <a:t> </a:t>
            </a:r>
            <a:br>
              <a:rPr lang="en-GB" dirty="0"/>
            </a:br>
            <a:endParaRPr lang="en-GB" dirty="0"/>
          </a:p>
          <a:p>
            <a:pPr eaLnBrk="1" hangingPunct="1"/>
            <a:r>
              <a:rPr lang="en-GB" dirty="0"/>
              <a:t>Pdf freely and legally available</a:t>
            </a:r>
            <a:endParaRPr lang="en-GB" dirty="0">
              <a:solidFill>
                <a:srgbClr val="FF0000"/>
              </a:solidFill>
            </a:endParaRPr>
          </a:p>
          <a:p>
            <a:pPr lvl="1" eaLnBrk="1" hangingPunct="1">
              <a:buFont typeface="Wingdings" pitchFamily="2" charset="2"/>
              <a:buNone/>
            </a:pPr>
            <a:r>
              <a:rPr lang="en-GB" dirty="0"/>
              <a:t> </a:t>
            </a:r>
          </a:p>
          <a:p>
            <a:pPr lvl="1" eaLnBrk="1" hangingPunct="1">
              <a:buFont typeface="Wingdings" pitchFamily="2" charset="2"/>
              <a:buNone/>
            </a:pPr>
            <a:endParaRPr lang="en-GB" dirty="0"/>
          </a:p>
          <a:p>
            <a:pPr eaLnBrk="1" hangingPunct="1"/>
            <a:endParaRPr lang="en-GB" dirty="0"/>
          </a:p>
        </p:txBody>
      </p:sp>
      <p:sp>
        <p:nvSpPr>
          <p:cNvPr id="614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2F080173-EA90-4827-8974-A9B6D506DD3D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5" name="Picture 3" descr="C:\Users\leboudec\Desktop\978-2-940222-40-7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091369" y="1438265"/>
            <a:ext cx="3168401" cy="480060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94089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Outline of the Lecture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81000" indent="-381000"/>
            <a:r>
              <a:rPr lang="en-US" dirty="0"/>
              <a:t> 		</a:t>
            </a:r>
            <a:r>
              <a:rPr lang="en-US" i="1" dirty="0"/>
              <a:t>Lectures</a:t>
            </a:r>
            <a:r>
              <a:rPr lang="en-US" dirty="0"/>
              <a:t>				</a:t>
            </a:r>
            <a:r>
              <a:rPr lang="en-US" i="1" dirty="0"/>
              <a:t>Labs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Methodology (today)   		L1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Confidence Intervals  	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Simulation  				L2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Queuing 				L3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Model fitting 				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Forecasting		     	  	L4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Tests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Model fitting 2				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Palm Calculus</a:t>
            </a:r>
          </a:p>
        </p:txBody>
      </p:sp>
      <p:sp>
        <p:nvSpPr>
          <p:cNvPr id="819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331BAFDD-C854-4627-95FA-AB126A5FEF14}" type="slidenum">
              <a:rPr lang="en-US" smtClean="0"/>
              <a:pPr/>
              <a:t>6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6653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541005" y="0"/>
            <a:ext cx="9876171" cy="1328468"/>
          </a:xfrm>
        </p:spPr>
        <p:txBody>
          <a:bodyPr/>
          <a:lstStyle/>
          <a:p>
            <a:r>
              <a:rPr lang="fr-FR" dirty="0"/>
              <a:t>Performance Evaluation Mini-Project</a:t>
            </a:r>
            <a:br>
              <a:rPr lang="fr-FR" dirty="0"/>
            </a:br>
            <a:endParaRPr lang="fr-FR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>
          <a:xfrm>
            <a:off x="683879" y="1052513"/>
            <a:ext cx="9876171" cy="5689600"/>
          </a:xfrm>
        </p:spPr>
        <p:txBody>
          <a:bodyPr/>
          <a:lstStyle/>
          <a:p>
            <a:r>
              <a:rPr lang="en-US" dirty="0"/>
              <a:t>Goal = Practice skills of performance analyst</a:t>
            </a:r>
            <a:br>
              <a:rPr lang="en-US" dirty="0"/>
            </a:br>
            <a:endParaRPr lang="en-US" dirty="0"/>
          </a:p>
          <a:p>
            <a:r>
              <a:rPr lang="en-US" dirty="0"/>
              <a:t>In principle based on a project of your own</a:t>
            </a:r>
          </a:p>
          <a:p>
            <a:pPr lvl="1"/>
            <a:r>
              <a:rPr lang="en-US" dirty="0">
                <a:ea typeface="+mn-ea"/>
                <a:cs typeface="+mn-cs"/>
              </a:rPr>
              <a:t>	Current or past, done outside this course</a:t>
            </a:r>
          </a:p>
          <a:p>
            <a:pPr lvl="1"/>
            <a:r>
              <a:rPr lang="en-US" dirty="0">
                <a:ea typeface="+mn-ea"/>
                <a:cs typeface="+mn-cs"/>
              </a:rPr>
              <a:t>	May also be based on one or several published papers</a:t>
            </a:r>
          </a:p>
          <a:p>
            <a:pPr lvl="1"/>
            <a:r>
              <a:rPr lang="en-US" dirty="0">
                <a:ea typeface="+mn-ea"/>
                <a:cs typeface="+mn-cs"/>
              </a:rPr>
              <a:t>	May also address a methodology issue (instead of case study)</a:t>
            </a:r>
          </a:p>
          <a:p>
            <a:pPr marL="457200" lvl="1"/>
            <a:endParaRPr lang="en-US" dirty="0"/>
          </a:p>
          <a:p>
            <a:r>
              <a:rPr lang="en-US" dirty="0"/>
              <a:t>Size of 2 </a:t>
            </a:r>
            <a:r>
              <a:rPr lang="en-US" dirty="0" err="1"/>
              <a:t>homeworks</a:t>
            </a:r>
            <a:r>
              <a:rPr lang="en-US" dirty="0"/>
              <a:t> (4 weeks)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370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E0490-9977-4DAD-969F-1AA087D58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Examples of past projects</a:t>
            </a:r>
            <a:endParaRPr lang="fr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307371-7403-4397-A108-9BC8E7690B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384" y="810463"/>
            <a:ext cx="10764316" cy="56896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GB" sz="2000" dirty="0"/>
              <a:t>Performance Evaluation of Multimodal Word Distributions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000" dirty="0"/>
              <a:t>Performance evaluation of different methods using Python 3.7 to  iterate through large datasets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000" dirty="0"/>
              <a:t>Measuring the effect of data filtering in source localization 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000" dirty="0"/>
              <a:t>Comparison of three Java garbage collectors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000" dirty="0"/>
              <a:t>Model fitting for CO 2 measurements</a:t>
            </a:r>
          </a:p>
          <a:p>
            <a:pPr marL="457200" indent="-457200">
              <a:buFont typeface="+mj-lt"/>
              <a:buAutoNum type="arabicPeriod"/>
            </a:pPr>
            <a:r>
              <a:rPr lang="en-CH" sz="2000" dirty="0"/>
              <a:t>Analysis of transfer speed over WiFi</a:t>
            </a:r>
            <a:endParaRPr lang="fr-CH" sz="2000" dirty="0"/>
          </a:p>
          <a:p>
            <a:pPr marL="457200" indent="-457200">
              <a:buFont typeface="+mj-lt"/>
              <a:buAutoNum type="arabicPeriod"/>
            </a:pPr>
            <a:r>
              <a:rPr lang="en-GB" sz="2000" dirty="0"/>
              <a:t>Performance of a Ridge Regression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000" dirty="0"/>
              <a:t>Performance of Karger-Stein Algorithm for Minimum Cuts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000" dirty="0"/>
              <a:t>Performance Evaluation of Neutrality Inference Algorithm</a:t>
            </a:r>
          </a:p>
          <a:p>
            <a:pPr marL="457200" indent="-457200">
              <a:buFont typeface="+mj-lt"/>
              <a:buAutoNum type="arabicPeriod"/>
            </a:pPr>
            <a:r>
              <a:rPr lang="en-CA" sz="2000" dirty="0"/>
              <a:t>Performance of </a:t>
            </a:r>
            <a:r>
              <a:rPr lang="en-US" altLang="zh-TW" sz="2000" dirty="0"/>
              <a:t>Lossless Compression Methods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000" dirty="0"/>
              <a:t>Performance Evaluation of Graph </a:t>
            </a:r>
            <a:r>
              <a:rPr lang="fr-FR" sz="2000" dirty="0" err="1"/>
              <a:t>Libraries</a:t>
            </a:r>
            <a:r>
              <a:rPr lang="fr-FR" sz="2000" dirty="0"/>
              <a:t> in Python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Comparison of Three Memory Allocators in a Multi-threaded Setting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Comparison of imputation methods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Comparing Java and Scala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000" dirty="0" err="1"/>
              <a:t>Evaluating</a:t>
            </a:r>
            <a:r>
              <a:rPr lang="fr-FR" sz="2000" dirty="0"/>
              <a:t> “</a:t>
            </a:r>
            <a:r>
              <a:rPr lang="fr-FR" sz="2000" dirty="0" err="1"/>
              <a:t>Fairness</a:t>
            </a:r>
            <a:r>
              <a:rPr lang="fr-FR" sz="2000" dirty="0"/>
              <a:t> in Classification”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000" dirty="0"/>
              <a:t>Performance Evaluation </a:t>
            </a:r>
            <a:r>
              <a:rPr lang="en-US" sz="2000" dirty="0">
                <a:solidFill>
                  <a:schemeClr val="tx1"/>
                </a:solidFill>
              </a:rPr>
              <a:t>of an approximation algorithm implemented in Spark</a:t>
            </a:r>
            <a:endParaRPr lang="en-GB" sz="2000" dirty="0"/>
          </a:p>
          <a:p>
            <a:pPr marL="457200" indent="-457200">
              <a:buFont typeface="+mj-lt"/>
              <a:buAutoNum type="arabicPeriod"/>
            </a:pPr>
            <a:endParaRPr lang="fr-CH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AB2120-2DE5-4C77-8E9E-C403DC53DDD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34D7D97E-8A0F-4B4A-A6B1-860907E1E2CB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2187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E0490-9977-4DAD-969F-1AA087D58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Examples of past projects</a:t>
            </a:r>
            <a:endParaRPr lang="fr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307371-7403-4397-A108-9BC8E7690B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384" y="810463"/>
            <a:ext cx="10764316" cy="56896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CA" sz="2000" dirty="0"/>
              <a:t>Evaluating the impact of batch size in Squall</a:t>
            </a:r>
          </a:p>
          <a:p>
            <a:pPr marL="457200" indent="-457200">
              <a:buFont typeface="+mj-lt"/>
              <a:buAutoNum type="arabicPeriod"/>
            </a:pPr>
            <a:r>
              <a:rPr lang="en-CA" sz="2000" dirty="0"/>
              <a:t>Performance of compression algorithms for genomic data</a:t>
            </a:r>
          </a:p>
          <a:p>
            <a:pPr marL="457200" indent="-457200">
              <a:buFont typeface="+mj-lt"/>
              <a:buAutoNum type="arabicPeriod"/>
            </a:pPr>
            <a:r>
              <a:rPr lang="en-CA" sz="2000" dirty="0"/>
              <a:t>Performance comparison between Python and non-script languages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Modeling Heavy-Tails in Traffic Sources for Network </a:t>
            </a:r>
            <a:r>
              <a:rPr lang="en-US" sz="2000" dirty="0" err="1"/>
              <a:t>Perfomance</a:t>
            </a:r>
            <a:r>
              <a:rPr lang="en-US" sz="2000" dirty="0"/>
              <a:t> Evaluation</a:t>
            </a:r>
          </a:p>
          <a:p>
            <a:pPr marL="457200" indent="-457200">
              <a:buFont typeface="+mj-lt"/>
              <a:buAutoNum type="arabicPeriod"/>
            </a:pPr>
            <a:r>
              <a:rPr lang="da-DK" sz="2000" dirty="0"/>
              <a:t>NAS on Odroid</a:t>
            </a:r>
          </a:p>
          <a:p>
            <a:pPr marL="457200" indent="-457200">
              <a:buFont typeface="+mj-lt"/>
              <a:buAutoNum type="arabicPeriod"/>
            </a:pPr>
            <a:r>
              <a:rPr lang="en-CA" sz="2000" dirty="0"/>
              <a:t>SQLite and Realm, performance analysis of mobile databases on Android platform</a:t>
            </a:r>
          </a:p>
          <a:p>
            <a:pPr marL="457200" indent="-457200">
              <a:buFont typeface="+mj-lt"/>
              <a:buAutoNum type="arabicPeriod"/>
            </a:pPr>
            <a:r>
              <a:rPr lang="da-DK" sz="2000" dirty="0"/>
              <a:t>kvm vs lxc at polylan</a:t>
            </a:r>
          </a:p>
          <a:p>
            <a:pPr marL="457200" indent="-457200">
              <a:buFont typeface="+mj-lt"/>
              <a:buAutoNum type="arabicPeriod"/>
            </a:pPr>
            <a:r>
              <a:rPr lang="en-CA" sz="2000" dirty="0"/>
              <a:t>Optimizing The Location Obfuscation In Location-Based Mobile</a:t>
            </a:r>
          </a:p>
          <a:p>
            <a:pPr marL="457200" indent="-457200">
              <a:buFont typeface="+mj-lt"/>
              <a:buAutoNum type="arabicPeriod"/>
            </a:pPr>
            <a:r>
              <a:rPr lang="en-CA" sz="2000" dirty="0"/>
              <a:t>A comparison of Rust and C++</a:t>
            </a:r>
          </a:p>
          <a:p>
            <a:pPr marL="457200" indent="-457200">
              <a:buFont typeface="+mj-lt"/>
              <a:buAutoNum type="arabicPeriod"/>
            </a:pPr>
            <a:r>
              <a:rPr lang="en-CA" sz="2000" dirty="0"/>
              <a:t>Comparison of Matrix Operation Performance between </a:t>
            </a:r>
            <a:r>
              <a:rPr lang="en-CA" sz="2000" dirty="0" err="1"/>
              <a:t>Matlab</a:t>
            </a:r>
            <a:r>
              <a:rPr lang="en-CA" sz="2000" dirty="0"/>
              <a:t> and Python-</a:t>
            </a:r>
            <a:r>
              <a:rPr lang="en-CA" sz="2000" dirty="0" err="1"/>
              <a:t>Numpy</a:t>
            </a:r>
            <a:r>
              <a:rPr lang="en-CA" sz="2000" dirty="0"/>
              <a:t>/</a:t>
            </a:r>
            <a:r>
              <a:rPr lang="en-CA" sz="2000" dirty="0" err="1"/>
              <a:t>Scipy</a:t>
            </a:r>
            <a:endParaRPr lang="en-CA" sz="2000" dirty="0"/>
          </a:p>
          <a:p>
            <a:pPr marL="457200" indent="-457200">
              <a:buFont typeface="+mj-lt"/>
              <a:buAutoNum type="arabicPeriod"/>
            </a:pPr>
            <a:r>
              <a:rPr lang="en-CA" sz="2000" dirty="0"/>
              <a:t>Performance analysis of multi-threading in In-Memory Data-Stores</a:t>
            </a:r>
          </a:p>
          <a:p>
            <a:pPr marL="457200" indent="-457200">
              <a:buFont typeface="+mj-lt"/>
              <a:buAutoNum type="arabicPeriod"/>
            </a:pPr>
            <a:r>
              <a:rPr lang="en-CA" sz="2000" dirty="0" err="1"/>
              <a:t>SystemsPacket</a:t>
            </a:r>
            <a:r>
              <a:rPr lang="en-CA" sz="2000" dirty="0"/>
              <a:t> Sampling with Delayed Disclosure</a:t>
            </a:r>
          </a:p>
          <a:p>
            <a:pPr marL="457200" indent="-457200">
              <a:buFont typeface="+mj-lt"/>
              <a:buAutoNum type="arabicPeriod"/>
            </a:pPr>
            <a:r>
              <a:rPr lang="en-CA" sz="2000" dirty="0"/>
              <a:t>Performance of Cartography web application in JavaScript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Performance Evaluation of Mersenne arithmetic on GPUs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Independence of Packet Losses in Wireless Networks</a:t>
            </a:r>
            <a:endParaRPr lang="en-US" sz="2000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fr-CH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AB2120-2DE5-4C77-8E9E-C403DC53DDD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34D7D97E-8A0F-4B4A-A6B1-860907E1E2CB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40636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OWBARVISIBLE" val="True"/>
  <p:tag name="CSVFORMAT" val="0"/>
  <p:tag name="COUNTDOWNSTYLE" val="-1"/>
  <p:tag name="COUNTDOWNSECONDS" val="10"/>
  <p:tag name="BACKUPSESSIONS" val="True"/>
  <p:tag name="REVIEWONLY" val="False"/>
  <p:tag name="RACEENDPOINTS" val="100"/>
  <p:tag name="PARTICIPANTSINLEADERBOARD" val="5"/>
  <p:tag name="BUBBLESIZEVISIBLE" val="True"/>
  <p:tag name="CUSTOMGRIDBACKCOLOR" val="-722948"/>
  <p:tag name="CUSTOMCELLBACKCOLOR3" val="-268652"/>
  <p:tag name="DISPLAYDEVICENUMBER" val="True"/>
  <p:tag name="AUTOSIZEGRID" val="True"/>
  <p:tag name="POLLINGCYCLE" val="2"/>
  <p:tag name="INCLUDENONRESPONDERS" val="False"/>
  <p:tag name="CORRECTPOINTVALUE" val="1"/>
  <p:tag name="ZEROBASED" val="False"/>
  <p:tag name="FIBDISPLAYRESULTS" val="True"/>
  <p:tag name="PRRESPONSE1" val="10"/>
  <p:tag name="PRRESPONSE5" val="6"/>
  <p:tag name="PRRESPONSE9" val="2"/>
  <p:tag name="USESECONDARYMONITOR" val="True"/>
  <p:tag name="ANSWERNOWTEXT" val="Answer Now"/>
  <p:tag name="INPUTSOURCE" val="1"/>
  <p:tag name="CHARTVALUEFORMAT" val="0%"/>
  <p:tag name="STDCHART" val="1"/>
  <p:tag name="TEAMSINLEADERBOARD" val="5"/>
  <p:tag name="BUBBLEGROUPING" val="3"/>
  <p:tag name="CUSTOMCELLBACKCOLOR2" val="-13395457"/>
  <p:tag name="DISPLAYDEVICEID" val="True"/>
  <p:tag name="GRIDPOSITION" val="1"/>
  <p:tag name="RESETCHARTS" val="True"/>
  <p:tag name="INCORRECTPOINTVALUE" val="0"/>
  <p:tag name="CHARTSCALE" val="True"/>
  <p:tag name="FIBDISPLAYKEYWORDS" val="True"/>
  <p:tag name="PRRESPONSE6" val="5"/>
  <p:tag name="SHOWFLASHWARNING" val="True"/>
  <p:tag name="RESPCOUNTERSTYLE" val="-1"/>
  <p:tag name="ALLOWDUPLICATES" val="False"/>
  <p:tag name="AUTOUPDATEALIASES" val="True"/>
  <p:tag name="MAXRESPONDERS" val="5"/>
  <p:tag name="CUSTOMCELLFORECOLOR" val="-16777216"/>
  <p:tag name="DISPLAYNAME" val="True"/>
  <p:tag name="GRIDFONTSIZE" val="12"/>
  <p:tag name="INCLUDEPPT" val="True"/>
  <p:tag name="AUTOADJUSTPARTRANGE" val="True"/>
  <p:tag name="PRRESPONSE2" val="9"/>
  <p:tag name="PRRESPONSE8" val="3"/>
  <p:tag name="POWERPOINTVERSION" val="14.0"/>
  <p:tag name="RESPCOUNTERFORMAT" val="0"/>
  <p:tag name="AUTOADVANCE" val="False"/>
  <p:tag name="SKIPREMAININGRACESLIDES" val="True"/>
  <p:tag name="CUSTOMCELLBACKCOLOR1" val="-657956"/>
  <p:tag name="GRIDROTATIONINTERVAL" val="2"/>
  <p:tag name="MULTIRESPDIVISOR" val="1"/>
  <p:tag name="ADVANCEDSETTINGSVIEW" val="False"/>
  <p:tag name="PRRESPONSE4" val="7"/>
  <p:tag name="RESPTABLESTYLE" val="-1"/>
  <p:tag name="RACERSMAXDISPLAYED" val="5"/>
  <p:tag name="DEFAULTNUMTEAMS" val="5"/>
  <p:tag name="GRIDSIZE" val="{Width=800, Height=600}"/>
  <p:tag name="REALTIMEBACKUP" val="False"/>
  <p:tag name="PRRESPONSE3" val="8"/>
  <p:tag name="SAVECSVWITHSESSION" val="False"/>
  <p:tag name="BACKUPMAINTENANCE" val="7"/>
  <p:tag name="BUBBLEVALUEFORMAT" val="0.0"/>
  <p:tag name="CHARTCOLORS" val="0"/>
  <p:tag name="FIBNUMRESULTS" val="5"/>
  <p:tag name="ALWAYSOPENPOLL" val="False"/>
  <p:tag name="ROTATIONINTERVAL" val="2"/>
  <p:tag name="USESCHEMECOLORS" val="True"/>
  <p:tag name="REALTIMEBACKUPPATH" val="(None)"/>
  <p:tag name="BULLETTYPE" val="3"/>
  <p:tag name="BUBBLENAMEVISIBLE" val="True"/>
  <p:tag name="ALLOWUSERFEEDBACK" val="True"/>
  <p:tag name="ANSWERNOWSTYLE" val="-1"/>
  <p:tag name="GRIDOPACITY" val="90"/>
  <p:tag name="PRRESPONSE10" val="1"/>
  <p:tag name="CHARTLABELS" val="1"/>
  <p:tag name="RACEANIMATIONSPEED" val="3"/>
  <p:tag name="NUMRESPONSES" val="1"/>
  <p:tag name="CUSTOMCELLBACKCOLOR4" val="-8355712"/>
  <p:tag name="PRRESPONSE7" val="4"/>
  <p:tag name="FIBINCLUDEOTHER" val="True"/>
  <p:tag name="DELIMITERS" val="3.1"/>
  <p:tag name="LUIDIAENABLED" val="False"/>
  <p:tag name="EXPANDSHOWBAR" val="True"/>
  <p:tag name="TASKPANEKEY" val="072921d0-bdd3-4130-a913-c4661ba8128e"/>
  <p:tag name="WASPOLLED" val="F5702E6FB1EB499391E7C9B7E4A085A5"/>
  <p:tag name="TPVERSION" val="5"/>
  <p:tag name="TPFULLVERSION" val="5.4.1.2"/>
  <p:tag name="PPTVERSION" val="15"/>
  <p:tag name="TPOS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heme/theme1.xml><?xml version="1.0" encoding="utf-8"?>
<a:theme xmlns:a="http://schemas.openxmlformats.org/drawingml/2006/main" name="tcp">
  <a:themeElements>
    <a:clrScheme name="tcp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cp">
      <a:majorFont>
        <a:latin typeface="Calibri"/>
        <a:ea typeface=""/>
        <a:cs typeface=""/>
      </a:majorFont>
      <a:minorFont>
        <a:latin typeface="Cambr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38100" cap="flat" cmpd="sng" algn="ctr">
          <a:solidFill>
            <a:schemeClr val="bg2">
              <a:lumMod val="75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t" anchorCtr="0" compatLnSpc="1">
        <a:prstTxWarp prst="textNoShape">
          <a:avLst/>
        </a:prstTxWarp>
        <a:spAutoFit/>
      </a:bodyPr>
      <a:lstStyle>
        <a:defPPr marL="0" marR="0" indent="0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+mj-lt"/>
          </a:defRPr>
        </a:defPPr>
      </a:lstStyle>
    </a:spDef>
    <a:lnDef>
      <a:spPr bwMode="auto">
        <a:noFill/>
        <a:ln w="38100" cap="flat" cmpd="sng" algn="ctr">
          <a:solidFill>
            <a:schemeClr val="bg2">
              <a:lumMod val="75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+mj-lt"/>
          </a:defRPr>
        </a:defPPr>
      </a:lstStyle>
    </a:txDef>
  </a:objectDefaults>
  <a:extraClrSchemeLst>
    <a:extraClrScheme>
      <a:clrScheme name="tcp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cp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cp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cp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cp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cp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cp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cp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cp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cp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cp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cp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</Template>
  <TotalTime>21762</TotalTime>
  <Words>701</Words>
  <Application>Microsoft Office PowerPoint</Application>
  <PresentationFormat>Widescreen</PresentationFormat>
  <Paragraphs>108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Calibri</vt:lpstr>
      <vt:lpstr>Arial</vt:lpstr>
      <vt:lpstr>Cambria Math</vt:lpstr>
      <vt:lpstr>Wingdings</vt:lpstr>
      <vt:lpstr>Calibri Light</vt:lpstr>
      <vt:lpstr>Times New Roman</vt:lpstr>
      <vt:lpstr>tcp</vt:lpstr>
      <vt:lpstr>Performance Evaluation</vt:lpstr>
      <vt:lpstr>Your Team</vt:lpstr>
      <vt:lpstr>Learning  = Lecture + Exercises + Homeworks + Miniproject</vt:lpstr>
      <vt:lpstr>Grading</vt:lpstr>
      <vt:lpstr>Lecture Notes</vt:lpstr>
      <vt:lpstr>Outline of the Lecture</vt:lpstr>
      <vt:lpstr>Performance Evaluation Mini-Project </vt:lpstr>
      <vt:lpstr>Examples of past projects</vt:lpstr>
      <vt:lpstr>Examples of past projects</vt:lpstr>
      <vt:lpstr>Mini-Project: Process</vt:lpstr>
    </vt:vector>
  </TitlesOfParts>
  <Company>ICSIL - I&amp;C - EPFL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leboudec</dc:creator>
  <cp:lastModifiedBy>Jean-Yves Le Boudec</cp:lastModifiedBy>
  <cp:revision>964</cp:revision>
  <cp:lastPrinted>2021-02-19T11:33:52Z</cp:lastPrinted>
  <dcterms:created xsi:type="dcterms:W3CDTF">2003-09-11T07:59:00Z</dcterms:created>
  <dcterms:modified xsi:type="dcterms:W3CDTF">2021-02-23T12:07:57Z</dcterms:modified>
</cp:coreProperties>
</file>