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464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9" r:id="rId16"/>
    <p:sldId id="480" r:id="rId17"/>
    <p:sldId id="478" r:id="rId18"/>
    <p:sldId id="481" r:id="rId19"/>
    <p:sldId id="482" r:id="rId20"/>
    <p:sldId id="483" r:id="rId21"/>
    <p:sldId id="484" r:id="rId22"/>
    <p:sldId id="486" r:id="rId23"/>
    <p:sldId id="487" r:id="rId24"/>
    <p:sldId id="485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AFF"/>
    <a:srgbClr val="D7FFE5"/>
    <a:srgbClr val="EBEBEB"/>
    <a:srgbClr val="FF0000"/>
    <a:srgbClr val="3333FF"/>
    <a:srgbClr val="6666FF"/>
    <a:srgbClr val="33CC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2028" y="-876"/>
      </p:cViewPr>
      <p:guideLst>
        <p:guide orient="horz" pos="42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0"/>
    </p:cViewPr>
  </p:sorterViewPr>
  <p:notesViewPr>
    <p:cSldViewPr>
      <p:cViewPr varScale="1">
        <p:scale>
          <a:sx n="61" d="100"/>
          <a:sy n="61" d="100"/>
        </p:scale>
        <p:origin x="-1638" y="-84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6A04D8F8-B421-4468-BF3C-BD7AD8955CEC}" type="datetime1">
              <a:rPr lang="en-CA"/>
              <a:pPr>
                <a:defRPr/>
              </a:pPr>
              <a:t>12/05/2011</a:t>
            </a:fld>
            <a:endParaRPr lang="en-CA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042D808A-9E42-422C-8D94-C1EFF91647E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pPr>
              <a:defRPr/>
            </a:pPr>
            <a:fld id="{891F7084-2A82-4DAA-8207-0EFBA264CFEF}" type="datetime1">
              <a:rPr lang="en-CA"/>
              <a:pPr>
                <a:defRPr/>
              </a:pPr>
              <a:t>12/05/2011</a:t>
            </a:fld>
            <a:endParaRPr lang="en-CA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393" tIns="47697" rIns="95393" bIns="47697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pPr>
              <a:defRPr/>
            </a:pPr>
            <a:fld id="{708086D9-742A-41EC-A86D-2DB27EB7D83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835197A-D318-420A-A189-DBB389CF21CE}" type="datetime1">
              <a:rPr lang="en-CA" smtClean="0"/>
              <a:pPr/>
              <a:t>12/05/2011</a:t>
            </a:fld>
            <a:endParaRPr lang="en-CA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C372-1D8F-4C95-AB80-AF5F266FC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048B-D02B-4804-A929-E1D4D82E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47665-61C7-4747-91B4-77E7C84C3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204A5-6A36-44B4-9C15-85D957D5E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A7A2-0BB2-4ECF-85AB-E116E3706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C7655-9A5E-43E3-B912-407FE1AC0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32E90-9F84-47AA-90C2-209C23685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F0E1B-B500-4A75-B285-FB47648E7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14381-CEB3-4BFC-8CE5-F73D7705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7F62A-F9C5-4A91-B568-9624D104D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651B-C785-4864-AFFA-B32D9ED8C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D0A3-C8F4-43A1-9547-D3C80493D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8FFF0BAB-C56F-4931-B558-F5199122C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15888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Importance Sampling</a:t>
            </a:r>
          </a:p>
        </p:txBody>
      </p:sp>
      <p:pic>
        <p:nvPicPr>
          <p:cNvPr id="2051" name="Picture 6" descr="C:\Users\leboudec\Desktop\1\giant-lemon-exaggeration-411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1928813"/>
            <a:ext cx="5243512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2A8D5F2-67BC-488F-9A15-31B1C677074A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428625"/>
            <a:ext cx="6019800" cy="199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928938"/>
            <a:ext cx="8847137" cy="2928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Wake Up Slot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H" smtClean="0"/>
              <a:t>What is the twisted distribution of X</a:t>
            </a:r>
            <a:r>
              <a:rPr lang="fr-CH" baseline="-25000" smtClean="0"/>
              <a:t>0</a:t>
            </a:r>
            <a:r>
              <a:rPr lang="fr-CH" smtClean="0"/>
              <a:t> ?</a:t>
            </a:r>
          </a:p>
          <a:p>
            <a:pPr eaLnBrk="1" hangingPunct="1"/>
            <a:r>
              <a:rPr lang="fr-CH" smtClean="0"/>
              <a:t>What is the weighting function ?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3F117CB-D646-4E69-A433-6B2F58BDBAA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Answer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C232B38-277B-45ED-A238-A1AB0B61DA5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Importance Sampling Monte Carlo</a:t>
            </a:r>
          </a:p>
        </p:txBody>
      </p:sp>
      <p:sp>
        <p:nvSpPr>
          <p:cNvPr id="14339" name="Content Placeholder 10"/>
          <p:cNvSpPr>
            <a:spLocks noGrp="1"/>
          </p:cNvSpPr>
          <p:nvPr>
            <p:ph idx="1"/>
          </p:nvPr>
        </p:nvSpPr>
        <p:spPr>
          <a:xfrm>
            <a:off x="0" y="2214563"/>
            <a:ext cx="8856663" cy="831850"/>
          </a:xfrm>
        </p:spPr>
        <p:txBody>
          <a:bodyPr/>
          <a:lstStyle/>
          <a:p>
            <a:r>
              <a:rPr lang="fr-CH" smtClean="0"/>
              <a:t>What is the gain ?</a:t>
            </a:r>
          </a:p>
          <a:p>
            <a:r>
              <a:rPr lang="fr-CH" smtClean="0"/>
              <a:t>Is Importance Sampling always better ?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0F3919B-516D-46CA-A236-9490C9ED01A9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3000375"/>
            <a:ext cx="7058025" cy="333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4786313" y="6357938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theta</a:t>
            </a: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857250" y="371475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R</a:t>
            </a:r>
          </a:p>
        </p:txBody>
      </p:sp>
      <p:pic>
        <p:nvPicPr>
          <p:cNvPr id="1434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928688"/>
            <a:ext cx="7648575" cy="133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Choosing an Importance Sampling Distribution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What is a good importance sampling distribution ? </a:t>
            </a:r>
            <a:br>
              <a:rPr lang="fr-CH" smtClean="0"/>
            </a:br>
            <a:r>
              <a:rPr lang="fr-CH" smtClean="0"/>
              <a:t>One that minimizes the number of runs</a:t>
            </a:r>
          </a:p>
          <a:p>
            <a:endParaRPr lang="fr-CH" smtClean="0"/>
          </a:p>
          <a:p>
            <a:r>
              <a:rPr lang="fr-CH" smtClean="0"/>
              <a:t>This can be quantified with the variance of the importance sampling estimator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721E22-C1A2-4FE8-AEBA-CE51FD3C2FB4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928938"/>
            <a:ext cx="8763000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63" y="4100513"/>
            <a:ext cx="8677275" cy="211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68C113-4B0D-4FB2-9961-8315E86D9805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642938"/>
            <a:ext cx="7867650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1963737" cy="5689600"/>
          </a:xfrm>
        </p:spPr>
        <p:txBody>
          <a:bodyPr/>
          <a:lstStyle/>
          <a:p>
            <a:r>
              <a:rPr lang="fr-CH" smtClean="0"/>
              <a:t>The smallest variance is for </a:t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endParaRPr lang="fr-CH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E2465BD-ED03-4603-8551-C996308834DE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0"/>
            <a:ext cx="7096125" cy="6572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357438"/>
            <a:ext cx="1552575" cy="49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88" y="3714750"/>
            <a:ext cx="962025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2500313" y="428625"/>
            <a:ext cx="276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R (proportional to variance)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Choosing an Importance Sampling Distribution (1)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Rule of thumb:</a:t>
            </a:r>
          </a:p>
          <a:p>
            <a:pPr lvl="1"/>
            <a:r>
              <a:rPr lang="fr-CH" smtClean="0"/>
              <a:t>The events of interest, under the importance sampling distribution should be</a:t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r>
              <a:rPr lang="fr-CH" smtClean="0"/>
              <a:t>not rare</a:t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r>
              <a:rPr lang="fr-CH" smtClean="0"/>
              <a:t>not certain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47AA8F7-9534-462F-801E-7D2B67690AC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Choosing an Importance Sampling Distribution 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The optimal importance sampling distribution is the one that minimizes</a:t>
            </a:r>
          </a:p>
          <a:p>
            <a:endParaRPr lang="fr-CH" smtClean="0"/>
          </a:p>
          <a:p>
            <a:endParaRPr lang="fr-CH" smtClean="0"/>
          </a:p>
          <a:p>
            <a:endParaRPr lang="fr-CH" smtClean="0"/>
          </a:p>
          <a:p>
            <a:r>
              <a:rPr lang="fr-CH" smtClean="0"/>
              <a:t>Wake up question: is it the same as minimizing the variance of the importance sampling  estimator ?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7FEF065-8378-463C-A5BE-CE7AF210EA20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1714500"/>
            <a:ext cx="16954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3161B5-BC3A-4696-B251-ECB854D2BD74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357188"/>
            <a:ext cx="8467725" cy="622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What is Importance Sampling 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H" smtClean="0"/>
              <a:t>A simulation technique</a:t>
            </a:r>
          </a:p>
          <a:p>
            <a:pPr eaLnBrk="1" hangingPunct="1"/>
            <a:r>
              <a:rPr lang="fr-CH" smtClean="0"/>
              <a:t>Used when we are interested in rare events</a:t>
            </a:r>
          </a:p>
          <a:p>
            <a:pPr eaLnBrk="1" hangingPunct="1"/>
            <a:r>
              <a:rPr lang="fr-CH" smtClean="0"/>
              <a:t>Examples: 	</a:t>
            </a:r>
          </a:p>
          <a:p>
            <a:pPr lvl="1" eaLnBrk="1" hangingPunct="1"/>
            <a:r>
              <a:rPr lang="fr-CH" smtClean="0"/>
              <a:t>Bit Error Rate on a channel, </a:t>
            </a:r>
          </a:p>
          <a:p>
            <a:pPr lvl="1" eaLnBrk="1" hangingPunct="1"/>
            <a:r>
              <a:rPr lang="fr-CH" smtClean="0"/>
              <a:t>Failure probability of a reliable system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09E6F48-F2F5-4F44-8DB2-5C4B64EB584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9CA8CA6-74E8-45C6-BEC8-2A4414EC75D4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5913" y="1597025"/>
            <a:ext cx="8582025" cy="4600575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A Generic Algorithm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Ideas : empirically find importance sampling distribution such that</a:t>
            </a:r>
          </a:p>
          <a:p>
            <a:pPr lvl="1"/>
            <a:r>
              <a:rPr lang="fr-CH" smtClean="0"/>
              <a:t>Average occurrence of event of interest is close to 0.5</a:t>
            </a:r>
          </a:p>
          <a:p>
            <a:pPr lvl="1"/>
            <a:r>
              <a:rPr lang="fr-CH" smtClean="0"/>
              <a:t>Minimizes</a:t>
            </a:r>
            <a:br>
              <a:rPr lang="fr-CH" smtClean="0"/>
            </a:br>
            <a:endParaRPr lang="fr-CH" smtClean="0"/>
          </a:p>
          <a:p>
            <a:pPr lvl="1"/>
            <a:r>
              <a:rPr lang="fr-CH" smtClean="0"/>
              <a:t>Can be computed by Monte Carlo with small number of runs </a:t>
            </a:r>
          </a:p>
          <a:p>
            <a:pPr lvl="1"/>
            <a:endParaRPr lang="fr-CH" smtClean="0"/>
          </a:p>
          <a:p>
            <a:pPr lvl="1"/>
            <a:endParaRPr lang="fr-CH" smtClean="0"/>
          </a:p>
          <a:p>
            <a:r>
              <a:rPr lang="fr-CH" smtClean="0"/>
              <a:t>The algorithm does not say how to do one important thing: which one ?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D96DE82-EB92-46B0-996B-5D588C0CC346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785938"/>
            <a:ext cx="16954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smtClean="0"/>
              <a:t>Q: </a:t>
            </a:r>
            <a:r>
              <a:rPr lang="fr-CH" smtClean="0"/>
              <a:t>We simulate R = 10 000 samples and find no bit error. What can we say about the bit error rate ?</a:t>
            </a:r>
          </a:p>
          <a:p>
            <a:endParaRPr lang="fr-CH" smtClean="0"/>
          </a:p>
          <a:p>
            <a:r>
              <a:rPr lang="fr-CH" b="1" smtClean="0"/>
              <a:t>A: </a:t>
            </a:r>
            <a:r>
              <a:rPr lang="fr-CH" smtClean="0"/>
              <a:t> with confidence 0.95, BER &lt; 3.7</a:t>
            </a:r>
            <a:r>
              <a:rPr lang="fr-CH" baseline="30000" smtClean="0"/>
              <a:t> </a:t>
            </a:r>
            <a:r>
              <a:rPr lang="fr-CH" smtClean="0"/>
              <a:t>E-04</a:t>
            </a:r>
            <a:endParaRPr lang="fr-CH" b="1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6A1CCAF-E367-4F05-9081-BE334C5B3409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057212C-431B-41CE-827E-6DDAA47F4E19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9363075" cy="681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Conclusion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If you have to simulate rare events, importance sampling is probably applicable to your case and will provide siginificant speedup</a:t>
            </a:r>
          </a:p>
          <a:p>
            <a:endParaRPr lang="fr-CH" smtClean="0"/>
          </a:p>
          <a:p>
            <a:r>
              <a:rPr lang="fr-CH" smtClean="0"/>
              <a:t>A generic algorithm can be used to find a good sampling distribution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F51E5A0-D691-40F5-9E03-5C250221DE0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What is the Problem 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H" smtClean="0"/>
              <a:t>Assume you can simulate a system</a:t>
            </a:r>
          </a:p>
          <a:p>
            <a:pPr eaLnBrk="1" hangingPunct="1"/>
            <a:r>
              <a:rPr lang="fr-CH" smtClean="0"/>
              <a:t>You want to evaluate the probability of a rare event</a:t>
            </a:r>
          </a:p>
          <a:p>
            <a:pPr eaLnBrk="1" hangingPunct="1"/>
            <a:r>
              <a:rPr lang="fr-CH" smtClean="0"/>
              <a:t>Do you do a stationary or terminating simulation ?</a:t>
            </a:r>
          </a:p>
          <a:p>
            <a:pPr eaLnBrk="1" hangingPunct="1"/>
            <a:endParaRPr lang="fr-CH" smtClean="0"/>
          </a:p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Assume proba of rare event is 1E-06: how many simulation runs do you need to obtain one rare event ?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F39F424-ACC8-4266-AC33-45525740E5D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Simulating Rare Events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H" smtClean="0"/>
              <a:t>You simulate a rare event using </a:t>
            </a:r>
            <a:r>
              <a:rPr lang="fr-CH" i="1" smtClean="0"/>
              <a:t>R </a:t>
            </a:r>
            <a:r>
              <a:rPr lang="fr-CH" smtClean="0"/>
              <a:t>replications</a:t>
            </a:r>
            <a:endParaRPr lang="fr-CH" i="1" smtClean="0"/>
          </a:p>
          <a:p>
            <a:pPr eaLnBrk="1" hangingPunct="1"/>
            <a:r>
              <a:rPr lang="fr-CH" smtClean="0"/>
              <a:t>You want to estimate </a:t>
            </a:r>
            <a:r>
              <a:rPr lang="fr-CH" i="1" smtClean="0"/>
              <a:t>p</a:t>
            </a:r>
            <a:r>
              <a:rPr lang="fr-CH" smtClean="0"/>
              <a:t>, proba of rare event </a:t>
            </a:r>
          </a:p>
          <a:p>
            <a:pPr eaLnBrk="1" hangingPunct="1"/>
            <a:r>
              <a:rPr lang="fr-CH" smtClean="0"/>
              <a:t>You obtain a confidence interval </a:t>
            </a:r>
            <a:r>
              <a:rPr lang="fr-CH" i="1" smtClean="0"/>
              <a:t>p-u, p+u</a:t>
            </a:r>
            <a:r>
              <a:rPr lang="fr-CH" smtClean="0"/>
              <a:t>; you want accuracy 10%</a:t>
            </a:r>
          </a:p>
          <a:p>
            <a:pPr lvl="1" eaLnBrk="1" hangingPunct="1"/>
            <a:r>
              <a:rPr lang="fr-CH" smtClean="0"/>
              <a:t>u/p = 0.1</a:t>
            </a:r>
          </a:p>
          <a:p>
            <a:pPr lvl="1" eaLnBrk="1" hangingPunct="1"/>
            <a:r>
              <a:rPr lang="fr-CH" smtClean="0"/>
              <a:t>With proba 95%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9C2370-6A00-4973-9E8B-DF19D388F657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71813"/>
            <a:ext cx="9144000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29250"/>
            <a:ext cx="9144000" cy="59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The Idea of Importance Sampling</a:t>
            </a: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89AE088-77C8-4946-9BEB-7BE93DD1995D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331913"/>
            <a:ext cx="8856662" cy="882650"/>
          </a:xfrm>
          <a:noFill/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0"/>
            <a:ext cx="9163050" cy="286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The Idea of Importance Sampling	(cont’d)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9388" y="1000125"/>
            <a:ext cx="8856662" cy="5741988"/>
          </a:xfrm>
        </p:spPr>
        <p:txBody>
          <a:bodyPr/>
          <a:lstStyle/>
          <a:p>
            <a:pPr eaLnBrk="1" hangingPunct="1"/>
            <a:r>
              <a:rPr lang="fr-CH" smtClean="0"/>
              <a:t>If we simulate X, how do we estimate p ?</a:t>
            </a:r>
          </a:p>
          <a:p>
            <a:pPr eaLnBrk="1" hangingPunct="1"/>
            <a:endParaRPr lang="fr-CH" smtClean="0"/>
          </a:p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If we simulate          instead of   </a:t>
            </a:r>
            <a:r>
              <a:rPr lang="fr-CH" i="1" smtClean="0"/>
              <a:t>X </a:t>
            </a:r>
            <a:r>
              <a:rPr lang="fr-CH" smtClean="0"/>
              <a:t>, we cannot use</a:t>
            </a:r>
          </a:p>
          <a:p>
            <a:pPr eaLnBrk="1" hangingPunct="1"/>
            <a:endParaRPr lang="fr-CH" smtClean="0"/>
          </a:p>
          <a:p>
            <a:pPr eaLnBrk="1" hangingPunct="1"/>
            <a:endParaRPr lang="fr-CH" smtClean="0"/>
          </a:p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But: </a:t>
            </a:r>
          </a:p>
          <a:p>
            <a:pPr eaLnBrk="1" hangingPunct="1"/>
            <a:endParaRPr lang="fr-CH" smtClean="0"/>
          </a:p>
          <a:p>
            <a:pPr eaLnBrk="1" hangingPunct="1"/>
            <a:endParaRPr lang="fr-CH" smtClean="0"/>
          </a:p>
          <a:p>
            <a:pPr eaLnBrk="1" hangingPunct="1">
              <a:buFont typeface="Wingdings" pitchFamily="2" charset="2"/>
              <a:buNone/>
            </a:pPr>
            <a:r>
              <a:rPr lang="fr-CH" smtClean="0"/>
              <a:t>       Show this ! 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D08F21A-2EA9-4F14-BE28-5A8452F73F33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143125"/>
            <a:ext cx="276225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2071688"/>
            <a:ext cx="128587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3429000"/>
            <a:ext cx="3895725" cy="742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Importance Sampling Monte Carlo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F4155A5-58DF-499B-A91A-2D207F52D43A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285875"/>
            <a:ext cx="8856663" cy="168592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Example: Bit Error Rate (BER)</a:t>
            </a: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367E72-F8EB-47A0-A9A5-72D30E99B985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92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7338" y="714375"/>
            <a:ext cx="8856662" cy="4400550"/>
          </a:xfrm>
          <a:noFill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5143500"/>
            <a:ext cx="8491538" cy="1343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E574A4-D91E-46D2-89D8-F63FA0CCC5AA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28625"/>
            <a:ext cx="8856663" cy="1871663"/>
          </a:xfrm>
          <a:noFill/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00313"/>
            <a:ext cx="9091613" cy="2135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tests</Template>
  <TotalTime>3945</TotalTime>
  <Words>398</Words>
  <Application>Microsoft Office PowerPoint</Application>
  <PresentationFormat>On-screen Show (4:3)</PresentationFormat>
  <Paragraphs>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Arial</vt:lpstr>
      <vt:lpstr>Calibri</vt:lpstr>
      <vt:lpstr>Cambria</vt:lpstr>
      <vt:lpstr>Wingdings</vt:lpstr>
      <vt:lpstr>Comic Sans MS</vt:lpstr>
      <vt:lpstr>tcp</vt:lpstr>
      <vt:lpstr>Importance Sampling</vt:lpstr>
      <vt:lpstr>What is Importance Sampling ?</vt:lpstr>
      <vt:lpstr>What is the Problem ?</vt:lpstr>
      <vt:lpstr>Simulating Rare Events</vt:lpstr>
      <vt:lpstr>The Idea of Importance Sampling</vt:lpstr>
      <vt:lpstr>The Idea of Importance Sampling (cont’d)</vt:lpstr>
      <vt:lpstr>Importance Sampling Monte Carlo</vt:lpstr>
      <vt:lpstr>Example: Bit Error Rate (BER)</vt:lpstr>
      <vt:lpstr>Slide 8</vt:lpstr>
      <vt:lpstr>Slide 9</vt:lpstr>
      <vt:lpstr>Wake Up Slot</vt:lpstr>
      <vt:lpstr>Answer</vt:lpstr>
      <vt:lpstr>Importance Sampling Monte Carlo</vt:lpstr>
      <vt:lpstr>Choosing an Importance Sampling Distribution</vt:lpstr>
      <vt:lpstr>Slide 14</vt:lpstr>
      <vt:lpstr>Slide 15</vt:lpstr>
      <vt:lpstr>Choosing an Importance Sampling Distribution (1)</vt:lpstr>
      <vt:lpstr>Choosing an Importance Sampling Distribution (2)</vt:lpstr>
      <vt:lpstr>Slide 18</vt:lpstr>
      <vt:lpstr>Slide 19</vt:lpstr>
      <vt:lpstr>A Generic Algorithm</vt:lpstr>
      <vt:lpstr>Exercise</vt:lpstr>
      <vt:lpstr>Slide 22</vt:lpstr>
      <vt:lpstr>Conclusion</vt:lpstr>
    </vt:vector>
  </TitlesOfParts>
  <Company>EPFL-ICA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2001 - paper 101</dc:title>
  <dc:subject>Packet Scale Rate Guarantee</dc:subject>
  <dc:creator>JY Le Boudec</dc:creator>
  <cp:lastModifiedBy>leboudec</cp:lastModifiedBy>
  <cp:revision>418</cp:revision>
  <cp:lastPrinted>2000-06-09T08:08:56Z</cp:lastPrinted>
  <dcterms:created xsi:type="dcterms:W3CDTF">1987-12-31T22:31:28Z</dcterms:created>
  <dcterms:modified xsi:type="dcterms:W3CDTF">2011-05-12T15:13:57Z</dcterms:modified>
</cp:coreProperties>
</file>