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329" r:id="rId3"/>
    <p:sldId id="325" r:id="rId4"/>
    <p:sldId id="335" r:id="rId5"/>
    <p:sldId id="328" r:id="rId6"/>
    <p:sldId id="327" r:id="rId7"/>
    <p:sldId id="330" r:id="rId8"/>
    <p:sldId id="334" r:id="rId9"/>
    <p:sldId id="331" r:id="rId10"/>
    <p:sldId id="332" r:id="rId11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76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0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FBACCC2-0D63-41D2-BC5C-F7416AC74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7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B734B-CA59-45D8-8C46-8BBBC09B2D9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7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70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74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1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67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4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392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8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9448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E9137-A6DE-41B0-BBFA-F0BBBA45D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185" y="1052513"/>
            <a:ext cx="5801783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052513"/>
            <a:ext cx="5803900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374E8-43DB-491D-89F0-256D108640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3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65" y="0"/>
            <a:ext cx="11065561" cy="908050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65" y="1073295"/>
            <a:ext cx="9433048" cy="56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  <a:lvl2pPr marL="405000"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6DE64933-44F4-489B-BC79-AA9A0EDB65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1" y="1052513"/>
            <a:ext cx="9649073" cy="56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  <a:lvl2pPr marL="557213" indent="-214313"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DEBE7B4E-BA5B-412E-9B8B-4AD2DF1703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9536" y="188641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6293050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4B186-3D3D-4100-BE7B-5249EE3F4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112E-0239-46EA-881C-463A6F47D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21A28-BBC7-4085-AB1B-B15C8F276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F0DAF-AA8F-4CBC-A25A-AB0457C045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04775"/>
            <a:ext cx="12020551" cy="62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36638"/>
            <a:ext cx="5427133" cy="582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41533" y="1036638"/>
            <a:ext cx="5429251" cy="5821362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fr-CH" noProof="0"/>
          </a:p>
        </p:txBody>
      </p:sp>
    </p:spTree>
    <p:extLst>
      <p:ext uri="{BB962C8B-B14F-4D97-AF65-F5344CB8AC3E}">
        <p14:creationId xmlns:p14="http://schemas.microsoft.com/office/powerpoint/2010/main" val="4244040394"/>
      </p:ext>
    </p:extLst>
  </p:cSld>
  <p:clrMapOvr>
    <a:masterClrMapping/>
  </p:clrMapOvr>
  <p:transition/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04775"/>
            <a:ext cx="12020551" cy="62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36638"/>
            <a:ext cx="5427133" cy="58213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341533" y="1036638"/>
            <a:ext cx="5429251" cy="5821362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fr-CH" noProof="0"/>
          </a:p>
        </p:txBody>
      </p:sp>
    </p:spTree>
    <p:extLst>
      <p:ext uri="{BB962C8B-B14F-4D97-AF65-F5344CB8AC3E}">
        <p14:creationId xmlns:p14="http://schemas.microsoft.com/office/powerpoint/2010/main" val="3540551833"/>
      </p:ext>
    </p:extLst>
  </p:cSld>
  <p:clrMapOvr>
    <a:masterClrMapping/>
  </p:clrMapOvr>
  <p:transition/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36" y="0"/>
            <a:ext cx="1171363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052513"/>
            <a:ext cx="10105288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77086" y="6597650"/>
            <a:ext cx="814916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DEBE7B4E-BA5B-412E-9B8B-4AD2DF1703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099CC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34290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2pPr>
      <a:lvl3pPr marL="68580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8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6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6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05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600" dirty="0"/>
              <a:t>Mini-Projects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Jean-Yves Le Boudec</a:t>
            </a:r>
          </a:p>
          <a:p>
            <a:pPr eaLnBrk="1" hangingPunct="1"/>
            <a:r>
              <a:rPr lang="en-CA" dirty="0"/>
              <a:t>2021</a:t>
            </a:r>
            <a:endParaRPr lang="fr-FR" dirty="0"/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F824C06-DE01-439E-8607-030169C96CD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Image 29">
            <a:extLst>
              <a:ext uri="{FF2B5EF4-FFF2-40B4-BE49-F238E27FC236}">
                <a16:creationId xmlns:a16="http://schemas.microsoft.com/office/drawing/2014/main" id="{241FCB4B-0926-4E28-902C-7E0B5A095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08" y="1219200"/>
            <a:ext cx="1963343" cy="7040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C:\cvs files\leboudec-oeuvre\perfeval-book\calculs\minipro\g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0100" y="571501"/>
            <a:ext cx="63119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Perhaps Even Better Graphics</a:t>
            </a:r>
          </a:p>
        </p:txBody>
      </p:sp>
      <p:sp>
        <p:nvSpPr>
          <p:cNvPr id="12292" name="Content Placeholder 4"/>
          <p:cNvSpPr>
            <a:spLocks noGrp="1"/>
          </p:cNvSpPr>
          <p:nvPr>
            <p:ph sz="half" idx="1"/>
          </p:nvPr>
        </p:nvSpPr>
        <p:spPr>
          <a:xfrm>
            <a:off x="1703388" y="5969001"/>
            <a:ext cx="8964612" cy="773113"/>
          </a:xfrm>
        </p:spPr>
        <p:txBody>
          <a:bodyPr/>
          <a:lstStyle/>
          <a:p>
            <a:r>
              <a:rPr lang="fr-CH" sz="2000"/>
              <a:t>Baseline and Green DC are non dominated</a:t>
            </a:r>
          </a:p>
          <a:p>
            <a:r>
              <a:rPr lang="fr-CH" sz="2000"/>
              <a:t>Representation is more </a:t>
            </a:r>
            <a:r>
              <a:rPr lang="fr-CH" sz="2000" i="1"/>
              <a:t>economical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Evaluation Mini-Project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= Practice skills of performance analyst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Typically based on a project of your own</a:t>
            </a:r>
            <a:endParaRPr lang="en-CH" dirty="0"/>
          </a:p>
          <a:p>
            <a:r>
              <a:rPr lang="en-CH" dirty="0"/>
              <a:t>(group of 1 or 2 </a:t>
            </a:r>
            <a:r>
              <a:rPr lang="en-CH" dirty="0" err="1"/>
              <a:t>studen</a:t>
            </a:r>
            <a:r>
              <a:rPr lang="en-CA" dirty="0"/>
              <a:t>t</a:t>
            </a:r>
            <a:r>
              <a:rPr lang="en-CH" dirty="0"/>
              <a:t>s)</a:t>
            </a:r>
          </a:p>
          <a:p>
            <a:endParaRPr lang="en-US" dirty="0"/>
          </a:p>
          <a:p>
            <a:pPr lvl="1"/>
            <a:r>
              <a:rPr lang="en-US" dirty="0"/>
              <a:t>Current or past, done outside this course</a:t>
            </a:r>
          </a:p>
          <a:p>
            <a:pPr lvl="1"/>
            <a:r>
              <a:rPr lang="en-US" dirty="0"/>
              <a:t>May also be based on one or several published papers</a:t>
            </a:r>
          </a:p>
          <a:p>
            <a:pPr lvl="1"/>
            <a:r>
              <a:rPr lang="en-US" dirty="0"/>
              <a:t>May also address a methodology issue (rather than case study)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Technical work: size of 2 </a:t>
            </a:r>
            <a:r>
              <a:rPr lang="en-US" dirty="0" err="1"/>
              <a:t>homeworks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0: one paragraph definition (</a:t>
            </a:r>
            <a:r>
              <a:rPr lang="en-US"/>
              <a:t>due April 14).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Check-List for Mini-Project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your goal ? What are the main issues ? Which ones require a detailed performance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: the load and the metrics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factors ? Are there nuisance factors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solution method used by you or the paper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scientific method to draw conclusions in an iterative 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required, do more numerical analyses or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performance patterns did you encounter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your results with confidence intervals if appropriate.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 your work in a slide show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C01325D-7EFA-433E-B681-C45F7B2398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Intermediate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64" y="1073295"/>
            <a:ext cx="10122979" cy="5689600"/>
          </a:xfrm>
        </p:spPr>
        <p:txBody>
          <a:bodyPr/>
          <a:lstStyle/>
          <a:p>
            <a:r>
              <a:rPr lang="en-CA" dirty="0"/>
              <a:t>Early in the project, obtain feedback, during an intermediate checkpoint, on</a:t>
            </a:r>
          </a:p>
          <a:p>
            <a:pPr marL="342900" indent="-342900">
              <a:buFontTx/>
              <a:buChar char="-"/>
            </a:pPr>
            <a:r>
              <a:rPr lang="en-CA" dirty="0"/>
              <a:t>Your goals</a:t>
            </a:r>
          </a:p>
          <a:p>
            <a:pPr marL="342900" indent="-342900">
              <a:buFontTx/>
              <a:buChar char="-"/>
            </a:pPr>
            <a:r>
              <a:rPr lang="en-CA" dirty="0"/>
              <a:t>Your technical approach</a:t>
            </a:r>
          </a:p>
          <a:p>
            <a:pPr marL="342900" indent="-342900">
              <a:buFontTx/>
              <a:buChar char="-"/>
            </a:pPr>
            <a:r>
              <a:rPr lang="en-CA" dirty="0"/>
              <a:t>Your presentation skills</a:t>
            </a:r>
          </a:p>
          <a:p>
            <a:pPr marL="342900" indent="-342900">
              <a:buFontTx/>
              <a:buChar char="-"/>
            </a:pPr>
            <a:endParaRPr lang="en-CA" dirty="0"/>
          </a:p>
          <a:p>
            <a:pPr marL="342900" indent="-342900">
              <a:buFontTx/>
              <a:buChar char="-"/>
            </a:pPr>
            <a:endParaRPr lang="en-CA" dirty="0"/>
          </a:p>
          <a:p>
            <a:r>
              <a:rPr lang="en-CA" dirty="0"/>
              <a:t>Obtain a slot (see </a:t>
            </a:r>
            <a:r>
              <a:rPr lang="en-CA" dirty="0" err="1"/>
              <a:t>moodle</a:t>
            </a:r>
            <a:r>
              <a:rPr lang="en-CA" dirty="0"/>
              <a:t>) on </a:t>
            </a:r>
            <a:r>
              <a:rPr lang="en-CA"/>
              <a:t>May 11 </a:t>
            </a:r>
            <a:r>
              <a:rPr lang="en-CA" dirty="0"/>
              <a:t>or 12 (see Moodle)</a:t>
            </a:r>
          </a:p>
          <a:p>
            <a:endParaRPr lang="en-CA" dirty="0"/>
          </a:p>
          <a:p>
            <a:r>
              <a:rPr lang="en-CA" dirty="0"/>
              <a:t>Prepare a slide show (7 slides max, target speaking time 10 </a:t>
            </a:r>
            <a:r>
              <a:rPr lang="en-CA" dirty="0" err="1"/>
              <a:t>mn</a:t>
            </a:r>
            <a:r>
              <a:rPr lang="en-CA" dirty="0"/>
              <a:t>)</a:t>
            </a:r>
          </a:p>
          <a:p>
            <a:pPr marL="342900" indent="-342900">
              <a:buFontTx/>
              <a:buChar char="-"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DE64933-44F4-489B-BC79-AA9A0EDB65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 Public </a:t>
            </a:r>
            <a:r>
              <a:rPr lang="fr-CH" dirty="0" err="1"/>
              <a:t>Defence</a:t>
            </a:r>
            <a:endParaRPr lang="fr-CH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mn</a:t>
            </a:r>
            <a:r>
              <a:rPr lang="en-US" dirty="0"/>
              <a:t> presentation + 15mn Q&amp;A</a:t>
            </a:r>
          </a:p>
          <a:p>
            <a:r>
              <a:rPr lang="en-US" dirty="0"/>
              <a:t>Two colleagues are your </a:t>
            </a:r>
            <a:r>
              <a:rPr lang="en-US" i="1" dirty="0"/>
              <a:t>audience ; </a:t>
            </a:r>
            <a:r>
              <a:rPr lang="en-US" dirty="0"/>
              <a:t>they  must summarize what they understood</a:t>
            </a:r>
          </a:p>
          <a:p>
            <a:r>
              <a:rPr lang="en-US" dirty="0"/>
              <a:t>You are audience for one other group, drawn randomly during session</a:t>
            </a:r>
          </a:p>
          <a:p>
            <a:r>
              <a:rPr lang="en-US" dirty="0"/>
              <a:t>Both roles are graded</a:t>
            </a:r>
          </a:p>
          <a:p>
            <a:r>
              <a:rPr lang="en-US" dirty="0"/>
              <a:t>May 25, 26 and June 1, 2</a:t>
            </a:r>
            <a:r>
              <a:rPr lang="en-CH" dirty="0"/>
              <a:t>.</a:t>
            </a:r>
            <a:endParaRPr lang="en-US" dirty="0"/>
          </a:p>
        </p:txBody>
      </p:sp>
      <p:sp>
        <p:nvSpPr>
          <p:cNvPr id="7172" name="Footer Placeholder 3"/>
          <p:cNvSpPr txBox="1">
            <a:spLocks noGrp="1"/>
          </p:cNvSpPr>
          <p:nvPr/>
        </p:nvSpPr>
        <p:spPr bwMode="auto">
          <a:xfrm>
            <a:off x="10056814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9B28869-73A8-4EB0-A299-7E8E485A5661}" type="slidenum">
              <a:rPr lang="en-US">
                <a:latin typeface="Comic Sans MS" pitchFamily="66" charset="0"/>
              </a:rPr>
              <a:pPr algn="ctr"/>
              <a:t>5</a:t>
            </a:fld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Archive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Put all </a:t>
            </a:r>
            <a:r>
              <a:rPr lang="fr-CH" dirty="0" err="1"/>
              <a:t>other</a:t>
            </a:r>
            <a:r>
              <a:rPr lang="fr-CH" dirty="0"/>
              <a:t> documents (</a:t>
            </a:r>
            <a:r>
              <a:rPr lang="fr-CH" dirty="0" err="1"/>
              <a:t>e.g</a:t>
            </a:r>
            <a:r>
              <a:rPr lang="fr-CH" dirty="0"/>
              <a:t>. </a:t>
            </a:r>
            <a:r>
              <a:rPr lang="fr-CH" dirty="0" err="1"/>
              <a:t>papers</a:t>
            </a:r>
            <a:r>
              <a:rPr lang="fr-CH" dirty="0"/>
              <a:t>, source codes, </a:t>
            </a:r>
            <a:r>
              <a:rPr lang="fr-CH" dirty="0" err="1"/>
              <a:t>matlab</a:t>
            </a:r>
            <a:r>
              <a:rPr lang="fr-CH" dirty="0"/>
              <a:t> scripts) in a zip file on Moodle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can</a:t>
            </a:r>
            <a:r>
              <a:rPr lang="fr-CH" dirty="0"/>
              <a:t> </a:t>
            </a:r>
            <a:r>
              <a:rPr lang="fr-CH" dirty="0" err="1"/>
              <a:t>reproduce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findings</a:t>
            </a:r>
            <a:r>
              <a:rPr lang="fr-CH" dirty="0"/>
              <a:t>.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8196" name="Footer Placeholder 3"/>
          <p:cNvSpPr txBox="1">
            <a:spLocks noGrp="1"/>
          </p:cNvSpPr>
          <p:nvPr/>
        </p:nvSpPr>
        <p:spPr bwMode="auto">
          <a:xfrm>
            <a:off x="10056814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15D6541-35C5-4755-ABB5-6B0E167F71A0}" type="slidenum">
              <a:rPr lang="en-US">
                <a:latin typeface="Comic Sans MS" pitchFamily="66" charset="0"/>
              </a:rPr>
              <a:pPr algn="ctr"/>
              <a:t>6</a:t>
            </a:fld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Dos and Donts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Do: prepare a first slide show for private </a:t>
            </a:r>
            <a:r>
              <a:rPr lang="en-US" dirty="0" err="1"/>
              <a:t>defence</a:t>
            </a:r>
            <a:r>
              <a:rPr lang="en-US" dirty="0"/>
              <a:t> and listen to feedback received</a:t>
            </a:r>
          </a:p>
          <a:p>
            <a:r>
              <a:rPr lang="en-US" dirty="0"/>
              <a:t>Don’t: spend too much time re-doing all simulations</a:t>
            </a:r>
          </a:p>
          <a:p>
            <a:r>
              <a:rPr lang="en-US" dirty="0"/>
              <a:t>Don’t believe everything that is written in the literature</a:t>
            </a:r>
          </a:p>
          <a:p>
            <a:r>
              <a:rPr lang="en-US" dirty="0"/>
              <a:t>Do: make graphics  that are</a:t>
            </a:r>
          </a:p>
          <a:p>
            <a:pPr lvl="1"/>
            <a:r>
              <a:rPr lang="en-US" dirty="0"/>
              <a:t>Economical</a:t>
            </a:r>
          </a:p>
          <a:p>
            <a:pPr lvl="1"/>
            <a:r>
              <a:rPr lang="en-US" dirty="0"/>
              <a:t>True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What’s wrong with this graphic ?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9263F06-AFF5-473A-83AA-0B8C32C5FA7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44" name="Picture 2" descr="C:\cvs files\leboudec-oeuvre\perfeval-book\calculs\minipro\g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1201" y="990600"/>
            <a:ext cx="5534025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9701" y="5892800"/>
            <a:ext cx="5121275" cy="80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893007" y="5842001"/>
            <a:ext cx="1790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Made with data from: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C:\cvs files\leboudec-oeuvre\perfeval-book\calculs\minipro\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739776"/>
            <a:ext cx="61563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Better Graphics</a:t>
            </a:r>
          </a:p>
        </p:txBody>
      </p:sp>
      <p:sp>
        <p:nvSpPr>
          <p:cNvPr id="11268" name="Content Placeholder 5"/>
          <p:cNvSpPr>
            <a:spLocks noGrp="1"/>
          </p:cNvSpPr>
          <p:nvPr>
            <p:ph idx="1"/>
          </p:nvPr>
        </p:nvSpPr>
        <p:spPr>
          <a:xfrm>
            <a:off x="1703388" y="5930901"/>
            <a:ext cx="8856662" cy="811213"/>
          </a:xfrm>
        </p:spPr>
        <p:txBody>
          <a:bodyPr/>
          <a:lstStyle/>
          <a:p>
            <a:r>
              <a:rPr lang="fr-CH"/>
              <a:t>Y scale starts at 0</a:t>
            </a:r>
          </a:p>
          <a:p>
            <a:r>
              <a:rPr lang="fr-CH"/>
              <a:t>Previous representation was not </a:t>
            </a:r>
            <a:r>
              <a:rPr lang="fr-CH" i="1"/>
              <a:t>true</a:t>
            </a:r>
            <a:endParaRPr lang="fr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noFill/>
        <a:ln w="38100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forecast2</Template>
  <TotalTime>702</TotalTime>
  <Words>402</Words>
  <Application>Microsoft Office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Times New Roman</vt:lpstr>
      <vt:lpstr>Wingdings</vt:lpstr>
      <vt:lpstr>tcp</vt:lpstr>
      <vt:lpstr>Mini-Projects</vt:lpstr>
      <vt:lpstr>Performance Evaluation Mini-Project</vt:lpstr>
      <vt:lpstr>Check-List for Mini-Project</vt:lpstr>
      <vt:lpstr>Intermediate Checkpoint</vt:lpstr>
      <vt:lpstr> Public Defence</vt:lpstr>
      <vt:lpstr>Archive</vt:lpstr>
      <vt:lpstr>Dos and Donts</vt:lpstr>
      <vt:lpstr>What’s wrong with this graphic ?</vt:lpstr>
      <vt:lpstr>Better Graphics</vt:lpstr>
      <vt:lpstr>Perhaps Even Better Graphics</vt:lpstr>
    </vt:vector>
  </TitlesOfParts>
  <Company>EPFL I&amp;C-LCA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Jean-Yves Le Boudec</dc:creator>
  <cp:lastModifiedBy>Jean-Yves Le Boudec</cp:lastModifiedBy>
  <cp:revision>141</cp:revision>
  <dcterms:created xsi:type="dcterms:W3CDTF">2005-02-23T18:59:41Z</dcterms:created>
  <dcterms:modified xsi:type="dcterms:W3CDTF">2021-03-23T15:29:53Z</dcterms:modified>
</cp:coreProperties>
</file>