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70.xml" ContentType="application/vnd.openxmlformats-officedocument.presentationml.tags+xml"/>
  <Override PartName="/ppt/tags/tag90.xml" ContentType="application/vnd.openxmlformats-officedocument.presentationml.tags+xml"/>
  <Override PartName="/ppt/tags/tag130.xml" ContentType="application/vnd.openxmlformats-officedocument.presentationml.tags+xml"/>
  <Override PartName="/ppt/tags/tag190.xml" ContentType="application/vnd.openxmlformats-officedocument.presentationml.tags+xml"/>
  <Override PartName="/ppt/tags/tag210.xml" ContentType="application/vnd.openxmlformats-officedocument.presentationml.tags+xml"/>
  <Override PartName="/ppt/tags/tag230.xml" ContentType="application/vnd.openxmlformats-officedocument.presentationml.tags+xml"/>
  <Override PartName="/ppt/tags/tag26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9"/>
  </p:notesMasterIdLst>
  <p:handoutMasterIdLst>
    <p:handoutMasterId r:id="rId70"/>
  </p:handoutMasterIdLst>
  <p:sldIdLst>
    <p:sldId id="316" r:id="rId2"/>
    <p:sldId id="318" r:id="rId3"/>
    <p:sldId id="319" r:id="rId4"/>
    <p:sldId id="320" r:id="rId5"/>
    <p:sldId id="354" r:id="rId6"/>
    <p:sldId id="355" r:id="rId7"/>
    <p:sldId id="321" r:id="rId8"/>
    <p:sldId id="358" r:id="rId9"/>
    <p:sldId id="359" r:id="rId10"/>
    <p:sldId id="356" r:id="rId11"/>
    <p:sldId id="357" r:id="rId12"/>
    <p:sldId id="413" r:id="rId13"/>
    <p:sldId id="414" r:id="rId14"/>
    <p:sldId id="384" r:id="rId15"/>
    <p:sldId id="322" r:id="rId16"/>
    <p:sldId id="323" r:id="rId17"/>
    <p:sldId id="360" r:id="rId18"/>
    <p:sldId id="361" r:id="rId19"/>
    <p:sldId id="324" r:id="rId20"/>
    <p:sldId id="363" r:id="rId21"/>
    <p:sldId id="364" r:id="rId22"/>
    <p:sldId id="362" r:id="rId23"/>
    <p:sldId id="365" r:id="rId24"/>
    <p:sldId id="366" r:id="rId25"/>
    <p:sldId id="367" r:id="rId26"/>
    <p:sldId id="368" r:id="rId27"/>
    <p:sldId id="325" r:id="rId28"/>
    <p:sldId id="400" r:id="rId29"/>
    <p:sldId id="375" r:id="rId30"/>
    <p:sldId id="376" r:id="rId31"/>
    <p:sldId id="326" r:id="rId32"/>
    <p:sldId id="370" r:id="rId33"/>
    <p:sldId id="372" r:id="rId34"/>
    <p:sldId id="373" r:id="rId35"/>
    <p:sldId id="374" r:id="rId36"/>
    <p:sldId id="330" r:id="rId37"/>
    <p:sldId id="336" r:id="rId38"/>
    <p:sldId id="402" r:id="rId39"/>
    <p:sldId id="337" r:id="rId40"/>
    <p:sldId id="338" r:id="rId41"/>
    <p:sldId id="339" r:id="rId42"/>
    <p:sldId id="340" r:id="rId43"/>
    <p:sldId id="390" r:id="rId44"/>
    <p:sldId id="391" r:id="rId45"/>
    <p:sldId id="393" r:id="rId46"/>
    <p:sldId id="395" r:id="rId47"/>
    <p:sldId id="396" r:id="rId48"/>
    <p:sldId id="387" r:id="rId49"/>
    <p:sldId id="388" r:id="rId50"/>
    <p:sldId id="389" r:id="rId51"/>
    <p:sldId id="386" r:id="rId52"/>
    <p:sldId id="344" r:id="rId53"/>
    <p:sldId id="403" r:id="rId54"/>
    <p:sldId id="404" r:id="rId55"/>
    <p:sldId id="405" r:id="rId56"/>
    <p:sldId id="406" r:id="rId57"/>
    <p:sldId id="407" r:id="rId58"/>
    <p:sldId id="408" r:id="rId59"/>
    <p:sldId id="409" r:id="rId60"/>
    <p:sldId id="410" r:id="rId61"/>
    <p:sldId id="411" r:id="rId62"/>
    <p:sldId id="412" r:id="rId63"/>
    <p:sldId id="416" r:id="rId64"/>
    <p:sldId id="349" r:id="rId65"/>
    <p:sldId id="350" r:id="rId66"/>
    <p:sldId id="351" r:id="rId67"/>
    <p:sldId id="415" r:id="rId68"/>
  </p:sldIdLst>
  <p:sldSz cx="12192000" cy="6858000"/>
  <p:notesSz cx="7099300" cy="10234613"/>
  <p:custDataLst>
    <p:tags r:id="rId71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64" autoAdjust="0"/>
    <p:restoredTop sz="95040" autoAdjust="0"/>
  </p:normalViewPr>
  <p:slideViewPr>
    <p:cSldViewPr snapToGrid="0">
      <p:cViewPr varScale="1">
        <p:scale>
          <a:sx n="71" d="100"/>
          <a:sy n="71" d="100"/>
        </p:scale>
        <p:origin x="80" y="20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66" y="108"/>
      </p:cViewPr>
      <p:guideLst/>
    </p:cSldViewPr>
  </p:notesViewPr>
  <p:gridSpacing cx="360045" cy="36004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575" cy="512763"/>
          </a:xfrm>
          <a:prstGeom prst="rect">
            <a:avLst/>
          </a:prstGeom>
        </p:spPr>
        <p:txBody>
          <a:bodyPr vert="horz" lIns="91427" tIns="45712" rIns="91427" bIns="4571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40" y="3"/>
            <a:ext cx="3076575" cy="512763"/>
          </a:xfrm>
          <a:prstGeom prst="rect">
            <a:avLst/>
          </a:prstGeom>
        </p:spPr>
        <p:txBody>
          <a:bodyPr vert="horz" lIns="91427" tIns="45712" rIns="91427" bIns="45712" rtlCol="0"/>
          <a:lstStyle>
            <a:lvl1pPr algn="r">
              <a:defRPr sz="1200"/>
            </a:lvl1pPr>
          </a:lstStyle>
          <a:p>
            <a:fld id="{694DBC8F-209B-4C93-BC74-7916C09B1D54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852"/>
            <a:ext cx="3076575" cy="512763"/>
          </a:xfrm>
          <a:prstGeom prst="rect">
            <a:avLst/>
          </a:prstGeom>
        </p:spPr>
        <p:txBody>
          <a:bodyPr vert="horz" lIns="91427" tIns="45712" rIns="91427" bIns="4571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40" y="9721852"/>
            <a:ext cx="3076575" cy="512763"/>
          </a:xfrm>
          <a:prstGeom prst="rect">
            <a:avLst/>
          </a:prstGeom>
        </p:spPr>
        <p:txBody>
          <a:bodyPr vert="horz" lIns="91427" tIns="45712" rIns="91427" bIns="45712" rtlCol="0" anchor="b"/>
          <a:lstStyle>
            <a:lvl1pPr algn="r">
              <a:defRPr sz="1200"/>
            </a:lvl1pPr>
          </a:lstStyle>
          <a:p>
            <a:fld id="{B343A8D6-9F96-4618-A88A-5754869952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057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3" tIns="49518" rIns="99033" bIns="49518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7" y="1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3" tIns="49518" rIns="99033" bIns="4951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9938"/>
            <a:ext cx="68167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1" y="4861443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3" tIns="49518" rIns="99033" bIns="495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1108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3" tIns="49518" rIns="99033" bIns="49518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7" y="9721108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3" tIns="49518" rIns="99033" bIns="49518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1E7D97A6-0F4A-495E-8CF1-7AC27B20E8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2961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41157080-22F9-4B41-BC35-7C36809480DD}" type="datetime1">
              <a:rPr lang="en-CA" smtClean="0"/>
              <a:pPr>
                <a:defRPr/>
              </a:pPr>
              <a:t>2021-04-27</a:t>
            </a:fld>
            <a:endParaRPr lang="en-CA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9938"/>
            <a:ext cx="6816725" cy="3835400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510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D28A6E7D-65CA-4DBE-B757-13F7E7F5B648}" type="datetime1">
              <a:rPr lang="en-CA" smtClean="0"/>
              <a:pPr>
                <a:defRPr/>
              </a:pPr>
              <a:t>2021-04-27</a:t>
            </a:fld>
            <a:endParaRPr lang="en-CA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9938"/>
            <a:ext cx="6816725" cy="383540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021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D8BB5EB-45D1-44C2-865E-BF6DF76DC822}" type="datetime1">
              <a:rPr lang="en-CA" smtClean="0"/>
              <a:pPr>
                <a:defRPr/>
              </a:pPr>
              <a:t>2021-04-27</a:t>
            </a:fld>
            <a:endParaRPr lang="en-CA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9938"/>
            <a:ext cx="6816725" cy="383540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521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0CD59411-F45F-4E40-B2BB-B76747950AAE}" type="datetime1">
              <a:rPr lang="en-CA" smtClean="0"/>
              <a:pPr>
                <a:defRPr/>
              </a:pPr>
              <a:t>2021-04-27</a:t>
            </a:fld>
            <a:endParaRPr lang="en-CA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9938"/>
            <a:ext cx="6816725" cy="383540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910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77C2188D-1CB7-47C3-B224-20C4CA1A7B08}" type="datetime1">
              <a:rPr lang="en-CA" smtClean="0"/>
              <a:pPr>
                <a:defRPr/>
              </a:pPr>
              <a:t>2021-04-27</a:t>
            </a:fld>
            <a:endParaRPr lang="en-CA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9938"/>
            <a:ext cx="6816725" cy="383540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92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41157080-22F9-4B41-BC35-7C36809480DD}" type="datetime1">
              <a:rPr lang="en-CA" smtClean="0"/>
              <a:pPr>
                <a:defRPr/>
              </a:pPr>
              <a:t>2021-04-27</a:t>
            </a:fld>
            <a:endParaRPr lang="en-CA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9938"/>
            <a:ext cx="6816725" cy="3835400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655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368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19" indent="-296123" defTabSz="939368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491" indent="-236898" defTabSz="939368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8287" indent="-236898" defTabSz="939368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84" indent="-236898" defTabSz="939368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05880" indent="-236898" defTabSz="93936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79676" indent="-236898" defTabSz="93936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53473" indent="-236898" defTabSz="93936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27269" indent="-236898" defTabSz="93936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790935F-3EB8-49B6-8CCE-8F9B10C8BD61}" type="datetime1">
              <a:rPr lang="en-CA" altLang="en-US" smtClean="0"/>
              <a:pPr/>
              <a:t>2021-04-27</a:t>
            </a:fld>
            <a:endParaRPr lang="en-CA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9938"/>
            <a:ext cx="6816725" cy="38354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458060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0CF6F6B-3AA6-47F0-90DC-10F3650C5FCA}" type="datetime1">
              <a:rPr lang="en-CA" smtClean="0"/>
              <a:pPr/>
              <a:t>2021-04-27</a:t>
            </a:fld>
            <a:endParaRPr lang="en-CA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9938"/>
            <a:ext cx="6816725" cy="3835400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423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6E75D77-F417-4B57-89B1-4E8C6E7E90FA}" type="datetime1">
              <a:rPr lang="en-CA" smtClean="0"/>
              <a:pPr/>
              <a:t>2021-04-27</a:t>
            </a:fld>
            <a:endParaRPr lang="en-CA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9938"/>
            <a:ext cx="6816725" cy="3835400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3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AD8D0488-C50C-48F7-985F-CEEAE92E736A}" type="datetime1">
              <a:rPr lang="en-CA" smtClean="0"/>
              <a:pPr>
                <a:defRPr/>
              </a:pPr>
              <a:t>2021-04-27</a:t>
            </a:fld>
            <a:endParaRPr lang="en-CA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9938"/>
            <a:ext cx="6816725" cy="3835400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695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1760578B-E3ED-48AE-83D2-28F6ED905238}" type="datetime1">
              <a:rPr lang="en-CA" smtClean="0"/>
              <a:pPr>
                <a:defRPr/>
              </a:pPr>
              <a:t>2021-04-27</a:t>
            </a:fld>
            <a:endParaRPr lang="en-CA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9938"/>
            <a:ext cx="6816725" cy="3835400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850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F92046C-E590-4443-A8B0-2B131A3129E1}" type="datetime1">
              <a:rPr lang="en-CA" smtClean="0"/>
              <a:pPr>
                <a:defRPr/>
              </a:pPr>
              <a:t>2021-04-27</a:t>
            </a:fld>
            <a:endParaRPr lang="en-CA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9938"/>
            <a:ext cx="6816725" cy="383540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54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B5297926-CA07-4A09-B3B0-50007FCED538}" type="datetime1">
              <a:rPr lang="en-CA" smtClean="0"/>
              <a:pPr>
                <a:defRPr/>
              </a:pPr>
              <a:t>2021-04-27</a:t>
            </a:fld>
            <a:endParaRPr lang="en-CA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9938"/>
            <a:ext cx="6816725" cy="383540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66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 sz="4400" b="0"/>
            </a:lvl1pPr>
          </a:lstStyle>
          <a:p>
            <a:r>
              <a:rPr lang="en-US"/>
              <a:t>Click to edit Master title style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94488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CH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9D96D-26C0-43EC-B9D3-249939157A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01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185" y="1052513"/>
            <a:ext cx="5801783" cy="568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4167" y="1052513"/>
            <a:ext cx="5803900" cy="568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88EFA-4CF3-4386-B551-3CC9AE9B80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7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65" y="0"/>
            <a:ext cx="11065561" cy="908050"/>
          </a:xfrm>
        </p:spPr>
        <p:txBody>
          <a:bodyPr/>
          <a:lstStyle>
            <a:lvl1pPr>
              <a:defRPr sz="3200" b="0"/>
            </a:lvl1pPr>
          </a:lstStyle>
          <a:p>
            <a:r>
              <a:rPr lang="en-US" noProof="0"/>
              <a:t>Click to edit Master title style</a:t>
            </a:r>
            <a:endParaRPr lang="en-C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565" y="1073295"/>
            <a:ext cx="9433048" cy="56896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defRPr>
            </a:lvl1pPr>
            <a:lvl2pPr marL="405000"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017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1" y="1052513"/>
            <a:ext cx="9649073" cy="56896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defRPr>
            </a:lvl1pPr>
            <a:lvl2pPr marL="557213" indent="-214313">
              <a:buFont typeface="Arial" panose="020B0604020202020204" pitchFamily="34" charset="0"/>
              <a:buChar char="•"/>
              <a:defRPr sz="1500"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fld id="{D42D046B-9B48-43E5-9FA7-F185260572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9536" y="188641"/>
            <a:ext cx="1566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0" noProof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83156445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0DE49-4246-4011-B964-D654E5D2EC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2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fr-CH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E906B-EEDA-48BE-9AED-19AEAF4AB5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2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C9490-29B1-450A-A54A-1A528E3E45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F11B8-A34A-4C5B-A5FD-CF5C34B1A0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04775"/>
            <a:ext cx="12020551" cy="6286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36638"/>
            <a:ext cx="5427133" cy="58213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341533" y="1036638"/>
            <a:ext cx="5429251" cy="5821362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  <a:endParaRPr lang="fr-CH" noProof="0"/>
          </a:p>
        </p:txBody>
      </p:sp>
    </p:spTree>
    <p:extLst>
      <p:ext uri="{BB962C8B-B14F-4D97-AF65-F5344CB8AC3E}">
        <p14:creationId xmlns:p14="http://schemas.microsoft.com/office/powerpoint/2010/main" val="3171424392"/>
      </p:ext>
    </p:extLst>
  </p:cSld>
  <p:clrMapOvr>
    <a:masterClrMapping/>
  </p:clrMapOvr>
  <p:transition/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04775"/>
            <a:ext cx="12020551" cy="6286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36638"/>
            <a:ext cx="5427133" cy="58213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341533" y="1036638"/>
            <a:ext cx="5429251" cy="5821362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fr-CH" noProof="0"/>
          </a:p>
        </p:txBody>
      </p:sp>
    </p:spTree>
    <p:extLst>
      <p:ext uri="{BB962C8B-B14F-4D97-AF65-F5344CB8AC3E}">
        <p14:creationId xmlns:p14="http://schemas.microsoft.com/office/powerpoint/2010/main" val="3762329715"/>
      </p:ext>
    </p:extLst>
  </p:cSld>
  <p:clrMapOvr>
    <a:masterClrMapping/>
  </p:clrMapOvr>
  <p:transition/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3936" y="0"/>
            <a:ext cx="11713633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185" y="1052513"/>
            <a:ext cx="10105288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377086" y="6597650"/>
            <a:ext cx="814916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>
                <a:solidFill>
                  <a:schemeClr val="tx1"/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D42D046B-9B48-43E5-9FA7-F185260572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2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>
          <a:solidFill>
            <a:srgbClr val="0099CC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099C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099C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099C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099CC"/>
          </a:solidFill>
          <a:latin typeface="Calibri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099CC"/>
          </a:solidFill>
          <a:latin typeface="Calibri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099CC"/>
          </a:solidFill>
          <a:latin typeface="Calibri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099CC"/>
          </a:solidFill>
          <a:latin typeface="Calibri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099CC"/>
          </a:solidFill>
          <a:latin typeface="Calibri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 sz="24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+mn-cs"/>
        </a:defRPr>
      </a:lvl1pPr>
      <a:lvl2pPr marL="342900" indent="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 sz="24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</a:defRPr>
      </a:lvl2pPr>
      <a:lvl3pPr marL="685800" indent="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 sz="18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2"/>
        </a:buBlip>
        <a:defRPr sz="16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2"/>
        </a:buBlip>
        <a:defRPr sz="16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2"/>
        </a:buBlip>
        <a:defRPr sz="1050">
          <a:solidFill>
            <a:srgbClr val="5F5F5F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2"/>
        </a:buBlip>
        <a:defRPr sz="1050">
          <a:solidFill>
            <a:srgbClr val="5F5F5F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2"/>
        </a:buBlip>
        <a:defRPr sz="1050">
          <a:solidFill>
            <a:srgbClr val="5F5F5F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2"/>
        </a:buBlip>
        <a:defRPr sz="1050">
          <a:solidFill>
            <a:srgbClr val="5F5F5F"/>
          </a:solidFill>
          <a:latin typeface="+mn-lt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20.png"/><Relationship Id="rId5" Type="http://schemas.openxmlformats.org/officeDocument/2006/relationships/tags" Target="../tags/tag70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8.png"/><Relationship Id="rId5" Type="http://schemas.openxmlformats.org/officeDocument/2006/relationships/image" Target="../media/image160.png"/><Relationship Id="rId4" Type="http://schemas.openxmlformats.org/officeDocument/2006/relationships/tags" Target="../tags/tag9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3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slideLayout" Target="../slideLayouts/slideLayout2.xml"/><Relationship Id="rId7" Type="http://schemas.openxmlformats.org/officeDocument/2006/relationships/tags" Target="../tags/tag130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8.png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51.png"/><Relationship Id="rId5" Type="http://schemas.openxmlformats.org/officeDocument/2006/relationships/tags" Target="../tags/tag190.xml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53.png"/><Relationship Id="rId5" Type="http://schemas.openxmlformats.org/officeDocument/2006/relationships/tags" Target="../tags/tag210.xml"/><Relationship Id="rId4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86.png"/><Relationship Id="rId4" Type="http://schemas.openxmlformats.org/officeDocument/2006/relationships/tags" Target="../tags/tag2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3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59.png"/><Relationship Id="rId5" Type="http://schemas.openxmlformats.org/officeDocument/2006/relationships/tags" Target="../tags/tag260.xml"/><Relationship Id="rId4" Type="http://schemas.openxmlformats.org/officeDocument/2006/relationships/image" Target="../media/image5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44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8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4"/>
          <p:cNvSpPr>
            <a:spLocks noGrp="1"/>
          </p:cNvSpPr>
          <p:nvPr>
            <p:ph type="ctrTitle"/>
          </p:nvPr>
        </p:nvSpPr>
        <p:spPr>
          <a:xfrm>
            <a:off x="914400" y="1107960"/>
            <a:ext cx="10363200" cy="1470025"/>
          </a:xfrm>
        </p:spPr>
        <p:txBody>
          <a:bodyPr/>
          <a:lstStyle/>
          <a:p>
            <a:r>
              <a:rPr lang="fr-CH" sz="4000" dirty="0"/>
              <a:t>Model </a:t>
            </a:r>
            <a:r>
              <a:rPr lang="fr-CH" sz="4000" dirty="0" err="1"/>
              <a:t>Fitting</a:t>
            </a:r>
            <a:br>
              <a:rPr lang="fr-CH" sz="4000" dirty="0"/>
            </a:br>
            <a:r>
              <a:rPr lang="fr-CH" sz="4000" dirty="0"/>
              <a:t>Part 2</a:t>
            </a:r>
          </a:p>
        </p:txBody>
      </p:sp>
      <p:sp>
        <p:nvSpPr>
          <p:cNvPr id="2051" name="Subtitle 5"/>
          <p:cNvSpPr>
            <a:spLocks noGrp="1"/>
          </p:cNvSpPr>
          <p:nvPr>
            <p:ph type="subTitle" idx="1"/>
          </p:nvPr>
        </p:nvSpPr>
        <p:spPr>
          <a:xfrm>
            <a:off x="914400" y="5241180"/>
            <a:ext cx="9448800" cy="1752600"/>
          </a:xfrm>
        </p:spPr>
        <p:txBody>
          <a:bodyPr/>
          <a:lstStyle/>
          <a:p>
            <a:r>
              <a:rPr lang="fr-CH" dirty="0"/>
              <a:t>Jean-Yves Le Boudec</a:t>
            </a:r>
          </a:p>
          <a:p>
            <a:r>
              <a:rPr lang="en-CA" dirty="0"/>
              <a:t>2</a:t>
            </a:r>
            <a:r>
              <a:rPr lang="fr-CH" dirty="0"/>
              <a:t>021</a:t>
            </a:r>
          </a:p>
        </p:txBody>
      </p:sp>
      <p:sp>
        <p:nvSpPr>
          <p:cNvPr id="205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507D819-4A3A-442D-9A4D-A6833A58011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67063" y="857251"/>
            <a:ext cx="66675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29">
            <a:extLst>
              <a:ext uri="{FF2B5EF4-FFF2-40B4-BE49-F238E27FC236}">
                <a16:creationId xmlns:a16="http://schemas.microsoft.com/office/drawing/2014/main" id="{4F9CB9E5-DA33-4CFA-9771-EE4C74B54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40" y="2123121"/>
            <a:ext cx="569297" cy="20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75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PQuestion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fr-CH" b="1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CH" b="1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/>
                  <a:t> have the same shape and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H" b="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fr-CH" b="0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/>
                  <a:t> has a pdf 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CH" b="0" i="1" dirty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/>
                  <a:t> …</a:t>
                </a:r>
              </a:p>
            </p:txBody>
          </p:sp>
        </mc:Choice>
        <mc:Fallback xmlns="">
          <p:sp>
            <p:nvSpPr>
              <p:cNvPr id="2" name="TPQuestion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b="-4698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PAnswers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CA" dirty="0"/>
                  <a:t> also has a pdf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CA" dirty="0"/>
                  <a:t> and </a:t>
                </a:r>
                <a:br>
                  <a:rPr lang="en-CA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r>
                  <a:rPr lang="en-CA" dirty="0"/>
                  <a:t> for some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CA" dirty="0"/>
              </a:p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CA" dirty="0"/>
                  <a:t> also has a pdf but the formula in A does not hold, in general</a:t>
                </a:r>
              </a:p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CA" dirty="0"/>
                  <a:t>It may be that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CA" dirty="0"/>
                  <a:t> does  not have a pdf</a:t>
                </a:r>
              </a:p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CA" dirty="0"/>
                  <a:t>I don’t know</a:t>
                </a:r>
              </a:p>
            </p:txBody>
          </p:sp>
        </mc:Choice>
        <mc:Fallback xmlns="">
          <p:sp>
            <p:nvSpPr>
              <p:cNvPr id="3" name="TPAnswers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1703389" y="1052513"/>
                <a:ext cx="8894943" cy="5689600"/>
              </a:xfrm>
              <a:blipFill>
                <a:blip r:embed="rId6"/>
                <a:stretch>
                  <a:fillRect l="-1096" t="-107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9646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/>
                  <a:t> is the distribution of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CH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H" b="0" i="1" dirty="0" smtClean="0">
                        <a:latin typeface="Cambria Math" panose="02040503050406030204" pitchFamily="18" charset="0"/>
                      </a:rPr>
                      <m:t>𝑠𝑋</m:t>
                    </m:r>
                    <m:r>
                      <a:rPr lang="fr-CH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CH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some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Method 1</a:t>
                </a:r>
                <a:br>
                  <a:rPr lang="en-US" dirty="0"/>
                </a:br>
                <a:r>
                  <a:rPr lang="en-CA" dirty="0"/>
                  <a:t>When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fr-CH" dirty="0"/>
                  <a:t>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⊂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CH" dirty="0" err="1"/>
                  <a:t>is</a:t>
                </a:r>
                <a:r>
                  <a:rPr lang="fr-CH" dirty="0"/>
                  <a:t> one-to-one, if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CH" dirty="0"/>
                  <a:t> has </a:t>
                </a:r>
                <a:r>
                  <a:rPr lang="fr-CH" dirty="0" err="1"/>
                  <a:t>pdf</a:t>
                </a:r>
                <a:r>
                  <a:rPr lang="fr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fr-CH" dirty="0"/>
                  <a:t> </a:t>
                </a:r>
                <a:r>
                  <a:rPr lang="fr-CH" dirty="0" err="1"/>
                  <a:t>then</a:t>
                </a:r>
                <a:r>
                  <a:rPr lang="fr-CH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fr-CH" dirty="0"/>
                  <a:t> has a </a:t>
                </a:r>
                <a:r>
                  <a:rPr lang="fr-CH" dirty="0" err="1"/>
                  <a:t>pdf</a:t>
                </a:r>
                <a:r>
                  <a:rPr lang="fr-CH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fr-CH" dirty="0"/>
                  <a:t> </a:t>
                </a:r>
                <a:r>
                  <a:rPr lang="fr-CH" dirty="0" err="1"/>
                  <a:t>such</a:t>
                </a:r>
                <a:r>
                  <a:rPr lang="fr-CH" dirty="0"/>
                  <a:t> </a:t>
                </a:r>
                <a:r>
                  <a:rPr lang="fr-CH" dirty="0" err="1"/>
                  <a:t>that</a:t>
                </a:r>
                <a:r>
                  <a:rPr lang="fr-CH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d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CH" dirty="0"/>
                  <a:t> where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CH" dirty="0"/>
                  <a:t> </a:t>
                </a:r>
                <a:r>
                  <a:rPr lang="fr-CH" dirty="0" err="1"/>
                  <a:t>is</a:t>
                </a:r>
                <a:r>
                  <a:rPr lang="fr-CH" dirty="0"/>
                  <a:t> the Jacobian matrix </a:t>
                </a:r>
                <a:r>
                  <a:rPr lang="fr-CH" dirty="0" err="1"/>
                  <a:t>evaluated</a:t>
                </a:r>
                <a:r>
                  <a:rPr lang="fr-CH" dirty="0"/>
                  <a:t> at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r-CH" dirty="0"/>
              </a:p>
              <a:p>
                <a:r>
                  <a:rPr lang="en-CA" dirty="0"/>
                  <a:t>W</a:t>
                </a:r>
                <a:r>
                  <a:rPr lang="fr-CH" dirty="0" err="1"/>
                  <a:t>hen</a:t>
                </a:r>
                <a:r>
                  <a:rPr lang="fr-CH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CH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H" dirty="0"/>
              </a:p>
              <a:p>
                <a:r>
                  <a:rPr lang="en-CA" dirty="0"/>
                  <a:t>H</a:t>
                </a:r>
                <a:r>
                  <a:rPr lang="fr-CH" dirty="0" err="1"/>
                  <a:t>ere</a:t>
                </a:r>
                <a:r>
                  <a:rPr lang="fr-CH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𝑠𝑥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CH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CH" dirty="0"/>
                  <a:t>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𝑠𝑥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H" dirty="0"/>
              </a:p>
              <a:p>
                <a:r>
                  <a:rPr lang="fr-CH" dirty="0" err="1"/>
                  <a:t>Thus</a:t>
                </a:r>
                <a:r>
                  <a:rPr lang="fr-CH" dirty="0"/>
                  <a:t>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has a pdf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H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H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fr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which we can also rewrite: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H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H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H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H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fr-CH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CH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H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CH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CH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fr-CH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Answer B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8" t="-857" b="-2358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17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Method 2:</a:t>
                </a:r>
              </a:p>
              <a:p>
                <a:r>
                  <a:rPr lang="en-US" dirty="0"/>
                  <a:t>For any test function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fr-CH" b="0" dirty="0"/>
              </a:p>
              <a:p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fr-CH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CH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CH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 by definition of a pdf</a:t>
                </a:r>
              </a:p>
              <a:p>
                <a:r>
                  <a:rPr lang="en-US" dirty="0"/>
                  <a:t>Thus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fr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𝑠𝑋</m:t>
                            </m:r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fr-CH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H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𝑠𝑥</m:t>
                            </m:r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fr-CH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CH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Change of variable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𝑠𝑥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br>
                  <a:rPr lang="fr-CH" dirty="0"/>
                </a:br>
                <a:r>
                  <a:rPr lang="fr-CH" dirty="0" err="1"/>
                  <a:t>Thus</a:t>
                </a:r>
                <a:r>
                  <a:rPr lang="fr-CH" dirty="0"/>
                  <a:t>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fr-CH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fr-CH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</m:e>
                        </m:d>
                        <m:f>
                          <m:f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fr-CH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</m:oMath>
                </a14:m>
                <a:br>
                  <a:rPr lang="fr-CH" dirty="0"/>
                </a:br>
                <a:endParaRPr lang="fr-CH" dirty="0"/>
              </a:p>
              <a:p>
                <a:r>
                  <a:rPr lang="fr-CH" dirty="0" err="1"/>
                  <a:t>Thus</a:t>
                </a:r>
                <a:r>
                  <a:rPr lang="fr-CH" dirty="0"/>
                  <a:t>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has a pdf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H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H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fr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which we can also rewrite: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H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H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H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H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fr-CH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CH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H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CH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CH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fr-CH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Answer B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8" t="-85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890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C694DE3-668F-4FC7-B8B9-323891AED8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Method 3: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𝑠𝑥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dirty="0"/>
                  <a:t> and some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CA" dirty="0"/>
                  <a:t>i.e.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has a derivative because it has a pdf.</a:t>
                </a:r>
              </a:p>
              <a:p>
                <a:r>
                  <a:rPr lang="en-US" dirty="0"/>
                  <a:t>Hence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has a derivative and its derivative is the corresponding pdf: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Thus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CH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fr-CH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CH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fr-CH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which we can also rewrite: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H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fr-CH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CH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fr-CH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C694DE3-668F-4FC7-B8B9-323891AED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8" t="-85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6C21F8-A2F5-4659-9802-FB5B5B7F48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42D046B-9B48-43E5-9FA7-F1852605721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72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Standard Distribution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good catalog of distributions, only distributions with different shapes are worth mentioning. For each shape, we pick one particular distribution, which we call </a:t>
            </a:r>
            <a:r>
              <a:rPr lang="en-US" dirty="0">
                <a:solidFill>
                  <a:srgbClr val="FF0000"/>
                </a:solidFill>
              </a:rPr>
              <a:t>standard</a:t>
            </a:r>
            <a:r>
              <a:rPr lang="en-US" dirty="0"/>
              <a:t>.	</a:t>
            </a:r>
          </a:p>
          <a:p>
            <a:pPr lvl="1"/>
            <a:r>
              <a:rPr lang="en-US" dirty="0"/>
              <a:t>Standard normal: N(0,1)</a:t>
            </a:r>
          </a:p>
          <a:p>
            <a:pPr lvl="1"/>
            <a:r>
              <a:rPr lang="en-US" dirty="0"/>
              <a:t>Standard exponential: </a:t>
            </a:r>
            <a:r>
              <a:rPr lang="en-US" dirty="0" err="1"/>
              <a:t>Exp</a:t>
            </a:r>
            <a:r>
              <a:rPr lang="en-US" dirty="0"/>
              <a:t>(1)</a:t>
            </a:r>
          </a:p>
          <a:p>
            <a:pPr lvl="1"/>
            <a:r>
              <a:rPr lang="en-US" dirty="0"/>
              <a:t>Standard Uniform: U(0,1)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27A0AB6-B4A5-4741-B0F1-791F85D5E98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70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Log-Normal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CA" dirty="0"/>
                  <a:t> has log-normal distribution </a:t>
                </a:r>
                <a:r>
                  <a:rPr lang="en-CA" dirty="0" err="1"/>
                  <a:t>iff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p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CA" dirty="0"/>
                  <a:t> has a normal </a:t>
                </a:r>
              </a:p>
              <a:p>
                <a:r>
                  <a:rPr lang="en-CA" dirty="0"/>
                  <a:t>	(= Gaussian)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endParaRPr lang="en-CA" dirty="0"/>
              </a:p>
              <a:p>
                <a:r>
                  <a:rPr lang="en-CA" dirty="0"/>
                  <a:t>often used as a result of rescaling</a:t>
                </a:r>
              </a:p>
              <a:p>
                <a:endParaRPr lang="en-CA" dirty="0"/>
              </a:p>
              <a:p>
                <a:r>
                  <a:rPr lang="en-CA" dirty="0"/>
                  <a:t>Note that the support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is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[0;+∞)</m:t>
                    </m:r>
                  </m:oMath>
                </a14:m>
                <a:endParaRPr lang="en-CA" dirty="0"/>
              </a:p>
              <a:p>
                <a:r>
                  <a:rPr lang="en-CA" dirty="0"/>
                  <a:t>Furthermore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b="0" i="1" dirty="0">
                    <a:latin typeface="Cambria Math" panose="02040503050406030204" pitchFamily="18" charset="0"/>
                  </a:rPr>
                  <a:t> </a:t>
                </a:r>
                <a:r>
                  <a:rPr lang="en-CA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 standard normal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</m:oMath>
                </a14:m>
                <a:r>
                  <a:rPr lang="en-CA" dirty="0"/>
                  <a:t> hence</a:t>
                </a:r>
                <a:endParaRPr lang="en-CA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p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9" t="-85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E4817E6-226C-4BB5-B7E0-4DA0D1699E6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03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66136" y="1052513"/>
            <a:ext cx="6762967" cy="5689600"/>
          </a:xfr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5575AA5-157A-4B48-A6C7-D4BB2E27D22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82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log-normal distribution…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PAnswers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1703389" y="2464526"/>
                <a:ext cx="4470989" cy="4277587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is a location parameter</a:t>
                </a:r>
              </a:p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fr-CH" b="0" dirty="0"/>
                  <a:t> </a:t>
                </a:r>
                <a14:m>
                  <m:oMath xmlns:m="http://schemas.openxmlformats.org/officeDocument/2006/math">
                    <m:r>
                      <a:rPr lang="fr-CH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is a scale parameter</a:t>
                </a:r>
              </a:p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dirty="0"/>
                  <a:t>A and B</a:t>
                </a:r>
              </a:p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dirty="0"/>
                  <a:t>None</a:t>
                </a:r>
              </a:p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dirty="0"/>
                  <a:t>I don’t know</a:t>
                </a:r>
              </a:p>
            </p:txBody>
          </p:sp>
        </mc:Choice>
        <mc:Fallback xmlns="">
          <p:sp>
            <p:nvSpPr>
              <p:cNvPr id="3" name="TPAnswers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xfrm>
                <a:off x="1703389" y="2464526"/>
                <a:ext cx="4470989" cy="4277587"/>
              </a:xfrm>
              <a:blipFill>
                <a:blip r:embed="rId5"/>
                <a:stretch>
                  <a:fillRect l="-2180" t="-128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b="38001"/>
          <a:stretch/>
        </p:blipFill>
        <p:spPr>
          <a:xfrm>
            <a:off x="6024562" y="1104661"/>
            <a:ext cx="4572638" cy="2126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5124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3565" y="1073295"/>
                <a:ext cx="9960060" cy="56896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CH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fr-CH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fr-CH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fr-CH" b="0" i="0" smtClean="0">
                          <a:latin typeface="Cambria Math" panose="02040503050406030204" pitchFamily="18" charset="0"/>
                        </a:rPr>
                        <m:t>normal</m:t>
                      </m:r>
                      <m:r>
                        <a:rPr lang="fr-CH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fr-CH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fr-CH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fr-CH">
                          <a:latin typeface="Cambria Math" panose="02040503050406030204" pitchFamily="18" charset="0"/>
                        </a:rPr>
                        <m:t>normal</m:t>
                      </m:r>
                      <m:r>
                        <a:rPr lang="fr-CH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  <m:sSup>
                        <m:sSup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p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fr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a scale parameter;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does not affect the shape.</a:t>
                </a:r>
                <a:br>
                  <a:rPr lang="en-US" dirty="0"/>
                </a:br>
                <a:r>
                  <a:rPr lang="en-US" dirty="0"/>
                  <a:t>Every different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gives a different shape.</a:t>
                </a:r>
              </a:p>
              <a:p>
                <a:r>
                  <a:rPr lang="en-US" dirty="0"/>
                  <a:t>There are as many different log-normal distributions as there are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standard log-normal distributions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H">
                        <a:latin typeface="Cambria Math" panose="02040503050406030204" pitchFamily="18" charset="0"/>
                      </a:rPr>
                      <m:t>log</m:t>
                    </m:r>
                    <m:r>
                      <a:rPr lang="fr-CH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CH">
                        <a:latin typeface="Cambria Math" panose="02040503050406030204" pitchFamily="18" charset="0"/>
                      </a:rPr>
                      <m:t>normal</m:t>
                    </m:r>
                    <m:r>
                      <a:rPr lang="fr-CH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CH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H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Answer D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3565" y="1073295"/>
                <a:ext cx="9960060" cy="5689600"/>
              </a:xfrm>
              <a:blipFill>
                <a:blip r:embed="rId2"/>
                <a:stretch>
                  <a:fillRect l="-918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51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Feature 2: </a:t>
            </a:r>
            <a:r>
              <a:rPr lang="en-US" dirty="0" err="1"/>
              <a:t>Skewness</a:t>
            </a:r>
            <a:r>
              <a:rPr lang="en-US" dirty="0"/>
              <a:t> and </a:t>
            </a:r>
            <a:r>
              <a:rPr lang="en-US" dirty="0" err="1"/>
              <a:t>Curtosis</a:t>
            </a:r>
            <a:endParaRPr lang="en-US" dirty="0"/>
          </a:p>
        </p:txBody>
      </p:sp>
      <p:sp>
        <p:nvSpPr>
          <p:cNvPr id="921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A047DD9-3BCA-4D39-81CE-25F5653459F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5524" y="1062039"/>
            <a:ext cx="3552825" cy="1323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 rotWithShape="1">
          <a:blip r:embed="rId4" cstate="print"/>
          <a:srcRect b="60250"/>
          <a:stretch/>
        </p:blipFill>
        <p:spPr bwMode="auto">
          <a:xfrm>
            <a:off x="468285" y="2461184"/>
            <a:ext cx="8439150" cy="7345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 rotWithShape="1">
          <a:blip r:embed="rId5" cstate="print"/>
          <a:srcRect b="53012"/>
          <a:stretch/>
        </p:blipFill>
        <p:spPr bwMode="auto">
          <a:xfrm>
            <a:off x="873099" y="4743450"/>
            <a:ext cx="8467725" cy="742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02912" y="3365253"/>
            <a:ext cx="4508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Measures symmetry of distribution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7527" y="5486400"/>
            <a:ext cx="8624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Measures departure from the Bell-shape of normal distribution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Equal to 0 for normal distribution</a:t>
            </a:r>
          </a:p>
        </p:txBody>
      </p:sp>
      <p:sp>
        <p:nvSpPr>
          <p:cNvPr id="3" name="Rectangle 2"/>
          <p:cNvSpPr/>
          <p:nvPr/>
        </p:nvSpPr>
        <p:spPr>
          <a:xfrm rot="16200000">
            <a:off x="7300757" y="2979821"/>
            <a:ext cx="412140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dirty="0"/>
              <a:t>By Rodolfo </a:t>
            </a:r>
            <a:r>
              <a:rPr lang="en-CA" sz="1100" dirty="0" err="1"/>
              <a:t>Hermans</a:t>
            </a:r>
            <a:r>
              <a:rPr lang="en-CA" sz="1100" dirty="0"/>
              <a:t> (Godot) at </a:t>
            </a:r>
            <a:r>
              <a:rPr lang="en-CA" sz="1100" dirty="0" err="1"/>
              <a:t>en.wikipedia</a:t>
            </a:r>
            <a:r>
              <a:rPr lang="en-CA" sz="1100" dirty="0"/>
              <a:t>. - Own work; transferred from </a:t>
            </a:r>
            <a:r>
              <a:rPr lang="en-CA" sz="1100" dirty="0" err="1"/>
              <a:t>en.wikipedia</a:t>
            </a:r>
            <a:r>
              <a:rPr lang="en-CA" sz="1100" dirty="0"/>
              <a:t> by Rodolfo </a:t>
            </a:r>
            <a:r>
              <a:rPr lang="en-CA" sz="1100" dirty="0" err="1"/>
              <a:t>Hermans</a:t>
            </a:r>
            <a:r>
              <a:rPr lang="en-CA" sz="1100" dirty="0"/>
              <a:t> (Godot)., CC BY-SA 3.0, https://commons.wikimedia.org/w/index.php?curid=4567445</a:t>
            </a:r>
          </a:p>
        </p:txBody>
      </p:sp>
      <p:pic>
        <p:nvPicPr>
          <p:cNvPr id="1026" name="Picture 2" descr="Negative and positive skew diagrams (English)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043" y="3142710"/>
            <a:ext cx="42481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9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ctr">
              <a:buFont typeface="Calibri" pitchFamily="34" charset="0"/>
              <a:buAutoNum type="arabicPeriod"/>
            </a:pPr>
            <a:r>
              <a:rPr lang="en-CA" sz="2800" dirty="0"/>
              <a:t>Features of a distribution</a:t>
            </a:r>
          </a:p>
          <a:p>
            <a:pPr marL="457200" indent="-457200" algn="ctr">
              <a:buFont typeface="Calibri" pitchFamily="34" charset="0"/>
              <a:buAutoNum type="arabicPeriod"/>
            </a:pPr>
            <a:r>
              <a:rPr lang="en-CA" sz="2800" dirty="0"/>
              <a:t>Infinite Variance</a:t>
            </a:r>
            <a:r>
              <a:rPr lang="x-none" sz="2800" dirty="0"/>
              <a:t>,</a:t>
            </a:r>
            <a:r>
              <a:rPr lang="en-CA" sz="2800" dirty="0"/>
              <a:t> Heavy Tail</a:t>
            </a:r>
          </a:p>
          <a:p>
            <a:pPr marL="457200" indent="-457200" algn="ctr">
              <a:buFont typeface="Calibri" pitchFamily="34" charset="0"/>
              <a:buAutoNum type="arabicPeriod"/>
            </a:pPr>
            <a:r>
              <a:rPr lang="en-CA" sz="2800" dirty="0"/>
              <a:t>Fitting a distribution</a:t>
            </a:r>
          </a:p>
          <a:p>
            <a:pPr marL="457200" indent="-457200" algn="ctr">
              <a:buFont typeface="Calibri" pitchFamily="34" charset="0"/>
              <a:buAutoNum type="arabicPeriod"/>
            </a:pPr>
            <a:r>
              <a:rPr lang="en-CA" sz="2800" dirty="0"/>
              <a:t>Illustration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548DD2B-EAD4-45C7-9877-EE8C31B3FFD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051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PQuestion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fr-CH" b="1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CH" b="1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/>
                  <a:t> have the same shape…</a:t>
                </a:r>
              </a:p>
            </p:txBody>
          </p:sp>
        </mc:Choice>
        <mc:Fallback xmlns="">
          <p:sp>
            <p:nvSpPr>
              <p:cNvPr id="2" name="TPQuestion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377" b="-4698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ts val="0"/>
              </a:spcAft>
              <a:buFont typeface="+mj-lt"/>
              <a:buAutoNum type="alphaUcPeriod"/>
            </a:pPr>
            <a:r>
              <a:rPr lang="en-US"/>
              <a:t>They have the same skewness index</a:t>
            </a:r>
            <a:endParaRPr lang="en-US" dirty="0"/>
          </a:p>
          <a:p>
            <a:pPr marL="457200" indent="-457200">
              <a:spcAft>
                <a:spcPts val="0"/>
              </a:spcAft>
              <a:buFont typeface="+mj-lt"/>
              <a:buAutoNum type="alphaUcPeriod"/>
            </a:pPr>
            <a:r>
              <a:rPr lang="en-US" dirty="0"/>
              <a:t>They have the same Kurtosis index</a:t>
            </a:r>
          </a:p>
          <a:p>
            <a:pPr marL="457200" indent="-457200">
              <a:spcAft>
                <a:spcPts val="0"/>
              </a:spcAft>
              <a:buFont typeface="+mj-lt"/>
              <a:buAutoNum type="alphaUcPeriod"/>
            </a:pPr>
            <a:r>
              <a:rPr lang="en-US" dirty="0"/>
              <a:t>Both</a:t>
            </a:r>
          </a:p>
          <a:p>
            <a:pPr marL="457200" indent="-457200">
              <a:spcAft>
                <a:spcPts val="0"/>
              </a:spcAft>
              <a:buFont typeface="+mj-lt"/>
              <a:buAutoNum type="alphaUcPeriod"/>
            </a:pPr>
            <a:r>
              <a:rPr lang="en-US" dirty="0"/>
              <a:t>None</a:t>
            </a:r>
          </a:p>
          <a:p>
            <a:pPr marL="457200" indent="-457200">
              <a:spcAft>
                <a:spcPts val="0"/>
              </a:spcAft>
              <a:buFont typeface="+mj-lt"/>
              <a:buAutoNum type="alphaUcPeriod"/>
            </a:pPr>
            <a:r>
              <a:rPr lang="en-US" dirty="0"/>
              <a:t>I don’t know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7412" y="2367404"/>
            <a:ext cx="4572638" cy="3429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9706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388" y="4885509"/>
            <a:ext cx="8856662" cy="1856604"/>
          </a:xfrm>
        </p:spPr>
        <p:txBody>
          <a:bodyPr/>
          <a:lstStyle/>
          <a:p>
            <a:r>
              <a:rPr lang="en-US" dirty="0"/>
              <a:t>Answer 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63343" y="908050"/>
              <a:ext cx="8785224" cy="37783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11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4141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000" b="0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H" sz="20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𝑌</m:t>
                                </m:r>
                                <m:r>
                                  <a:rPr lang="fr-CH" sz="20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fr-CH" sz="20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𝑠𝑋</m:t>
                                </m:r>
                                <m:r>
                                  <a:rPr lang="fr-CH" sz="20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lang="fr-CH" sz="20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b="0" i="1" kern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b="0" i="1" kern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kern="1200" dirty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𝐸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𝑌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)=</m:t>
                                </m:r>
                                <m:r>
                                  <a:rPr lang="fr-CH" sz="2000" b="0" i="1" kern="1200" dirty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𝐸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𝑋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)+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b="0" i="1" kern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b="0" i="1" kern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CH" sz="2000" b="0" i="0" kern="1200" dirty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var</m:t>
                                </m:r>
                                <m:d>
                                  <m:dPr>
                                    <m:ctrlPr>
                                      <a:rPr lang="en-US" sz="2000" b="0" i="1" kern="1200" dirty="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kern="1200" dirty="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000" b="0" i="1" kern="1200" dirty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fr-CH" sz="2000" b="0" i="1" kern="1200" dirty="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H" sz="2000" b="0" i="1" kern="1200" dirty="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fr-CH" sz="2000" b="0" i="1" kern="1200" dirty="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fr-CH" sz="2000" b="0" i="1" kern="1200" dirty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fr-CH" sz="2000" b="0" i="1" kern="1200" dirty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var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𝑋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i="1" kern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fr-CH" sz="20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fr-CH" sz="20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𝐸</m:t>
                                </m:r>
                                <m:r>
                                  <a:rPr lang="fr-CH" sz="20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fr-CH" sz="2000" b="0" i="1" kern="1200" smtClean="0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CH" sz="2000" b="0" i="1" kern="1200" smtClean="0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  <m:r>
                                          <a:rPr lang="fr-CH" sz="2000" b="0" i="1" kern="1200" smtClean="0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r>
                                          <a:rPr lang="fr-CH" sz="2000" b="0" i="1" kern="1200" smtClean="0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𝐸</m:t>
                                        </m:r>
                                        <m:r>
                                          <a:rPr lang="fr-CH" sz="2000" b="0" i="1" kern="1200" smtClean="0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(</m:t>
                                        </m:r>
                                        <m:r>
                                          <a:rPr lang="fr-CH" sz="2000" b="0" i="1" kern="1200" smtClean="0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  <m:r>
                                          <a:rPr lang="fr-CH" sz="2000" b="0" i="1" kern="1200" smtClean="0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fr-CH" sz="20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US" sz="2000" b="0" i="1" kern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fr-CH" sz="20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fr-CH" sz="20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fr-CH" sz="20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𝑋</m:t>
                                </m:r>
                                <m:r>
                                  <a:rPr lang="fr-CH" sz="20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US" sz="2000" b="0" i="1" kern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fr-CH" sz="20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fr-CH" sz="20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CH" sz="2000" b="0" i="1" kern="1200" smtClean="0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fr-CH" sz="2000" b="0" i="1" kern="1200" smtClean="0">
                                                <a:solidFill>
                                                  <a:schemeClr val="tx1">
                                                    <a:lumMod val="95000"/>
                                                    <a:lumOff val="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CH" sz="2000" b="0" i="1" kern="1200" smtClean="0">
                                                <a:solidFill>
                                                  <a:schemeClr val="tx1">
                                                    <a:lumMod val="95000"/>
                                                    <a:lumOff val="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fr-CH" sz="2000" b="0" i="1" kern="1200" smtClean="0">
                                                <a:solidFill>
                                                  <a:schemeClr val="tx1">
                                                    <a:lumMod val="95000"/>
                                                    <a:lumOff val="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fr-CH" sz="2000" b="0" i="1" kern="1200" smtClean="0">
                                                <a:solidFill>
                                                  <a:schemeClr val="tx1">
                                                    <a:lumMod val="95000"/>
                                                    <a:lumOff val="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𝐸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fr-CH" sz="2000" b="0" i="1" kern="1200" smtClean="0">
                                                    <a:solidFill>
                                                      <a:schemeClr val="tx1">
                                                        <a:lumMod val="95000"/>
                                                        <a:lumOff val="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fr-CH" sz="2000" b="0" i="1" kern="1200" smtClean="0">
                                                    <a:solidFill>
                                                      <a:schemeClr val="tx1">
                                                        <a:lumMod val="95000"/>
                                                        <a:lumOff val="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fr-CH" sz="2000" b="0" i="1" kern="1200" smtClean="0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fr-CH" sz="20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−3 </m:t>
                                </m:r>
                                <m:sSup>
                                  <m:sSupPr>
                                    <m:ctrlP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fr-CH" sz="2000" b="0" i="1" kern="1200" smtClean="0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fr-CH" sz="2000" b="0" i="0" kern="1200" smtClean="0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var</m:t>
                                        </m:r>
                                        <m:d>
                                          <m:dPr>
                                            <m:ctrlPr>
                                              <a:rPr lang="fr-CH" sz="2000" b="0" i="1" kern="1200" smtClean="0">
                                                <a:solidFill>
                                                  <a:schemeClr val="tx1">
                                                    <a:lumMod val="95000"/>
                                                    <a:lumOff val="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CH" sz="2000" b="0" i="1" kern="1200" smtClean="0">
                                                <a:solidFill>
                                                  <a:schemeClr val="tx1">
                                                    <a:lumMod val="95000"/>
                                                    <a:lumOff val="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𝑋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fr-CH" sz="20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000" b="0" i="1" kern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fr-CH" sz="20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b="0" i="1" kern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0" i="0" kern="12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Skewness index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CH" sz="2000" b="0" i="1" kern="120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fr-CH" sz="2000" b="0" i="1" kern="120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H" sz="2000" b="0" i="1" kern="120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CH" sz="2000" b="0" i="1" kern="120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fr-CH" sz="2000" b="0" i="1" kern="120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lang="fr-CH" sz="2000" b="0" i="1" kern="120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</m:t>
                              </m:r>
                              <m:f>
                                <m:fPr>
                                  <m:ctrlPr>
                                    <a:rPr lang="fr-CH" sz="2000" b="0" i="1" kern="120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CH" sz="2000" b="0" i="1" kern="1200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H" sz="2000" b="0" i="1" kern="1200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𝜅</m:t>
                                      </m:r>
                                    </m:e>
                                    <m:sub>
                                      <m:r>
                                        <a:rPr lang="fr-CH" sz="2000" b="0" i="1" kern="1200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fr-CH" sz="2000" b="0" i="1" kern="120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fr-CH" sz="2000" b="0" i="1" kern="120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  <m:r>
                                    <a:rPr lang="fr-CH" sz="2000" b="0" i="1" kern="120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fr-CH" sz="2000" b="0" i="1" kern="120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𝑣𝑎</m:t>
                                  </m:r>
                                  <m:sSup>
                                    <m:sSupPr>
                                      <m:ctrlPr>
                                        <a:rPr lang="fr-CH" sz="2000" b="0" i="1" kern="1200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CH" sz="2000" b="0" i="1" kern="1200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𝑟</m:t>
                                      </m:r>
                                      <m:r>
                                        <a:rPr lang="fr-CH" sz="2000" b="0" i="1" kern="1200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lang="fr-CH" sz="2000" b="0" i="1" kern="1200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𝑋</m:t>
                                      </m:r>
                                      <m:r>
                                        <a:rPr lang="fr-CH" sz="2000" b="0" i="1" kern="1200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)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fr-CH" sz="2000" b="0" i="1" kern="1200" smtClean="0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CH" sz="2000" b="0" i="1" kern="1200" smtClean="0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fr-CH" sz="2000" b="0" i="1" kern="1200" smtClean="0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</m:oMath>
                          </a14:m>
                          <a:endParaRPr lang="en-US" sz="2000" b="0" i="0" kern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fr-CH" sz="20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CH" sz="20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fr-CH" sz="20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𝑋</m:t>
                                </m:r>
                                <m:r>
                                  <a:rPr lang="fr-CH" sz="20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i="1" kern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kern="12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CH" sz="2000" b="0" i="0" kern="120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urtosis</m:t>
                              </m:r>
                              <m:r>
                                <a:rPr lang="fr-CH" sz="2000" b="0" i="0" kern="120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CH" sz="2000" b="0" i="1" kern="120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fr-CH" sz="2000" b="0" i="1" kern="120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H" sz="2000" b="0" i="1" kern="120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CH" sz="2000" b="0" i="1" kern="120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fr-CH" sz="2000" b="0" i="1" kern="120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lang="fr-CH" sz="2000" b="0" i="1" kern="120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</m:t>
                              </m:r>
                              <m:f>
                                <m:fPr>
                                  <m:ctrlPr>
                                    <a:rPr lang="fr-CH" sz="2000" b="0" i="1" kern="120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CH" sz="2000" b="0" i="1" kern="1200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H" sz="2000" b="0" i="1" kern="1200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𝜅</m:t>
                                      </m:r>
                                    </m:e>
                                    <m:sub>
                                      <m:r>
                                        <a:rPr lang="fr-CH" sz="2000" b="0" i="1" kern="1200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fr-CH" sz="2000" b="0" i="1" kern="120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fr-CH" sz="2000" b="0" i="1" kern="120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  <m:r>
                                    <a:rPr lang="fr-CH" sz="2000" b="0" i="1" kern="120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fr-CH" sz="2000" b="0" i="1" kern="120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𝑣𝑎</m:t>
                                  </m:r>
                                  <m:sSup>
                                    <m:sSupPr>
                                      <m:ctrlPr>
                                        <a:rPr lang="fr-CH" sz="2000" b="0" i="1" kern="1200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CH" sz="2000" b="0" i="1" kern="1200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𝑟</m:t>
                                      </m:r>
                                      <m:r>
                                        <a:rPr lang="fr-CH" sz="2000" b="0" i="1" kern="1200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lang="fr-CH" sz="2000" b="0" i="1" kern="1200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𝑋</m:t>
                                      </m:r>
                                      <m:r>
                                        <a:rPr lang="fr-CH" sz="2000" b="0" i="1" kern="1200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fr-CH" sz="2000" b="0" i="1" kern="1200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endParaRPr lang="en-US" sz="2000" b="0" i="0" kern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algn="ctr" defTabSz="914400" rtl="0" eaLnBrk="1" latinLnBrk="0" hangingPunct="1"/>
                          <a:endParaRPr lang="en-US" sz="2000" b="0" i="1" kern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fr-CH" sz="20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fr-CH" sz="20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CH" sz="20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fr-CH" sz="20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𝑋</m:t>
                                </m:r>
                                <m:r>
                                  <a:rPr lang="fr-CH" sz="20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i="1" kern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algn="ctr" defTabSz="914400" rtl="0" eaLnBrk="1" latinLnBrk="0" hangingPunct="1"/>
                          <a:endParaRPr lang="en-US" sz="2000" b="0" i="1" kern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9925110"/>
                  </p:ext>
                </p:extLst>
              </p:nvPr>
            </p:nvGraphicFramePr>
            <p:xfrm>
              <a:off x="1663343" y="908050"/>
              <a:ext cx="8785224" cy="37783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11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4141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3" t="-1538" r="-63832" b="-85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7398" t="-1538" r="-357" b="-85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b="0" i="1" kern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7398" t="-101538" r="-357" b="-75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b="0" i="1" kern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7398" t="-201538" r="-357" b="-65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3" t="-301538" r="-63832" b="-55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7398" t="-301538" r="-357" b="-55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3042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3" t="-250962" r="-63832" b="-249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7398" t="-250962" r="-357" b="-2490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3" t="-325893" r="-63832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7398" t="-325893" r="-357" b="-13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88182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3" t="-328966" r="-63832" b="-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7398" t="-328966" r="-357" b="-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81186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solidFill>
                  <a:srgbClr val="FF3300"/>
                </a:solidFill>
              </a:rPr>
              <a:t>Skewness</a:t>
            </a:r>
            <a:r>
              <a:rPr lang="en-US" dirty="0">
                <a:solidFill>
                  <a:srgbClr val="FF3300"/>
                </a:solidFill>
              </a:rPr>
              <a:t> and </a:t>
            </a:r>
            <a:r>
              <a:rPr lang="en-US" dirty="0" err="1">
                <a:solidFill>
                  <a:srgbClr val="FF3300"/>
                </a:solidFill>
              </a:rPr>
              <a:t>Curtosis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921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A047DD9-3BCA-4D39-81CE-25F5653459F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401" y="1062039"/>
            <a:ext cx="3552825" cy="1323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5587" y="2505075"/>
            <a:ext cx="8439150" cy="1847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7976" y="4743450"/>
            <a:ext cx="8467725" cy="158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2926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49AD1D5-2137-4714-8DD6-D552C4CF1117}" type="slidenum">
              <a:rPr lang="en-US" altLang="en-US">
                <a:latin typeface="Comic Sans MS" panose="030F0702030302020204" pitchFamily="66" charset="0"/>
              </a:rPr>
              <a:pPr eaLnBrk="1" hangingPunct="1"/>
              <a:t>23</a:t>
            </a:fld>
            <a:endParaRPr lang="en-US" altLang="en-US">
              <a:latin typeface="Comic Sans MS" panose="030F0702030302020204" pitchFamily="66" charset="0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774825" y="1989139"/>
            <a:ext cx="7886700" cy="4143375"/>
            <a:chOff x="158" y="1253"/>
            <a:chExt cx="4968" cy="2610"/>
          </a:xfrm>
        </p:grpSpPr>
        <p:sp>
          <p:nvSpPr>
            <p:cNvPr id="10247" name="Text Box 6"/>
            <p:cNvSpPr txBox="1">
              <a:spLocks noChangeArrowheads="1"/>
            </p:cNvSpPr>
            <p:nvPr/>
          </p:nvSpPr>
          <p:spPr bwMode="auto">
            <a:xfrm>
              <a:off x="4014" y="1253"/>
              <a:ext cx="9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fr-CH" altLang="en-US"/>
                <a:t>[McLaughlin]</a:t>
              </a:r>
            </a:p>
          </p:txBody>
        </p:sp>
        <p:grpSp>
          <p:nvGrpSpPr>
            <p:cNvPr id="10248" name="Group 15"/>
            <p:cNvGrpSpPr>
              <a:grpSpLocks/>
            </p:cNvGrpSpPr>
            <p:nvPr/>
          </p:nvGrpSpPr>
          <p:grpSpPr bwMode="auto">
            <a:xfrm>
              <a:off x="158" y="1253"/>
              <a:ext cx="4968" cy="2610"/>
              <a:chOff x="158" y="1253"/>
              <a:chExt cx="4968" cy="2610"/>
            </a:xfrm>
          </p:grpSpPr>
          <p:pic>
            <p:nvPicPr>
              <p:cNvPr id="10249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" y="1253"/>
                <a:ext cx="3674" cy="2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250" name="Text Box 7"/>
              <p:cNvSpPr txBox="1">
                <a:spLocks noChangeArrowheads="1"/>
              </p:cNvSpPr>
              <p:nvPr/>
            </p:nvSpPr>
            <p:spPr bwMode="auto">
              <a:xfrm>
                <a:off x="4241" y="1933"/>
                <a:ext cx="88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fr-CH" altLang="en-US"/>
                  <a:t>skewness &lt; 0</a:t>
                </a:r>
              </a:p>
              <a:p>
                <a:pPr eaLnBrk="1" hangingPunct="1"/>
                <a:r>
                  <a:rPr lang="fr-CH" altLang="en-US"/>
                  <a:t>kurtosis &gt;0</a:t>
                </a:r>
              </a:p>
            </p:txBody>
          </p:sp>
          <p:sp>
            <p:nvSpPr>
              <p:cNvPr id="10251" name="Text Box 8"/>
              <p:cNvSpPr txBox="1">
                <a:spLocks noChangeArrowheads="1"/>
              </p:cNvSpPr>
              <p:nvPr/>
            </p:nvSpPr>
            <p:spPr bwMode="auto">
              <a:xfrm>
                <a:off x="4241" y="2840"/>
                <a:ext cx="88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fr-CH" altLang="en-US"/>
                  <a:t>skewness = 0</a:t>
                </a:r>
              </a:p>
              <a:p>
                <a:pPr eaLnBrk="1" hangingPunct="1"/>
                <a:r>
                  <a:rPr lang="fr-CH" altLang="en-US"/>
                  <a:t>kurtosis &lt; 0</a:t>
                </a:r>
              </a:p>
            </p:txBody>
          </p:sp>
          <p:sp>
            <p:nvSpPr>
              <p:cNvPr id="10252" name="Line 9"/>
              <p:cNvSpPr>
                <a:spLocks noChangeShapeType="1"/>
              </p:cNvSpPr>
              <p:nvPr/>
            </p:nvSpPr>
            <p:spPr bwMode="auto">
              <a:xfrm flipH="1">
                <a:off x="3334" y="2160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53" name="Line 10"/>
              <p:cNvSpPr>
                <a:spLocks noChangeShapeType="1"/>
              </p:cNvSpPr>
              <p:nvPr/>
            </p:nvSpPr>
            <p:spPr bwMode="auto">
              <a:xfrm flipH="1">
                <a:off x="3107" y="3067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378076" y="114301"/>
            <a:ext cx="4067175" cy="2974975"/>
            <a:chOff x="927" y="1260"/>
            <a:chExt cx="3906" cy="2360"/>
          </a:xfrm>
        </p:grpSpPr>
        <p:pic>
          <p:nvPicPr>
            <p:cNvPr id="10245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" y="1260"/>
              <a:ext cx="3906" cy="1800"/>
            </a:xfrm>
            <a:prstGeom prst="rect">
              <a:avLst/>
            </a:prstGeom>
            <a:noFill/>
            <a:ln w="9525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6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7" y="2840"/>
              <a:ext cx="1650" cy="780"/>
            </a:xfrm>
            <a:prstGeom prst="rect">
              <a:avLst/>
            </a:prstGeom>
            <a:noFill/>
            <a:ln w="9525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68454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Log-normal distributions</a:t>
            </a:r>
          </a:p>
        </p:txBody>
      </p:sp>
      <p:pic>
        <p:nvPicPr>
          <p:cNvPr id="4505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66136" y="634499"/>
            <a:ext cx="6762967" cy="5689600"/>
          </a:xfr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5575AA5-157A-4B48-A6C7-D4BB2E27D22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39116" y="6412984"/>
                <a:ext cx="6723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rgbClr val="000000"/>
                    </a:solidFill>
                    <a:latin typeface="Calibri"/>
                  </a:rPr>
                  <a:t>shape is independent of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CA" i="1" dirty="0">
                    <a:latin typeface="Cambria Math" panose="02040503050406030204" pitchFamily="18" charset="0"/>
                  </a:rPr>
                  <a:t> -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CA" dirty="0">
                    <a:latin typeface="+mj-lt"/>
                  </a:rPr>
                  <a:t> chosen such that mean is 1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116" y="6412984"/>
                <a:ext cx="6723290" cy="369332"/>
              </a:xfrm>
              <a:prstGeom prst="rect">
                <a:avLst/>
              </a:prstGeom>
              <a:blipFill>
                <a:blip r:embed="rId3"/>
                <a:stretch>
                  <a:fillRect t="-4918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943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Jarque Bera test of normality (Chapter 4)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Based on Kurtosis and Skewness</a:t>
            </a:r>
          </a:p>
          <a:p>
            <a:pPr eaLnBrk="1" hangingPunct="1"/>
            <a:r>
              <a:rPr lang="en-US" dirty="0"/>
              <a:t>Should be 0 for normal distribution</a:t>
            </a:r>
          </a:p>
        </p:txBody>
      </p:sp>
      <p:sp>
        <p:nvSpPr>
          <p:cNvPr id="6246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F0F563F-C93D-46CE-B3F0-C01AC2E371C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246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2114" y="2085975"/>
            <a:ext cx="9005887" cy="14620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247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90939" y="4029075"/>
            <a:ext cx="4467225" cy="158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7493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F599F916-E2D1-4DBF-AA6E-433C7EB6A747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298" y="365534"/>
            <a:ext cx="5558844" cy="27834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34" y="3449951"/>
            <a:ext cx="90963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93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Feature 3: Power Laws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Zipf’s “law”: probability that the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CA" dirty="0" err="1"/>
                  <a:t>th</a:t>
                </a:r>
                <a:r>
                  <a:rPr lang="en-CA" dirty="0"/>
                  <a:t> most popular object in a catalog (e.g. movies on Netflix): is chosen is proportional to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CA" dirty="0"/>
                  <a:t> for some index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CA" dirty="0"/>
                  <a:t>.</a:t>
                </a:r>
              </a:p>
              <a:p>
                <a:r>
                  <a:rPr lang="en-CA" dirty="0"/>
                  <a:t>Empirically found to for recommendation systems, for distribution of file sizes, of cluster groups in </a:t>
                </a:r>
                <a:r>
                  <a:rPr lang="en-CA" dirty="0" err="1"/>
                  <a:t>facebook</a:t>
                </a:r>
                <a:r>
                  <a:rPr lang="en-CA" dirty="0"/>
                  <a:t>, of incomes in a population </a:t>
                </a:r>
                <a:r>
                  <a:rPr lang="en-CA" dirty="0" err="1"/>
                  <a:t>etc</a:t>
                </a:r>
                <a:r>
                  <a:rPr lang="en-CA" dirty="0"/>
                  <a:t>…</a:t>
                </a:r>
              </a:p>
              <a:p>
                <a:r>
                  <a:rPr lang="en-CA" dirty="0"/>
                  <a:t>Model 1 (</a:t>
                </a:r>
                <a:r>
                  <a:rPr lang="en-CA" dirty="0" err="1">
                    <a:solidFill>
                      <a:srgbClr val="FF0000"/>
                    </a:solidFill>
                  </a:rPr>
                  <a:t>Zipfian</a:t>
                </a:r>
                <a:r>
                  <a:rPr lang="en-CA" dirty="0"/>
                  <a:t> distribution): user picks one out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 objects; </a:t>
                </a:r>
                <a:r>
                  <a:rPr lang="en-CA" dirty="0" err="1"/>
                  <a:t>proba</a:t>
                </a:r>
                <a:r>
                  <a:rPr lang="en-CA" dirty="0"/>
                  <a:t> that object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∈{1,…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CA" dirty="0"/>
                  <a:t> is selected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dirty="0"/>
                  <a:t> where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CA" dirty="0"/>
                  <a:t> is some constant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CA" dirty="0"/>
                  <a:t>.</a:t>
                </a:r>
              </a:p>
              <a:p>
                <a:r>
                  <a:rPr lang="en-CA" dirty="0"/>
                  <a:t>Model 2 (</a:t>
                </a:r>
                <a:r>
                  <a:rPr lang="en-CA" dirty="0">
                    <a:solidFill>
                      <a:srgbClr val="FF0000"/>
                    </a:solidFill>
                  </a:rPr>
                  <a:t>Zeta</a:t>
                </a:r>
                <a:r>
                  <a:rPr lang="en-CA" dirty="0"/>
                  <a:t> distribution): user picks one out of an infinite collection of objects; proba that object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CA" dirty="0"/>
                  <a:t> is selected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dirty="0"/>
                  <a:t> where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CA" dirty="0"/>
                  <a:t> is some constant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5" t="-857" r="-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1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69BA224-6E31-4C96-8FB5-45451E17154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3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Pareto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3565" y="1073295"/>
                <a:ext cx="9902122" cy="5689600"/>
              </a:xfrm>
            </p:spPr>
            <p:txBody>
              <a:bodyPr/>
              <a:lstStyle/>
              <a:p>
                <a:r>
                  <a:rPr lang="en-CA" dirty="0"/>
                  <a:t>Model 3 (</a:t>
                </a:r>
                <a:r>
                  <a:rPr lang="en-CA" dirty="0">
                    <a:solidFill>
                      <a:srgbClr val="FF0000"/>
                    </a:solidFill>
                  </a:rPr>
                  <a:t>Pareto</a:t>
                </a:r>
                <a:r>
                  <a:rPr lang="en-CA" dirty="0"/>
                  <a:t> distribution): user picks one object with feature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1,∞</m:t>
                        </m:r>
                      </m:e>
                    </m:d>
                  </m:oMath>
                </a14:m>
                <a:r>
                  <a:rPr lang="en-CA" dirty="0"/>
                  <a:t>; PDF of feature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is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dirty="0"/>
                  <a:t> with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CA" i="1" dirty="0"/>
              </a:p>
              <a:p>
                <a:r>
                  <a:rPr lang="en-CA" dirty="0"/>
                  <a:t>Pareto distribution is the continuous approximation of Zeta and </a:t>
                </a:r>
                <a:r>
                  <a:rPr lang="en-CA" dirty="0" err="1"/>
                  <a:t>Zipf</a:t>
                </a:r>
                <a:r>
                  <a:rPr lang="en-CA" dirty="0"/>
                  <a:t>. Is much easier to use:</a:t>
                </a:r>
              </a:p>
              <a:p>
                <a:r>
                  <a:rPr lang="en-CA" dirty="0">
                    <a:solidFill>
                      <a:srgbClr val="FF0000"/>
                    </a:solidFill>
                  </a:rPr>
                  <a:t>Standard Pareto </a:t>
                </a:r>
                <a:r>
                  <a:rPr lang="en-CA" dirty="0"/>
                  <a:t>with index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CA" dirty="0"/>
                  <a:t>:</a:t>
                </a:r>
              </a:p>
              <a:p>
                <a:r>
                  <a:rPr lang="en-CA" dirty="0"/>
                  <a:t>PDF: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≥1}</m:t>
                        </m:r>
                      </m:sub>
                    </m:sSub>
                  </m:oMath>
                </a14:m>
                <a:r>
                  <a:rPr lang="en-CA" dirty="0"/>
                  <a:t>;</a:t>
                </a:r>
                <a:r>
                  <a:rPr lang="en-CA" i="1" dirty="0"/>
                  <a:t>    </a:t>
                </a:r>
                <a:r>
                  <a:rPr lang="en-CA" dirty="0"/>
                  <a:t>CDF: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den>
                        </m:f>
                      </m:e>
                    </m:d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≥1}</m:t>
                        </m:r>
                      </m:sub>
                    </m:sSub>
                  </m:oMath>
                </a14:m>
                <a:endParaRPr lang="en-CA" dirty="0"/>
              </a:p>
              <a:p>
                <a:r>
                  <a:rPr lang="en-CA" dirty="0"/>
                  <a:t>Complementary CDF (CCDF, Survival function): 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dirty="0"/>
                  <a:t> for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PDF and CCDF of Pareto follow a </a:t>
                </a:r>
                <a:r>
                  <a:rPr lang="en-CA" dirty="0">
                    <a:solidFill>
                      <a:srgbClr val="FF0000"/>
                    </a:solidFill>
                  </a:rPr>
                  <a:t>power law</a:t>
                </a:r>
                <a:r>
                  <a:rPr lang="en-CA" dirty="0"/>
                  <a:t> </a:t>
                </a:r>
                <a:br>
                  <a:rPr lang="en-CA" dirty="0"/>
                </a:br>
                <a:r>
                  <a:rPr lang="en-CA" dirty="0"/>
                  <a:t>i.e. a relation of the form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CA" dirty="0">
                    <a:solidFill>
                      <a:srgbClr val="FF0000"/>
                    </a:solidFill>
                  </a:rPr>
                  <a:t> </a:t>
                </a:r>
                <a:r>
                  <a:rPr lang="en-CA" dirty="0"/>
                  <a:t>for some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CA" dirty="0"/>
                  <a:t>.</a:t>
                </a:r>
              </a:p>
              <a:p>
                <a:r>
                  <a:rPr lang="en-CA" dirty="0"/>
                  <a:t>In log-log scale,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CA" dirty="0"/>
                  <a:t> : a linear relation</a:t>
                </a:r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3565" y="1073295"/>
                <a:ext cx="9902122" cy="5689600"/>
              </a:xfrm>
              <a:blipFill>
                <a:blip r:embed="rId2"/>
                <a:stretch>
                  <a:fillRect l="-923" t="-857" b="-85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47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PQuestion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For the Pareto distribution with index </a:t>
                </a:r>
                <a14:m>
                  <m:oMath xmlns:m="http://schemas.openxmlformats.org/officeDocument/2006/math">
                    <m:r>
                      <a:rPr lang="fr-CH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2" name="TPQuestion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6"/>
                <a:stretch>
                  <a:fillRect b="-10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PAnswers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1703389" y="2464526"/>
                <a:ext cx="4470989" cy="4277587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fr-CH" b="0" dirty="0"/>
                  <a:t> </a:t>
                </a:r>
                <a14:m>
                  <m:oMath xmlns:m="http://schemas.openxmlformats.org/officeDocument/2006/math">
                    <m:r>
                      <a:rPr lang="fr-CH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is a location parameter</a:t>
                </a:r>
              </a:p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fr-CH" b="0" dirty="0"/>
                  <a:t> </a:t>
                </a:r>
                <a14:m>
                  <m:oMath xmlns:m="http://schemas.openxmlformats.org/officeDocument/2006/math">
                    <m:r>
                      <a:rPr lang="fr-CH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is a scale parameter</a:t>
                </a:r>
              </a:p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dirty="0"/>
                  <a:t>A and B</a:t>
                </a:r>
              </a:p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dirty="0"/>
                  <a:t>None</a:t>
                </a:r>
              </a:p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dirty="0"/>
                  <a:t>I don’t know</a:t>
                </a:r>
              </a:p>
            </p:txBody>
          </p:sp>
        </mc:Choice>
        <mc:Fallback xmlns="">
          <p:sp>
            <p:nvSpPr>
              <p:cNvPr id="3" name="TPAnswers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7"/>
                </p:custDataLst>
              </p:nvPr>
            </p:nvSpPr>
            <p:spPr>
              <a:xfrm>
                <a:off x="1703389" y="2464526"/>
                <a:ext cx="4470989" cy="4277587"/>
              </a:xfrm>
              <a:blipFill>
                <a:blip r:embed="rId8"/>
                <a:stretch>
                  <a:fillRect l="-2180" t="-128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9"/>
          <a:srcRect t="40160" b="33431"/>
          <a:stretch/>
        </p:blipFill>
        <p:spPr>
          <a:xfrm>
            <a:off x="5412058" y="1233443"/>
            <a:ext cx="4572638" cy="905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1554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1. </a:t>
            </a:r>
            <a:r>
              <a:rPr lang="fr-CH" dirty="0" err="1"/>
              <a:t>Choosing</a:t>
            </a:r>
            <a:r>
              <a:rPr lang="fr-CH" dirty="0"/>
              <a:t> a Distribution</a:t>
            </a:r>
          </a:p>
        </p:txBody>
      </p:sp>
      <p:sp>
        <p:nvSpPr>
          <p:cNvPr id="4096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Know a catalog of distributions, use the following </a:t>
            </a:r>
            <a:r>
              <a:rPr lang="en-US" i="1" dirty="0">
                <a:solidFill>
                  <a:srgbClr val="FF0000"/>
                </a:solidFill>
              </a:rPr>
              <a:t>features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do a pre-selection</a:t>
            </a:r>
          </a:p>
          <a:p>
            <a:pPr lvl="1" eaLnBrk="1" hangingPunct="1"/>
            <a:r>
              <a:rPr lang="en-US" dirty="0"/>
              <a:t>Shape</a:t>
            </a:r>
          </a:p>
          <a:p>
            <a:pPr lvl="1" eaLnBrk="1" hangingPunct="1"/>
            <a:r>
              <a:rPr lang="en-US" dirty="0"/>
              <a:t>Kurtosis, </a:t>
            </a:r>
            <a:r>
              <a:rPr lang="en-US" dirty="0" err="1"/>
              <a:t>Skewness</a:t>
            </a:r>
            <a:endParaRPr lang="en-US" dirty="0"/>
          </a:p>
          <a:p>
            <a:pPr lvl="1" eaLnBrk="1" hangingPunct="1"/>
            <a:r>
              <a:rPr lang="en-US" dirty="0"/>
              <a:t>Power laws</a:t>
            </a:r>
          </a:p>
          <a:p>
            <a:pPr lvl="1" eaLnBrk="1" hangingPunct="1"/>
            <a:r>
              <a:rPr lang="en-US" dirty="0"/>
              <a:t>Hazard Rate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/>
            <a:r>
              <a:rPr lang="en-US" dirty="0"/>
              <a:t>Fit </a:t>
            </a:r>
          </a:p>
          <a:p>
            <a:pPr eaLnBrk="1" hangingPunct="1"/>
            <a:r>
              <a:rPr lang="en-US" dirty="0"/>
              <a:t>Verify the fit visually or with a test (see later)</a:t>
            </a:r>
          </a:p>
          <a:p>
            <a:endParaRPr lang="fr-CH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8D8DF6D-93E4-4B91-98F2-5FE0A48EC76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8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It is not a location parameter because all these distributions have the same support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[1,+∞[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It is not a scale parameter as we cannot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H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CH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fr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fr-CH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fr-CH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a shape parameter: different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’s give different shapes (pdf is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) as we cannot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fr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fr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Answer D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32" t="-857" r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313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800" dirty="0"/>
              <a:t>Complementary Distribution Functions in Log-log Scales</a:t>
            </a:r>
            <a:br>
              <a:rPr lang="en-CA" sz="2800" dirty="0"/>
            </a:br>
            <a:r>
              <a:rPr lang="en-CA" sz="2800" dirty="0"/>
              <a:t>Say which is what</a:t>
            </a:r>
          </a:p>
        </p:txBody>
      </p:sp>
      <p:sp>
        <p:nvSpPr>
          <p:cNvPr id="4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ts val="0"/>
              </a:spcAft>
              <a:buFont typeface="+mj-lt"/>
              <a:buAutoNum type="alphaUcPeriod"/>
            </a:pPr>
            <a:r>
              <a:rPr lang="en-US"/>
              <a:t>A-lognormal, B- pareto, C-normal</a:t>
            </a:r>
            <a:endParaRPr lang="en-US" dirty="0"/>
          </a:p>
          <a:p>
            <a:pPr marL="457200" indent="-457200">
              <a:spcAft>
                <a:spcPts val="0"/>
              </a:spcAft>
              <a:buFont typeface="+mj-lt"/>
              <a:buAutoNum type="alphaUcPeriod"/>
            </a:pPr>
            <a:r>
              <a:rPr lang="en-US" dirty="0"/>
              <a:t>A-p, B-l, C-n</a:t>
            </a:r>
          </a:p>
          <a:p>
            <a:pPr marL="457200" indent="-457200">
              <a:spcAft>
                <a:spcPts val="0"/>
              </a:spcAft>
              <a:buFont typeface="+mj-lt"/>
              <a:buAutoNum type="alphaUcPeriod"/>
            </a:pPr>
            <a:r>
              <a:rPr lang="en-US" dirty="0"/>
              <a:t>A-l, B-n, C-p</a:t>
            </a:r>
          </a:p>
          <a:p>
            <a:pPr marL="457200" indent="-457200">
              <a:spcAft>
                <a:spcPts val="0"/>
              </a:spcAft>
              <a:buFont typeface="+mj-lt"/>
              <a:buAutoNum type="alphaUcPeriod"/>
            </a:pPr>
            <a:r>
              <a:rPr lang="en-US" dirty="0"/>
              <a:t>A-n, B-l, C-p</a:t>
            </a:r>
          </a:p>
          <a:p>
            <a:pPr marL="457200" indent="-457200">
              <a:spcAft>
                <a:spcPts val="0"/>
              </a:spcAft>
              <a:buFont typeface="+mj-lt"/>
              <a:buAutoNum type="alphaUcPeriod"/>
            </a:pPr>
            <a:r>
              <a:rPr lang="en-US" dirty="0"/>
              <a:t>A-p, B-n, C-l</a:t>
            </a:r>
          </a:p>
          <a:p>
            <a:pPr marL="457200" indent="-457200">
              <a:spcAft>
                <a:spcPts val="0"/>
              </a:spcAft>
              <a:buFont typeface="+mj-lt"/>
              <a:buAutoNum type="alphaUcPeriod"/>
            </a:pPr>
            <a:r>
              <a:rPr lang="en-US" dirty="0"/>
              <a:t>A-n, B-p, C-l</a:t>
            </a:r>
          </a:p>
          <a:p>
            <a:pPr marL="457200" indent="-457200">
              <a:spcAft>
                <a:spcPts val="0"/>
              </a:spcAft>
              <a:buFont typeface="+mj-lt"/>
              <a:buAutoNum type="alphaUcPeriod"/>
            </a:pPr>
            <a:r>
              <a:rPr lang="en-US" dirty="0"/>
              <a:t>I </a:t>
            </a:r>
            <a:r>
              <a:rPr lang="en-US"/>
              <a:t>don’t know</a:t>
            </a:r>
            <a:endParaRPr lang="en-US" dirty="0"/>
          </a:p>
        </p:txBody>
      </p:sp>
      <p:sp>
        <p:nvSpPr>
          <p:cNvPr id="1331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61BD030-CE00-4A00-8B66-20FFFF9355E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1631951" y="0"/>
            <a:ext cx="8785225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fr-CH" sz="3600" b="1">
              <a:solidFill>
                <a:srgbClr val="3333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07532" y="1319753"/>
            <a:ext cx="6060469" cy="39225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3392569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Pareto is power-law -&gt; straight line in log-log scale; Pareto is A</a:t>
            </a:r>
          </a:p>
          <a:p>
            <a:r>
              <a:rPr lang="en-US" dirty="0"/>
              <a:t>Normal has a lower tail than log-normal: Normal is C, log-normal can only be B</a:t>
            </a:r>
          </a:p>
          <a:p>
            <a:endParaRPr lang="en-US" dirty="0"/>
          </a:p>
          <a:p>
            <a:r>
              <a:rPr lang="en-US" dirty="0"/>
              <a:t>Answer 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38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4: Hazard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property of the </a:t>
                </a:r>
                <a:r>
                  <a:rPr lang="en-US" dirty="0">
                    <a:solidFill>
                      <a:srgbClr val="FF0000"/>
                    </a:solidFill>
                  </a:rPr>
                  <a:t>tail</a:t>
                </a:r>
                <a:r>
                  <a:rPr lang="en-US" dirty="0"/>
                  <a:t> of the distribution.</a:t>
                </a:r>
              </a:p>
              <a:p>
                <a:pPr/>
                <a:r>
                  <a:rPr lang="en-US" dirty="0"/>
                  <a:t>Definition: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CA" i="1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CA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CA" dirty="0"/>
                </a:br>
                <a:br>
                  <a:rPr lang="en-US" dirty="0"/>
                </a:br>
                <a:r>
                  <a:rPr lang="en-US" dirty="0"/>
                  <a:t>Interpret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as a lifetime;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rate of death given reached 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dirty="0"/>
                  <a:t>(death occurs in the next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/>
                  <a:t> time units | alive at time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)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b="0" dirty="0"/>
                  <a:t> where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pdf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CDF</a:t>
                </a:r>
              </a:p>
              <a:p>
                <a:r>
                  <a:rPr lang="en-US" dirty="0"/>
                  <a:t>Used to classify distributions</a:t>
                </a:r>
              </a:p>
              <a:p>
                <a:pPr lvl="1"/>
                <a:r>
                  <a:rPr lang="en-US" b="0" dirty="0"/>
                  <a:t>Aging: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Memoryless: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Fat tail (Vanishing Hazard Rate):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9" t="-857" b="-965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85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what ?</a:t>
            </a:r>
          </a:p>
        </p:txBody>
      </p:sp>
      <p:sp>
        <p:nvSpPr>
          <p:cNvPr id="3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ts val="0"/>
              </a:spcAft>
              <a:buFont typeface="+mj-lt"/>
              <a:buAutoNum type="alphaUcPeriod"/>
            </a:pPr>
            <a:r>
              <a:rPr lang="en-US" dirty="0"/>
              <a:t>Exponential: aging; Pareto: memoryless, Normal: fat-tailed</a:t>
            </a:r>
          </a:p>
          <a:p>
            <a:pPr marL="457200" indent="-457200">
              <a:spcAft>
                <a:spcPts val="0"/>
              </a:spcAft>
              <a:buFont typeface="+mj-lt"/>
              <a:buAutoNum type="alphaUcPeriod"/>
            </a:pPr>
            <a:r>
              <a:rPr lang="en-US" dirty="0"/>
              <a:t>E-M; P-A; N-F  </a:t>
            </a:r>
          </a:p>
          <a:p>
            <a:pPr marL="457200" indent="-457200">
              <a:spcAft>
                <a:spcPts val="0"/>
              </a:spcAft>
              <a:buFont typeface="+mj-lt"/>
              <a:buAutoNum type="alphaUcPeriod"/>
            </a:pPr>
            <a:r>
              <a:rPr lang="en-US" dirty="0"/>
              <a:t>E-A; P-F; N-M  </a:t>
            </a:r>
          </a:p>
          <a:p>
            <a:pPr marL="457200" indent="-457200">
              <a:spcAft>
                <a:spcPts val="0"/>
              </a:spcAft>
              <a:buFont typeface="+mj-lt"/>
              <a:buAutoNum type="alphaUcPeriod"/>
            </a:pPr>
            <a:r>
              <a:rPr lang="en-US" dirty="0"/>
              <a:t>E-F; P-A; N-M </a:t>
            </a:r>
          </a:p>
          <a:p>
            <a:pPr marL="457200" indent="-457200">
              <a:spcAft>
                <a:spcPts val="0"/>
              </a:spcAft>
              <a:buFont typeface="+mj-lt"/>
              <a:buAutoNum type="alphaUcPeriod"/>
            </a:pPr>
            <a:r>
              <a:rPr lang="en-US" dirty="0"/>
              <a:t>E-F; P-M; N-A </a:t>
            </a:r>
          </a:p>
          <a:p>
            <a:pPr marL="457200" indent="-457200">
              <a:spcAft>
                <a:spcPts val="0"/>
              </a:spcAft>
              <a:buFont typeface="+mj-lt"/>
              <a:buAutoNum type="alphaUcPeriod"/>
            </a:pPr>
            <a:r>
              <a:rPr lang="en-US" dirty="0"/>
              <a:t>E-M; P-F; N-A</a:t>
            </a:r>
          </a:p>
          <a:p>
            <a:pPr marL="457200" indent="-457200">
              <a:spcAft>
                <a:spcPts val="0"/>
              </a:spcAft>
              <a:buFont typeface="+mj-lt"/>
              <a:buAutoNum type="alphaUcPeriod"/>
            </a:pPr>
            <a:r>
              <a:rPr lang="en-US" dirty="0"/>
              <a:t>I don’t know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888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Exponential: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fr-CH" b="0" i="1" smtClean="0">
                        <a:latin typeface="Cambria Math" panose="02040503050406030204" pitchFamily="18" charset="0"/>
                      </a:rPr>
                      <m:t>, 1−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H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br>
                  <a:rPr lang="fr-CH" dirty="0"/>
                </a:b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memoriless</a:t>
                </a:r>
              </a:p>
              <a:p>
                <a:endParaRPr lang="en-US" dirty="0"/>
              </a:p>
              <a:p>
                <a:r>
                  <a:rPr lang="en-US" dirty="0"/>
                  <a:t>Pareto: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H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sSup>
                          <m:sSup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fr-CH" b="0" i="1" smtClean="0">
                        <a:latin typeface="Cambria Math" panose="02040503050406030204" pitchFamily="18" charset="0"/>
                      </a:rPr>
                      <m:t>, 1−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H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den>
                    </m:f>
                  </m:oMath>
                </a14:m>
                <a:br>
                  <a:rPr lang="fr-CH" dirty="0"/>
                </a:br>
                <a14:m>
                  <m:oMath xmlns:m="http://schemas.openxmlformats.org/officeDocument/2006/math">
                    <m:r>
                      <a:rPr lang="fr-CH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H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fr-CH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fat tailed</a:t>
                </a:r>
              </a:p>
              <a:p>
                <a:r>
                  <a:rPr lang="en-US" dirty="0"/>
                  <a:t>(idem for all lognormal distributions) </a:t>
                </a:r>
              </a:p>
              <a:p>
                <a:endParaRPr lang="en-US" dirty="0"/>
              </a:p>
              <a:p>
                <a:r>
                  <a:rPr lang="en-US" dirty="0"/>
                  <a:t>Normal distribution: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𝐶𝑠𝑡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H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CH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H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𝐶𝑠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fr-CH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H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CH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∞ </m:t>
                    </m:r>
                  </m:oMath>
                </a14:m>
                <a:r>
                  <a:rPr lang="en-US" dirty="0"/>
                  <a:t> aging</a:t>
                </a:r>
              </a:p>
              <a:p>
                <a:endParaRPr lang="en-US" dirty="0"/>
              </a:p>
              <a:p>
                <a:r>
                  <a:rPr lang="en-US" dirty="0"/>
                  <a:t>Answer F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85" t="-536" b="-50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58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226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sz="3200" dirty="0"/>
                  <a:t>The Weibull Distribution with shape parameter </a:t>
                </a:r>
                <a14:m>
                  <m:oMath xmlns:m="http://schemas.openxmlformats.org/officeDocument/2006/math">
                    <m:r>
                      <a:rPr lang="en-CA" sz="32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CA" sz="3200" dirty="0"/>
              </a:p>
            </p:txBody>
          </p:sp>
        </mc:Choice>
        <mc:Fallback xmlns="">
          <p:sp>
            <p:nvSpPr>
              <p:cNvPr id="5222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04" b="-469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227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72858" y="1038225"/>
                <a:ext cx="4862875" cy="5689600"/>
              </a:xfrm>
            </p:spPr>
            <p:txBody>
              <a:bodyPr/>
              <a:lstStyle/>
              <a:p>
                <a:r>
                  <a:rPr lang="en-US" dirty="0"/>
                  <a:t>Support on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[0,</m:t>
                    </m:r>
                    <m:r>
                      <m:rPr>
                        <m:lit/>
                      </m:rP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∞)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Standard Weibull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Aging for c &gt; 1</a:t>
                </a:r>
              </a:p>
              <a:p>
                <a:r>
                  <a:rPr lang="en-US" dirty="0"/>
                  <a:t>Memoryless for c = 1</a:t>
                </a:r>
              </a:p>
              <a:p>
                <a:r>
                  <a:rPr lang="en-US" dirty="0"/>
                  <a:t>Fat tailed for c &lt;1 </a:t>
                </a:r>
              </a:p>
            </p:txBody>
          </p:sp>
        </mc:Choice>
        <mc:Fallback xmlns="">
          <p:sp>
            <p:nvSpPr>
              <p:cNvPr id="5222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72858" y="1038225"/>
                <a:ext cx="4862875" cy="5689600"/>
              </a:xfrm>
              <a:blipFill>
                <a:blip r:embed="rId3"/>
                <a:stretch>
                  <a:fillRect l="-2005" t="-85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252430B-EC23-4146-960F-582C1E7354B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52230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10064" y="1714501"/>
            <a:ext cx="6357937" cy="501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881236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2. Heavy </a:t>
            </a:r>
            <a:r>
              <a:rPr lang="fr-CH" dirty="0" err="1"/>
              <a:t>Tail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371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343564" y="1073295"/>
                <a:ext cx="10217755" cy="5689600"/>
              </a:xfrm>
            </p:spPr>
            <p:txBody>
              <a:bodyPr/>
              <a:lstStyle/>
              <a:p>
                <a:r>
                  <a:rPr lang="en-CA" dirty="0"/>
                  <a:t>Recall what fat tail / vanishing hazard rate is -- Heavier than fat tail is </a:t>
                </a:r>
                <a:r>
                  <a:rPr lang="en-CA" i="1" dirty="0"/>
                  <a:t>heavy tail</a:t>
                </a:r>
              </a:p>
              <a:p>
                <a:r>
                  <a:rPr lang="en-CA" dirty="0"/>
                  <a:t>A property found in many high resolution data sets: financial data, network measurements at second time scale, power grid measurements at 50 Hz, </a:t>
                </a:r>
                <a:r>
                  <a:rPr lang="en-CA" dirty="0" err="1"/>
                  <a:t>etc</a:t>
                </a:r>
                <a:r>
                  <a:rPr lang="en-CA" dirty="0"/>
                  <a:t> where rare but very large values exist </a:t>
                </a:r>
              </a:p>
              <a:p>
                <a:r>
                  <a:rPr lang="en-CA" dirty="0"/>
                  <a:t>A distribution defined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,∞</m:t>
                        </m:r>
                      </m:e>
                    </m:d>
                  </m:oMath>
                </a14:m>
                <a:r>
                  <a:rPr lang="en-CA" dirty="0"/>
                  <a:t> with CDF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CA" dirty="0"/>
                  <a:t> is </a:t>
                </a:r>
                <a:r>
                  <a:rPr lang="en-CA" dirty="0">
                    <a:solidFill>
                      <a:srgbClr val="FF0000"/>
                    </a:solidFill>
                  </a:rPr>
                  <a:t>heavy tailed</a:t>
                </a:r>
                <a:r>
                  <a:rPr lang="en-CA" dirty="0"/>
                  <a:t> with index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 0&lt;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CA" dirty="0"/>
                  <a:t> if</a:t>
                </a:r>
              </a:p>
              <a:p>
                <a:r>
                  <a:rPr lang="en-CA" b="0" dirty="0"/>
                  <a:t>		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dirty="0"/>
                  <a:t> for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CA" dirty="0"/>
                  <a:t> for some constant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CA" dirty="0"/>
                  <a:t> </a:t>
                </a:r>
                <a:r>
                  <a:rPr lang="en-CA" dirty="0">
                    <a:solidFill>
                      <a:srgbClr val="FF0000"/>
                    </a:solidFill>
                  </a:rPr>
                  <a:t>Variance is infinite</a:t>
                </a:r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CA" dirty="0"/>
                  <a:t> for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CA" dirty="0"/>
                  <a:t> mean is also infinite</a:t>
                </a:r>
              </a:p>
              <a:p>
                <a:endParaRPr lang="en-CA" dirty="0"/>
              </a:p>
              <a:p>
                <a:r>
                  <a:rPr lang="en-CA" dirty="0"/>
                  <a:t>NB: we use the terminology used e.g. by </a:t>
                </a:r>
                <a:r>
                  <a:rPr lang="en-CA" dirty="0" err="1"/>
                  <a:t>Taqqu</a:t>
                </a:r>
                <a:r>
                  <a:rPr lang="en-CA" dirty="0"/>
                  <a:t> and </a:t>
                </a:r>
                <a:r>
                  <a:rPr lang="en-CA" dirty="0" err="1"/>
                  <a:t>Crovella</a:t>
                </a:r>
                <a:r>
                  <a:rPr lang="en-CA" dirty="0"/>
                  <a:t>. Other (confusing) definitions exist. Our definition of heavy tail always implies infinite variance.</a:t>
                </a:r>
              </a:p>
            </p:txBody>
          </p:sp>
        </mc:Choice>
        <mc:Fallback xmlns="">
          <p:sp>
            <p:nvSpPr>
              <p:cNvPr id="58371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3564" y="1073295"/>
                <a:ext cx="10217755" cy="5689600"/>
              </a:xfrm>
              <a:blipFill>
                <a:blip r:embed="rId2"/>
                <a:stretch>
                  <a:fillRect l="-895" t="-85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9D1587-7F07-4607-8113-9DB284E3C7C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11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3565" y="1073295"/>
                <a:ext cx="10097220" cy="5689600"/>
              </a:xfrm>
            </p:spPr>
            <p:txBody>
              <a:bodyPr/>
              <a:lstStyle/>
              <a:p>
                <a:r>
                  <a:rPr lang="en-CA" dirty="0"/>
                  <a:t>Pareto distribution: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dirty="0"/>
                  <a:t> is heavy tailed for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endParaRPr lang="en-CA" dirty="0"/>
              </a:p>
              <a:p>
                <a:r>
                  <a:rPr lang="en-CA" dirty="0"/>
                  <a:t>Log-normal distribution is not heavy tailed (its variance is finite)</a:t>
                </a:r>
              </a:p>
              <a:p>
                <a:r>
                  <a:rPr lang="en-CA" dirty="0"/>
                  <a:t>Weibull distribution: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not heavy tailed</a:t>
                </a:r>
              </a:p>
              <a:p>
                <a:r>
                  <a:rPr lang="en-US" dirty="0"/>
                  <a:t>One-sided Cauchy distribution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≥0}</m:t>
                        </m:r>
                      </m:sub>
                    </m:sSub>
                  </m:oMath>
                </a14:m>
                <a:r>
                  <a:rPr lang="en-CA" b="0" dirty="0"/>
                  <a:t> is heavy tailed with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CA" b="0" dirty="0"/>
              </a:p>
              <a:p>
                <a:endParaRPr lang="en-US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3565" y="1073295"/>
                <a:ext cx="10097220" cy="5689600"/>
              </a:xfrm>
              <a:blipFill>
                <a:blip r:embed="rId2"/>
                <a:stretch>
                  <a:fillRect l="-905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626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Heavy Tail means Central Limit does not hold</a:t>
            </a:r>
          </a:p>
        </p:txBody>
      </p:sp>
      <p:sp>
        <p:nvSpPr>
          <p:cNvPr id="5939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Central limit theorem: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 sum of </a:t>
            </a:r>
            <a:r>
              <a:rPr lang="en-US" i="1" dirty="0"/>
              <a:t>n </a:t>
            </a:r>
            <a:r>
              <a:rPr lang="en-US" dirty="0"/>
              <a:t>independent random variables with finite second moment tends to have a normal distribution, when </a:t>
            </a:r>
            <a:r>
              <a:rPr lang="en-US" i="1" dirty="0"/>
              <a:t>n </a:t>
            </a:r>
            <a:r>
              <a:rPr lang="en-US" dirty="0"/>
              <a:t> is large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this explains why we can often use normal assumption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But it does not always hold. It does not hold if random variables have infinite second moment.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DE8E4DD-E0E8-4400-83D3-4B9E9B9E9C2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Feature</a:t>
            </a:r>
            <a:r>
              <a:rPr lang="fr-CH" dirty="0"/>
              <a:t> 1: Distribution Shape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9011" y="1043805"/>
                <a:ext cx="10777451" cy="5336213"/>
              </a:xfrm>
            </p:spPr>
            <p:txBody>
              <a:bodyPr/>
              <a:lstStyle/>
              <a:p>
                <a:pPr marL="457200" lvl="1"/>
                <a:r>
                  <a:rPr lang="en-CA" dirty="0"/>
                  <a:t>The distributions with PDFs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(),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CA" dirty="0"/>
                  <a:t>  have the same shape </a:t>
                </a:r>
                <a:r>
                  <a:rPr lang="en-CA" dirty="0" err="1"/>
                  <a:t>iff</a:t>
                </a:r>
                <a:r>
                  <a:rPr lang="en-CA" dirty="0"/>
                  <a:t> there exists some location shift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CA" dirty="0"/>
                  <a:t> and some scaling parameter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s.t.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𝑠𝑥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br>
                  <a:rPr lang="en-CA" dirty="0"/>
                </a:br>
                <a:endParaRPr lang="en-CA" dirty="0"/>
              </a:p>
              <a:p>
                <a:pPr marL="457200" lvl="1"/>
                <a:r>
                  <a:rPr lang="en-CA" dirty="0"/>
                  <a:t>i.e.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CA" dirty="0"/>
                  <a:t> is the distribution of random variable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CA" dirty="0"/>
                  <a:t> is the distribution of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CA" dirty="0"/>
                  <a:t> with 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𝑠𝑋</m:t>
                    </m:r>
                    <m:r>
                      <a:rPr lang="en-CA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CA" dirty="0">
                  <a:solidFill>
                    <a:srgbClr val="FF0000"/>
                  </a:solidFill>
                </a:endParaRPr>
              </a:p>
              <a:p>
                <a:pPr marL="914400" lvl="2" indent="0">
                  <a:buNone/>
                </a:pPr>
                <a:endParaRPr lang="en-CA" dirty="0"/>
              </a:p>
              <a:p>
                <a:pPr marL="914400" lvl="2" indent="0">
                  <a:buNone/>
                </a:pPr>
                <a:endParaRPr lang="en-CA" dirty="0"/>
              </a:p>
              <a:p>
                <a:pPr marL="914400" lvl="2"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CA" b="0" dirty="0"/>
                  <a:t>CDF of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CA" b="0" dirty="0"/>
                  <a:t> </a:t>
                </a:r>
                <a:br>
                  <a:rPr lang="en-CA" b="0" dirty="0"/>
                </a:b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 CDF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𝑠𝑋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𝑠𝑥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𝑠𝑥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𝑠𝑋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𝑠𝑥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198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9011" y="1043805"/>
                <a:ext cx="10777451" cy="5336213"/>
              </a:xfrm>
              <a:blipFill>
                <a:blip r:embed="rId2"/>
                <a:stretch>
                  <a:fillRect t="-913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0A040CF-1943-4E56-981F-E78CF08AF23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142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/>
              <a:t>Central Limit Theorem for Heavy Tails</a:t>
            </a:r>
          </a:p>
        </p:txBody>
      </p:sp>
      <p:sp>
        <p:nvSpPr>
          <p:cNvPr id="174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E7A0A7C-E170-4885-B728-5A84450A896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6042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268413"/>
            <a:ext cx="8801100" cy="2038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0421" name="Text Box 6"/>
          <p:cNvSpPr txBox="1">
            <a:spLocks noChangeArrowheads="1"/>
          </p:cNvSpPr>
          <p:nvPr/>
        </p:nvSpPr>
        <p:spPr bwMode="auto">
          <a:xfrm>
            <a:off x="4064735" y="4868863"/>
            <a:ext cx="326243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fr-CH" sz="2000">
                <a:solidFill>
                  <a:srgbClr val="FF0000"/>
                </a:solidFill>
                <a:latin typeface="+mn-lt"/>
              </a:rPr>
              <a:t>One Sample of 10000 points</a:t>
            </a:r>
          </a:p>
          <a:p>
            <a:pPr algn="ctr"/>
            <a:r>
              <a:rPr lang="fr-CH" sz="2000">
                <a:solidFill>
                  <a:srgbClr val="FF0000"/>
                </a:solidFill>
                <a:latin typeface="+mn-lt"/>
              </a:rPr>
              <a:t>Pareto p = 1</a:t>
            </a:r>
          </a:p>
        </p:txBody>
      </p:sp>
      <p:sp>
        <p:nvSpPr>
          <p:cNvPr id="60422" name="Line 7"/>
          <p:cNvSpPr>
            <a:spLocks noChangeShapeType="1"/>
          </p:cNvSpPr>
          <p:nvPr/>
        </p:nvSpPr>
        <p:spPr bwMode="auto">
          <a:xfrm flipV="1">
            <a:off x="3216275" y="3429001"/>
            <a:ext cx="0" cy="720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423" name="Text Box 8"/>
          <p:cNvSpPr txBox="1">
            <a:spLocks noChangeArrowheads="1"/>
          </p:cNvSpPr>
          <p:nvPr/>
        </p:nvSpPr>
        <p:spPr bwMode="auto">
          <a:xfrm>
            <a:off x="2125777" y="4149726"/>
            <a:ext cx="174919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fr-CH" sz="2000" dirty="0">
                <a:solidFill>
                  <a:srgbClr val="FF0000"/>
                </a:solidFill>
                <a:latin typeface="+mn-lt"/>
              </a:rPr>
              <a:t>normal </a:t>
            </a:r>
            <a:r>
              <a:rPr lang="fr-CH" sz="2000" dirty="0" err="1">
                <a:solidFill>
                  <a:srgbClr val="FF0000"/>
                </a:solidFill>
                <a:latin typeface="+mn-lt"/>
              </a:rPr>
              <a:t>qqplot</a:t>
            </a:r>
            <a:endParaRPr lang="fr-CH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0424" name="Line 9"/>
          <p:cNvSpPr>
            <a:spLocks noChangeShapeType="1"/>
          </p:cNvSpPr>
          <p:nvPr/>
        </p:nvSpPr>
        <p:spPr bwMode="auto">
          <a:xfrm flipV="1">
            <a:off x="5969000" y="3429001"/>
            <a:ext cx="0" cy="720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425" name="Text Box 10"/>
          <p:cNvSpPr txBox="1">
            <a:spLocks noChangeArrowheads="1"/>
          </p:cNvSpPr>
          <p:nvPr/>
        </p:nvSpPr>
        <p:spPr bwMode="auto">
          <a:xfrm>
            <a:off x="5106224" y="4149726"/>
            <a:ext cx="129375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fr-CH" sz="2000">
                <a:solidFill>
                  <a:srgbClr val="FF0000"/>
                </a:solidFill>
                <a:latin typeface="+mn-lt"/>
              </a:rPr>
              <a:t>histogram</a:t>
            </a:r>
          </a:p>
        </p:txBody>
      </p:sp>
      <p:sp>
        <p:nvSpPr>
          <p:cNvPr id="60426" name="Line 11"/>
          <p:cNvSpPr>
            <a:spLocks noChangeShapeType="1"/>
          </p:cNvSpPr>
          <p:nvPr/>
        </p:nvSpPr>
        <p:spPr bwMode="auto">
          <a:xfrm flipV="1">
            <a:off x="8721725" y="3429001"/>
            <a:ext cx="0" cy="720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427" name="Text Box 12"/>
          <p:cNvSpPr txBox="1">
            <a:spLocks noChangeArrowheads="1"/>
          </p:cNvSpPr>
          <p:nvPr/>
        </p:nvSpPr>
        <p:spPr bwMode="auto">
          <a:xfrm>
            <a:off x="7358716" y="4149725"/>
            <a:ext cx="2294219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fr-CH" sz="2000">
                <a:solidFill>
                  <a:srgbClr val="FF0000"/>
                </a:solidFill>
                <a:latin typeface="+mn-lt"/>
              </a:rPr>
              <a:t>complementary d.f.</a:t>
            </a:r>
          </a:p>
          <a:p>
            <a:pPr algn="ctr"/>
            <a:r>
              <a:rPr lang="fr-CH" sz="2000">
                <a:solidFill>
                  <a:srgbClr val="FF0000"/>
                </a:solidFill>
                <a:latin typeface="+mn-lt"/>
              </a:rPr>
              <a:t>log-log </a:t>
            </a:r>
          </a:p>
        </p:txBody>
      </p:sp>
    </p:spTree>
    <p:extLst>
      <p:ext uri="{BB962C8B-B14F-4D97-AF65-F5344CB8AC3E}">
        <p14:creationId xmlns:p14="http://schemas.microsoft.com/office/powerpoint/2010/main" val="27155811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10E0DA-E0E1-43A6-A836-DCFC33E9A65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6144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31788"/>
            <a:ext cx="9144000" cy="6311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387475" y="214314"/>
            <a:ext cx="9417051" cy="1433513"/>
            <a:chOff x="-86" y="135"/>
            <a:chExt cx="5932" cy="903"/>
          </a:xfrm>
        </p:grpSpPr>
        <p:grpSp>
          <p:nvGrpSpPr>
            <p:cNvPr id="61451" name="Group 7"/>
            <p:cNvGrpSpPr>
              <a:grpSpLocks/>
            </p:cNvGrpSpPr>
            <p:nvPr/>
          </p:nvGrpSpPr>
          <p:grpSpPr bwMode="auto">
            <a:xfrm>
              <a:off x="-86" y="135"/>
              <a:ext cx="2966" cy="903"/>
              <a:chOff x="-86" y="135"/>
              <a:chExt cx="2966" cy="903"/>
            </a:xfrm>
          </p:grpSpPr>
          <p:sp>
            <p:nvSpPr>
              <p:cNvPr id="61455" name="Rectangle 5"/>
              <p:cNvSpPr>
                <a:spLocks noChangeArrowheads="1"/>
              </p:cNvSpPr>
              <p:nvPr/>
            </p:nvSpPr>
            <p:spPr bwMode="auto">
              <a:xfrm>
                <a:off x="-86" y="135"/>
                <a:ext cx="2966" cy="903"/>
              </a:xfrm>
              <a:prstGeom prst="rect">
                <a:avLst/>
              </a:prstGeom>
              <a:noFill/>
              <a:ln w="28575" algn="ctr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endParaRPr lang="fr-CH"/>
              </a:p>
            </p:txBody>
          </p:sp>
          <p:sp>
            <p:nvSpPr>
              <p:cNvPr id="61456" name="Text Box 6"/>
              <p:cNvSpPr txBox="1">
                <a:spLocks noChangeArrowheads="1"/>
              </p:cNvSpPr>
              <p:nvPr/>
            </p:nvSpPr>
            <p:spPr bwMode="auto">
              <a:xfrm>
                <a:off x="605" y="799"/>
                <a:ext cx="1465" cy="23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CH" sz="1800" dirty="0">
                    <a:solidFill>
                      <a:srgbClr val="FF0000"/>
                    </a:solidFill>
                  </a:rPr>
                  <a:t>1 </a:t>
                </a:r>
                <a:r>
                  <a:rPr lang="fr-CH" sz="1800" dirty="0" err="1">
                    <a:solidFill>
                      <a:srgbClr val="FF0000"/>
                    </a:solidFill>
                  </a:rPr>
                  <a:t>sample</a:t>
                </a:r>
                <a:r>
                  <a:rPr lang="fr-CH" sz="1800" dirty="0">
                    <a:solidFill>
                      <a:srgbClr val="FF0000"/>
                    </a:solidFill>
                  </a:rPr>
                  <a:t>, 10000 points</a:t>
                </a:r>
              </a:p>
            </p:txBody>
          </p:sp>
        </p:grpSp>
        <p:grpSp>
          <p:nvGrpSpPr>
            <p:cNvPr id="61452" name="Group 8"/>
            <p:cNvGrpSpPr>
              <a:grpSpLocks/>
            </p:cNvGrpSpPr>
            <p:nvPr/>
          </p:nvGrpSpPr>
          <p:grpSpPr bwMode="auto">
            <a:xfrm>
              <a:off x="2880" y="135"/>
              <a:ext cx="2966" cy="903"/>
              <a:chOff x="0" y="135"/>
              <a:chExt cx="2966" cy="903"/>
            </a:xfrm>
          </p:grpSpPr>
          <p:sp>
            <p:nvSpPr>
              <p:cNvPr id="61453" name="Rectangle 9"/>
              <p:cNvSpPr>
                <a:spLocks noChangeArrowheads="1"/>
              </p:cNvSpPr>
              <p:nvPr/>
            </p:nvSpPr>
            <p:spPr bwMode="auto">
              <a:xfrm>
                <a:off x="0" y="135"/>
                <a:ext cx="2966" cy="903"/>
              </a:xfrm>
              <a:prstGeom prst="rect">
                <a:avLst/>
              </a:prstGeom>
              <a:noFill/>
              <a:ln w="28575" algn="ctr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endParaRPr lang="fr-CH"/>
              </a:p>
            </p:txBody>
          </p:sp>
          <p:sp>
            <p:nvSpPr>
              <p:cNvPr id="61454" name="Text Box 10"/>
              <p:cNvSpPr txBox="1">
                <a:spLocks noChangeArrowheads="1"/>
              </p:cNvSpPr>
              <p:nvPr/>
            </p:nvSpPr>
            <p:spPr bwMode="auto">
              <a:xfrm>
                <a:off x="540" y="799"/>
                <a:ext cx="1595" cy="23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CH" sz="1800">
                    <a:solidFill>
                      <a:srgbClr val="FF0000"/>
                    </a:solidFill>
                  </a:rPr>
                  <a:t>average of  1000 samples</a:t>
                </a:r>
              </a:p>
            </p:txBody>
          </p:sp>
        </p:grp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849689" y="549275"/>
            <a:ext cx="712787" cy="5418138"/>
            <a:chOff x="1465" y="346"/>
            <a:chExt cx="449" cy="3413"/>
          </a:xfrm>
        </p:grpSpPr>
        <p:sp>
          <p:nvSpPr>
            <p:cNvPr id="61446" name="Text Box 11"/>
            <p:cNvSpPr txBox="1">
              <a:spLocks noChangeArrowheads="1"/>
            </p:cNvSpPr>
            <p:nvPr/>
          </p:nvSpPr>
          <p:spPr bwMode="auto">
            <a:xfrm>
              <a:off x="1519" y="346"/>
              <a:ext cx="34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fr-CH">
                  <a:solidFill>
                    <a:srgbClr val="FF0000"/>
                  </a:solidFill>
                </a:rPr>
                <a:t>p=1</a:t>
              </a:r>
            </a:p>
          </p:txBody>
        </p:sp>
        <p:sp>
          <p:nvSpPr>
            <p:cNvPr id="61447" name="Text Box 12"/>
            <p:cNvSpPr txBox="1">
              <a:spLocks noChangeArrowheads="1"/>
            </p:cNvSpPr>
            <p:nvPr/>
          </p:nvSpPr>
          <p:spPr bwMode="auto">
            <a:xfrm>
              <a:off x="1465" y="1249"/>
              <a:ext cx="44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fr-CH">
                  <a:solidFill>
                    <a:srgbClr val="FF0000"/>
                  </a:solidFill>
                </a:rPr>
                <a:t>p=1.5</a:t>
              </a:r>
            </a:p>
          </p:txBody>
        </p:sp>
        <p:sp>
          <p:nvSpPr>
            <p:cNvPr id="61448" name="Text Box 13"/>
            <p:cNvSpPr txBox="1">
              <a:spLocks noChangeArrowheads="1"/>
            </p:cNvSpPr>
            <p:nvPr/>
          </p:nvSpPr>
          <p:spPr bwMode="auto">
            <a:xfrm>
              <a:off x="1519" y="2152"/>
              <a:ext cx="34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fr-CH">
                  <a:solidFill>
                    <a:srgbClr val="FF0000"/>
                  </a:solidFill>
                </a:rPr>
                <a:t>p=2</a:t>
              </a:r>
            </a:p>
          </p:txBody>
        </p:sp>
        <p:sp>
          <p:nvSpPr>
            <p:cNvPr id="61449" name="Text Box 14"/>
            <p:cNvSpPr txBox="1">
              <a:spLocks noChangeArrowheads="1"/>
            </p:cNvSpPr>
            <p:nvPr/>
          </p:nvSpPr>
          <p:spPr bwMode="auto">
            <a:xfrm>
              <a:off x="1465" y="2840"/>
              <a:ext cx="44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fr-CH">
                  <a:solidFill>
                    <a:srgbClr val="FF0000"/>
                  </a:solidFill>
                </a:rPr>
                <a:t>p=2.5</a:t>
              </a:r>
            </a:p>
          </p:txBody>
        </p:sp>
        <p:sp>
          <p:nvSpPr>
            <p:cNvPr id="61450" name="Text Box 15"/>
            <p:cNvSpPr txBox="1">
              <a:spLocks noChangeArrowheads="1"/>
            </p:cNvSpPr>
            <p:nvPr/>
          </p:nvSpPr>
          <p:spPr bwMode="auto">
            <a:xfrm>
              <a:off x="1519" y="3528"/>
              <a:ext cx="34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fr-CH">
                  <a:solidFill>
                    <a:srgbClr val="FF0000"/>
                  </a:solidFill>
                </a:rPr>
                <a:t>p=3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902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Central Limit for heavy tailed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we saw on previous example is an application of a  general theorem that say:  the aggregation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iid random variables has approximately, for large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</a:t>
                </a:r>
              </a:p>
              <a:p>
                <a:r>
                  <a:rPr lang="en-US" dirty="0"/>
                  <a:t>	a normal distribution if not heavy tailed</a:t>
                </a:r>
              </a:p>
              <a:p>
                <a:r>
                  <a:rPr lang="en-US" dirty="0"/>
                  <a:t>	a “</a:t>
                </a:r>
                <a:r>
                  <a:rPr lang="en-US" i="1" dirty="0">
                    <a:solidFill>
                      <a:srgbClr val="FF0000"/>
                    </a:solidFill>
                  </a:rPr>
                  <a:t>stable</a:t>
                </a:r>
                <a:r>
                  <a:rPr lang="en-US" dirty="0"/>
                  <a:t>” distribution if heavy tailed ; the limit is heavy tailed 		with same index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CA" dirty="0"/>
              </a:p>
              <a:p>
                <a:endParaRPr lang="en-US" dirty="0"/>
              </a:p>
              <a:p>
                <a:r>
                  <a:rPr lang="en-US" dirty="0"/>
                  <a:t>The stable distribution is a family of distributions with two shape parameters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. It is closed by aggregation.</a:t>
                </a:r>
              </a:p>
              <a:p>
                <a:endParaRPr lang="en-US" dirty="0"/>
              </a:p>
              <a:p>
                <a:r>
                  <a:rPr lang="en-US" dirty="0"/>
                  <a:t>Heavy tail is conserved by aggregation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3388" y="1158241"/>
                <a:ext cx="8856662" cy="5583873"/>
              </a:xfrm>
              <a:blipFill>
                <a:blip r:embed="rId3"/>
                <a:stretch>
                  <a:fillRect l="-1032" t="-873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5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D45E001-51A7-4483-955F-49EF3AB70B6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915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Standard Stable Distributions with Index  </a:t>
                </a:r>
                <a14:m>
                  <m:oMath xmlns:m="http://schemas.openxmlformats.org/officeDocument/2006/math">
                    <m:r>
                      <a:rPr lang="fr-CH" b="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10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3564" y="1073295"/>
                <a:ext cx="9847839" cy="5689600"/>
              </a:xfrm>
            </p:spPr>
            <p:txBody>
              <a:bodyPr/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∈]0,2[</m:t>
                    </m:r>
                  </m:oMath>
                </a14:m>
                <a:r>
                  <a:rPr lang="en-US" dirty="0"/>
                  <a:t>, there is one standard stable distribution for each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for each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dirty="0"/>
                  <a:t>, a shape parameter similar to skewness; they are all heavy-tailed (or constant).</a:t>
                </a:r>
              </a:p>
              <a:p>
                <a:br>
                  <a:rPr lang="en-US" dirty="0"/>
                </a:br>
                <a:r>
                  <a:rPr lang="en-US" dirty="0"/>
                  <a:t>No closed form for the pdf or CDF, no easy computation of CDF or inverse CDF.</a:t>
                </a:r>
              </a:p>
              <a:p>
                <a:endParaRPr lang="en-US" dirty="0"/>
              </a:p>
              <a:p>
                <a:r>
                  <a:rPr lang="en-US" dirty="0"/>
                  <a:t>Closed form for Fourier transform of CDF.</a:t>
                </a:r>
              </a:p>
              <a:p>
                <a:br>
                  <a:rPr lang="en-US" dirty="0"/>
                </a:br>
                <a:r>
                  <a:rPr lang="en-US" dirty="0"/>
                  <a:t>Hard to use in practice  -- often replaced by a combination with Pareto tail</a:t>
                </a:r>
              </a:p>
              <a:p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fr-CH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=2, </m:t>
                    </m:r>
                  </m:oMath>
                </a14:m>
                <a:r>
                  <a:rPr lang="en-US" dirty="0"/>
                  <a:t>stable = normal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3564" y="1073295"/>
                <a:ext cx="9847839" cy="5689600"/>
              </a:xfrm>
              <a:blipFill>
                <a:blip r:embed="rId3"/>
                <a:stretch>
                  <a:fillRect l="-928" t="-857" r="-68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638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PQuestion"/>
              <p:cNvSpPr>
                <a:spLocks noGrp="1"/>
              </p:cNvSpPr>
              <p:nvPr>
                <p:ph type="title"/>
              </p:nvPr>
            </p:nvSpPr>
            <p:spPr>
              <a:xfrm>
                <a:off x="343565" y="-1"/>
                <a:ext cx="11065561" cy="129262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CH" sz="3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H" sz="32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  <m:r>
                      <a:rPr lang="fr-CH" sz="32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the mean of </a:t>
                </a:r>
                <a14:m>
                  <m:oMath xmlns:m="http://schemas.openxmlformats.org/officeDocument/2006/math">
                    <m:r>
                      <a:rPr lang="fr-CH" sz="32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fr-CH" sz="32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err="1"/>
                  <a:t>iid</a:t>
                </a:r>
                <a:r>
                  <a:rPr lang="en-US" sz="3200" dirty="0"/>
                  <a:t>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32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fr-CH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fr-CH" sz="3200" b="1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fr-CH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32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fr-CH" sz="32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3200" dirty="0"/>
                  <a:t> , </a:t>
                </a:r>
                <a14:m>
                  <m:oMath xmlns:m="http://schemas.openxmlformats.org/officeDocument/2006/math">
                    <m:r>
                      <a:rPr lang="fr-CH" sz="3200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3200" dirty="0"/>
                  <a:t> is large</a:t>
                </a:r>
                <a:r>
                  <a:rPr lang="en-CA" sz="3200" dirty="0"/>
                  <a:t>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CH" sz="3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H" sz="32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  <m:r>
                      <a:rPr lang="fr-CH" sz="32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not constant) Say what is true.</a:t>
                </a:r>
              </a:p>
            </p:txBody>
          </p:sp>
        </mc:Choice>
        <mc:Fallback xmlns="">
          <p:sp>
            <p:nvSpPr>
              <p:cNvPr id="2" name="TPQuestion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43565" y="-1"/>
                <a:ext cx="11065561" cy="1292629"/>
              </a:xfrm>
              <a:blipFill>
                <a:blip r:embed="rId4"/>
                <a:stretch>
                  <a:fillRect l="-1377" r="-1267" b="-7075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PAnswers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343565" y="1596043"/>
                <a:ext cx="9433048" cy="5166851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dirty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heavy tailed with index 𝑝 (&lt;2),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has approximately a stable distribution with index 𝑝</a:t>
                </a:r>
              </a:p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dirty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Pareto with index 𝑝,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is also Pareto with index 𝑝</a:t>
                </a:r>
              </a:p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Pareto with index </a:t>
                </a:r>
                <a14:m>
                  <m:oMath xmlns:m="http://schemas.openxmlformats.org/officeDocument/2006/math">
                    <m:r>
                      <a:rPr lang="fr-CH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fr-CH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heavy tailed with index </a:t>
                </a:r>
                <a14:m>
                  <m:oMath xmlns:m="http://schemas.openxmlformats.org/officeDocument/2006/math">
                    <m:r>
                      <a:rPr lang="fr-CH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dirty="0"/>
                  <a:t>A and B</a:t>
                </a:r>
              </a:p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dirty="0"/>
                  <a:t>A and C</a:t>
                </a:r>
              </a:p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dirty="0"/>
                  <a:t>B and C</a:t>
                </a:r>
              </a:p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dirty="0"/>
                  <a:t>All</a:t>
                </a:r>
              </a:p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dirty="0"/>
                  <a:t>None</a:t>
                </a:r>
              </a:p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dirty="0"/>
                  <a:t>I don’t know </a:t>
                </a:r>
              </a:p>
            </p:txBody>
          </p:sp>
        </mc:Choice>
        <mc:Fallback xmlns="">
          <p:sp>
            <p:nvSpPr>
              <p:cNvPr id="3" name="TPAnswers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343565" y="1596043"/>
                <a:ext cx="9433048" cy="5166851"/>
              </a:xfrm>
              <a:blipFill>
                <a:blip r:embed="rId6"/>
                <a:stretch>
                  <a:fillRect l="-1034" t="-118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92691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is true by the convergence theorem mentioned earlier</a:t>
                </a:r>
              </a:p>
              <a:p>
                <a:r>
                  <a:rPr lang="en-US" dirty="0"/>
                  <a:t>B not true. If </a:t>
                </a:r>
                <a14:m>
                  <m:oMath xmlns:m="http://schemas.openxmlformats.org/officeDocument/2006/math">
                    <m:r>
                      <a:rPr lang="fr-CH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&lt;2 </m:t>
                    </m:r>
                  </m:oMath>
                </a14:m>
                <a:r>
                  <a:rPr lang="en-US" dirty="0"/>
                  <a:t>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fr-CH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approximately stable with index </a:t>
                </a:r>
                <a14:m>
                  <m:oMath xmlns:m="http://schemas.openxmlformats.org/officeDocument/2006/math">
                    <m:r>
                      <a:rPr lang="fr-CH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 If </a:t>
                </a:r>
                <a14:m>
                  <m:oMath xmlns:m="http://schemas.openxmlformats.org/officeDocument/2006/math">
                    <m:r>
                      <a:rPr lang="fr-CH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is approximately normal.</a:t>
                </a:r>
              </a:p>
              <a:p>
                <a:r>
                  <a:rPr lang="en-US" dirty="0"/>
                  <a:t>C is true only for </a:t>
                </a:r>
                <a14:m>
                  <m:oMath xmlns:m="http://schemas.openxmlformats.org/officeDocument/2006/math">
                    <m:r>
                      <a:rPr lang="fr-CH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endParaRPr lang="en-US" dirty="0"/>
              </a:p>
              <a:p>
                <a:br>
                  <a:rPr lang="en-US" dirty="0"/>
                </a:br>
                <a:r>
                  <a:rPr lang="en-US"/>
                  <a:t>Answer A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9" t="-85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194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PQuestion"/>
              <p:cNvSpPr>
                <a:spLocks noGrp="1"/>
              </p:cNvSpPr>
              <p:nvPr>
                <p:ph type="title"/>
              </p:nvPr>
            </p:nvSpPr>
            <p:spPr>
              <a:xfrm>
                <a:off x="343565" y="-1"/>
                <a:ext cx="11065561" cy="16084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CH" sz="3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H" sz="32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  <m:r>
                      <a:rPr lang="fr-CH" sz="32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the mean of </a:t>
                </a:r>
                <a14:m>
                  <m:oMath xmlns:m="http://schemas.openxmlformats.org/officeDocument/2006/math">
                    <m:r>
                      <a:rPr lang="fr-CH" sz="32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fr-CH" sz="32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err="1"/>
                  <a:t>iid</a:t>
                </a:r>
                <a:r>
                  <a:rPr lang="en-US" sz="3200" dirty="0"/>
                  <a:t>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32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fr-CH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fr-CH" sz="3200" b="1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fr-CH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32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fr-CH" sz="32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br>
                  <a:rPr lang="en-CA" sz="3200" dirty="0"/>
                </a:br>
                <a14:m>
                  <m:oMath xmlns:m="http://schemas.openxmlformats.org/officeDocument/2006/math">
                    <m:r>
                      <a:rPr lang="fr-CH" sz="3200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3200" dirty="0"/>
                  <a:t> is not large. Say what is true.</a:t>
                </a:r>
              </a:p>
            </p:txBody>
          </p:sp>
        </mc:Choice>
        <mc:Fallback xmlns="">
          <p:sp>
            <p:nvSpPr>
              <p:cNvPr id="2" name="TPQuestion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43565" y="-1"/>
                <a:ext cx="11065561" cy="1608463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PAnswers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343565" y="1839817"/>
                <a:ext cx="9433048" cy="4923078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dirty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stable with index 𝑝,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is also stable with index 𝑝</a:t>
                </a:r>
              </a:p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normal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fr-CH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normal</a:t>
                </a:r>
              </a:p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fr-CH" dirty="0"/>
                  <a:t>A and B</a:t>
                </a:r>
              </a:p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fr-CH" dirty="0"/>
                  <a:t>None</a:t>
                </a:r>
              </a:p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fr-CH" dirty="0"/>
                  <a:t>I </a:t>
                </a:r>
                <a:r>
                  <a:rPr lang="fr-CH" dirty="0" err="1"/>
                  <a:t>don’t</a:t>
                </a:r>
                <a:r>
                  <a:rPr lang="fr-CH" dirty="0"/>
                  <a:t> know</a:t>
                </a:r>
                <a:endParaRPr lang="en-US" dirty="0"/>
              </a:p>
            </p:txBody>
          </p:sp>
        </mc:Choice>
        <mc:Fallback xmlns="">
          <p:sp>
            <p:nvSpPr>
              <p:cNvPr id="3" name="TPAnswers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343565" y="1839817"/>
                <a:ext cx="9433048" cy="4923078"/>
              </a:xfrm>
              <a:blipFill>
                <a:blip r:embed="rId6"/>
                <a:stretch>
                  <a:fillRect l="-1034" t="-1239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46950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 and B are </a:t>
            </a:r>
            <a:r>
              <a:rPr lang="fr-CH" dirty="0" err="1"/>
              <a:t>both</a:t>
            </a:r>
            <a:r>
              <a:rPr lang="fr-CH" dirty="0"/>
              <a:t> </a:t>
            </a:r>
            <a:r>
              <a:rPr lang="fr-CH" dirty="0" err="1"/>
              <a:t>true</a:t>
            </a:r>
            <a:r>
              <a:rPr lang="fr-CH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981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iid</a:t>
                </a:r>
                <a:r>
                  <a:rPr lang="en-CA" dirty="0"/>
                  <a:t> Standard Pareto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=1.25</m:t>
                    </m:r>
                  </m:oMath>
                </a14:m>
                <a:br>
                  <a:rPr lang="en-CA" dirty="0"/>
                </a:br>
                <a:r>
                  <a:rPr lang="en-CA" dirty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1.25</m:t>
                        </m:r>
                      </m:num>
                      <m:den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2.25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CA" dirty="0"/>
                  <a:t> for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br>
                  <a:rPr lang="en-CA" dirty="0"/>
                </a:br>
                <a:r>
                  <a:rPr lang="en-CA" dirty="0"/>
                  <a:t>True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 is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CA" dirty="0"/>
                  <a:t> and true median is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1.74</m:t>
                    </m:r>
                  </m:oMath>
                </a14:m>
                <a:endParaRPr lang="en-CA" dirty="0"/>
              </a:p>
              <a:p>
                <a:r>
                  <a:rPr lang="en-CA" dirty="0"/>
                  <a:t>Assume we don’t know the model and have received a sample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values, where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is large; we want to compute the mean and the median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85" t="-8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57384"/>
          <a:stretch/>
        </p:blipFill>
        <p:spPr>
          <a:xfrm>
            <a:off x="1533963" y="4436119"/>
            <a:ext cx="8883212" cy="158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43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Which formula is correct (confidence level =0.95)?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PAnswers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dirty="0"/>
                  <a:t>An approximate confidence interval for the mean is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± 1.96</m:t>
                    </m:r>
                    <m:f>
                      <m:fPr>
                        <m:ctrlPr>
                          <a:rPr lang="fr-CH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H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CH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CH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CH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H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CH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CH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H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CH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CH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CH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fr-CH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CH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fr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H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CH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fr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H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fr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dirty="0"/>
                  <a:t>An approximate confidence interval for the median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fr-CH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fr-CH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 lang="fr-CH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CH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fr-CH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</m:sSub>
                    <m:r>
                      <a:rPr lang="fr-CH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=⌊0.5 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−0.980</m:t>
                    </m:r>
                    <m:rad>
                      <m:radPr>
                        <m:degHide m:val="on"/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fr-CH" b="0" i="1" smtClean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=⌈0.50 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+1+0.980</m:t>
                    </m:r>
                    <m:rad>
                      <m:radPr>
                        <m:degHide m:val="on"/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fr-CH" i="1" smtClean="0"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dirty="0"/>
                  <a:t>A and B</a:t>
                </a:r>
              </a:p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dirty="0"/>
                  <a:t>None</a:t>
                </a:r>
              </a:p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dirty="0"/>
                  <a:t>I don’t know</a:t>
                </a:r>
              </a:p>
            </p:txBody>
          </p:sp>
        </mc:Choice>
        <mc:Fallback xmlns="">
          <p:sp>
            <p:nvSpPr>
              <p:cNvPr id="3" name="TPAnswers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blipFill rotWithShape="0">
                <a:blip r:embed="rId6"/>
                <a:stretch>
                  <a:fillRect l="-1032" t="-85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252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distributions have the same shape ?</a:t>
            </a:r>
          </a:p>
        </p:txBody>
      </p:sp>
      <p:sp>
        <p:nvSpPr>
          <p:cNvPr id="3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48145" y="1052513"/>
            <a:ext cx="5609113" cy="5689600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0"/>
              </a:spcAft>
              <a:buFont typeface="+mj-lt"/>
              <a:buAutoNum type="alphaUcPeriod"/>
            </a:pPr>
            <a:r>
              <a:rPr lang="en-US" dirty="0"/>
              <a:t>A and B</a:t>
            </a:r>
          </a:p>
          <a:p>
            <a:pPr marL="457200" indent="-457200">
              <a:spcAft>
                <a:spcPts val="0"/>
              </a:spcAft>
              <a:buFont typeface="+mj-lt"/>
              <a:buAutoNum type="alphaUcPeriod"/>
            </a:pPr>
            <a:r>
              <a:rPr lang="en-US" dirty="0"/>
              <a:t>A and C</a:t>
            </a:r>
          </a:p>
          <a:p>
            <a:pPr marL="457200" indent="-457200">
              <a:spcAft>
                <a:spcPts val="0"/>
              </a:spcAft>
              <a:buFont typeface="+mj-lt"/>
              <a:buAutoNum type="alphaUcPeriod"/>
            </a:pPr>
            <a:r>
              <a:rPr lang="en-US" dirty="0"/>
              <a:t>B and C</a:t>
            </a:r>
          </a:p>
          <a:p>
            <a:pPr marL="457200" indent="-457200">
              <a:spcAft>
                <a:spcPts val="0"/>
              </a:spcAft>
              <a:buFont typeface="+mj-lt"/>
              <a:buAutoNum type="alphaUcPeriod"/>
            </a:pPr>
            <a:r>
              <a:rPr lang="en-US" dirty="0"/>
              <a:t>All have the same shape</a:t>
            </a:r>
          </a:p>
          <a:p>
            <a:pPr marL="457200" indent="-457200">
              <a:spcAft>
                <a:spcPts val="0"/>
              </a:spcAft>
              <a:buFont typeface="+mj-lt"/>
              <a:buAutoNum type="alphaUcPeriod"/>
            </a:pPr>
            <a:r>
              <a:rPr lang="en-US" dirty="0"/>
              <a:t>All shapes are different</a:t>
            </a:r>
          </a:p>
          <a:p>
            <a:pPr marL="457200" indent="-457200">
              <a:spcAft>
                <a:spcPts val="0"/>
              </a:spcAft>
              <a:buFont typeface="+mj-lt"/>
              <a:buAutoNum type="alphaUcPeriod"/>
            </a:pPr>
            <a:r>
              <a:rPr lang="en-US" dirty="0"/>
              <a:t>I don’t know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45331" y="2755668"/>
                <a:ext cx="493192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400" dirty="0">
                    <a:latin typeface="+mn-lt"/>
                  </a:rPr>
                  <a:t>A: </a:t>
                </a:r>
                <a14:m>
                  <m:oMath xmlns:m="http://schemas.openxmlformats.org/officeDocument/2006/math">
                    <m:r>
                      <a:rPr lang="fr-CH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CH" sz="2400" i="1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sz="2400" dirty="0">
                  <a:latin typeface="+mn-lt"/>
                </a:endParaRPr>
              </a:p>
              <a:p>
                <a:pPr algn="l"/>
                <a:r>
                  <a:rPr lang="en-US" sz="2400" dirty="0">
                    <a:latin typeface="+mn-lt"/>
                  </a:rPr>
                  <a:t>B: </a:t>
                </a:r>
                <a14:m>
                  <m:oMath xmlns:m="http://schemas.openxmlformats.org/officeDocument/2006/math">
                    <m:r>
                      <a:rPr lang="fr-CH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CH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CH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CH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H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fr-CH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CH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+mn-lt"/>
                  </a:rPr>
                  <a:t> with  </a:t>
                </a:r>
                <a14:m>
                  <m:oMath xmlns:m="http://schemas.openxmlformats.org/officeDocument/2006/math">
                    <m:r>
                      <a:rPr lang="fr-CH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CH" sz="2400" i="1">
                        <a:latin typeface="Cambria Math" panose="02040503050406030204" pitchFamily="18" charset="0"/>
                      </a:rPr>
                      <m:t>≠0, </m:t>
                    </m:r>
                    <m:r>
                      <a:rPr lang="fr-CH" sz="24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CH" sz="2400" i="1">
                        <a:latin typeface="Cambria Math" panose="02040503050406030204" pitchFamily="18" charset="0"/>
                      </a:rPr>
                      <m:t>≠1, </m:t>
                    </m:r>
                    <m:r>
                      <a:rPr lang="fr-CH" sz="24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CH" sz="24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br>
                  <a:rPr lang="fr-CH" sz="2400" dirty="0">
                    <a:latin typeface="+mn-lt"/>
                  </a:rPr>
                </a:br>
                <a:r>
                  <a:rPr lang="fr-CH" sz="2400" dirty="0">
                    <a:latin typeface="+mn-lt"/>
                  </a:rPr>
                  <a:t>C: </a:t>
                </a:r>
                <a14:m>
                  <m:oMath xmlns:m="http://schemas.openxmlformats.org/officeDocument/2006/math">
                    <m:r>
                      <a:rPr lang="fr-CH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CH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CH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CH" sz="2400" i="1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sz="2400" dirty="0"/>
                  <a:t> with  </a:t>
                </a:r>
                <a14:m>
                  <m:oMath xmlns:m="http://schemas.openxmlformats.org/officeDocument/2006/math">
                    <m:r>
                      <a:rPr lang="fr-CH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CH" sz="2400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fr-CH" sz="2400" dirty="0">
                    <a:latin typeface="+mn-lt"/>
                  </a:rPr>
                  <a:t> </a:t>
                </a:r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331" y="2755668"/>
                <a:ext cx="4931928" cy="1200329"/>
              </a:xfrm>
              <a:prstGeom prst="rect">
                <a:avLst/>
              </a:prstGeom>
              <a:blipFill>
                <a:blip r:embed="rId4"/>
                <a:stretch>
                  <a:fillRect l="-1854" t="-4061" b="-10660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88660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is not true; the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has infinite variance, the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not approximately </a:t>
                </a:r>
                <a:r>
                  <a:rPr lang="en-US" dirty="0" err="1"/>
                  <a:t>gaussian</a:t>
                </a:r>
                <a:r>
                  <a:rPr lang="en-US" dirty="0"/>
                  <a:t>. In contrast, it follows a stable distribution with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=1.25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B is true. The theorem for estimation of median is valid for any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32" t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2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solidFill>
                  <a:srgbClr val="FF0000"/>
                </a:solidFill>
              </a:rPr>
              <a:t>A Distribution </a:t>
            </a:r>
            <a:r>
              <a:rPr lang="fr-CH" dirty="0" err="1">
                <a:solidFill>
                  <a:srgbClr val="FF0000"/>
                </a:solidFill>
              </a:rPr>
              <a:t>with</a:t>
            </a:r>
            <a:r>
              <a:rPr lang="fr-CH" dirty="0">
                <a:solidFill>
                  <a:srgbClr val="FF0000"/>
                </a:solidFill>
              </a:rPr>
              <a:t> </a:t>
            </a:r>
            <a:r>
              <a:rPr lang="fr-CH" dirty="0" err="1">
                <a:solidFill>
                  <a:srgbClr val="FF0000"/>
                </a:solidFill>
              </a:rPr>
              <a:t>Infinite</a:t>
            </a:r>
            <a:r>
              <a:rPr lang="fr-CH" dirty="0">
                <a:solidFill>
                  <a:srgbClr val="FF0000"/>
                </a:solidFill>
              </a:rPr>
              <a:t> Variance</a:t>
            </a:r>
          </a:p>
        </p:txBody>
      </p:sp>
      <p:sp>
        <p:nvSpPr>
          <p:cNvPr id="5427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4A29F820-0195-4BB0-897F-2F5077B13380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3900" y="1084264"/>
            <a:ext cx="8121650" cy="53292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 bwMode="auto">
          <a:xfrm>
            <a:off x="4902200" y="2870200"/>
            <a:ext cx="4064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>
            <a:off x="4902200" y="1092200"/>
            <a:ext cx="4064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279" name="TextBox 12"/>
          <p:cNvSpPr txBox="1">
            <a:spLocks noChangeArrowheads="1"/>
          </p:cNvSpPr>
          <p:nvPr/>
        </p:nvSpPr>
        <p:spPr bwMode="auto">
          <a:xfrm>
            <a:off x="4483100" y="749300"/>
            <a:ext cx="11699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/>
              <a:t>True mean</a:t>
            </a:r>
          </a:p>
        </p:txBody>
      </p:sp>
      <p:sp>
        <p:nvSpPr>
          <p:cNvPr id="54280" name="TextBox 13"/>
          <p:cNvSpPr txBox="1">
            <a:spLocks noChangeArrowheads="1"/>
          </p:cNvSpPr>
          <p:nvPr/>
        </p:nvSpPr>
        <p:spPr bwMode="auto">
          <a:xfrm>
            <a:off x="4381501" y="2489200"/>
            <a:ext cx="1349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/>
              <a:t>True median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4902200" y="5930900"/>
            <a:ext cx="4064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auto">
          <a:xfrm>
            <a:off x="4902200" y="4635500"/>
            <a:ext cx="4064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283" name="TextBox 16"/>
          <p:cNvSpPr txBox="1">
            <a:spLocks noChangeArrowheads="1"/>
          </p:cNvSpPr>
          <p:nvPr/>
        </p:nvSpPr>
        <p:spPr bwMode="auto">
          <a:xfrm>
            <a:off x="4483100" y="4279900"/>
            <a:ext cx="11699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/>
              <a:t>True mean</a:t>
            </a:r>
          </a:p>
        </p:txBody>
      </p:sp>
      <p:sp>
        <p:nvSpPr>
          <p:cNvPr id="54284" name="TextBox 17"/>
          <p:cNvSpPr txBox="1">
            <a:spLocks noChangeArrowheads="1"/>
          </p:cNvSpPr>
          <p:nvPr/>
        </p:nvSpPr>
        <p:spPr bwMode="auto">
          <a:xfrm>
            <a:off x="4381501" y="5549900"/>
            <a:ext cx="1349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/>
              <a:t>True median</a:t>
            </a:r>
          </a:p>
        </p:txBody>
      </p:sp>
      <p:sp>
        <p:nvSpPr>
          <p:cNvPr id="54285" name="TextBox 18"/>
          <p:cNvSpPr txBox="1">
            <a:spLocks noChangeArrowheads="1"/>
          </p:cNvSpPr>
          <p:nvPr/>
        </p:nvSpPr>
        <p:spPr bwMode="auto">
          <a:xfrm>
            <a:off x="2463801" y="723900"/>
            <a:ext cx="1903413" cy="3698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/>
              <a:t>CI based on std dv</a:t>
            </a:r>
          </a:p>
        </p:txBody>
      </p:sp>
      <p:sp>
        <p:nvSpPr>
          <p:cNvPr id="54286" name="TextBox 19"/>
          <p:cNvSpPr txBox="1">
            <a:spLocks noChangeArrowheads="1"/>
          </p:cNvSpPr>
          <p:nvPr/>
        </p:nvSpPr>
        <p:spPr bwMode="auto">
          <a:xfrm>
            <a:off x="6045200" y="762000"/>
            <a:ext cx="2038350" cy="3698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/>
              <a:t>CI based on bootsrp</a:t>
            </a:r>
          </a:p>
        </p:txBody>
      </p:sp>
      <p:sp>
        <p:nvSpPr>
          <p:cNvPr id="54287" name="TextBox 20"/>
          <p:cNvSpPr txBox="1">
            <a:spLocks noChangeArrowheads="1"/>
          </p:cNvSpPr>
          <p:nvPr/>
        </p:nvSpPr>
        <p:spPr bwMode="auto">
          <a:xfrm>
            <a:off x="5638800" y="3416300"/>
            <a:ext cx="1479550" cy="3698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/>
              <a:t>CI for median</a:t>
            </a:r>
          </a:p>
        </p:txBody>
      </p:sp>
      <p:cxnSp>
        <p:nvCxnSpPr>
          <p:cNvPr id="54288" name="Straight Arrow Connector 22"/>
          <p:cNvCxnSpPr>
            <a:cxnSpLocks noChangeShapeType="1"/>
            <a:stCxn id="54287" idx="0"/>
          </p:cNvCxnSpPr>
          <p:nvPr/>
        </p:nvCxnSpPr>
        <p:spPr bwMode="auto">
          <a:xfrm rot="5400000" flipH="1" flipV="1">
            <a:off x="6205538" y="3106738"/>
            <a:ext cx="482600" cy="136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4289" name="Straight Arrow Connector 24"/>
          <p:cNvCxnSpPr>
            <a:cxnSpLocks noChangeShapeType="1"/>
            <a:stCxn id="54286" idx="2"/>
          </p:cNvCxnSpPr>
          <p:nvPr/>
        </p:nvCxnSpPr>
        <p:spPr bwMode="auto">
          <a:xfrm rot="5400000">
            <a:off x="6149182" y="1116807"/>
            <a:ext cx="900112" cy="9302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4290" name="Straight Arrow Connector 26"/>
          <p:cNvCxnSpPr>
            <a:cxnSpLocks noChangeShapeType="1"/>
            <a:stCxn id="54285" idx="2"/>
          </p:cNvCxnSpPr>
          <p:nvPr/>
        </p:nvCxnSpPr>
        <p:spPr bwMode="auto">
          <a:xfrm rot="16200000" flipH="1">
            <a:off x="3930651" y="577851"/>
            <a:ext cx="989012" cy="20208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7298707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Detecting Heavy Tail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/>
                  <a:t>Assume you have very large data set and you suspect your distribution has infinite variance --- hard to test because everything we do is finite</a:t>
                </a:r>
              </a:p>
              <a:p>
                <a:pPr eaLnBrk="1" hangingPunct="1"/>
                <a:r>
                  <a:rPr lang="en-US" dirty="0"/>
                  <a:t>An alternative is to look for heavy tail by plotting CCDF in log-scale</a:t>
                </a:r>
              </a:p>
              <a:p>
                <a:pPr eaLnBrk="1" hangingPunct="1"/>
                <a:endParaRPr lang="en-US" dirty="0"/>
              </a:p>
              <a:p>
                <a:pPr eaLnBrk="1" hangingPunct="1"/>
                <a:endParaRPr lang="en-US" dirty="0"/>
              </a:p>
              <a:p>
                <a:pPr eaLnBrk="1" hangingPunct="1"/>
                <a:endParaRPr lang="en-US" dirty="0"/>
              </a:p>
              <a:p>
                <a:pPr eaLnBrk="1" hangingPunct="1"/>
                <a:endParaRPr lang="en-US" dirty="0"/>
              </a:p>
              <a:p>
                <a:pPr eaLnBrk="1" hangingPunct="1"/>
                <a:endParaRPr lang="en-US" dirty="0"/>
              </a:p>
              <a:p>
                <a:pPr eaLnBrk="1" hangingPunct="1"/>
                <a:endParaRPr lang="en-US" dirty="0"/>
              </a:p>
              <a:p>
                <a:pPr eaLnBrk="1" hangingPunct="1"/>
                <a:endParaRPr lang="en-US" dirty="0"/>
              </a:p>
              <a:p>
                <a:pPr eaLnBrk="1" hangingPunct="1"/>
                <a:r>
                  <a:rPr lang="en-US" dirty="0"/>
                  <a:t>Estimating the index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can be done with </a:t>
                </a:r>
                <a:r>
                  <a:rPr lang="en-US" dirty="0" err="1"/>
                  <a:t>Taqqu’s</a:t>
                </a:r>
                <a:r>
                  <a:rPr lang="en-US" dirty="0"/>
                  <a:t> method  (and the </a:t>
                </a:r>
                <a:r>
                  <a:rPr lang="en-US" dirty="0" err="1"/>
                  <a:t>aest</a:t>
                </a:r>
                <a:r>
                  <a:rPr lang="en-US" dirty="0"/>
                  <a:t> tool, see lecture notes)</a:t>
                </a:r>
              </a:p>
            </p:txBody>
          </p:sp>
        </mc:Choice>
        <mc:Fallback xmlns="">
          <p:sp>
            <p:nvSpPr>
              <p:cNvPr id="665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9" t="-857" r="-129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0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21355D1-EAB4-438C-80D7-D0AFCD87F5B5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66565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50577"/>
          <a:stretch>
            <a:fillRect/>
          </a:stretch>
        </p:blipFill>
        <p:spPr bwMode="auto">
          <a:xfrm>
            <a:off x="3575412" y="2714625"/>
            <a:ext cx="4025900" cy="285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93258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Fitting A Distribution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Assume </a:t>
            </a:r>
            <a:r>
              <a:rPr lang="en-US" dirty="0" err="1"/>
              <a:t>iid</a:t>
            </a:r>
            <a:endParaRPr lang="en-US" dirty="0"/>
          </a:p>
          <a:p>
            <a:r>
              <a:rPr lang="en-US" dirty="0"/>
              <a:t>Use maximum likelihood</a:t>
            </a:r>
          </a:p>
          <a:p>
            <a:r>
              <a:rPr lang="en-US" dirty="0"/>
              <a:t>We know how to do this (model fitting)</a:t>
            </a:r>
          </a:p>
          <a:p>
            <a:r>
              <a:rPr lang="en-US" dirty="0"/>
              <a:t>-&gt; maximum likelihood estimation</a:t>
            </a:r>
          </a:p>
        </p:txBody>
      </p:sp>
      <p:sp>
        <p:nvSpPr>
          <p:cNvPr id="53252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Frequent issues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Censoring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Combinations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32AD8CA-235F-456F-9D8E-899491E15B63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629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Censored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 We want to propose a distribution for file sizes transferred over a network; we think a lognormal distribution is adequate but we can never observe very large values, by the nature of the experiment</a:t>
                </a:r>
              </a:p>
              <a:p>
                <a:r>
                  <a:rPr lang="en-US" dirty="0"/>
                  <a:t>Lognormal is fat tailed so we cannot ignore the tail</a:t>
                </a:r>
              </a:p>
              <a:p>
                <a:endParaRPr lang="en-US" dirty="0"/>
              </a:p>
              <a:p>
                <a:r>
                  <a:rPr lang="en-US" dirty="0"/>
                  <a:t>Idea: we assume that what we observed is produced by the following simulator	</a:t>
                </a:r>
                <a:br>
                  <a:rPr lang="en-US" dirty="0"/>
                </a:br>
                <a:r>
                  <a:rPr lang="en-US" dirty="0"/>
                  <a:t>	sample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CH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fr-CH" dirty="0"/>
                  <a:t> ( a log-normal distribution)</a:t>
                </a:r>
                <a:br>
                  <a:rPr lang="fr-CH" dirty="0"/>
                </a:br>
                <a:r>
                  <a:rPr lang="fr-CH" dirty="0"/>
                  <a:t>	if </a:t>
                </a:r>
                <a14:m>
                  <m:oMath xmlns:m="http://schemas.openxmlformats.org/officeDocument/2006/math">
                    <m:r>
                      <a:rPr lang="fr-CH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CH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CH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deliver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else drop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427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85" t="-8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F664C66-6A59-4022-B269-58BE5D109DEE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250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PQuestion"/>
              <p:cNvSpPr>
                <a:spLocks noGrp="1"/>
              </p:cNvSpPr>
              <p:nvPr>
                <p:ph type="title"/>
              </p:nvPr>
            </p:nvSpPr>
            <p:spPr>
              <a:xfrm>
                <a:off x="343565" y="0"/>
                <a:ext cx="11065561" cy="1443210"/>
              </a:xfrm>
            </p:spPr>
            <p:txBody>
              <a:bodyPr/>
              <a:lstStyle/>
              <a:p>
                <a:r>
                  <a:rPr lang="en-US" sz="3200" dirty="0"/>
                  <a:t>The samples produced by this model have the following pdf…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32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fr-CH" sz="32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CH" sz="3200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/>
                  <a:t> pdf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3200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fr-CH" sz="32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CH" sz="3200" b="1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PQuestion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43565" y="0"/>
                <a:ext cx="11065561" cy="1443210"/>
              </a:xfrm>
              <a:blipFill>
                <a:blip r:embed="rId4"/>
                <a:stretch>
                  <a:fillRect l="-1377" b="-126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PAnswers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343565" y="1855492"/>
                <a:ext cx="9433048" cy="568960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H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H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  <m:r>
                      <a:rPr lang="fr-CH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fr-CH" b="0" i="0" smtClean="0">
                        <a:latin typeface="Cambria Math" panose="02040503050406030204" pitchFamily="18" charset="0"/>
                      </a:rPr>
                      <m:t>constant</m:t>
                    </m:r>
                  </m:oMath>
                </a14:m>
                <a:endParaRPr lang="en-US" dirty="0"/>
              </a:p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H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H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fr-CH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dirty="0"/>
                  <a:t>None of the above</a:t>
                </a:r>
              </a:p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dirty="0"/>
                  <a:t>I don’t know</a:t>
                </a:r>
              </a:p>
            </p:txBody>
          </p:sp>
        </mc:Choice>
        <mc:Fallback xmlns="">
          <p:sp>
            <p:nvSpPr>
              <p:cNvPr id="3" name="TPAnswers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343565" y="1855492"/>
                <a:ext cx="9433048" cy="5689600"/>
              </a:xfrm>
              <a:blipFill>
                <a:blip r:embed="rId6"/>
                <a:stretch>
                  <a:fillRect l="-1034" t="-85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/>
          <a:srcRect t="47636" b="23224"/>
          <a:stretch/>
        </p:blipFill>
        <p:spPr>
          <a:xfrm>
            <a:off x="5844537" y="2515203"/>
            <a:ext cx="4572638" cy="1001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81386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95401" y="2401677"/>
                <a:ext cx="9649073" cy="4340436"/>
              </a:xfrm>
            </p:spPr>
            <p:txBody>
              <a:bodyPr/>
              <a:lstStyle/>
              <a:p>
                <a:r>
                  <a:rPr lang="en-US" dirty="0"/>
                  <a:t>This is rejection sampling</a:t>
                </a:r>
                <a:br>
                  <a:rPr lang="en-US" dirty="0"/>
                </a:br>
                <a:r>
                  <a:rPr lang="en-US" dirty="0"/>
                  <a:t>the distribution of the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the conditional distribution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given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H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sub>
                        </m:sSub>
                      </m:num>
                      <m:den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fr-CH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H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}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fr-CH" b="0" dirty="0"/>
              </a:p>
              <a:p>
                <a:endParaRPr lang="fr-CH" dirty="0"/>
              </a:p>
              <a:p>
                <a:r>
                  <a:rPr lang="fr-CH" b="0" dirty="0" err="1"/>
                  <a:t>Answer</a:t>
                </a:r>
                <a:r>
                  <a:rPr lang="fr-CH" b="0" dirty="0"/>
                  <a:t> A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401" y="2401677"/>
                <a:ext cx="9649073" cy="4340436"/>
              </a:xfrm>
              <a:blipFill>
                <a:blip r:embed="rId2"/>
                <a:stretch>
                  <a:fillRect l="-948" t="-1124" r="-82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9BF549-D68F-4635-9C8A-579BEB3878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636" b="23224"/>
          <a:stretch/>
        </p:blipFill>
        <p:spPr>
          <a:xfrm>
            <a:off x="5304711" y="895723"/>
            <a:ext cx="4572638" cy="1001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18434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solidFill>
                  <a:srgbClr val="FF0000"/>
                </a:solidFill>
              </a:rPr>
              <a:t>Estimation of </a:t>
            </a:r>
            <a:r>
              <a:rPr lang="fr-CH" dirty="0" err="1">
                <a:solidFill>
                  <a:srgbClr val="FF0000"/>
                </a:solidFill>
              </a:rPr>
              <a:t>censored</a:t>
            </a:r>
            <a:r>
              <a:rPr lang="fr-CH" dirty="0">
                <a:solidFill>
                  <a:srgbClr val="FF0000"/>
                </a:solidFill>
              </a:rPr>
              <a:t>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 some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assumed </a:t>
                </a:r>
                <a:r>
                  <a:rPr lang="en-US" dirty="0" err="1"/>
                  <a:t>iid</a:t>
                </a:r>
                <a:r>
                  <a:rPr lang="en-US" dirty="0"/>
                  <a:t>, and want to estimate the parameters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the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iid</a:t>
                </a:r>
                <a:r>
                  <a:rPr lang="en-US" dirty="0"/>
                  <a:t> with pdf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}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Log-likelihood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fr-CH" b="0" i="1" smtClean="0">
                        <a:latin typeface="Cambria Math" panose="02040503050406030204" pitchFamily="18" charset="0"/>
                      </a:rPr>
                      <m:t>          (1)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Problem is: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which maximize (1) subject to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CH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Step 1: (1) is decreasing with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hence optimal solution satisfies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CH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CH" b="0" i="0" dirty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sSub>
                            <m:sSubPr>
                              <m:ctrlPr>
                                <a:rPr lang="fr-CH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CH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Step 2: solve </a:t>
                </a:r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CH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H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CH" b="0" i="0" dirty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fr-CH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CH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sub>
                      </m:s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Can be done explicitly for log-normal; see details in lecture notes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427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9" t="-85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F664C66-6A59-4022-B269-58BE5D109DEE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128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7623" y="2195742"/>
            <a:ext cx="7858125" cy="387667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055BDBB-449D-4D39-B504-E0D147FB44EC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8998" y="990829"/>
            <a:ext cx="86868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824410" y="3648576"/>
            <a:ext cx="1915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Fit with</a:t>
            </a:r>
            <a:br>
              <a:rPr lang="en-US" sz="1800" dirty="0">
                <a:solidFill>
                  <a:srgbClr val="0070C0"/>
                </a:solidFill>
                <a:latin typeface="+mn-lt"/>
              </a:rPr>
            </a:br>
            <a:r>
              <a:rPr lang="en-US" sz="1800" dirty="0">
                <a:solidFill>
                  <a:srgbClr val="0070C0"/>
                </a:solidFill>
                <a:latin typeface="+mn-lt"/>
              </a:rPr>
              <a:t>correct technique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6927" y="2372252"/>
            <a:ext cx="3365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Fit ignoring the censoring</a:t>
            </a:r>
            <a:b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(i.e. fit log of data to a normal distribution)</a:t>
            </a:r>
          </a:p>
        </p:txBody>
      </p:sp>
    </p:spTree>
    <p:extLst>
      <p:ext uri="{BB962C8B-B14F-4D97-AF65-F5344CB8AC3E}">
        <p14:creationId xmlns:p14="http://schemas.microsoft.com/office/powerpoint/2010/main" val="23631357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Combinations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32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39185" y="727364"/>
                <a:ext cx="11028717" cy="6014749"/>
              </a:xfrm>
            </p:spPr>
            <p:txBody>
              <a:bodyPr/>
              <a:lstStyle/>
              <a:p>
                <a:r>
                  <a:rPr lang="en-US" dirty="0"/>
                  <a:t>We want to fit a log normal </a:t>
                </a:r>
                <a:r>
                  <a:rPr lang="en-US" dirty="0" err="1"/>
                  <a:t>distrib</a:t>
                </a:r>
                <a:r>
                  <a:rPr lang="en-US" dirty="0"/>
                  <a:t> to the body and </a:t>
                </a:r>
                <a:r>
                  <a:rPr lang="en-US" dirty="0" err="1"/>
                  <a:t>pareto</a:t>
                </a:r>
                <a:r>
                  <a:rPr lang="en-US" dirty="0"/>
                  <a:t> to the tail</a:t>
                </a:r>
              </a:p>
              <a:p>
                <a:r>
                  <a:rPr lang="en-US" dirty="0"/>
                  <a:t>Often used when the tail is well identified</a:t>
                </a:r>
                <a:br>
                  <a:rPr lang="en-US" dirty="0"/>
                </a:br>
                <a:r>
                  <a:rPr lang="en-US" dirty="0"/>
                  <a:t>More tractable than stable distribution</a:t>
                </a:r>
              </a:p>
              <a:p>
                <a:endParaRPr lang="en-US" dirty="0"/>
              </a:p>
              <a:p>
                <a:r>
                  <a:rPr lang="en-US" dirty="0"/>
                  <a:t>We want to fit the body (left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) to a</a:t>
                </a:r>
                <a:br>
                  <a:rPr lang="en-US" dirty="0"/>
                </a:br>
                <a:r>
                  <a:rPr lang="en-US" dirty="0"/>
                  <a:t>right-truncated log-normal and the tail to a</a:t>
                </a:r>
                <a:br>
                  <a:rPr lang="en-US" dirty="0"/>
                </a:br>
                <a:r>
                  <a:rPr lang="en-US" dirty="0"/>
                  <a:t>Pareto left-truncated to start at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corresponds to the pdf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𝑞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CA" b="0" i="1" dirty="0">
                  <a:latin typeface="Cambria Math" panose="02040503050406030204" pitchFamily="18" charset="0"/>
                </a:endParaRPr>
              </a:p>
              <a:p>
                <a:r>
                  <a:rPr lang="en-CA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/>
                  <a:t> is a log-normal CDF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/>
                  <a:t> a Pareto CDF </a:t>
                </a:r>
              </a:p>
              <a:p>
                <a:endParaRPr lang="en-CA" b="0" dirty="0"/>
              </a:p>
              <a:p>
                <a:r>
                  <a:rPr lang="en-US" dirty="0"/>
                  <a:t> 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pPr>
                  <a:buFont typeface="Wingdings" pitchFamily="2" charset="2"/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563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39185" y="727364"/>
                <a:ext cx="11028717" cy="6014749"/>
              </a:xfrm>
              <a:blipFill>
                <a:blip r:embed="rId2"/>
                <a:stretch>
                  <a:fillRect l="-829" t="-81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D6F30B2-21B1-4794-B5BB-087DCCC4B66E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59222D9-EE83-493E-8A56-4A5C7AB01C66}"/>
              </a:ext>
            </a:extLst>
          </p:cNvPr>
          <p:cNvGrpSpPr/>
          <p:nvPr/>
        </p:nvGrpSpPr>
        <p:grpSpPr>
          <a:xfrm>
            <a:off x="6467521" y="1015328"/>
            <a:ext cx="4516168" cy="4121998"/>
            <a:chOff x="6467521" y="1015328"/>
            <a:chExt cx="4516168" cy="4121998"/>
          </a:xfrm>
        </p:grpSpPr>
        <p:pic>
          <p:nvPicPr>
            <p:cNvPr id="563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467521" y="1015328"/>
              <a:ext cx="4304387" cy="4121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1100EC7-756C-4E01-AB41-22AEBDFB547E}"/>
                    </a:ext>
                  </a:extLst>
                </p:cNvPr>
                <p:cNvSpPr txBox="1"/>
                <p:nvPr/>
              </p:nvSpPr>
              <p:spPr>
                <a:xfrm>
                  <a:off x="9082912" y="4026456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fr-CH" sz="18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1100EC7-756C-4E01-AB41-22AEBDFB54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2912" y="4026456"/>
                  <a:ext cx="432618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3CEEF34-1920-424E-BE04-841127F87F02}"/>
                    </a:ext>
                  </a:extLst>
                </p:cNvPr>
                <p:cNvSpPr txBox="1"/>
                <p:nvPr/>
              </p:nvSpPr>
              <p:spPr>
                <a:xfrm>
                  <a:off x="9515530" y="2152997"/>
                  <a:ext cx="1468159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800" dirty="0">
                      <a:latin typeface="+mj-lt"/>
                    </a:rPr>
                    <a:t>Distribution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br>
                    <a:rPr lang="en-CA" sz="1800" dirty="0">
                      <a:latin typeface="+mj-lt"/>
                    </a:rPr>
                  </a:br>
                  <a:endParaRPr lang="en-CA" sz="1800" dirty="0">
                    <a:latin typeface="+mj-lt"/>
                  </a:endParaRPr>
                </a:p>
                <a:p>
                  <a:r>
                    <a:rPr lang="en-CA" sz="1800" dirty="0">
                      <a:latin typeface="+mj-lt"/>
                    </a:rPr>
                    <a:t>(Pareto)</a:t>
                  </a:r>
                  <a:endParaRPr lang="fr-CH" sz="18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3CEEF34-1920-424E-BE04-841127F87F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5530" y="2152997"/>
                  <a:ext cx="1468159" cy="923330"/>
                </a:xfrm>
                <a:prstGeom prst="rect">
                  <a:avLst/>
                </a:prstGeom>
                <a:blipFill>
                  <a:blip r:embed="rId5"/>
                  <a:stretch>
                    <a:fillRect t="-3289" r="-1245" b="-9211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52CBB72-E60C-45B6-BC96-6421C8F39C69}"/>
                    </a:ext>
                  </a:extLst>
                </p:cNvPr>
                <p:cNvSpPr txBox="1"/>
                <p:nvPr/>
              </p:nvSpPr>
              <p:spPr>
                <a:xfrm>
                  <a:off x="7028627" y="2218113"/>
                  <a:ext cx="1468159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800" dirty="0">
                      <a:latin typeface="+mj-lt"/>
                    </a:rPr>
                    <a:t>Distribution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br>
                    <a:rPr lang="en-CA" sz="1800" dirty="0">
                      <a:latin typeface="+mj-lt"/>
                    </a:rPr>
                  </a:br>
                  <a:endParaRPr lang="en-CA" sz="1800" dirty="0">
                    <a:latin typeface="+mj-lt"/>
                  </a:endParaRPr>
                </a:p>
                <a:p>
                  <a:r>
                    <a:rPr lang="en-CA" sz="1800" dirty="0">
                      <a:latin typeface="+mj-lt"/>
                    </a:rPr>
                    <a:t>(log-normal)</a:t>
                  </a:r>
                  <a:endParaRPr lang="fr-CH" sz="18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52CBB72-E60C-45B6-BC96-6421C8F39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8627" y="2218113"/>
                  <a:ext cx="1468159" cy="923330"/>
                </a:xfrm>
                <a:prstGeom prst="rect">
                  <a:avLst/>
                </a:prstGeom>
                <a:blipFill>
                  <a:blip r:embed="rId6"/>
                  <a:stretch>
                    <a:fillRect t="-3974" r="-2075" b="-9934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9894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and B have the same shape because A [resp. B] is the distribution of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[resp.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] with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 is a constant (no pdf, or the pdf is a Dirac function) and does not have the same shape as A or B – Answer 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32" t="-857" r="-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060" y="2800057"/>
            <a:ext cx="5342857" cy="40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05601" y="337892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N(0,1)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58893" y="4673758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N(3,4)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 flipV="1">
            <a:off x="5312229" y="3196047"/>
            <a:ext cx="8708" cy="313508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309059" y="3748257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+mn-lt"/>
              </a:rPr>
              <a:t>N(-6,0)</a:t>
            </a:r>
          </a:p>
        </p:txBody>
      </p:sp>
    </p:spTree>
    <p:extLst>
      <p:ext uri="{BB962C8B-B14F-4D97-AF65-F5344CB8AC3E}">
        <p14:creationId xmlns:p14="http://schemas.microsoft.com/office/powerpoint/2010/main" val="40689151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pdf corresponds to the following simulator output </a:t>
            </a:r>
          </a:p>
        </p:txBody>
      </p:sp>
      <p:sp>
        <p:nvSpPr>
          <p:cNvPr id="7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703388" y="1052513"/>
            <a:ext cx="3513046" cy="186485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spcAft>
                <a:spcPts val="0"/>
              </a:spcAft>
              <a:buFont typeface="+mj-lt"/>
              <a:buAutoNum type="alphaUcPeriod"/>
            </a:pPr>
            <a:r>
              <a:rPr lang="en-US" dirty="0"/>
              <a:t>A</a:t>
            </a:r>
          </a:p>
          <a:p>
            <a:pPr marL="457200" indent="-457200">
              <a:spcAft>
                <a:spcPts val="0"/>
              </a:spcAft>
              <a:buFont typeface="+mj-lt"/>
              <a:buAutoNum type="alphaUcPeriod"/>
            </a:pPr>
            <a:r>
              <a:rPr lang="en-US" dirty="0"/>
              <a:t>B</a:t>
            </a:r>
          </a:p>
          <a:p>
            <a:pPr marL="457200" indent="-457200">
              <a:spcAft>
                <a:spcPts val="0"/>
              </a:spcAft>
              <a:buFont typeface="+mj-lt"/>
              <a:buAutoNum type="alphaUcPeriod"/>
            </a:pPr>
            <a:r>
              <a:rPr lang="en-US" dirty="0"/>
              <a:t>None</a:t>
            </a:r>
          </a:p>
          <a:p>
            <a:pPr marL="457200" indent="-457200">
              <a:spcAft>
                <a:spcPts val="0"/>
              </a:spcAft>
              <a:buFont typeface="+mj-lt"/>
              <a:buAutoNum type="alphaUcPeriod"/>
            </a:pPr>
            <a:r>
              <a:rPr lang="en-US" dirty="0"/>
              <a:t>Both</a:t>
            </a:r>
          </a:p>
          <a:p>
            <a:pPr marL="457200" indent="-457200">
              <a:spcAft>
                <a:spcPts val="0"/>
              </a:spcAft>
              <a:buFont typeface="+mj-lt"/>
              <a:buAutoNum type="alphaUcPeriod"/>
            </a:pPr>
            <a:r>
              <a:rPr lang="en-US" dirty="0"/>
              <a:t>I don’t know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B488EFA-4CF3-4386-B551-3CC9AE9B8056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15954" y="2838994"/>
                <a:ext cx="3662542" cy="1477328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dirty="0">
                    <a:latin typeface="+mn-lt"/>
                  </a:rPr>
                  <a:t>A:</a:t>
                </a:r>
              </a:p>
              <a:p>
                <a:pPr algn="l"/>
                <a:r>
                  <a:rPr lang="en-US" sz="1800" dirty="0">
                    <a:latin typeface="+mn-lt"/>
                  </a:rPr>
                  <a:t>Draw U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1800" dirty="0">
                    <a:latin typeface="+mn-lt"/>
                  </a:rPr>
                  <a:t>U(0,1)</a:t>
                </a:r>
                <a:br>
                  <a:rPr lang="en-US" sz="1800" dirty="0">
                    <a:latin typeface="+mn-lt"/>
                  </a:rPr>
                </a:br>
                <a:r>
                  <a:rPr lang="en-US" sz="1800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800" dirty="0">
                    <a:latin typeface="+mn-lt"/>
                  </a:rPr>
                  <a:t> draw X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latin typeface="+mn-lt"/>
                  </a:rPr>
                  <a:t> until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br>
                  <a:rPr lang="en-US" sz="1800" dirty="0">
                    <a:latin typeface="+mn-lt"/>
                  </a:rPr>
                </a:br>
                <a:r>
                  <a:rPr lang="en-US" sz="1800" dirty="0">
                    <a:latin typeface="+mn-lt"/>
                  </a:rPr>
                  <a:t>   else </a:t>
                </a:r>
                <a:r>
                  <a:rPr lang="en-US" sz="1800" dirty="0"/>
                  <a:t>draw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 until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800" dirty="0">
                  <a:latin typeface="+mn-lt"/>
                </a:endParaRPr>
              </a:p>
              <a:p>
                <a:pPr algn="l"/>
                <a:r>
                  <a:rPr lang="en-US" sz="1800" dirty="0">
                    <a:latin typeface="+mn-lt"/>
                  </a:rPr>
                  <a:t>Deliver X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954" y="2838994"/>
                <a:ext cx="3662542" cy="1477328"/>
              </a:xfrm>
              <a:prstGeom prst="rect">
                <a:avLst/>
              </a:prstGeom>
              <a:blipFill>
                <a:blip r:embed="rId4"/>
                <a:stretch>
                  <a:fillRect l="-1329" t="-2459" b="-491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229013" y="4376060"/>
                <a:ext cx="3755965" cy="1200329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dirty="0">
                    <a:latin typeface="+mn-lt"/>
                  </a:rPr>
                  <a:t>B:</a:t>
                </a:r>
              </a:p>
              <a:p>
                <a:pPr algn="l"/>
                <a:r>
                  <a:rPr lang="en-US" sz="1800" dirty="0">
                    <a:latin typeface="+mn-lt"/>
                  </a:rPr>
                  <a:t>Draw X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latin typeface="+mn-lt"/>
                  </a:rPr>
                  <a:t> until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800" dirty="0">
                  <a:latin typeface="+mn-lt"/>
                </a:endParaRPr>
              </a:p>
              <a:p>
                <a:pPr algn="l"/>
                <a:r>
                  <a:rPr lang="en-US" sz="1800" dirty="0">
                    <a:latin typeface="+mn-lt"/>
                  </a:rPr>
                  <a:t>Draw Y </a:t>
                </a:r>
                <a:r>
                  <a:rPr lang="en-US" sz="1800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 until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800" dirty="0">
                  <a:latin typeface="+mn-lt"/>
                </a:endParaRPr>
              </a:p>
              <a:p>
                <a:pPr algn="l"/>
                <a:r>
                  <a:rPr lang="en-US" sz="1800" dirty="0">
                    <a:latin typeface="+mn-lt"/>
                  </a:rPr>
                  <a:t>With </a:t>
                </a:r>
                <a:r>
                  <a:rPr lang="en-US" sz="1800" dirty="0" err="1">
                    <a:latin typeface="+mn-lt"/>
                  </a:rPr>
                  <a:t>proba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+mn-lt"/>
                  </a:rPr>
                  <a:t>deliver X else deliver Y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013" y="4376060"/>
                <a:ext cx="3755965" cy="1200329"/>
              </a:xfrm>
              <a:prstGeom prst="rect">
                <a:avLst/>
              </a:prstGeom>
              <a:blipFill>
                <a:blip r:embed="rId5"/>
                <a:stretch>
                  <a:fillRect l="-1294" t="-3015" r="-324" b="-6030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86821DA-C651-47DD-9772-D64872F2BB3F}"/>
                  </a:ext>
                </a:extLst>
              </p:cNvPr>
              <p:cNvSpPr/>
              <p:nvPr/>
            </p:nvSpPr>
            <p:spPr>
              <a:xfrm>
                <a:off x="4575121" y="1161076"/>
                <a:ext cx="5776646" cy="676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𝑞</m:t>
                    </m:r>
                    <m:f>
                      <m:f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CA" sz="2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f>
                      <m:f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fr-CH" sz="24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86821DA-C651-47DD-9772-D64872F2BB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121" y="1161076"/>
                <a:ext cx="5776646" cy="6768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918092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Algorithm B produces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dirty="0"/>
                  <a:t> pdf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}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with pdf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}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With </a:t>
                </a:r>
                <a:r>
                  <a:rPr lang="en-US" dirty="0" err="1"/>
                  <a:t>proba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the output is X, else Y, therefore the pdf is as required. B is a correct implementation.</a:t>
                </a:r>
              </a:p>
              <a:p>
                <a:endParaRPr lang="en-US" dirty="0"/>
              </a:p>
              <a:p>
                <a:r>
                  <a:rPr lang="en-US" dirty="0"/>
                  <a:t>A produces the same output as B and is also a correct implementation. A is more efficient in that it computes only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Answer 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32" r="-144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544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Maximum Likelihood Estimation of </a:t>
            </a:r>
            <a:r>
              <a:rPr lang="en-US" dirty="0"/>
              <a:t>C</a:t>
            </a:r>
            <a:r>
              <a:rPr lang="en-US" sz="3200" dirty="0"/>
              <a:t>ombination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Step 1: </a:t>
                </a:r>
              </a:p>
              <a:p>
                <a:r>
                  <a:rPr lang="en-US" dirty="0"/>
                  <a:t>The MLE satisfies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fr-CH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=1: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Proof: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9" t="-85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4BF69A-C9BE-4332-9287-E12BA5C13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072" y="618974"/>
            <a:ext cx="2643014" cy="2401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EFBC0D-DD65-49D2-8AD0-AEEEEBDC2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96064"/>
            <a:ext cx="12192000" cy="118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154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Maximum Likelihood estimation of combination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>
                    <a:solidFill>
                      <a:srgbClr val="FF0000"/>
                    </a:solidFill>
                  </a:rPr>
                  <a:t>Step 2</a:t>
                </a:r>
                <a:r>
                  <a:rPr lang="en-CA" dirty="0"/>
                  <a:t>: for a fixed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CA" dirty="0"/>
                  <a:t>,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/>
                  <a:t> (closed form)</a:t>
                </a:r>
                <a:br>
                  <a:rPr lang="en-CA" dirty="0"/>
                </a:br>
                <a:r>
                  <a:rPr lang="en-CA" dirty="0">
                    <a:solidFill>
                      <a:srgbClr val="FF0000"/>
                    </a:solidFill>
                  </a:rPr>
                  <a:t>Step 3</a:t>
                </a:r>
                <a:r>
                  <a:rPr lang="en-CA" dirty="0"/>
                  <a:t>: find optimal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CA" dirty="0"/>
                  <a:t> numerically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9" t="-85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38475" y="1909940"/>
            <a:ext cx="911542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9CA2C8-8439-4FF1-908A-46E43586B928}"/>
                  </a:ext>
                </a:extLst>
              </p:cNvPr>
              <p:cNvSpPr txBox="1"/>
              <p:nvPr/>
            </p:nvSpPr>
            <p:spPr>
              <a:xfrm>
                <a:off x="4319720" y="5136205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CH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9CA2C8-8439-4FF1-908A-46E43586B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720" y="5136205"/>
                <a:ext cx="43261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6AE9AC-509C-4D1E-90EB-846CC039D7F6}"/>
                  </a:ext>
                </a:extLst>
              </p:cNvPr>
              <p:cNvSpPr txBox="1"/>
              <p:nvPr/>
            </p:nvSpPr>
            <p:spPr>
              <a:xfrm>
                <a:off x="4752338" y="3262746"/>
                <a:ext cx="146815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800" dirty="0">
                    <a:latin typeface="+mj-lt"/>
                  </a:rPr>
                  <a:t>Distribution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en-CA" sz="1800" dirty="0">
                    <a:latin typeface="+mj-lt"/>
                  </a:rPr>
                </a:br>
                <a:endParaRPr lang="en-CA" sz="1800" dirty="0">
                  <a:latin typeface="+mj-lt"/>
                </a:endParaRPr>
              </a:p>
              <a:p>
                <a:r>
                  <a:rPr lang="en-CA" sz="1800" dirty="0">
                    <a:latin typeface="+mj-lt"/>
                  </a:rPr>
                  <a:t>(Pareto)</a:t>
                </a:r>
                <a:endParaRPr lang="fr-CH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6AE9AC-509C-4D1E-90EB-846CC039D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338" y="3262746"/>
                <a:ext cx="1468159" cy="923330"/>
              </a:xfrm>
              <a:prstGeom prst="rect">
                <a:avLst/>
              </a:prstGeom>
              <a:blipFill>
                <a:blip r:embed="rId5"/>
                <a:stretch>
                  <a:fillRect t="-3289" r="-1667" b="-921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27ABF4-3885-4F52-90DD-5B74C2B11E5C}"/>
                  </a:ext>
                </a:extLst>
              </p:cNvPr>
              <p:cNvSpPr txBox="1"/>
              <p:nvPr/>
            </p:nvSpPr>
            <p:spPr>
              <a:xfrm>
                <a:off x="2265435" y="3327862"/>
                <a:ext cx="146815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800" dirty="0">
                    <a:latin typeface="+mj-lt"/>
                  </a:rPr>
                  <a:t>Distribution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br>
                  <a:rPr lang="en-CA" sz="1800" dirty="0">
                    <a:latin typeface="+mj-lt"/>
                  </a:rPr>
                </a:br>
                <a:endParaRPr lang="en-CA" sz="1800" dirty="0">
                  <a:latin typeface="+mj-lt"/>
                </a:endParaRPr>
              </a:p>
              <a:p>
                <a:r>
                  <a:rPr lang="en-CA" sz="1800" dirty="0">
                    <a:latin typeface="+mj-lt"/>
                  </a:rPr>
                  <a:t>(log-normal)</a:t>
                </a:r>
                <a:endParaRPr lang="fr-CH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27ABF4-3885-4F52-90DD-5B74C2B1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435" y="3327862"/>
                <a:ext cx="1468159" cy="923330"/>
              </a:xfrm>
              <a:prstGeom prst="rect">
                <a:avLst/>
              </a:prstGeom>
              <a:blipFill>
                <a:blip r:embed="rId6"/>
                <a:stretch>
                  <a:fillRect t="-3974" r="-2083" b="-9934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0623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4 Illustration A </a:t>
            </a:r>
            <a:r>
              <a:rPr lang="fr-CH" dirty="0" err="1"/>
              <a:t>Load</a:t>
            </a:r>
            <a:r>
              <a:rPr lang="fr-CH" dirty="0"/>
              <a:t> </a:t>
            </a:r>
            <a:r>
              <a:rPr lang="fr-CH" dirty="0" err="1"/>
              <a:t>Generator</a:t>
            </a:r>
            <a:r>
              <a:rPr lang="fr-CH" dirty="0"/>
              <a:t>: </a:t>
            </a:r>
            <a:r>
              <a:rPr lang="fr-CH" dirty="0" err="1"/>
              <a:t>Surge</a:t>
            </a:r>
            <a:endParaRPr lang="fr-CH" dirty="0"/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Designed to create load for a web server</a:t>
            </a:r>
          </a:p>
          <a:p>
            <a:pPr eaLnBrk="1" hangingPunct="1"/>
            <a:r>
              <a:rPr lang="en-US" dirty="0"/>
              <a:t>Sophisticated load model by </a:t>
            </a:r>
            <a:r>
              <a:rPr lang="en-US" dirty="0" err="1"/>
              <a:t>Crovella</a:t>
            </a:r>
            <a:r>
              <a:rPr lang="en-US" dirty="0"/>
              <a:t> and </a:t>
            </a:r>
            <a:r>
              <a:rPr lang="en-US" dirty="0" err="1"/>
              <a:t>Barford</a:t>
            </a:r>
            <a:endParaRPr lang="en-US" dirty="0"/>
          </a:p>
          <a:p>
            <a:pPr eaLnBrk="1" hangingPunct="1"/>
            <a:r>
              <a:rPr lang="en-US" dirty="0"/>
              <a:t>It is an example of a well constructed benchmark.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EC75E01-EE97-4DC9-B1D1-9F5177900406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526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User Equivalent Model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Idea: find a stochastic model that represents user well</a:t>
            </a:r>
          </a:p>
          <a:p>
            <a:pPr eaLnBrk="1" hangingPunct="1"/>
            <a:r>
              <a:rPr lang="en-US" dirty="0"/>
              <a:t>User modelled as sequence of downloads, followed by “think time”</a:t>
            </a:r>
          </a:p>
          <a:p>
            <a:pPr lvl="1" eaLnBrk="1" hangingPunct="1"/>
            <a:r>
              <a:rPr lang="en-US" dirty="0"/>
              <a:t>Tool can implement several “user equivalents”</a:t>
            </a:r>
          </a:p>
          <a:p>
            <a:pPr eaLnBrk="1" hangingPunct="1"/>
            <a:r>
              <a:rPr lang="en-US" dirty="0"/>
              <a:t>Used to generate real work over TCP connections</a:t>
            </a:r>
          </a:p>
          <a:p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A30ACE1-9904-4CFB-87CD-2046AD62A7F5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pic>
        <p:nvPicPr>
          <p:cNvPr id="7270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8514" y="3114675"/>
            <a:ext cx="5248275" cy="2286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465721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Characterization of UE</a:t>
            </a: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09B1790-417A-41B0-8067-2AE193E9BBED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CAD021-1B1C-4DF7-A072-E1A925F68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982545"/>
            <a:ext cx="9831185" cy="32666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925B3A-B76A-42B5-A8A0-76A587629AD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9096" y="3971915"/>
            <a:ext cx="9831185" cy="9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717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D9DCF-FFB2-4ACA-AE1D-2355C280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ADFBF-1F41-4563-AA35-00A1630F3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Fitting a distribution is useful to simplify a theoretical study</a:t>
            </a:r>
          </a:p>
          <a:p>
            <a:endParaRPr lang="en-CA" dirty="0"/>
          </a:p>
          <a:p>
            <a:r>
              <a:rPr lang="en-CA" dirty="0"/>
              <a:t>Distributions have shapes, important to distinguish parameters that affect the shape and those that do not</a:t>
            </a:r>
          </a:p>
          <a:p>
            <a:endParaRPr lang="en-CA" dirty="0"/>
          </a:p>
          <a:p>
            <a:r>
              <a:rPr lang="en-CA" dirty="0"/>
              <a:t>Power laws do occur in many large scale data sets</a:t>
            </a:r>
            <a:br>
              <a:rPr lang="en-CA" dirty="0"/>
            </a:br>
            <a:r>
              <a:rPr lang="en-CA" dirty="0"/>
              <a:t>Pareto distributions can be used to model tails of such distributions</a:t>
            </a:r>
          </a:p>
          <a:p>
            <a:endParaRPr lang="en-CA" dirty="0"/>
          </a:p>
          <a:p>
            <a:r>
              <a:rPr lang="en-CA" dirty="0"/>
              <a:t>Power laws may imply heavy tail, then central limit theorem does not hold as expected</a:t>
            </a:r>
          </a:p>
          <a:p>
            <a:endParaRPr lang="en-CA" dirty="0"/>
          </a:p>
          <a:p>
            <a:r>
              <a:rPr lang="en-CA" dirty="0"/>
              <a:t>Fitting truncations and combinations requires careful examination of likelihood</a:t>
            </a:r>
            <a:endParaRPr lang="fr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404C88-E098-4615-9C7C-96E97501EA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01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Location and </a:t>
            </a:r>
            <a:r>
              <a:rPr lang="fr-CH" dirty="0" err="1"/>
              <a:t>Scale</a:t>
            </a:r>
            <a:r>
              <a:rPr lang="fr-CH" dirty="0"/>
              <a:t> </a:t>
            </a:r>
            <a:r>
              <a:rPr lang="fr-CH" dirty="0" err="1"/>
              <a:t>Parameters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1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distribution in a catalog (e.g. Wikipedia) usually has many parameters; it is important to know which ones are simply location and scale parameters</a:t>
                </a:r>
              </a:p>
              <a:p>
                <a:pPr lvl="1"/>
                <a:r>
                  <a:rPr lang="en-US" dirty="0"/>
                  <a:t>E.g.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H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CH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fr-CH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CH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a location parameter,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a scale parameter</a:t>
                </a:r>
              </a:p>
            </p:txBody>
          </p:sp>
        </mc:Choice>
        <mc:Fallback xmlns="">
          <p:sp>
            <p:nvSpPr>
              <p:cNvPr id="430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27A0AB6-B4A5-4741-B0F1-791F85D5E98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49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PQuestion"/>
              <p:cNvSpPr>
                <a:spLocks noGrp="1"/>
              </p:cNvSpPr>
              <p:nvPr>
                <p:ph type="title"/>
              </p:nvPr>
            </p:nvSpPr>
            <p:spPr>
              <a:xfrm>
                <a:off x="1631951" y="43545"/>
                <a:ext cx="8785225" cy="908050"/>
              </a:xfrm>
            </p:spPr>
            <p:txBody>
              <a:bodyPr/>
              <a:lstStyle/>
              <a:p>
                <a:r>
                  <a:rPr lang="en-US" dirty="0"/>
                  <a:t>For the exponential distribution expo(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), </a:t>
                </a:r>
                <a14:m>
                  <m:oMath xmlns:m="http://schemas.openxmlformats.org/officeDocument/2006/math">
                    <m:r>
                      <a:rPr lang="fr-CH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H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fr-CH" b="1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CH" b="1" i="1" dirty="0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dirty="0"/>
                  <a:t> is …</a:t>
                </a:r>
              </a:p>
            </p:txBody>
          </p:sp>
        </mc:Choice>
        <mc:Fallback xmlns="">
          <p:sp>
            <p:nvSpPr>
              <p:cNvPr id="2" name="TPQuestion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31951" y="43545"/>
                <a:ext cx="8785225" cy="908050"/>
              </a:xfrm>
              <a:blipFill>
                <a:blip r:embed="rId4"/>
                <a:stretch>
                  <a:fillRect l="-1804" b="-4698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ts val="0"/>
              </a:spcAft>
              <a:buFont typeface="+mj-lt"/>
              <a:buAutoNum type="alphaUcPeriod"/>
            </a:pPr>
            <a:r>
              <a:rPr lang="en-US"/>
              <a:t>A location parameter</a:t>
            </a:r>
            <a:endParaRPr lang="en-US" dirty="0"/>
          </a:p>
          <a:p>
            <a:pPr marL="457200" indent="-457200">
              <a:spcAft>
                <a:spcPts val="0"/>
              </a:spcAft>
              <a:buFont typeface="+mj-lt"/>
              <a:buAutoNum type="alphaUcPeriod"/>
            </a:pPr>
            <a:r>
              <a:rPr lang="en-US" dirty="0"/>
              <a:t>A scale parameter</a:t>
            </a:r>
          </a:p>
          <a:p>
            <a:pPr marL="457200" indent="-457200">
              <a:spcAft>
                <a:spcPts val="0"/>
              </a:spcAft>
              <a:buFont typeface="+mj-lt"/>
              <a:buAutoNum type="alphaUcPeriod"/>
            </a:pPr>
            <a:r>
              <a:rPr lang="en-US" dirty="0"/>
              <a:t>Both</a:t>
            </a:r>
          </a:p>
          <a:p>
            <a:pPr marL="457200" indent="-457200">
              <a:spcAft>
                <a:spcPts val="0"/>
              </a:spcAft>
              <a:buFont typeface="+mj-lt"/>
              <a:buAutoNum type="alphaUcPeriod"/>
            </a:pPr>
            <a:r>
              <a:rPr lang="en-US" dirty="0"/>
              <a:t>None</a:t>
            </a:r>
          </a:p>
          <a:p>
            <a:pPr marL="457200" indent="-457200">
              <a:spcAft>
                <a:spcPts val="0"/>
              </a:spcAft>
              <a:buFont typeface="+mj-lt"/>
              <a:buAutoNum type="alphaUcPeriod"/>
            </a:pPr>
            <a:r>
              <a:rPr lang="en-US" dirty="0"/>
              <a:t>I don’t know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3458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>
              <a:xfrm>
                <a:off x="343565" y="1073295"/>
                <a:ext cx="10113846" cy="5689600"/>
              </a:xfrm>
            </p:spPr>
            <p:txBody>
              <a:bodyPr/>
              <a:lstStyle/>
              <a:p>
                <a:r>
                  <a:rPr lang="en-US" dirty="0"/>
                  <a:t>Answer B</a:t>
                </a:r>
                <a:br>
                  <a:rPr lang="en-US" dirty="0"/>
                </a:br>
                <a:r>
                  <a:rPr lang="en-US" dirty="0"/>
                  <a:t>We have seen (sampling from a distribution) that if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fr-CH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⁡(1)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fr-CH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H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H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fr-CH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fr-CH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3565" y="1073295"/>
                <a:ext cx="10113846" cy="5689600"/>
              </a:xfrm>
              <a:blipFill>
                <a:blip r:embed="rId2"/>
                <a:stretch>
                  <a:fillRect l="-904" t="-85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1" name="Content Placeholder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0291" y="2803004"/>
            <a:ext cx="5342857" cy="40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659911" y="4650149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+mn-lt"/>
              </a:rPr>
              <a:t>Exp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(1)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22648" y="5855419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+mn-lt"/>
              </a:rPr>
              <a:t>Exp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(0.25)</a:t>
            </a:r>
          </a:p>
        </p:txBody>
      </p:sp>
    </p:spTree>
    <p:extLst>
      <p:ext uri="{BB962C8B-B14F-4D97-AF65-F5344CB8AC3E}">
        <p14:creationId xmlns:p14="http://schemas.microsoft.com/office/powerpoint/2010/main" val="33247350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OWBARVISIBLE" val="True"/>
  <p:tag name="CSVFORMAT" val="0"/>
  <p:tag name="COUNTDOWNSTYLE" val="-1"/>
  <p:tag name="COUNTDOWNSECONDS" val="10"/>
  <p:tag name="BACKUPSESSIONS" val="True"/>
  <p:tag name="REVIEWONLY" val="False"/>
  <p:tag name="RACEENDPOINTS" val="100"/>
  <p:tag name="PARTICIPANTSINLEADERBOARD" val="5"/>
  <p:tag name="BUBBLESIZEVISIBLE" val="True"/>
  <p:tag name="CUSTOMGRIDBACKCOLOR" val="-722948"/>
  <p:tag name="CUSTOMCELLBACKCOLOR3" val="-268652"/>
  <p:tag name="DISPLAYDEVICENUMBER" val="True"/>
  <p:tag name="AUTOSIZEGRID" val="True"/>
  <p:tag name="POLLINGCYCLE" val="2"/>
  <p:tag name="INCLUDENONRESPONDERS" val="False"/>
  <p:tag name="CORRECTPOINTVALUE" val="1"/>
  <p:tag name="ZEROBASED" val="False"/>
  <p:tag name="FIBDISPLAYRESULTS" val="True"/>
  <p:tag name="PRRESPONSE1" val="10"/>
  <p:tag name="PRRESPONSE5" val="6"/>
  <p:tag name="PRRESPONSE9" val="2"/>
  <p:tag name="USESECONDARYMONITOR" val="True"/>
  <p:tag name="ANSWERNOWTEXT" val="Answer Now"/>
  <p:tag name="INPUTSOURCE" val="1"/>
  <p:tag name="CHARTVALUEFORMAT" val="0%"/>
  <p:tag name="STDCHART" val="1"/>
  <p:tag name="TEAMSINLEADERBOARD" val="5"/>
  <p:tag name="BUBBLEGROUPING" val="3"/>
  <p:tag name="CUSTOMCELLBACKCOLOR2" val="-13395457"/>
  <p:tag name="DISPLAYDEVICEID" val="True"/>
  <p:tag name="GRIDPOSITION" val="1"/>
  <p:tag name="RESETCHARTS" val="True"/>
  <p:tag name="INCORRECTPOINTVALUE" val="0"/>
  <p:tag name="CHARTSCALE" val="True"/>
  <p:tag name="FIBDISPLAYKEYWORDS" val="True"/>
  <p:tag name="PRRESPONSE6" val="5"/>
  <p:tag name="SHOWFLASHWARNING" val="True"/>
  <p:tag name="EXPANDSHOWBAR" val="True"/>
  <p:tag name="RESPCOUNTERSTYLE" val="-1"/>
  <p:tag name="ALLOWDUPLICATES" val="False"/>
  <p:tag name="AUTOUPDATEALIASES" val="True"/>
  <p:tag name="MAXRESPONDERS" val="5"/>
  <p:tag name="CUSTOMCELLFORECOLOR" val="-16777216"/>
  <p:tag name="DISPLAYNAME" val="True"/>
  <p:tag name="GRIDFONTSIZE" val="12"/>
  <p:tag name="INCLUDEPPT" val="True"/>
  <p:tag name="AUTOADJUSTPARTRANGE" val="True"/>
  <p:tag name="PRRESPONSE2" val="9"/>
  <p:tag name="PRRESPONSE8" val="3"/>
  <p:tag name="POWERPOINTVERSION" val="14.0"/>
  <p:tag name="RESPCOUNTERFORMAT" val="0"/>
  <p:tag name="AUTOADVANCE" val="False"/>
  <p:tag name="SKIPREMAININGRACESLIDES" val="True"/>
  <p:tag name="CUSTOMCELLBACKCOLOR1" val="-657956"/>
  <p:tag name="GRIDROTATIONINTERVAL" val="2"/>
  <p:tag name="MULTIRESPDIVISOR" val="1"/>
  <p:tag name="ADVANCEDSETTINGSVIEW" val="False"/>
  <p:tag name="PRRESPONSE4" val="7"/>
  <p:tag name="RESPTABLESTYLE" val="-1"/>
  <p:tag name="RACERSMAXDISPLAYED" val="5"/>
  <p:tag name="DEFAULTNUMTEAMS" val="5"/>
  <p:tag name="GRIDSIZE" val="{Width=800, Height=600}"/>
  <p:tag name="REALTIMEBACKUP" val="False"/>
  <p:tag name="PRRESPONSE3" val="8"/>
  <p:tag name="SAVECSVWITHSESSION" val="True"/>
  <p:tag name="BACKUPMAINTENANCE" val="7"/>
  <p:tag name="BUBBLEVALUEFORMAT" val="0.0"/>
  <p:tag name="CHARTCOLORS" val="0"/>
  <p:tag name="FIBNUMRESULTS" val="5"/>
  <p:tag name="ALWAYSOPENPOLL" val="False"/>
  <p:tag name="ROTATIONINTERVAL" val="2"/>
  <p:tag name="USESCHEMECOLORS" val="True"/>
  <p:tag name="REALTIMEBACKUPPATH" val="(None)"/>
  <p:tag name="BULLETTYPE" val="3"/>
  <p:tag name="BUBBLENAMEVISIBLE" val="True"/>
  <p:tag name="ALLOWUSERFEEDBACK" val="True"/>
  <p:tag name="ANSWERNOWSTYLE" val="-1"/>
  <p:tag name="GRIDOPACITY" val="90"/>
  <p:tag name="PRRESPONSE10" val="1"/>
  <p:tag name="CHARTLABELS" val="1"/>
  <p:tag name="RACEANIMATIONSPEED" val="3"/>
  <p:tag name="NUMRESPONSES" val="1"/>
  <p:tag name="CUSTOMCELLBACKCOLOR4" val="-8355712"/>
  <p:tag name="PRRESPONSE7" val="4"/>
  <p:tag name="FIBINCLUDEOTHER" val="True"/>
  <p:tag name="DELIMITERS" val="3.1"/>
  <p:tag name="TASKPANEKEY" val="76910c7b-ac61-4687-8d99-4e479acb8bde"/>
  <p:tag name="WASPOLLED" val="7A4C4C0F99064801BAAE0991E6CE73BB"/>
  <p:tag name="TPVERSION" val="5"/>
  <p:tag name="TPFULLVERSION" val="5.3.1.3337"/>
  <p:tag name="PPTVERSION" val="15"/>
  <p:tag name="TPOS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RESULTS" val="If $$() and $$() have the same shape…[;crlf;]13[;]15[;]13[;]False[;]0[;][;crlf;]2,23076923076923[;]3[;]1,04909089976814[;]1,10059171597633[;crlf;]5[;]0[;]They have the same skewness index1[;]They have the same skewness index[;][;crlf;]1[;]0[;]They have the same Kurtosis index2[;]They have the same Kurtosis index[;][;crlf;]6[;]0[;]Both3[;]Both[;][;crlf;]1[;]0[;]None4[;]None[;][;crlf;]0[;]0[;]I don’t know5[;]I don’t know[;]"/>
  <p:tag name="HASRESULTS" val="True"/>
  <p:tag name="LIVECHARTING" val="False"/>
  <p:tag name="TPQUESTIONXML" val="﻿&lt;?xml version=&quot;1.0&quot; encoding=&quot;utf-8&quot;?&gt;&#10;&lt;questionlist&gt;&#10;    &lt;properties&gt;&#10;        &lt;guid&gt;5A40E06AC6034A1C93ADA16A2CAB7852&lt;/guid&gt;&#10;        &lt;description /&gt;&#10;        &lt;date&gt;4/21/2015 3:06:15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98A8247F190E4D9DACEAF3C4BAB5D007&lt;/guid&gt;&#10;            &lt;repollguid&gt;5E467366D878443D9E3973F81BD0DABC&lt;/repollguid&gt;&#10;            &lt;sourceid&gt;2CEE928C32DE4E168352184101FEEEE2&lt;/sourceid&gt;&#10;            &lt;questiontext&gt;If $$() and $$() have the same shape…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86A613B571974ED887F2FD017B702384&lt;/guid&gt;&#10;                    &lt;answertext&gt;They have the same skewness index&lt;/answertext&gt;&#10;                    &lt;valuetype&gt;0&lt;/valuetype&gt;&#10;                &lt;/answer&gt;&#10;                &lt;answer&gt;&#10;                    &lt;guid&gt;6A7FC2CE1D2B4CDE882FCA8BC1FA8867&lt;/guid&gt;&#10;                    &lt;answertext&gt;They have the same Kurtosis index&lt;/answertext&gt;&#10;                    &lt;valuetype&gt;0&lt;/valuetype&gt;&#10;                &lt;/answer&gt;&#10;                &lt;answer&gt;&#10;                    &lt;guid&gt;EB1DE3DFE5F4452B80757FAA1B02B07A&lt;/guid&gt;&#10;                    &lt;answertext&gt;Both&lt;/answertext&gt;&#10;                    &lt;valuetype&gt;0&lt;/valuetype&gt;&#10;                &lt;/answer&gt;&#10;                &lt;answer&gt;&#10;                    &lt;guid&gt;531330D594B3476396E0224AF1C05666&lt;/guid&gt;&#10;                    &lt;answertext&gt;None&lt;/answertext&gt;&#10;                    &lt;valuetype&gt;0&lt;/valuetype&gt;&#10;                &lt;/answer&gt;&#10;                &lt;answer&gt;&#10;                    &lt;guid&gt;E74DF4375E9140379EEDA9C39281D104&lt;/guid&gt;&#10;                    &lt;answertext&gt;I don’t know&lt;/answertext&gt;&#10;                    &lt;valuetype&gt;0&lt;/valuetype&gt;&#10;                &lt;/answer&gt;&#10;            &lt;/answers&gt;&#10;        &lt;/multichoice&gt;&#10;    &lt;/questions&gt;&#10;&lt;/questionlist&gt;"/>
  <p:tag name="AUTOOPENPOLL" val="True"/>
  <p:tag name="AUTOFORMATCHART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RESULTS" val="For the Pareto distribution with index $$…[;crlf;]14[;]15[;]14[;]False[;]0[;][;crlf;]3[;]3[;]0,925820099772551[;]0,857142857142857[;crlf;]0[;]0[;]$$   is a location parameter1[;]$$   is a location parameter[;][;crlf;]6[;]0[;]$$   is a scale parameter2[;]$$   is a scale parameter[;][;crlf;]2[;]0[;]A and B3[;]A and B[;][;crlf;]6[;]0[;]None4[;]None[;][;crlf;]0[;]0[;]I don’t know5[;]I don’t know[;]"/>
  <p:tag name="HASRESULTS" val="True"/>
  <p:tag name="LIVECHARTING" val="False"/>
  <p:tag name="TPQUESTIONXML" val="﻿&lt;?xml version=&quot;1.0&quot; encoding=&quot;utf-8&quot;?&gt;&#10;&lt;questionlist&gt;&#10;    &lt;properties&gt;&#10;        &lt;guid&gt;73F74C37A3C849D4AB3D67C949FBAAF0&lt;/guid&gt;&#10;        &lt;description /&gt;&#10;        &lt;date&gt;4/21/2015 3:01:39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796D539E52544990ADEED9DDC818615D&lt;/guid&gt;&#10;            &lt;repollguid&gt;0D8908E7DD4848AF8DDB4C4A521E71B6&lt;/repollguid&gt;&#10;            &lt;sourceid&gt;BDB26CB56A2D48B6AF5AC5775FC02579&lt;/sourceid&gt;&#10;            &lt;questiontext&gt;For the Pareto distribution with index $$…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79D6B4A9BFD24CE48A0D52FF063337BB&lt;/guid&gt;&#10;                    &lt;answertext&gt;$$   is a location parameter&lt;/answertext&gt;&#10;                    &lt;valuetype&gt;0&lt;/valuetype&gt;&#10;                &lt;/answer&gt;&#10;                &lt;answer&gt;&#10;                    &lt;guid&gt;10A83A970D0745FAA5C7C07EF15F4BAA&lt;/guid&gt;&#10;                    &lt;answertext&gt;$$   is a scale parameter&lt;/answertext&gt;&#10;                    &lt;valuetype&gt;0&lt;/valuetype&gt;&#10;                &lt;/answer&gt;&#10;                &lt;answer&gt;&#10;                    &lt;guid&gt;69BB6697A9084B95A675ACEBAFA48E8A&lt;/guid&gt;&#10;                    &lt;answertext&gt;A and B&lt;/answertext&gt;&#10;                    &lt;valuetype&gt;0&lt;/valuetype&gt;&#10;                &lt;/answer&gt;&#10;                &lt;answer&gt;&#10;                    &lt;guid&gt;78CAD46B4E964BFDA2F484CA6E58DD5E&lt;/guid&gt;&#10;                    &lt;answertext&gt;None&lt;/answertext&gt;&#10;                    &lt;valuetype&gt;0&lt;/valuetype&gt;&#10;                &lt;/answer&gt;&#10;                &lt;answer&gt;&#10;                    &lt;guid&gt;F599DA15BE8D42ABBFEC60C0907AFECA&lt;/guid&gt;&#10;                    &lt;answertext&gt;I don’t know&lt;/answertext&gt;&#10;                    &lt;valuetype&gt;0&lt;/valuetype&gt;&#10;                &lt;/answer&gt;&#10;            &lt;/answers&gt;&#10;        &lt;/multichoice&gt;&#10;    &lt;/questions&gt;&#10;&lt;/questionlist&gt;"/>
  <p:tag name="AUTOOPENPOLL" val="True"/>
  <p:tag name="AUTOFORMATCHART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RESULTS" val="Complementary Distribution Functions in Log-log ScalesSay which is what[;crlf;]14[;]16[;]14[;]False[;]0[;][;crlf;]2,57142857142857[;]2[;]1,39970842444753[;]1,95918367346939[;crlf;]4[;]0[;]A-lognormal, B- pareto, C-normal1[;]A-lognormal, B- pareto, C-normal[;][;crlf;]4[;]0[;]A-p, B-l, C-n2[;]A-p, B-l, C-n[;][;crlf;]2[;]0[;]A-l, B-n, C-p3[;]A-l, B-n, C-p[;][;crlf;]2[;]0[;]A-n, B-l, C-p4[;]A-n, B-l, C-p[;][;crlf;]2[;]0[;]A-p, B-n, C-l5[;]A-p, B-n, C-l[;][;crlf;]0[;]0[;]A-n, B-p, C-l6[;]A-n, B-p, C-l[;][;crlf;]0[;]0[;]I don’t know7[;]I don’t know[;]"/>
  <p:tag name="HASRESULTS" val="True"/>
  <p:tag name="LIVECHARTING" val="False"/>
  <p:tag name="TPQUESTIONXML" val="﻿&lt;?xml version=&quot;1.0&quot; encoding=&quot;utf-8&quot;?&gt;&#10;&lt;questionlist&gt;&#10;    &lt;properties&gt;&#10;        &lt;guid&gt;1545DEB54EE6415D8CE286B9D0BE1891&lt;/guid&gt;&#10;        &lt;description /&gt;&#10;        &lt;date&gt;4/21/2015 3:44:41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D14B11E28D12486881BBB1139AA0DEDC&lt;/guid&gt;&#10;            &lt;repollguid&gt;A7BD77A60F5D47B1AD4C7BE6E9678FCA&lt;/repollguid&gt;&#10;            &lt;sourceid&gt;3F67925AC97647BB8646445214080EDE&lt;/sourceid&gt;&#10;            &lt;questiontext&gt;Complementary Distribution Functions in Log-log ScalesSay which is what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31E63039D31E4E0DB4901E29D8FCCDC4&lt;/guid&gt;&#10;                    &lt;answertext&gt;A-lognormal, B- pareto, C-normal&lt;/answertext&gt;&#10;                    &lt;valuetype&gt;0&lt;/valuetype&gt;&#10;                &lt;/answer&gt;&#10;                &lt;answer&gt;&#10;                    &lt;guid&gt;5C3AA92E8F6E40678A532ED885A69077&lt;/guid&gt;&#10;                    &lt;answertext&gt;A-p, B-l, C-n&lt;/answertext&gt;&#10;                    &lt;valuetype&gt;0&lt;/valuetype&gt;&#10;                &lt;/answer&gt;&#10;                &lt;answer&gt;&#10;                    &lt;guid&gt;8158A69E7E7F4DD3A07C82C4E435045B&lt;/guid&gt;&#10;                    &lt;answertext&gt;A-l, B-n, C-p&lt;/answertext&gt;&#10;                    &lt;valuetype&gt;0&lt;/valuetype&gt;&#10;                &lt;/answer&gt;&#10;                &lt;answer&gt;&#10;                    &lt;guid&gt;201869B41AC54BAA973DE16B83D9C64C&lt;/guid&gt;&#10;                    &lt;answertext&gt;A-n, B-l, C-p&lt;/answertext&gt;&#10;                    &lt;valuetype&gt;0&lt;/valuetype&gt;&#10;                &lt;/answer&gt;&#10;                &lt;answer&gt;&#10;                    &lt;guid&gt;F3F70E23C8C541F4BC0494ED1F79A7B1&lt;/guid&gt;&#10;                    &lt;answertext&gt;A-p, B-n, C-l&lt;/answertext&gt;&#10;                    &lt;valuetype&gt;0&lt;/valuetype&gt;&#10;                &lt;/answer&gt;&#10;                &lt;answer&gt;&#10;                    &lt;guid&gt;C40D4963F13145C38CC9404A39E9B2FA&lt;/guid&gt;&#10;                    &lt;answertext&gt;A-n, B-p, C-l&lt;/answertext&gt;&#10;                    &lt;valuetype&gt;0&lt;/valuetype&gt;&#10;                &lt;/answer&gt;&#10;                &lt;answer&gt;&#10;                    &lt;guid&gt;4A4D39BEEB884455BD7DAB1C5EF04A2A&lt;/guid&gt;&#10;                    &lt;answertext&gt;I don’t know&lt;/answertext&gt;&#10;                    &lt;valuetype&gt;0&lt;/valuetype&gt;&#10;                &lt;/answer&gt;&#10;            &lt;/answers&gt;&#10;        &lt;/multichoice&gt;&#10;    &lt;/questions&gt;&#10;&lt;/questionlist&gt;"/>
  <p:tag name="AUTOOPENPOLL" val="True"/>
  <p:tag name="AUTOFORMATCHART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RESULTS" val="Which is what ?[;crlf;]15[;]16[;]15[;]False[;]0[;][;crlf;]4,86666666666667[;]6[;]1,74610678049451[;]3,04888888888889[;crlf;]2[;]0[;]Exponential: aging; Pareto: memoryless, Normal: fat-tailed1[;]Exponential: aging; Pareto: memoryless, Normal: fat-tailed[;][;crlf;]0[;]0[;]E-M; P-A; N-F  2[;]E-M; P-A; N-F  [;][;crlf;]1[;]0[;]E-A; P-F; N-M  3[;]E-A; P-F; N-M  [;][;crlf;]1[;]0[;]E-F; P-A; N-M 4[;]E-F; P-A; N-M [;][;crlf;]2[;]0[;]E-F; P-M; N-A 5[;]E-F; P-M; N-A [;][;crlf;]9[;]0[;]E-M; P-F; N-A6[;]E-M; P-F; N-A[;][;crlf;]0[;]0[;]I don’t know7[;]I don’t know[;]"/>
  <p:tag name="HASRESULTS" val="True"/>
  <p:tag name="LIVECHARTING" val="False"/>
  <p:tag name="TPQUESTIONXML" val="﻿&lt;?xml version=&quot;1.0&quot; encoding=&quot;utf-8&quot;?&gt;&#10;&lt;questionlist&gt;&#10;    &lt;properties&gt;&#10;        &lt;guid&gt;8E78AA715462419D96BEA1A1C14DDDB1&lt;/guid&gt;&#10;        &lt;description /&gt;&#10;        &lt;date&gt;4/21/2015 4:10:23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3BD8A0AB7C32486097E792D4F9EBA539&lt;/guid&gt;&#10;            &lt;repollguid&gt;D2EC5CC7E9134AA6B9D9AB95E934B818&lt;/repollguid&gt;&#10;            &lt;sourceid&gt;3A0F999ADD8541539850B63188DDE108&lt;/sourceid&gt;&#10;            &lt;questiontext&gt;Which is what 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4BB4D03ABC3C4F40B72DE18965F5237D&lt;/guid&gt;&#10;                    &lt;answertext&gt;Exponential: aging; Pareto: memoriless, Normal: fat-tailed&lt;/answertext&gt;&#10;                    &lt;valuetype&gt;0&lt;/valuetype&gt;&#10;                &lt;/answer&gt;&#10;                &lt;answer&gt;&#10;                    &lt;guid&gt;16EDD9A3F83C4916889826A038704F20&lt;/guid&gt;&#10;                    &lt;answertext&gt;E-M; P-A; N-F  &lt;/answertext&gt;&#10;                    &lt;valuetype&gt;0&lt;/valuetype&gt;&#10;                &lt;/answer&gt;&#10;                &lt;answer&gt;&#10;                    &lt;guid&gt;ACAB4C4218F94C05A87DC0593A2DE181&lt;/guid&gt;&#10;                    &lt;answertext&gt;E-A; P-F; N-M  &lt;/answertext&gt;&#10;                    &lt;valuetype&gt;0&lt;/valuetype&gt;&#10;                &lt;/answer&gt;&#10;                &lt;answer&gt;&#10;                    &lt;guid&gt;847573A770604F21941D53C460C4DEBA&lt;/guid&gt;&#10;                    &lt;answertext&gt;E-F; P-A; N-M &lt;/answertext&gt;&#10;                    &lt;valuetype&gt;0&lt;/valuetype&gt;&#10;                &lt;/answer&gt;&#10;                &lt;answer&gt;&#10;                    &lt;guid&gt;688AB03745F44E8FA32B6C70806BE8A6&lt;/guid&gt;&#10;                    &lt;answertext&gt;E-F; P-M; N-A &lt;/answertext&gt;&#10;                    &lt;valuetype&gt;0&lt;/valuetype&gt;&#10;                &lt;/answer&gt;&#10;                &lt;answer&gt;&#10;                    &lt;guid&gt;DFA6B967DC32405DA0E17B4329963939&lt;/guid&gt;&#10;                    &lt;answertext&gt;E-M; P-F; N-A&lt;/answertext&gt;&#10;                    &lt;valuetype&gt;0&lt;/valuetype&gt;&#10;                &lt;/answer&gt;&#10;                &lt;answer&gt;&#10;                    &lt;guid&gt;9460BBB7921D493893A6BE113913411D&lt;/guid&gt;&#10;                    &lt;answertext&gt;I don’t know&lt;/answertext&gt;&#10;                    &lt;valuetype&gt;0&lt;/valuetype&gt;&#10;                &lt;/answer&gt;&#10;            &lt;/answers&gt;&#10;        &lt;/multichoice&gt;&#10;    &lt;/questions&gt;&#10;&lt;/questionlist&gt;"/>
  <p:tag name="AUTOOPENPOLL" val="True"/>
  <p:tag name="AUTOFORMATCHART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387164443D894CA4A7AA7D2C179297BD&lt;/guid&gt;&#10;        &lt;description /&gt;&#10;        &lt;date&gt;4/29/2015 10:34:54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5705D3908BA64E049543073DE3BF143D&lt;/guid&gt;&#10;            &lt;repollguid&gt;E0D5AEED6B854BADAF7E5879569A2BE0&lt;/repollguid&gt;&#10;            &lt;sourceid&gt;6062A3808DA7440D8D5C3A237DEA37F0&lt;/sourceid&gt;&#10;            &lt;questiontext&gt; $$  is the mean of $$ iid random variables  $$ $$ ,… $$ $$  $$ is large. Say what is true.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3BBDD714866E4C5BB92A969E954F6695&lt;/guid&gt;&#10;                    &lt;answertext&gt;If   $$ $$  is heavy tailed with index $$, then  $$  has approximately a stable distribution with index $$&lt;/answertext&gt;&#10;                    &lt;valuetype&gt;0&lt;/valuetype&gt;&#10;                &lt;/answer&gt;&#10;                &lt;answer&gt;&#10;                    &lt;guid&gt;01FE336389E543D48045070DAEFA22E0&lt;/guid&gt;&#10;                    &lt;answertext&gt;If  $$ $$  is heavy tailed with index $$, then  $$  is also approximately heavy tailed with index $$&lt;/answertext&gt;&#10;                    &lt;valuetype&gt;0&lt;/valuetype&gt;&#10;                &lt;/answer&gt;&#10;                &lt;answer&gt;&#10;                    &lt;guid&gt;05F2C68A5D2847078E78202D9FB08FDB&lt;/guid&gt;&#10;                    &lt;answertext&gt;A and B&lt;/answertext&gt;&#10;                    &lt;valuetype&gt;0&lt;/valuetype&gt;&#10;                &lt;/answer&gt;&#10;                &lt;answer&gt;&#10;                    &lt;guid&gt;136A9003B137418FA8D954D0EDD8EF62&lt;/guid&gt;&#10;                    &lt;answertext&gt;None&lt;/answertext&gt;&#10;                    &lt;valuetype&gt;0&lt;/valuetype&gt;&#10;                &lt;/answer&gt;&#10;                &lt;answer&gt;&#10;                    &lt;guid&gt;FF1A22E0F86B43529F6FC4EE7B8F890D&lt;/guid&gt;&#10;                    &lt;answertext&gt;I don’t know &lt;/answertext&gt;&#10;                    &lt;valuetype&gt;0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  <p:tag name="RESULTS" val=" $$  is the mean of $$ iid random variables  $$ $$ ,… $$ $$  $$ is large. Say what is true.[;crlf;]14[;]14[;]14[;]False[;]0[;][;crlf;]2[;]1[;]1,36277028773849[;]1,85714285714286[;crlf;]8[;]0[;]If   $$ $$  is heavy tailed with index $$, then  $$  has approximately a stable distribution with index $$1[;]If   $$ $$  is heavy tailed with index $$, then  $$  has approximately a stable distribution with index $$[;][;crlf;]2[;]0[;]If  $$ $$  is heavy tailed with index $$, then  $$  is also approximately heavy tailed with index $$2[;]If  $$ $$  is heavy tailed with index $$, then  $$  is also approximately heavy tailed with index $$[;][;crlf;]1[;]0[;]A and B3[;]A and B[;][;crlf;]2[;]0[;]None4[;]None[;][;crlf;]1[;]0[;]I don’t know 5[;]I don’t know [;]"/>
  <p:tag name="HASRESULTS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RESULTS" val="Which distributions have the same shape ?[;crlf;]15[;]15[;]15[;]False[;]0[;][;crlf;]3,6[;]4[;]1,62480768092719[;]2,64[;crlf;]3[;]0[;]A and B1[;]A and B[;][;crlf;]2[;]0[;]A and C2[;]A and C[;][;crlf;]0[;]0[;]B and C3[;]B and C[;][;crlf;]3[;]0[;]All have the same shape4[;]All have the same shape[;][;crlf;]7[;]0[;]All shapes are different5[;]All shapes are different[;][;crlf;]0[;]0[;]I don’t know6[;]I don’t know[;]"/>
  <p:tag name="HASRESULTS" val="True"/>
  <p:tag name="LIVECHARTING" val="False"/>
  <p:tag name="TPQUESTIONXML" val="﻿&lt;?xml version=&quot;1.0&quot; encoding=&quot;utf-8&quot;?&gt;&#10;&lt;questionlist&gt;&#10;    &lt;properties&gt;&#10;        &lt;guid&gt;589C4B248F2D46CCB1877CCA7BA728DC&lt;/guid&gt;&#10;        &lt;description /&gt;&#10;        &lt;date&gt;4/21/2015 3:00:31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954A3F768C064AD78F48B49461FF88CA&lt;/guid&gt;&#10;            &lt;repollguid&gt;4F4F5984073A4CCDBEBA6878D4E918E9&lt;/repollguid&gt;&#10;            &lt;sourceid&gt;D0E30E6434F9430491CEA22633FE0197&lt;/sourceid&gt;&#10;            &lt;questiontext&gt;Which distributions have the same shape 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D86A3EC3CC894E0E8E2991DC86498F66&lt;/guid&gt;&#10;                    &lt;answertext&gt;A and B &lt;/answertext&gt;&#10;                    &lt;valuetype&gt;0&lt;/valuetype&gt;&#10;                &lt;/answer&gt;&#10;                &lt;answer&gt;&#10;                    &lt;guid&gt;FF3775337E114316995DB27906343B23&lt;/guid&gt;&#10;                    &lt;answertext&gt;A and C &lt;/answertext&gt;&#10;                    &lt;valuetype&gt;0&lt;/valuetype&gt;&#10;                &lt;/answer&gt;&#10;                &lt;answer&gt;&#10;                    &lt;guid&gt;2F0F9411F8C24819B88BBED4AFFF4E6C&lt;/guid&gt;&#10;                    &lt;answertext&gt;B and C &lt;/answertext&gt;&#10;                    &lt;valuetype&gt;0&lt;/valuetype&gt;&#10;                &lt;/answer&gt;&#10;                &lt;answer&gt;&#10;                    &lt;guid&gt;D49FE4D74E834D289E3AB57EBB7726ED&lt;/guid&gt;&#10;                    &lt;answertext&gt;All have the same shape &lt;/answertext&gt;&#10;                    &lt;valuetype&gt;0&lt;/valuetype&gt;&#10;                &lt;/answer&gt;&#10;                &lt;answer&gt;&#10;                    &lt;guid&gt;F5CC6B693395411B9EE2B7CD243103A5&lt;/guid&gt;&#10;                    &lt;answertext&gt;All shapes are different &lt;/answertext&gt;&#10;                    &lt;valuetype&gt;0&lt;/valuetype&gt;&#10;                &lt;/answer&gt;&#10;                &lt;answer&gt;&#10;                    &lt;guid&gt;84A75D2B81154E469BDF8699C5C4F549&lt;/guid&gt;&#10;                    &lt;answertext&gt;I don’t know&lt;/answertext&gt;&#10;                    &lt;valuetype&gt;0&lt;/valuetype&gt;&#10;                &lt;/answer&gt;&#10;            &lt;/answers&gt;&#10;        &lt;/multichoice&gt;&#10;    &lt;/questions&gt;&#10;&lt;/questionlist&gt;"/>
  <p:tag name="AUTOOPENPOLL" val="True"/>
  <p:tag name="AUTOFORMATCHART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CFEFDC0239FA4D0B9A5BCB85140E21DE&lt;/guid&gt;&#10;        &lt;description /&gt;&#10;        &lt;date&gt;4/29/2015 10:35:11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EA7840ADC7344877A1691C477F83728D&lt;/guid&gt;&#10;            &lt;repollguid&gt;99C2C7B806D3473AA1EE266D53AFF763&lt;/repollguid&gt;&#10;            &lt;sourceid&gt;A1357E15CAB1419198E136914441442B&lt;/sourceid&gt;&#10;            &lt;questiontext&gt; $$  is the mean of $$ iid random variables  $$ $$ ,… $$ $$  $$ is not large. Say what is true.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A60171B3C0534BC69DB3476FFCEB99E1&lt;/guid&gt;&#10;                    &lt;answertext&gt;If   $$ $$ is stable with index $$, then  $$  is also stable with index $$&lt;/answertext&gt;&#10;                    &lt;valuetype&gt;0&lt;/valuetype&gt;&#10;                &lt;/answer&gt;&#10;                &lt;answer&gt;&#10;                    &lt;guid&gt;7FC758164123436D83B18077B7F83972&lt;/guid&gt;&#10;                    &lt;answertext&gt;If  $$ $$  is normal then  $$  is normal&lt;/answertext&gt;&#10;                    &lt;valuetype&gt;0&lt;/valuetype&gt;&#10;                &lt;/answer&gt;&#10;                &lt;answer&gt;&#10;                    &lt;guid&gt;248EBEE1F0034A9B948012437A513EF7&lt;/guid&gt;&#10;                    &lt;answertext&gt;A and B&lt;/answertext&gt;&#10;                    &lt;valuetype&gt;0&lt;/valuetype&gt;&#10;                &lt;/answer&gt;&#10;                &lt;answer&gt;&#10;                    &lt;guid&gt;7807DF4690314ABB97BDBADA94EC8F1F&lt;/guid&gt;&#10;                    &lt;answertext&gt;None&lt;/answertext&gt;&#10;                    &lt;valuetype&gt;0&lt;/valuetype&gt;&#10;                &lt;/answer&gt;&#10;                &lt;answer&gt;&#10;                    &lt;guid&gt;93EB6F2FF2534B1FB32CC41FD8E81A67&lt;/guid&gt;&#10;                    &lt;answertext&gt;I don’t know&lt;/answertext&gt;&#10;                    &lt;valuetype&gt;0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  <p:tag name="RESULTS" val=" $$  is the mean of $$ iid random variables  $$ $$ ,… $$ $$  $$ is not large. Say what is true.[;crlf;]15[;]16[;]15[;]False[;]0[;][;crlf;]2,93333333333333[;]3[;]0,573488351136175[;]0,328888888888889[;crlf;]1[;]0[;]If   $$ $$ is stable with index $$, then  $$  is also stable with index $$1[;]If   $$ $$ is stable with index $$, then  $$  is also stable with index $$[;][;crlf;]0[;]0[;]If  $$ $$  is normal then  $$  is normal2[;]If  $$ $$  is normal then  $$  is normal[;][;crlf;]13[;]0[;]A and B3[;]A and B[;][;crlf;]1[;]0[;]None4[;]None[;][;crlf;]0[;]0[;]I don’t know5[;]I don’t know[;]"/>
  <p:tag name="HASRESULTS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92E411FA0194468D8C5E0882ACD0D9A4&lt;/guid&gt;&#10;        &lt;description /&gt;&#10;        &lt;date&gt;4/29/2015 10:42:07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0B99BF3B889D40D9A18901FA7FB48754&lt;/guid&gt;&#10;            &lt;repollguid&gt;ED0D95A098F44CC0A9846953CD7AF9CE&lt;/repollguid&gt;&#10;            &lt;sourceid&gt;BC40E409CA654E37877ECBCE1EEB8CC8&lt;/sourceid&gt;&#10;            &lt;questiontext&gt;Which formula is correct (confidence level =0.95)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3F6D124B10B84222A1578AD481370DB9&lt;/guid&gt;&#10;                    &lt;answertext&gt;An approximate confidence interval for the mean is  $$ ± 1.96 $$   $$   with   $$ =  1 $$   $$   $$ $$    and $$= 1 $$  $$     $$ $$ − $$   2   &lt;/answertext&gt;&#10;                    &lt;valuetype&gt;0&lt;/valuetype&gt;&#10;                &lt;/answer&gt;&#10;                &lt;answer&gt;&#10;                    &lt;guid&gt;D1251A22D7E948DFAA99BECE87924687&lt;/guid&gt;&#10;                    &lt;answertext&gt;An approximate confidence interval for the median is [ $$  $$  ,  $$  $$  ] with $$=⌊0.5 $$−0.980  $$ ⌋ and $$=⌈0.50 $$+1+0.980  $$ ⌉ &lt;/answertext&gt;&#10;                    &lt;valuetype&gt;0&lt;/valuetype&gt;&#10;                &lt;/answer&gt;&#10;                &lt;answer&gt;&#10;                    &lt;guid&gt;29E0E029E86D46C7AD6A1BBDCFFC36FE&lt;/guid&gt;&#10;                    &lt;answertext&gt;A and B&lt;/answertext&gt;&#10;                    &lt;valuetype&gt;0&lt;/valuetype&gt;&#10;                &lt;/answer&gt;&#10;                &lt;answer&gt;&#10;                    &lt;guid&gt;86D0291C552A42D5B6E16F05589AA262&lt;/guid&gt;&#10;                    &lt;answertext&gt;None&lt;/answertext&gt;&#10;                    &lt;valuetype&gt;0&lt;/valuetype&gt;&#10;                &lt;/answer&gt;&#10;                &lt;answer&gt;&#10;                    &lt;guid&gt;43319A5953544DC09D8FBD5F445EE6EB&lt;/guid&gt;&#10;                    &lt;answertext&gt;I don’t know&lt;/answertext&gt;&#10;                    &lt;valuetype&gt;0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  <p:tag name="RESULTS" val="Which formula is correct (confidence level =0.95)?[;crlf;]15[;]17[;]15[;]False[;]0[;][;crlf;]2,6[;]2[;]1,45143607047182[;]2,10666666666667[;crlf;]5[;]0[;]An approximate confidence interval for the mean is  $$ ± 1.96 $$   $$   with   $$ =  1 $$   $$   $$ $$    and $$= 1 $$  $$     $$ $$ − $$   2   1[;]An approximate confidence interval for the mean is  $$ ± 1.96 $$   $$   with   $$ =  1 $$   $$   $$ $$    and $$= 1 $$  $$     $$ $$ − $$   2   [;][;crlf;]3[;]0[;]An approximate confidence interval for the median is [ $$  $$  ,  $$  $$  ] with $$=⌊0.5 $$−0.980  $$ ⌋ and $$=⌈0.50 $$+1+0.980  $$ ⌉ 2[;]An approximate confidence interval for the median is [ $$  $$  ,  $$  $$  ] with $$=⌊0.5 $$−0.980  $$ ⌋ and $$=⌈0.50 $$+1+0.980  $$ ⌉ [;][;crlf;]2[;]0[;]A and B3[;]A and B[;][;crlf;]3[;]0[;]None4[;]None[;][;crlf;]2[;]0[;]I don’t know5[;]I don’t know[;]"/>
  <p:tag name="HASRESULTS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RESULTS" val="The samples produced by this model have the following pdf… ( $$ $$ = pdf of  $$ $$ ) [;crlf;]13[;]16[;]13[;]False[;]0[;][;crlf;]1,15384615384615[;]1[;]0,532938710021193[;]0,284023668639053[;crlf;]12[;]0[;]$$ $$ = $$ 0  $$ × 1 {$$≤$$} ×constant1[;]$$ $$ = $$ 0  $$ × 1 {$$≤$$} ×constant[;][;crlf;]0[;]0[;]$$ $$ = $$ 0  $$−$$ 2[;]$$ $$ = $$ 0  $$−$$ [;][;crlf;]1[;]0[;]$$ $$ = 1 $$ $$  $$ $$  3[;]$$ $$ = 1 $$ $$  $$ $$  [;][;crlf;]0[;]0[;]None of the above4[;]None of the above[;][;crlf;]0[;]0[;]I don’t know5[;]I don’t know[;]"/>
  <p:tag name="HASRESULTS" val="True"/>
  <p:tag name="LIVECHARTING" val="False"/>
  <p:tag name="TPQUESTIONXML" val="﻿&lt;?xml version=&quot;1.0&quot; encoding=&quot;utf-8&quot;?&gt;&#10;&lt;questionlist&gt;&#10;    &lt;properties&gt;&#10;        &lt;guid&gt;C566227DBAB04E46ADCBC0539CB74C5D&lt;/guid&gt;&#10;        &lt;description /&gt;&#10;        &lt;date&gt;4/21/2015 4:44:59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43ABB2889C614277B72A56B60398A9B3&lt;/guid&gt;&#10;            &lt;repollguid&gt;2F56558A803B4C27B01175CFBDA5605A&lt;/repollguid&gt;&#10;            &lt;sourceid&gt;A2442442036040BEBE69FE104BBF4038&lt;/sourceid&gt;&#10;            &lt;questiontext&gt;The samples produced by this model have the following pdf… ( $$ $$ = pdf of  $$ $$ ) 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DDE7AD1A415644C79499AE234E9813D8&lt;/guid&gt;&#10;                    &lt;answertext&gt;$$ $$ = $$ 0  $$ × 1 {$$≤$$} ×constant&lt;/answertext&gt;&#10;                    &lt;valuetype&gt;0&lt;/valuetype&gt;&#10;                &lt;/answer&gt;&#10;                &lt;answer&gt;&#10;                    &lt;guid&gt;D80B8692E6CB4B23AEFA93AAD1BBB676&lt;/guid&gt;&#10;                    &lt;answertext&gt;$$ $$ = $$ 0  $$−$$ &lt;/answertext&gt;&#10;                    &lt;valuetype&gt;0&lt;/valuetype&gt;&#10;                &lt;/answer&gt;&#10;                &lt;answer&gt;&#10;                    &lt;guid&gt;E3486F951D0A49688D042A898A25B3B2&lt;/guid&gt;&#10;                    &lt;answertext&gt;$$ $$ = 1 $$ $$  $$ $$  &lt;/answertext&gt;&#10;                    &lt;valuetype&gt;0&lt;/valuetype&gt;&#10;                &lt;/answer&gt;&#10;                &lt;answer&gt;&#10;                    &lt;guid&gt;190CF97591C24773AEFFE663851BA962&lt;/guid&gt;&#10;                    &lt;answertext&gt;None of the above&lt;/answertext&gt;&#10;                    &lt;valuetype&gt;0&lt;/valuetype&gt;&#10;                &lt;/answer&gt;&#10;                &lt;answer&gt;&#10;                    &lt;guid&gt;9C4C46B717794E88B5D6C8A11157BF56&lt;/guid&gt;&#10;                    &lt;answertext&gt;I don’t know&lt;/answertext&gt;&#10;                    &lt;valuetype&gt;0&lt;/valuetype&gt;&#10;                &lt;/answer&gt;&#10;            &lt;/answers&gt;&#10;        &lt;/multichoice&gt;&#10;    &lt;/questions&gt;&#10;&lt;/questionlist&gt;"/>
  <p:tag name="AUTOOPENPOLL" val="True"/>
  <p:tag name="AUTOFORMATCHART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RESULTS" val="This pdf corresponds to the following simulator output [;crlf;]15[;]16[;]15[;]False[;]0[;][;crlf;]2,26666666666667[;]2[;]1,23648246606609[;]1,52888888888889[;crlf;]6[;]0[;]A1[;]A[;][;crlf;]3[;]0[;]B2[;]B[;][;crlf;]2[;]0[;]None3[;]None[;][;crlf;]4[;]0[;]Both4[;]Both[;][;crlf;]0[;]0[;]I don’t know5[;]I don’t know[;]"/>
  <p:tag name="HASRESULTS" val="True"/>
  <p:tag name="LIVECHARTING" val="False"/>
  <p:tag name="TPQUESTIONXML" val="﻿&lt;?xml version=&quot;1.0&quot; encoding=&quot;utf-8&quot;?&gt;&#10;&lt;questionlist&gt;&#10;    &lt;properties&gt;&#10;        &lt;guid&gt;5E7D0BA4A3B74EB1B0433FE9E2FD8788&lt;/guid&gt;&#10;        &lt;description /&gt;&#10;        &lt;date&gt;4/21/2015 5:10:01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7E2C0E4EDDD447C5A9D0C387FCEAED96&lt;/guid&gt;&#10;            &lt;repollguid&gt;AC9A5841CDDB4F24A572D9AF1E792701&lt;/repollguid&gt;&#10;            &lt;sourceid&gt;8B61A2AE8DE64068BCE8093DEAF2DCC6&lt;/sourceid&gt;&#10;            &lt;questiontext&gt;This pdf corresponds to the following simulator output 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518AF9BC5E4E42C0B45B9F40BC593344&lt;/guid&gt;&#10;                    &lt;answertext&gt;A&lt;/answertext&gt;&#10;                    &lt;valuetype&gt;0&lt;/valuetype&gt;&#10;                &lt;/answer&gt;&#10;                &lt;answer&gt;&#10;                    &lt;guid&gt;E8B29F6F804347A2BB92D871E54B8225&lt;/guid&gt;&#10;                    &lt;answertext&gt;B&lt;/answertext&gt;&#10;                    &lt;valuetype&gt;0&lt;/valuetype&gt;&#10;                &lt;/answer&gt;&#10;                &lt;answer&gt;&#10;                    &lt;guid&gt;80814930B76940419BB1B6BED35D6ECC&lt;/guid&gt;&#10;                    &lt;answertext&gt;None&lt;/answertext&gt;&#10;                    &lt;valuetype&gt;0&lt;/valuetype&gt;&#10;                &lt;/answer&gt;&#10;                &lt;answer&gt;&#10;                    &lt;guid&gt;557A55F49AE94FAD9B702D86E9F487F3&lt;/guid&gt;&#10;                    &lt;answertext&gt;Both&lt;/answertext&gt;&#10;                    &lt;valuetype&gt;0&lt;/valuetype&gt;&#10;                &lt;/answer&gt;&#10;                &lt;answer&gt;&#10;                    &lt;guid&gt;DCF3B230F5444B909315E2DA83B94613&lt;/guid&gt;&#10;                    &lt;answertext&gt;I don’t know&lt;/answertext&gt;&#10;                    &lt;valuetype&gt;0&lt;/valuetype&gt;&#10;                &lt;/answer&gt;&#10;            &lt;/answers&gt;&#10;        &lt;/multichoice&gt;&#10;    &lt;/questions&gt;&#10;&lt;/questionlist&gt;"/>
  <p:tag name="AUTOOPENPOLL" val="True"/>
  <p:tag name="AUTOFORMATCHART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RESULTS" val="For the exponential distribution expo($$),  $$/$$ is …[;crlf;]15[;]15[;]15[;]False[;]0[;][;crlf;]1,8[;]2[;]0,653197264742181[;]0,426666666666667[;crlf;]5[;]0[;]A location parameter1[;]A location parameter[;][;crlf;]8[;]0[;]A scale parameter2[;]A scale parameter[;][;crlf;]2[;]0[;]Both3[;]Both[;][;crlf;]0[;]0[;]None4[;]None[;][;crlf;]0[;]0[;]I don’t know5[;]I don’t know[;]"/>
  <p:tag name="HASRESULTS" val="True"/>
  <p:tag name="TPQUESTIONXML" val="﻿&lt;?xml version=&quot;1.0&quot; encoding=&quot;utf-8&quot;?&gt;&#10;&lt;questionlist&gt;&#10;    &lt;properties&gt;&#10;        &lt;guid&gt;EECF3DF0177043DCA117B2B2F46DCF0B&lt;/guid&gt;&#10;        &lt;description /&gt;&#10;        &lt;date&gt;4/21/2015 3:00:47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822E48BAAB6349F88D75A1D477957628&lt;/guid&gt;&#10;            &lt;repollguid&gt;F3DFF42B026549E89D2F17BB59F41B9A&lt;/repollguid&gt;&#10;            &lt;sourceid&gt;F96F17B773A3425497B07D6EE358A4E3&lt;/sourceid&gt;&#10;            &lt;questiontext&gt;For the exponential distribution expo($$),  $$/$$ is …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41DF0313955B454A80D46BAE5A81B676&lt;/guid&gt;&#10;                    &lt;answertext&gt;A location parameter&lt;/answertext&gt;&#10;                    &lt;valuetype&gt;0&lt;/valuetype&gt;&#10;                &lt;/answer&gt;&#10;                &lt;answer&gt;&#10;                    &lt;guid&gt;C9581226D3124CA2AC72327088A742AA&lt;/guid&gt;&#10;                    &lt;answertext&gt;A scale parameter&lt;/answertext&gt;&#10;                    &lt;valuetype&gt;0&lt;/valuetype&gt;&#10;                &lt;/answer&gt;&#10;                &lt;answer&gt;&#10;                    &lt;guid&gt;AD5561163D694197BCBBD050BD25221A&lt;/guid&gt;&#10;                    &lt;answertext&gt;Both&lt;/answertext&gt;&#10;                    &lt;valuetype&gt;0&lt;/valuetype&gt;&#10;                &lt;/answer&gt;&#10;                &lt;answer&gt;&#10;                    &lt;guid&gt;8ABBEC7F91954289BBEB8EA8E6707A89&lt;/guid&gt;&#10;                    &lt;answertext&gt;None&lt;/answertext&gt;&#10;                    &lt;valuetype&gt;0&lt;/valuetype&gt;&#10;                &lt;/answer&gt;&#10;                &lt;answer&gt;&#10;                    &lt;guid&gt;B5CCB74C2E204A688C2500737102CAFD&lt;/guid&gt;&#10;                    &lt;answertext&gt;I don’t know&lt;/answertext&gt;&#10;                    &lt;valuetype&gt;0&lt;/valuetype&gt;&#10;                &lt;/answer&gt;&#10;            &lt;/answers&gt;&#10;        &lt;/multichoice&gt;&#10;    &lt;/questions&gt;&#10;&lt;/questionlist&gt;"/>
  <p:tag name="AUTOOPENPOLL" val="True"/>
  <p:tag name="AUTOFORMATCHART" val="True"/>
  <p:tag name="LIVECHARTING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RESULTS" val="$$() and $$() have the same shape and$$() has a pdf $$() …[;crlf;]15[;]15[;]15[;]False[;]0[;][;crlf;]1,6[;]1[;]0,952190457139047[;]0,906666666666667[;crlf;]10[;]0[;]⇒$$ also has a pdf $$() and $$ $$ =$$  $$−$$ $$   for some $$ and $$&gt;01[;]⇒$$ also has a pdf $$() and $$ $$ =$$  $$−$$ $$   for some $$ and $$&gt;0[;][;crlf;]2[;]0[;]⇒$$ also has a pdf but the formula in A does not hold, in general2[;]⇒$$ also has a pdf but the formula in A does not hold, in general[;][;crlf;]2[;]0[;]It may be that $$ does  not have a pdf3[;]It may be that $$ does  not have a pdf[;][;crlf;]1[;]0[;]I don’t know4[;]I don’t know[;]"/>
  <p:tag name="HASRESULTS" val="True"/>
  <p:tag name="LIVECHARTING" val="False"/>
  <p:tag name="TPQUESTIONXML" val="﻿&lt;?xml version=&quot;1.0&quot; encoding=&quot;utf-8&quot;?&gt;&#10;&lt;questionlist&gt;&#10;    &lt;properties&gt;&#10;        &lt;guid&gt;E6F83F53713E4385B805F7FCDB3F28AF&lt;/guid&gt;&#10;        &lt;description /&gt;&#10;        &lt;date&gt;4/21/2015 3:01:06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8D37E54EE7B44B899D0E12700CB48BFA&lt;/guid&gt;&#10;            &lt;repollguid&gt;B38FC441C6BD47329A1A037B8F3BE91E&lt;/repollguid&gt;&#10;            &lt;sourceid&gt;CB4DE41FC278486CA30A2021B56A4E0E&lt;/sourceid&gt;&#10;            &lt;questiontext&gt;$$() and $$() have the same shape and$$() has a pdf $$() …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AC4D85DF238B48B09124E5A5619A1137&lt;/guid&gt;&#10;                    &lt;answertext&gt;⇒$$ also has a pdf $$() and $$ $$ =$$  $$−$$ $$   for some $$ and $$&amp;gt;0&lt;/answertext&gt;&#10;                    &lt;valuetype&gt;0&lt;/valuetype&gt;&#10;                &lt;/answer&gt;&#10;                &lt;answer&gt;&#10;                    &lt;guid&gt;2B67E350B04C40709D9564911CBF8FC9&lt;/guid&gt;&#10;                    &lt;answertext&gt;⇒$$ also has a pdf but the formula in A does not hold, in general&lt;/answertext&gt;&#10;                    &lt;valuetype&gt;0&lt;/valuetype&gt;&#10;                &lt;/answer&gt;&#10;                &lt;answer&gt;&#10;                    &lt;guid&gt;CD24951B81104F4AAB6173721ED8516E&lt;/guid&gt;&#10;                    &lt;answertext&gt;It may be that $$ does  not have a pdf&lt;/answertext&gt;&#10;                    &lt;valuetype&gt;0&lt;/valuetype&gt;&#10;                &lt;/answer&gt;&#10;                &lt;answer&gt;&#10;                    &lt;guid&gt;89E9E4EFC7274E92BA3EA841979B9F03&lt;/guid&gt;&#10;                    &lt;answertext&gt;I don’t know&lt;/answertext&gt;&#10;                    &lt;valuetype&gt;0&lt;/valuetype&gt;&#10;                &lt;/answer&gt;&#10;            &lt;/answers&gt;&#10;        &lt;/multichoice&gt;&#10;    &lt;/questions&gt;&#10;&lt;/questionlist&gt;"/>
  <p:tag name="AUTOOPENPOLL" val="True"/>
  <p:tag name="AUTOFORMATCHART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RESULTS" val="For the log-normal distribution…[;crlf;]14[;]15[;]14[;]False[;]0[;][;crlf;]3,42857142857143[;]3,5[;]0,622699849077239[;]0,387755102040816[;crlf;]0[;]0[;]$$   is a location parameter1[;]$$   is a location parameter[;][;crlf;]1[;]0[;]$$   is a scale parameter2[;]$$   is a scale parameter[;][;crlf;]6[;]0[;]A and B3[;]A and B[;][;crlf;]7[;]0[;]None4[;]None[;][;crlf;]0[;]0[;]I don’t know5[;]I don’t know[;]"/>
  <p:tag name="HASRESULTS" val="True"/>
  <p:tag name="LIVECHARTING" val="False"/>
  <p:tag name="TPQUESTIONXML" val="﻿&lt;?xml version=&quot;1.0&quot; encoding=&quot;utf-8&quot;?&gt;&#10;&lt;questionlist&gt;&#10;    &lt;properties&gt;&#10;        &lt;guid&gt;73F74C37A3C849D4AB3D67C949FBAAF0&lt;/guid&gt;&#10;        &lt;description /&gt;&#10;        &lt;date&gt;4/21/2015 3:01:39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C2A4677E86F0453E8760591620540E2C&lt;/guid&gt;&#10;            &lt;repollguid&gt;0D8908E7DD4848AF8DDB4C4A521E71B6&lt;/repollguid&gt;&#10;            &lt;sourceid&gt;BDB26CB56A2D48B6AF5AC5775FC02579&lt;/sourceid&gt;&#10;            &lt;questiontext&gt;For the log-normal distribution…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79D6B4A9BFD24CE48A0D52FF063337BB&lt;/guid&gt;&#10;                    &lt;answertext&gt;$$   is a location parameter&lt;/answertext&gt;&#10;                    &lt;valuetype&gt;0&lt;/valuetype&gt;&#10;                &lt;/answer&gt;&#10;                &lt;answer&gt;&#10;                    &lt;guid&gt;10A83A970D0745FAA5C7C07EF15F4BAA&lt;/guid&gt;&#10;                    &lt;answertext&gt;$$   is a scale parameter&lt;/answertext&gt;&#10;                    &lt;valuetype&gt;0&lt;/valuetype&gt;&#10;                &lt;/answer&gt;&#10;                &lt;answer&gt;&#10;                    &lt;guid&gt;69BB6697A9084B95A675ACEBAFA48E8A&lt;/guid&gt;&#10;                    &lt;answertext&gt;A and B&lt;/answertext&gt;&#10;                    &lt;valuetype&gt;0&lt;/valuetype&gt;&#10;                &lt;/answer&gt;&#10;                &lt;answer&gt;&#10;                    &lt;guid&gt;78CAD46B4E964BFDA2F484CA6E58DD5E&lt;/guid&gt;&#10;                    &lt;answertext&gt;None&lt;/answertext&gt;&#10;                    &lt;valuetype&gt;0&lt;/valuetype&gt;&#10;                &lt;/answer&gt;&#10;                &lt;answer&gt;&#10;                    &lt;guid&gt;F599DA15BE8D42ABBFEC60C0907AFECA&lt;/guid&gt;&#10;                    &lt;answertext&gt;I don’t know&lt;/answertext&gt;&#10;                    &lt;valuetype&gt;0&lt;/valuetype&gt;&#10;                &lt;/answer&gt;&#10;            &lt;/answers&gt;&#10;        &lt;/multichoice&gt;&#10;    &lt;/questions&gt;&#10;&lt;/questionlist&gt;"/>
  <p:tag name="AUTOOPENPOLL" val="True"/>
  <p:tag name="AUTOFORMATCHART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tcp">
  <a:themeElements>
    <a:clrScheme name="tc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cp">
      <a:majorFont>
        <a:latin typeface="Calibri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j-lt"/>
          </a:defRPr>
        </a:defPPr>
      </a:lstStyle>
    </a:spDef>
    <a:lnDef>
      <a:spPr bwMode="auto">
        <a:noFill/>
        <a:ln w="38100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+mj-lt"/>
          </a:defRPr>
        </a:defPPr>
      </a:lstStyle>
    </a:txDef>
  </a:objectDefaults>
  <a:extraClrSchemeLst>
    <a:extraClrScheme>
      <a:clrScheme name="tc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forecast2</Template>
  <TotalTime>6273</TotalTime>
  <Words>3863</Words>
  <Application>Microsoft Office PowerPoint</Application>
  <PresentationFormat>Widescreen</PresentationFormat>
  <Paragraphs>512</Paragraphs>
  <Slides>67</Slides>
  <Notes>13</Notes>
  <HiddenSlides>17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6" baseType="lpstr">
      <vt:lpstr>Arial</vt:lpstr>
      <vt:lpstr>Calibri</vt:lpstr>
      <vt:lpstr>Calibri Light</vt:lpstr>
      <vt:lpstr>Cambria</vt:lpstr>
      <vt:lpstr>Cambria Math</vt:lpstr>
      <vt:lpstr>Comic Sans MS</vt:lpstr>
      <vt:lpstr>Times New Roman</vt:lpstr>
      <vt:lpstr>Wingdings</vt:lpstr>
      <vt:lpstr>tcp</vt:lpstr>
      <vt:lpstr>Model Fitting Part 2</vt:lpstr>
      <vt:lpstr>Contents</vt:lpstr>
      <vt:lpstr>1. Choosing a Distribution</vt:lpstr>
      <vt:lpstr>Feature 1: Distribution Shape</vt:lpstr>
      <vt:lpstr>Which distributions have the same shape ?</vt:lpstr>
      <vt:lpstr>Solution</vt:lpstr>
      <vt:lpstr>Location and Scale Parameters</vt:lpstr>
      <vt:lpstr>For the exponential distribution expo(λ),  1/λ is …</vt:lpstr>
      <vt:lpstr>Solution</vt:lpstr>
      <vt:lpstr>F() and G() have the same shape and F() has a pdf f() …</vt:lpstr>
      <vt:lpstr>PowerPoint Presentation</vt:lpstr>
      <vt:lpstr>PowerPoint Presentation</vt:lpstr>
      <vt:lpstr>PowerPoint Presentation</vt:lpstr>
      <vt:lpstr>Standard Distribution</vt:lpstr>
      <vt:lpstr>Log-Normal Distribution</vt:lpstr>
      <vt:lpstr>PowerPoint Presentation</vt:lpstr>
      <vt:lpstr>For the log-normal distribution…</vt:lpstr>
      <vt:lpstr>Solution</vt:lpstr>
      <vt:lpstr>Feature 2: Skewness and Curtosis</vt:lpstr>
      <vt:lpstr>If F() and G() have the same shape…</vt:lpstr>
      <vt:lpstr>Solution</vt:lpstr>
      <vt:lpstr>Skewness and Curtosis</vt:lpstr>
      <vt:lpstr>PowerPoint Presentation</vt:lpstr>
      <vt:lpstr>Log-normal distributions</vt:lpstr>
      <vt:lpstr>Jarque Bera test of normality (Chapter 4)</vt:lpstr>
      <vt:lpstr>PowerPoint Presentation</vt:lpstr>
      <vt:lpstr>Feature 3: Power Laws</vt:lpstr>
      <vt:lpstr>Pareto Distribution</vt:lpstr>
      <vt:lpstr>For the Pareto distribution with index p…</vt:lpstr>
      <vt:lpstr>Solution</vt:lpstr>
      <vt:lpstr>Complementary Distribution Functions in Log-log Scales Say which is what</vt:lpstr>
      <vt:lpstr>Solution</vt:lpstr>
      <vt:lpstr>Feature 4: Hazard Rate</vt:lpstr>
      <vt:lpstr>Which is what ?</vt:lpstr>
      <vt:lpstr>Solution</vt:lpstr>
      <vt:lpstr>The Weibull Distribution with shape parameter c</vt:lpstr>
      <vt:lpstr>2. Heavy Tail</vt:lpstr>
      <vt:lpstr>Examples</vt:lpstr>
      <vt:lpstr>Heavy Tail means Central Limit does not hold</vt:lpstr>
      <vt:lpstr>Central Limit Theorem for Heavy Tails</vt:lpstr>
      <vt:lpstr>PowerPoint Presentation</vt:lpstr>
      <vt:lpstr>Central Limit for heavy tailed distributions</vt:lpstr>
      <vt:lpstr>Standard Stable Distributions with Index  p</vt:lpstr>
      <vt:lpstr>X ̅  is the mean of n iid random variables X_1,…X_n , n is large (X ̅  is not constant) Say what is true.</vt:lpstr>
      <vt:lpstr>Solution</vt:lpstr>
      <vt:lpstr>X ̅  is the mean of n iid random variables X_1,…X_n n is not large. Say what is true.</vt:lpstr>
      <vt:lpstr>Solution</vt:lpstr>
      <vt:lpstr>Application to Confidence Intervals</vt:lpstr>
      <vt:lpstr>Which formula is correct (confidence level =0.95)?</vt:lpstr>
      <vt:lpstr>Solution</vt:lpstr>
      <vt:lpstr>A Distribution with Infinite Variance</vt:lpstr>
      <vt:lpstr>Detecting Heavy Tail</vt:lpstr>
      <vt:lpstr>3. Fitting A Distribution</vt:lpstr>
      <vt:lpstr>Censored Data</vt:lpstr>
      <vt:lpstr>The samples produced by this model have the following pdf… (f_0= pdf of F_0) </vt:lpstr>
      <vt:lpstr>PowerPoint Presentation</vt:lpstr>
      <vt:lpstr>Estimation of censored distribution</vt:lpstr>
      <vt:lpstr>PowerPoint Presentation</vt:lpstr>
      <vt:lpstr>Combinations</vt:lpstr>
      <vt:lpstr>This pdf corresponds to the following simulator output </vt:lpstr>
      <vt:lpstr>Solution</vt:lpstr>
      <vt:lpstr>Maximum Likelihood Estimation of Combination</vt:lpstr>
      <vt:lpstr>Maximum Likelihood estimation of combination</vt:lpstr>
      <vt:lpstr>4 Illustration A Load Generator: Surge</vt:lpstr>
      <vt:lpstr>User Equivalent Model</vt:lpstr>
      <vt:lpstr>Characterization of UE</vt:lpstr>
      <vt:lpstr>Conclusion</vt:lpstr>
    </vt:vector>
  </TitlesOfParts>
  <Company>EPFL I&amp;C-LCA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Confidence Intervals</dc:title>
  <dc:creator>Jean-Yves Le Boudec</dc:creator>
  <cp:lastModifiedBy>Jean-Yves Le Boudec</cp:lastModifiedBy>
  <cp:revision>809</cp:revision>
  <cp:lastPrinted>2021-04-12T10:12:50Z</cp:lastPrinted>
  <dcterms:created xsi:type="dcterms:W3CDTF">2005-02-23T18:59:41Z</dcterms:created>
  <dcterms:modified xsi:type="dcterms:W3CDTF">2021-04-27T13:13:53Z</dcterms:modified>
</cp:coreProperties>
</file>