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3"/>
  </p:notesMasterIdLst>
  <p:sldIdLst>
    <p:sldId id="315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13" r:id="rId20"/>
    <p:sldId id="309" r:id="rId21"/>
    <p:sldId id="311" r:id="rId22"/>
  </p:sldIdLst>
  <p:sldSz cx="9144000" cy="6858000" type="screen4x3"/>
  <p:notesSz cx="7099300" cy="10234613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7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20"/>
    </p:cViewPr>
  </p:sorter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A134A788-F46E-47BD-A29F-125A8F327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4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190BFC-9E5B-42B9-A956-289C4BB2B3C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049002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5533E2-4A3D-462B-A301-DDA59829A86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44131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AA6C8-697B-4B64-94ED-B3F78FF81BF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66214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BA2D8-403E-49DA-B215-4FD458B90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FD549-DD52-4A31-86F8-1D248F7FE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0"/>
            <a:ext cx="2232025" cy="674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0"/>
            <a:ext cx="6543675" cy="674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10B80-4883-4AF5-9148-A564DC41F5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284EC-19A0-4D91-9BD9-9DAC7749F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0F314-7560-4300-8B1B-3C97E16C0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1F198-EA14-4FAF-9A4F-E360B1C0D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052513"/>
            <a:ext cx="4351337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352925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BFEFA-CA85-4DA3-8DEB-6B6C7C7D8B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26D15-2069-4E81-8EDD-D0E384D67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3D433-EEDE-407C-A5F2-59132D0EC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8FC53-4D49-4EA4-AA28-3BFAE1888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03E6D-112F-4440-BB0F-51EBD09A9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67D63-9449-4F07-BC46-D044EAC49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87852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856662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32813" y="6597650"/>
            <a:ext cx="6111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BCC41517-1CEA-46A1-8C3B-EF4B6CCEE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99CC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4"/>
        </a:buBlip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sz="1400">
          <a:solidFill>
            <a:srgbClr val="5F5F5F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89113"/>
            <a:ext cx="7061200" cy="407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5000" y="0"/>
            <a:ext cx="7772400" cy="2438400"/>
          </a:xfrm>
        </p:spPr>
        <p:txBody>
          <a:bodyPr/>
          <a:lstStyle/>
          <a:p>
            <a:pPr eaLnBrk="1" hangingPunct="1"/>
            <a:r>
              <a:rPr lang="en-US" dirty="0" smtClean="0"/>
              <a:t>Queuing Networks</a:t>
            </a:r>
            <a:r>
              <a:rPr lang="en-US" dirty="0"/>
              <a:t/>
            </a:r>
            <a:br>
              <a:rPr lang="en-US" dirty="0"/>
            </a:br>
            <a:endParaRPr lang="en-US" i="1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3200" y="6172200"/>
            <a:ext cx="6400800" cy="685800"/>
          </a:xfrm>
        </p:spPr>
        <p:txBody>
          <a:bodyPr/>
          <a:lstStyle/>
          <a:p>
            <a:pPr eaLnBrk="1" hangingPunct="1"/>
            <a:r>
              <a:rPr lang="fr-FR" smtClean="0"/>
              <a:t>Jean-Yves Le Boudec</a:t>
            </a:r>
          </a:p>
        </p:txBody>
      </p:sp>
      <p:sp>
        <p:nvSpPr>
          <p:cNvPr id="205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AB35F4E-BB84-4090-AB1A-CB48A13DF16D}" type="slidenum">
              <a:rPr lang="en-US" smtClean="0"/>
              <a:pPr/>
              <a:t>1</a:t>
            </a:fld>
            <a:endParaRPr lang="en-US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4371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Chains may be open or closed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mtClean="0"/>
              <a:t>Open chain = with Poisson arrivals. Customers must eventually leave</a:t>
            </a:r>
          </a:p>
          <a:p>
            <a:r>
              <a:rPr lang="fr-CH" smtClean="0"/>
              <a:t>Closed chain: no arrival, no departure; number of customers is constant</a:t>
            </a:r>
          </a:p>
          <a:p>
            <a:endParaRPr lang="fr-CH" smtClean="0"/>
          </a:p>
          <a:p>
            <a:endParaRPr lang="fr-CH" smtClean="0"/>
          </a:p>
          <a:p>
            <a:r>
              <a:rPr lang="fr-CH" smtClean="0"/>
              <a:t>Closed network has only closed chains</a:t>
            </a:r>
          </a:p>
          <a:p>
            <a:r>
              <a:rPr lang="fr-CH" smtClean="0"/>
              <a:t>Open network has only open chains</a:t>
            </a:r>
          </a:p>
          <a:p>
            <a:r>
              <a:rPr lang="fr-CH" smtClean="0"/>
              <a:t>Mixed network may have both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7360234-138E-4CB1-8E0D-43B5F21D4949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027F83F-3B99-4FE4-AF4B-A8AA0CD84955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619250"/>
            <a:ext cx="8991600" cy="500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476880" y="171432"/>
            <a:ext cx="3031533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CH" dirty="0"/>
              <a:t>3 Stations</a:t>
            </a:r>
          </a:p>
          <a:p>
            <a:pPr>
              <a:defRPr/>
            </a:pPr>
            <a:r>
              <a:rPr lang="fr-CH" dirty="0"/>
              <a:t>4 classes</a:t>
            </a:r>
          </a:p>
          <a:p>
            <a:pPr>
              <a:defRPr/>
            </a:pPr>
            <a:r>
              <a:rPr lang="fr-CH" dirty="0"/>
              <a:t>1 open </a:t>
            </a:r>
            <a:r>
              <a:rPr lang="fr-CH" dirty="0" err="1"/>
              <a:t>chain</a:t>
            </a:r>
            <a:endParaRPr lang="fr-CH" dirty="0"/>
          </a:p>
          <a:p>
            <a:pPr>
              <a:defRPr/>
            </a:pPr>
            <a:r>
              <a:rPr lang="fr-CH" dirty="0"/>
              <a:t>1 </a:t>
            </a:r>
            <a:r>
              <a:rPr lang="fr-CH" dirty="0" err="1"/>
              <a:t>closed</a:t>
            </a:r>
            <a:r>
              <a:rPr lang="fr-CH" dirty="0"/>
              <a:t> </a:t>
            </a:r>
            <a:r>
              <a:rPr lang="fr-CH" dirty="0" err="1"/>
              <a:t>chain</a:t>
            </a:r>
            <a:endParaRPr lang="fr-CH" dirty="0"/>
          </a:p>
        </p:txBody>
      </p:sp>
      <p:sp>
        <p:nvSpPr>
          <p:cNvPr id="13319" name="TextBox 9"/>
          <p:cNvSpPr txBox="1">
            <a:spLocks noChangeArrowheads="1"/>
          </p:cNvSpPr>
          <p:nvPr/>
        </p:nvSpPr>
        <p:spPr bwMode="auto">
          <a:xfrm>
            <a:off x="771525" y="3248025"/>
            <a:ext cx="288925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/>
              <a:t>ν</a:t>
            </a:r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2800" smtClean="0"/>
              <a:t>Bramson’s Example 2</a:t>
            </a:r>
            <a:br>
              <a:rPr lang="fr-CH" sz="2800" smtClean="0"/>
            </a:br>
            <a:r>
              <a:rPr lang="fr-CH" sz="2800" smtClean="0"/>
              <a:t>A FIFO Network with Arbitrarily Small Utilization Factor</a:t>
            </a:r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DE6B074C-F95D-4689-A84A-02B44DAC679F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985838"/>
            <a:ext cx="6457950" cy="1419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3067050"/>
            <a:ext cx="6172200" cy="828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862013" y="38814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i="1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5875338" y="38814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i="1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088" y="3881438"/>
            <a:ext cx="3000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i="1" dirty="0">
                <a:solidFill>
                  <a:schemeClr val="accent1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2268538" y="38814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i="1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4346" name="TextBox 10"/>
          <p:cNvSpPr txBox="1">
            <a:spLocks noChangeArrowheads="1"/>
          </p:cNvSpPr>
          <p:nvPr/>
        </p:nvSpPr>
        <p:spPr bwMode="auto">
          <a:xfrm>
            <a:off x="4349750" y="388143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i="1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25" y="3881438"/>
            <a:ext cx="3000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i="1" dirty="0">
                <a:solidFill>
                  <a:schemeClr val="accent1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3963" y="3881438"/>
            <a:ext cx="3000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i="1" dirty="0">
                <a:solidFill>
                  <a:schemeClr val="accent1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57375" y="3881438"/>
            <a:ext cx="3000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i="1" dirty="0">
                <a:solidFill>
                  <a:schemeClr val="accent1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43188" y="3881438"/>
            <a:ext cx="3000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i="1" dirty="0">
                <a:solidFill>
                  <a:schemeClr val="accent1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6600" y="3881438"/>
            <a:ext cx="3000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i="1" dirty="0">
                <a:solidFill>
                  <a:schemeClr val="accent1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4400" y="3881438"/>
            <a:ext cx="3000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i="1" dirty="0">
                <a:solidFill>
                  <a:schemeClr val="accent1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57813" y="3881438"/>
            <a:ext cx="3000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i="1" dirty="0">
                <a:solidFill>
                  <a:schemeClr val="accent1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00288" y="4514856"/>
            <a:ext cx="3031533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CH" dirty="0"/>
              <a:t>2 Stations</a:t>
            </a:r>
          </a:p>
          <a:p>
            <a:pPr>
              <a:defRPr/>
            </a:pPr>
            <a:r>
              <a:rPr lang="fr-CH" dirty="0" err="1"/>
              <a:t>Many</a:t>
            </a:r>
            <a:r>
              <a:rPr lang="fr-CH" dirty="0"/>
              <a:t> classes</a:t>
            </a:r>
          </a:p>
          <a:p>
            <a:pPr>
              <a:defRPr/>
            </a:pPr>
            <a:r>
              <a:rPr lang="fr-CH" dirty="0"/>
              <a:t>2 open </a:t>
            </a:r>
            <a:r>
              <a:rPr lang="fr-CH" dirty="0" err="1"/>
              <a:t>chains</a:t>
            </a:r>
            <a:endParaRPr lang="fr-CH" dirty="0"/>
          </a:p>
          <a:p>
            <a:pPr>
              <a:defRPr/>
            </a:pPr>
            <a:r>
              <a:rPr lang="fr-CH" dirty="0"/>
              <a:t>Network </a:t>
            </a:r>
            <a:r>
              <a:rPr lang="fr-CH" dirty="0" err="1"/>
              <a:t>is</a:t>
            </a:r>
            <a:r>
              <a:rPr lang="fr-CH" dirty="0"/>
              <a:t> open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Visit Rates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2B28890-DD42-49E6-9CC0-FF24A97F200B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985838"/>
            <a:ext cx="8896350" cy="2362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529DF75-1CFF-4E6C-BC41-2C8325FC9FC1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813" y="1257300"/>
            <a:ext cx="49911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042969" y="4876808"/>
            <a:ext cx="1990736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CH" dirty="0"/>
              <a:t>2 Stations</a:t>
            </a:r>
          </a:p>
          <a:p>
            <a:pPr>
              <a:defRPr/>
            </a:pPr>
            <a:r>
              <a:rPr lang="fr-CH" dirty="0"/>
              <a:t>5 classes</a:t>
            </a:r>
          </a:p>
          <a:p>
            <a:pPr>
              <a:defRPr/>
            </a:pPr>
            <a:r>
              <a:rPr lang="fr-CH" dirty="0"/>
              <a:t>1 </a:t>
            </a:r>
            <a:r>
              <a:rPr lang="fr-CH" dirty="0" err="1"/>
              <a:t>chain</a:t>
            </a:r>
            <a:endParaRPr lang="fr-CH" dirty="0"/>
          </a:p>
          <a:p>
            <a:pPr>
              <a:defRPr/>
            </a:pPr>
            <a:r>
              <a:rPr lang="fr-CH" dirty="0"/>
              <a:t>Network </a:t>
            </a:r>
            <a:r>
              <a:rPr lang="fr-CH" dirty="0" err="1"/>
              <a:t>is</a:t>
            </a:r>
            <a:r>
              <a:rPr lang="fr-CH" dirty="0"/>
              <a:t> open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8096" y="4876808"/>
            <a:ext cx="316708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CH" dirty="0" err="1"/>
              <a:t>Visit</a:t>
            </a:r>
            <a:r>
              <a:rPr lang="fr-CH" dirty="0"/>
              <a:t> rates</a:t>
            </a:r>
            <a:br>
              <a:rPr lang="fr-CH" dirty="0"/>
            </a:br>
            <a:r>
              <a:rPr lang="el-GR" dirty="0"/>
              <a:t>θ</a:t>
            </a:r>
            <a:r>
              <a:rPr lang="fr-CH" baseline="30000" dirty="0"/>
              <a:t>1</a:t>
            </a:r>
            <a:r>
              <a:rPr lang="fr-CH" baseline="-25000" dirty="0"/>
              <a:t>1</a:t>
            </a:r>
            <a:r>
              <a:rPr lang="fr-CH" dirty="0"/>
              <a:t> = </a:t>
            </a:r>
            <a:r>
              <a:rPr lang="el-GR" dirty="0"/>
              <a:t>θ</a:t>
            </a:r>
            <a:r>
              <a:rPr lang="fr-CH" baseline="30000" dirty="0"/>
              <a:t>1</a:t>
            </a:r>
            <a:r>
              <a:rPr lang="fr-CH" baseline="-25000" dirty="0"/>
              <a:t>3 </a:t>
            </a:r>
            <a:r>
              <a:rPr lang="fr-CH" dirty="0"/>
              <a:t>=</a:t>
            </a:r>
            <a:r>
              <a:rPr lang="fr-CH" baseline="-25000" dirty="0"/>
              <a:t> </a:t>
            </a:r>
            <a:r>
              <a:rPr lang="el-GR" dirty="0"/>
              <a:t>θ</a:t>
            </a:r>
            <a:r>
              <a:rPr lang="fr-CH" baseline="30000" dirty="0"/>
              <a:t>1</a:t>
            </a:r>
            <a:r>
              <a:rPr lang="fr-CH" baseline="-25000" dirty="0"/>
              <a:t>5</a:t>
            </a:r>
            <a:r>
              <a:rPr lang="fr-CH" dirty="0"/>
              <a:t> =</a:t>
            </a:r>
            <a:r>
              <a:rPr lang="fr-CH" baseline="-25000" dirty="0"/>
              <a:t> </a:t>
            </a:r>
            <a:r>
              <a:rPr lang="el-GR" dirty="0"/>
              <a:t>θ</a:t>
            </a:r>
            <a:r>
              <a:rPr lang="fr-CH" baseline="30000" dirty="0"/>
              <a:t>2</a:t>
            </a:r>
            <a:r>
              <a:rPr lang="fr-CH" baseline="-25000" dirty="0"/>
              <a:t>2</a:t>
            </a:r>
            <a:r>
              <a:rPr lang="fr-CH" dirty="0"/>
              <a:t> =</a:t>
            </a:r>
            <a:r>
              <a:rPr lang="fr-CH" baseline="-25000" dirty="0"/>
              <a:t> </a:t>
            </a:r>
            <a:r>
              <a:rPr lang="el-GR" dirty="0"/>
              <a:t>θ</a:t>
            </a:r>
            <a:r>
              <a:rPr lang="fr-CH" baseline="30000" dirty="0"/>
              <a:t>2</a:t>
            </a:r>
            <a:r>
              <a:rPr lang="fr-CH" baseline="-25000" dirty="0"/>
              <a:t>4</a:t>
            </a:r>
            <a:r>
              <a:rPr lang="fr-CH" dirty="0"/>
              <a:t> =</a:t>
            </a:r>
            <a:r>
              <a:rPr lang="fr-CH" baseline="-25000" dirty="0"/>
              <a:t> </a:t>
            </a:r>
            <a:r>
              <a:rPr lang="el-GR" dirty="0"/>
              <a:t>λ</a:t>
            </a:r>
            <a:r>
              <a:rPr lang="fr-CH" dirty="0"/>
              <a:t/>
            </a:r>
            <a:br>
              <a:rPr lang="fr-CH" dirty="0"/>
            </a:br>
            <a:r>
              <a:rPr lang="el-GR" dirty="0"/>
              <a:t> θ</a:t>
            </a:r>
            <a:r>
              <a:rPr lang="fr-CH" baseline="30000" dirty="0" err="1"/>
              <a:t>s</a:t>
            </a:r>
            <a:r>
              <a:rPr lang="fr-CH" baseline="-25000" dirty="0" err="1"/>
              <a:t>c</a:t>
            </a:r>
            <a:r>
              <a:rPr lang="fr-CH" dirty="0"/>
              <a:t> = 0 </a:t>
            </a:r>
            <a:r>
              <a:rPr lang="fr-CH" dirty="0" err="1"/>
              <a:t>otherwise</a:t>
            </a:r>
            <a:r>
              <a:rPr lang="fr-CH" dirty="0"/>
              <a:t/>
            </a:r>
            <a:br>
              <a:rPr lang="fr-CH" dirty="0"/>
            </a:b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8FC6EBF-1FE5-4D86-A422-603A049EA35E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866900"/>
            <a:ext cx="8991600" cy="500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088" y="442913"/>
            <a:ext cx="68961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771525" y="3519488"/>
            <a:ext cx="288925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/>
              <a:t>ν</a:t>
            </a:r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Constraints on Stations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Stations must </a:t>
            </a:r>
            <a:r>
              <a:rPr lang="fr-CH" dirty="0" err="1" smtClean="0"/>
              <a:t>belong</a:t>
            </a:r>
            <a:r>
              <a:rPr lang="fr-CH" dirty="0" smtClean="0"/>
              <a:t> to a </a:t>
            </a:r>
            <a:r>
              <a:rPr lang="fr-CH" dirty="0" err="1" smtClean="0"/>
              <a:t>restricted</a:t>
            </a:r>
            <a:r>
              <a:rPr lang="fr-CH" dirty="0" smtClean="0"/>
              <a:t> </a:t>
            </a:r>
            <a:r>
              <a:rPr lang="fr-CH" dirty="0" err="1" smtClean="0"/>
              <a:t>catalog</a:t>
            </a:r>
            <a:r>
              <a:rPr lang="fr-CH" dirty="0" smtClean="0"/>
              <a:t> of stations</a:t>
            </a:r>
          </a:p>
          <a:p>
            <a:r>
              <a:rPr lang="fr-CH" dirty="0" err="1" smtClean="0"/>
              <a:t>See</a:t>
            </a:r>
            <a:r>
              <a:rPr lang="fr-CH" dirty="0" smtClean="0"/>
              <a:t> Section 8.4 for full description</a:t>
            </a:r>
          </a:p>
          <a:p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will</a:t>
            </a:r>
            <a:r>
              <a:rPr lang="fr-CH" dirty="0" smtClean="0"/>
              <a:t> </a:t>
            </a:r>
            <a:r>
              <a:rPr lang="fr-CH" dirty="0" err="1" smtClean="0"/>
              <a:t>give</a:t>
            </a:r>
            <a:r>
              <a:rPr lang="fr-CH" dirty="0" smtClean="0"/>
              <a:t> </a:t>
            </a:r>
            <a:r>
              <a:rPr lang="fr-CH" dirty="0" err="1" smtClean="0"/>
              <a:t>commonly</a:t>
            </a:r>
            <a:r>
              <a:rPr lang="fr-CH" dirty="0" smtClean="0"/>
              <a:t> </a:t>
            </a:r>
            <a:r>
              <a:rPr lang="fr-CH" dirty="0" err="1" smtClean="0"/>
              <a:t>used</a:t>
            </a:r>
            <a:r>
              <a:rPr lang="fr-CH" dirty="0" smtClean="0"/>
              <a:t> </a:t>
            </a:r>
            <a:r>
              <a:rPr lang="fr-CH" dirty="0" err="1" smtClean="0"/>
              <a:t>examples</a:t>
            </a:r>
            <a:endParaRPr lang="fr-CH" i="1" dirty="0" smtClean="0"/>
          </a:p>
          <a:p>
            <a:r>
              <a:rPr lang="fr-CH" dirty="0" err="1" smtClean="0"/>
              <a:t>Example</a:t>
            </a:r>
            <a:r>
              <a:rPr lang="fr-CH" dirty="0" smtClean="0"/>
              <a:t> 1: </a:t>
            </a:r>
            <a:r>
              <a:rPr lang="fr-CH" i="1" dirty="0" smtClean="0">
                <a:solidFill>
                  <a:srgbClr val="FF0000"/>
                </a:solidFill>
              </a:rPr>
              <a:t>Global Processor Sharing</a:t>
            </a:r>
          </a:p>
          <a:p>
            <a:pPr lvl="1"/>
            <a:r>
              <a:rPr lang="fr-CH" dirty="0" smtClean="0"/>
              <a:t>One server</a:t>
            </a:r>
          </a:p>
          <a:p>
            <a:pPr lvl="1"/>
            <a:r>
              <a:rPr lang="fr-CH" dirty="0" smtClean="0"/>
              <a:t>Rate of server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shared</a:t>
            </a:r>
            <a:r>
              <a:rPr lang="fr-CH" dirty="0" smtClean="0"/>
              <a:t> </a:t>
            </a:r>
            <a:r>
              <a:rPr lang="fr-CH" dirty="0" err="1" smtClean="0"/>
              <a:t>equally</a:t>
            </a:r>
            <a:r>
              <a:rPr lang="fr-CH" dirty="0" smtClean="0"/>
              <a:t> </a:t>
            </a:r>
            <a:r>
              <a:rPr lang="fr-CH" dirty="0" err="1" smtClean="0"/>
              <a:t>among</a:t>
            </a:r>
            <a:r>
              <a:rPr lang="fr-CH" dirty="0" smtClean="0"/>
              <a:t> all </a:t>
            </a:r>
            <a:r>
              <a:rPr lang="fr-CH" dirty="0" err="1" smtClean="0"/>
              <a:t>customers</a:t>
            </a:r>
            <a:r>
              <a:rPr lang="fr-CH" dirty="0" smtClean="0"/>
              <a:t> </a:t>
            </a:r>
            <a:r>
              <a:rPr lang="fr-CH" dirty="0" err="1" smtClean="0"/>
              <a:t>present</a:t>
            </a:r>
            <a:endParaRPr lang="fr-CH" dirty="0" smtClean="0"/>
          </a:p>
          <a:p>
            <a:pPr lvl="1"/>
            <a:r>
              <a:rPr lang="fr-CH" dirty="0" smtClean="0"/>
              <a:t>Service </a:t>
            </a:r>
            <a:r>
              <a:rPr lang="fr-CH" dirty="0" err="1" smtClean="0"/>
              <a:t>requirements</a:t>
            </a:r>
            <a:r>
              <a:rPr lang="fr-CH" dirty="0" smtClean="0"/>
              <a:t> for  </a:t>
            </a:r>
            <a:r>
              <a:rPr lang="fr-CH" dirty="0" err="1" smtClean="0"/>
              <a:t>customers</a:t>
            </a:r>
            <a:r>
              <a:rPr lang="fr-CH" dirty="0" smtClean="0"/>
              <a:t> of class </a:t>
            </a:r>
            <a:r>
              <a:rPr lang="fr-CH" i="1" dirty="0" smtClean="0"/>
              <a:t>c </a:t>
            </a:r>
            <a:r>
              <a:rPr lang="fr-CH" dirty="0" smtClean="0"/>
              <a:t> are </a:t>
            </a:r>
            <a:r>
              <a:rPr lang="fr-CH" dirty="0" err="1" smtClean="0"/>
              <a:t>drawn</a:t>
            </a:r>
            <a:r>
              <a:rPr lang="fr-CH" dirty="0" smtClean="0"/>
              <a:t> </a:t>
            </a:r>
            <a:r>
              <a:rPr lang="fr-CH" dirty="0" err="1" smtClean="0"/>
              <a:t>iid</a:t>
            </a:r>
            <a:r>
              <a:rPr lang="fr-CH" dirty="0" smtClean="0"/>
              <a:t> </a:t>
            </a:r>
            <a:r>
              <a:rPr lang="fr-CH" dirty="0" err="1" smtClean="0"/>
              <a:t>from</a:t>
            </a:r>
            <a:r>
              <a:rPr lang="fr-CH" dirty="0" smtClean="0"/>
              <a:t> a distribution </a:t>
            </a:r>
            <a:r>
              <a:rPr lang="fr-CH" dirty="0" err="1" smtClean="0"/>
              <a:t>which</a:t>
            </a:r>
            <a:r>
              <a:rPr lang="fr-CH" dirty="0" smtClean="0"/>
              <a:t> </a:t>
            </a:r>
            <a:r>
              <a:rPr lang="fr-CH" dirty="0" err="1" smtClean="0"/>
              <a:t>depends</a:t>
            </a:r>
            <a:r>
              <a:rPr lang="fr-CH" dirty="0" smtClean="0"/>
              <a:t> on the class (and the station)</a:t>
            </a:r>
          </a:p>
          <a:p>
            <a:r>
              <a:rPr lang="fr-CH" dirty="0" err="1" smtClean="0"/>
              <a:t>Example</a:t>
            </a:r>
            <a:r>
              <a:rPr lang="fr-CH" dirty="0" smtClean="0"/>
              <a:t> 2: </a:t>
            </a:r>
            <a:r>
              <a:rPr lang="fr-CH" i="1" dirty="0" smtClean="0">
                <a:solidFill>
                  <a:srgbClr val="FF0000"/>
                </a:solidFill>
              </a:rPr>
              <a:t>Delay</a:t>
            </a:r>
          </a:p>
          <a:p>
            <a:pPr lvl="1"/>
            <a:r>
              <a:rPr lang="fr-CH" dirty="0" err="1" smtClean="0"/>
              <a:t>Infinite</a:t>
            </a:r>
            <a:r>
              <a:rPr lang="fr-CH" dirty="0" smtClean="0"/>
              <a:t> </a:t>
            </a:r>
            <a:r>
              <a:rPr lang="fr-CH" dirty="0" err="1" smtClean="0"/>
              <a:t>number</a:t>
            </a:r>
            <a:r>
              <a:rPr lang="fr-CH" dirty="0" smtClean="0"/>
              <a:t> of servers</a:t>
            </a:r>
          </a:p>
          <a:p>
            <a:pPr lvl="1"/>
            <a:r>
              <a:rPr lang="fr-CH" dirty="0" smtClean="0"/>
              <a:t>Service </a:t>
            </a:r>
            <a:r>
              <a:rPr lang="fr-CH" dirty="0" err="1" smtClean="0"/>
              <a:t>requirements</a:t>
            </a:r>
            <a:r>
              <a:rPr lang="fr-CH" dirty="0" smtClean="0"/>
              <a:t> for  </a:t>
            </a:r>
            <a:r>
              <a:rPr lang="fr-CH" dirty="0" err="1" smtClean="0"/>
              <a:t>customers</a:t>
            </a:r>
            <a:r>
              <a:rPr lang="fr-CH" dirty="0" smtClean="0"/>
              <a:t> of class </a:t>
            </a:r>
            <a:r>
              <a:rPr lang="fr-CH" i="1" dirty="0" smtClean="0"/>
              <a:t>c </a:t>
            </a:r>
            <a:r>
              <a:rPr lang="fr-CH" dirty="0" smtClean="0"/>
              <a:t> are </a:t>
            </a:r>
            <a:r>
              <a:rPr lang="fr-CH" dirty="0" err="1" smtClean="0"/>
              <a:t>drawn</a:t>
            </a:r>
            <a:r>
              <a:rPr lang="fr-CH" dirty="0" smtClean="0"/>
              <a:t> </a:t>
            </a:r>
            <a:r>
              <a:rPr lang="fr-CH" dirty="0" err="1" smtClean="0"/>
              <a:t>iid</a:t>
            </a:r>
            <a:r>
              <a:rPr lang="fr-CH" dirty="0" smtClean="0"/>
              <a:t> </a:t>
            </a:r>
            <a:r>
              <a:rPr lang="fr-CH" dirty="0" err="1" smtClean="0"/>
              <a:t>from</a:t>
            </a:r>
            <a:r>
              <a:rPr lang="fr-CH" dirty="0" smtClean="0"/>
              <a:t> a distribution </a:t>
            </a:r>
            <a:r>
              <a:rPr lang="fr-CH" dirty="0" err="1" smtClean="0"/>
              <a:t>which</a:t>
            </a:r>
            <a:r>
              <a:rPr lang="fr-CH" dirty="0" smtClean="0"/>
              <a:t> </a:t>
            </a:r>
            <a:r>
              <a:rPr lang="fr-CH" dirty="0" err="1" smtClean="0"/>
              <a:t>depends</a:t>
            </a:r>
            <a:r>
              <a:rPr lang="fr-CH" dirty="0" smtClean="0"/>
              <a:t> on the class (and the station)</a:t>
            </a:r>
          </a:p>
          <a:p>
            <a:pPr lvl="1"/>
            <a:r>
              <a:rPr lang="fr-CH" dirty="0" smtClean="0"/>
              <a:t>No </a:t>
            </a:r>
            <a:r>
              <a:rPr lang="fr-CH" dirty="0" err="1" smtClean="0"/>
              <a:t>queuing</a:t>
            </a:r>
            <a:r>
              <a:rPr lang="fr-CH" dirty="0" smtClean="0"/>
              <a:t>, service time  = service </a:t>
            </a:r>
            <a:r>
              <a:rPr lang="fr-CH" dirty="0" err="1" smtClean="0"/>
              <a:t>requirement</a:t>
            </a:r>
            <a:r>
              <a:rPr lang="fr-CH" dirty="0" smtClean="0"/>
              <a:t> = </a:t>
            </a:r>
            <a:r>
              <a:rPr lang="fr-CH" dirty="0" err="1" smtClean="0"/>
              <a:t>residence</a:t>
            </a:r>
            <a:r>
              <a:rPr lang="fr-CH" dirty="0" smtClean="0"/>
              <a:t> time</a:t>
            </a:r>
          </a:p>
          <a:p>
            <a:endParaRPr lang="fr-CH" dirty="0" smtClean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450D7DC-F34B-4FFF-A986-136B6374377F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79388" y="261938"/>
            <a:ext cx="8856662" cy="6480175"/>
          </a:xfrm>
        </p:spPr>
        <p:txBody>
          <a:bodyPr/>
          <a:lstStyle/>
          <a:p>
            <a:r>
              <a:rPr lang="fr-CH" dirty="0" err="1" smtClean="0"/>
              <a:t>Example</a:t>
            </a:r>
            <a:r>
              <a:rPr lang="fr-CH" dirty="0" smtClean="0"/>
              <a:t> 3 : </a:t>
            </a:r>
            <a:r>
              <a:rPr lang="fr-CH" i="1" dirty="0" smtClean="0">
                <a:solidFill>
                  <a:srgbClr val="FF0000"/>
                </a:solidFill>
              </a:rPr>
              <a:t>FIFO </a:t>
            </a:r>
            <a:r>
              <a:rPr lang="fr-CH" i="1" dirty="0" err="1" smtClean="0">
                <a:solidFill>
                  <a:srgbClr val="FF0000"/>
                </a:solidFill>
              </a:rPr>
              <a:t>with</a:t>
            </a:r>
            <a:r>
              <a:rPr lang="fr-CH" i="1" dirty="0" smtClean="0">
                <a:solidFill>
                  <a:srgbClr val="FF0000"/>
                </a:solidFill>
              </a:rPr>
              <a:t> B servers</a:t>
            </a:r>
          </a:p>
          <a:p>
            <a:pPr lvl="1"/>
            <a:r>
              <a:rPr lang="fr-CH" i="1" dirty="0" smtClean="0"/>
              <a:t>B</a:t>
            </a:r>
            <a:r>
              <a:rPr lang="fr-CH" dirty="0" smtClean="0"/>
              <a:t> servers</a:t>
            </a:r>
          </a:p>
          <a:p>
            <a:pPr lvl="1"/>
            <a:r>
              <a:rPr lang="fr-CH" dirty="0" smtClean="0"/>
              <a:t>FIFO </a:t>
            </a:r>
            <a:r>
              <a:rPr lang="fr-CH" dirty="0" err="1" smtClean="0"/>
              <a:t>queueing</a:t>
            </a:r>
            <a:endParaRPr lang="fr-CH" dirty="0" smtClean="0"/>
          </a:p>
          <a:p>
            <a:pPr lvl="1"/>
            <a:r>
              <a:rPr lang="fr-CH" dirty="0" smtClean="0"/>
              <a:t>Service </a:t>
            </a:r>
            <a:r>
              <a:rPr lang="fr-CH" dirty="0" err="1" smtClean="0"/>
              <a:t>requirements</a:t>
            </a:r>
            <a:r>
              <a:rPr lang="fr-CH" dirty="0" smtClean="0"/>
              <a:t> for  </a:t>
            </a:r>
            <a:r>
              <a:rPr lang="fr-CH" dirty="0" err="1" smtClean="0"/>
              <a:t>customers</a:t>
            </a:r>
            <a:r>
              <a:rPr lang="fr-CH" dirty="0" smtClean="0"/>
              <a:t> of class </a:t>
            </a:r>
            <a:r>
              <a:rPr lang="fr-CH" i="1" dirty="0" smtClean="0"/>
              <a:t>c </a:t>
            </a:r>
            <a:r>
              <a:rPr lang="fr-CH" dirty="0" smtClean="0"/>
              <a:t> are </a:t>
            </a:r>
            <a:r>
              <a:rPr lang="fr-CH" dirty="0" err="1" smtClean="0"/>
              <a:t>drawn</a:t>
            </a:r>
            <a:r>
              <a:rPr lang="fr-CH" dirty="0" smtClean="0"/>
              <a:t> </a:t>
            </a:r>
            <a:r>
              <a:rPr lang="fr-CH" dirty="0" err="1" smtClean="0"/>
              <a:t>iid</a:t>
            </a:r>
            <a:r>
              <a:rPr lang="fr-CH" dirty="0" smtClean="0"/>
              <a:t> </a:t>
            </a:r>
            <a:r>
              <a:rPr lang="fr-CH" dirty="0" err="1" smtClean="0"/>
              <a:t>from</a:t>
            </a:r>
            <a:r>
              <a:rPr lang="fr-CH" dirty="0" smtClean="0"/>
              <a:t> an </a:t>
            </a:r>
            <a:r>
              <a:rPr lang="fr-CH" i="1" dirty="0" err="1" smtClean="0">
                <a:solidFill>
                  <a:srgbClr val="FF0000"/>
                </a:solidFill>
              </a:rPr>
              <a:t>exponential</a:t>
            </a:r>
            <a:r>
              <a:rPr lang="fr-CH" dirty="0" smtClean="0"/>
              <a:t> distribution, </a:t>
            </a:r>
            <a:r>
              <a:rPr lang="fr-CH" i="1" dirty="0" err="1" smtClean="0">
                <a:solidFill>
                  <a:srgbClr val="FF0000"/>
                </a:solidFill>
              </a:rPr>
              <a:t>independent</a:t>
            </a:r>
            <a:r>
              <a:rPr lang="fr-CH" i="1" dirty="0" smtClean="0"/>
              <a:t> of the class</a:t>
            </a:r>
            <a:r>
              <a:rPr lang="fr-CH" dirty="0" smtClean="0"/>
              <a:t> (but </a:t>
            </a:r>
            <a:r>
              <a:rPr lang="fr-CH" dirty="0" err="1" smtClean="0"/>
              <a:t>may</a:t>
            </a:r>
            <a:r>
              <a:rPr lang="fr-CH" dirty="0" smtClean="0"/>
              <a:t> </a:t>
            </a:r>
            <a:r>
              <a:rPr lang="fr-CH" dirty="0" err="1" smtClean="0"/>
              <a:t>depend</a:t>
            </a:r>
            <a:r>
              <a:rPr lang="fr-CH" dirty="0" smtClean="0"/>
              <a:t> on the station)</a:t>
            </a:r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r>
              <a:rPr lang="fr-CH" dirty="0" err="1" smtClean="0"/>
              <a:t>Example</a:t>
            </a:r>
            <a:r>
              <a:rPr lang="fr-CH" dirty="0" smtClean="0"/>
              <a:t> of </a:t>
            </a:r>
            <a:r>
              <a:rPr lang="fr-CH" dirty="0" err="1" smtClean="0"/>
              <a:t>Category</a:t>
            </a:r>
            <a:r>
              <a:rPr lang="fr-CH" dirty="0" smtClean="0"/>
              <a:t> 2 (MSCCC station): </a:t>
            </a:r>
            <a:r>
              <a:rPr lang="fr-CH" i="1" dirty="0" smtClean="0">
                <a:solidFill>
                  <a:srgbClr val="FF0000"/>
                </a:solidFill>
              </a:rPr>
              <a:t>MSCCC </a:t>
            </a:r>
            <a:r>
              <a:rPr lang="fr-CH" i="1" dirty="0" err="1" smtClean="0">
                <a:solidFill>
                  <a:srgbClr val="FF0000"/>
                </a:solidFill>
              </a:rPr>
              <a:t>with</a:t>
            </a:r>
            <a:r>
              <a:rPr lang="fr-CH" i="1" dirty="0" smtClean="0">
                <a:solidFill>
                  <a:srgbClr val="FF0000"/>
                </a:solidFill>
              </a:rPr>
              <a:t> B servers</a:t>
            </a:r>
          </a:p>
          <a:p>
            <a:pPr lvl="1"/>
            <a:r>
              <a:rPr lang="fr-CH" i="1" dirty="0" smtClean="0"/>
              <a:t>B</a:t>
            </a:r>
            <a:r>
              <a:rPr lang="fr-CH" dirty="0" smtClean="0"/>
              <a:t> servers</a:t>
            </a:r>
          </a:p>
          <a:p>
            <a:pPr lvl="1"/>
            <a:r>
              <a:rPr lang="fr-CH" dirty="0" smtClean="0"/>
              <a:t>FIFO </a:t>
            </a:r>
            <a:r>
              <a:rPr lang="fr-CH" dirty="0" err="1" smtClean="0"/>
              <a:t>queueing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constraints</a:t>
            </a:r>
            <a:endParaRPr lang="fr-CH" dirty="0" smtClean="0"/>
          </a:p>
          <a:p>
            <a:pPr lvl="1">
              <a:buFont typeface="Wingdings" pitchFamily="2" charset="2"/>
              <a:buNone/>
            </a:pPr>
            <a:r>
              <a:rPr lang="fr-CH" dirty="0" smtClean="0"/>
              <a:t>	</a:t>
            </a:r>
            <a:r>
              <a:rPr lang="fr-CH" dirty="0" err="1" smtClean="0"/>
              <a:t>At</a:t>
            </a:r>
            <a:r>
              <a:rPr lang="fr-CH" dirty="0" smtClean="0"/>
              <a:t> </a:t>
            </a:r>
            <a:r>
              <a:rPr lang="fr-CH" dirty="0" err="1" smtClean="0"/>
              <a:t>most</a:t>
            </a:r>
            <a:r>
              <a:rPr lang="fr-CH" dirty="0" smtClean="0"/>
              <a:t> one </a:t>
            </a:r>
            <a:r>
              <a:rPr lang="fr-CH" dirty="0" err="1" smtClean="0"/>
              <a:t>customer</a:t>
            </a:r>
            <a:r>
              <a:rPr lang="fr-CH" dirty="0" smtClean="0"/>
              <a:t> of </a:t>
            </a:r>
            <a:r>
              <a:rPr lang="fr-CH" dirty="0" err="1" smtClean="0"/>
              <a:t>each</a:t>
            </a:r>
            <a:r>
              <a:rPr lang="fr-CH" dirty="0" smtClean="0"/>
              <a:t> class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allowed</a:t>
            </a:r>
            <a:r>
              <a:rPr lang="fr-CH" dirty="0" smtClean="0"/>
              <a:t> in service</a:t>
            </a:r>
          </a:p>
          <a:p>
            <a:pPr lvl="1"/>
            <a:r>
              <a:rPr lang="fr-CH" dirty="0" smtClean="0"/>
              <a:t>Service </a:t>
            </a:r>
            <a:r>
              <a:rPr lang="fr-CH" dirty="0" err="1" smtClean="0"/>
              <a:t>requirements</a:t>
            </a:r>
            <a:r>
              <a:rPr lang="fr-CH" dirty="0" smtClean="0"/>
              <a:t> for  </a:t>
            </a:r>
            <a:r>
              <a:rPr lang="fr-CH" dirty="0" err="1" smtClean="0"/>
              <a:t>customers</a:t>
            </a:r>
            <a:r>
              <a:rPr lang="fr-CH" dirty="0" smtClean="0"/>
              <a:t> of class </a:t>
            </a:r>
            <a:r>
              <a:rPr lang="fr-CH" i="1" dirty="0" smtClean="0"/>
              <a:t>c </a:t>
            </a:r>
            <a:r>
              <a:rPr lang="fr-CH" dirty="0" smtClean="0"/>
              <a:t> are </a:t>
            </a:r>
            <a:r>
              <a:rPr lang="fr-CH" dirty="0" err="1" smtClean="0"/>
              <a:t>drawn</a:t>
            </a:r>
            <a:r>
              <a:rPr lang="fr-CH" dirty="0" smtClean="0"/>
              <a:t> </a:t>
            </a:r>
            <a:r>
              <a:rPr lang="fr-CH" dirty="0" err="1" smtClean="0"/>
              <a:t>iid</a:t>
            </a:r>
            <a:r>
              <a:rPr lang="fr-CH" dirty="0" smtClean="0"/>
              <a:t> </a:t>
            </a:r>
            <a:r>
              <a:rPr lang="fr-CH" dirty="0" err="1" smtClean="0"/>
              <a:t>from</a:t>
            </a:r>
            <a:r>
              <a:rPr lang="fr-CH" dirty="0" smtClean="0"/>
              <a:t> an </a:t>
            </a:r>
            <a:r>
              <a:rPr lang="fr-CH" i="1" dirty="0" err="1" smtClean="0">
                <a:solidFill>
                  <a:srgbClr val="FF0000"/>
                </a:solidFill>
              </a:rPr>
              <a:t>exponential</a:t>
            </a:r>
            <a:r>
              <a:rPr lang="fr-CH" dirty="0" smtClean="0">
                <a:solidFill>
                  <a:srgbClr val="FF0000"/>
                </a:solidFill>
              </a:rPr>
              <a:t> </a:t>
            </a:r>
            <a:r>
              <a:rPr lang="fr-CH" dirty="0" smtClean="0"/>
              <a:t>distribution, </a:t>
            </a:r>
            <a:r>
              <a:rPr lang="fr-CH" i="1" dirty="0" err="1" smtClean="0">
                <a:solidFill>
                  <a:srgbClr val="FF0000"/>
                </a:solidFill>
              </a:rPr>
              <a:t>independent</a:t>
            </a:r>
            <a:r>
              <a:rPr lang="fr-CH" i="1" dirty="0" smtClean="0"/>
              <a:t> of the class</a:t>
            </a:r>
            <a:r>
              <a:rPr lang="fr-CH" dirty="0" smtClean="0"/>
              <a:t> (but </a:t>
            </a:r>
            <a:r>
              <a:rPr lang="fr-CH" dirty="0" err="1" smtClean="0"/>
              <a:t>may</a:t>
            </a:r>
            <a:r>
              <a:rPr lang="fr-CH" dirty="0" smtClean="0"/>
              <a:t> </a:t>
            </a:r>
            <a:r>
              <a:rPr lang="fr-CH" dirty="0" err="1" smtClean="0"/>
              <a:t>depend</a:t>
            </a:r>
            <a:r>
              <a:rPr lang="fr-CH" dirty="0" smtClean="0"/>
              <a:t> on the station)</a:t>
            </a:r>
          </a:p>
          <a:p>
            <a:r>
              <a:rPr lang="fr-CH" dirty="0" err="1" smtClean="0"/>
              <a:t>Examples</a:t>
            </a:r>
            <a:r>
              <a:rPr lang="fr-CH" dirty="0" smtClean="0"/>
              <a:t> 1 and 2 are </a:t>
            </a:r>
            <a:r>
              <a:rPr lang="fr-CH" i="1" dirty="0" err="1" smtClean="0"/>
              <a:t>insensitive</a:t>
            </a:r>
            <a:r>
              <a:rPr lang="fr-CH" dirty="0" smtClean="0"/>
              <a:t> (service time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anything</a:t>
            </a:r>
            <a:r>
              <a:rPr lang="fr-CH" dirty="0" smtClean="0"/>
              <a:t>)</a:t>
            </a:r>
            <a:br>
              <a:rPr lang="fr-CH" dirty="0" smtClean="0"/>
            </a:br>
            <a:r>
              <a:rPr lang="fr-CH" dirty="0" err="1" smtClean="0"/>
              <a:t>Examples</a:t>
            </a:r>
            <a:r>
              <a:rPr lang="fr-CH" dirty="0" smtClean="0"/>
              <a:t> 3 and 4 are not (service time must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exponential</a:t>
            </a:r>
            <a:r>
              <a:rPr lang="fr-CH" dirty="0" smtClean="0"/>
              <a:t>, </a:t>
            </a:r>
            <a:r>
              <a:rPr lang="fr-CH" dirty="0" err="1" smtClean="0"/>
              <a:t>same</a:t>
            </a:r>
            <a:r>
              <a:rPr lang="fr-CH" dirty="0" smtClean="0"/>
              <a:t> for all) </a:t>
            </a:r>
          </a:p>
          <a:p>
            <a:pPr>
              <a:buFont typeface="Wingdings" pitchFamily="2" charset="2"/>
              <a:buNone/>
            </a:pPr>
            <a:endParaRPr lang="fr-CH" dirty="0" smtClean="0"/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5D27FC0-8088-47DA-A7F4-8E54A256C7E0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3035300" cy="1528763"/>
          </a:xfrm>
        </p:spPr>
        <p:txBody>
          <a:bodyPr/>
          <a:lstStyle/>
          <a:p>
            <a:r>
              <a:rPr lang="fr-CH" smtClean="0"/>
              <a:t>Say which network satisfies the hypotheses for product form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2752AFD-5E03-4D3A-9FC9-4BA67C5F588C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6632" y="171432"/>
            <a:ext cx="4541959" cy="268604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3464" y="2886072"/>
            <a:ext cx="3202243" cy="207168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7" name="Picture 2" descr="C:\Users\leboudec\Desktop\Pictur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76" y="2705096"/>
            <a:ext cx="3831942" cy="244317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3938588" y="261938"/>
            <a:ext cx="63341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CH" dirty="0">
                <a:solidFill>
                  <a:schemeClr val="accent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9088" y="2705100"/>
            <a:ext cx="21717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CH" dirty="0">
                <a:solidFill>
                  <a:schemeClr val="accent1">
                    <a:lumMod val="50000"/>
                  </a:schemeClr>
                </a:solidFill>
              </a:rPr>
              <a:t>B (FIFO, </a:t>
            </a:r>
            <a:r>
              <a:rPr lang="fr-CH" dirty="0" err="1">
                <a:solidFill>
                  <a:schemeClr val="accent1">
                    <a:lumMod val="50000"/>
                  </a:schemeClr>
                </a:solidFill>
              </a:rPr>
              <a:t>Exp</a:t>
            </a:r>
            <a:r>
              <a:rPr lang="fr-CH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3463" y="2886075"/>
            <a:ext cx="1447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CH" dirty="0">
                <a:solidFill>
                  <a:schemeClr val="accent1">
                    <a:lumMod val="50000"/>
                  </a:schemeClr>
                </a:solidFill>
              </a:rPr>
              <a:t>C (</a:t>
            </a:r>
            <a:r>
              <a:rPr lang="fr-CH" dirty="0" err="1">
                <a:solidFill>
                  <a:schemeClr val="accent1">
                    <a:lumMod val="50000"/>
                  </a:schemeClr>
                </a:solidFill>
              </a:rPr>
              <a:t>Prio</a:t>
            </a:r>
            <a:r>
              <a:rPr lang="fr-CH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CH" dirty="0" err="1">
                <a:solidFill>
                  <a:schemeClr val="accent1">
                    <a:lumMod val="50000"/>
                  </a:schemeClr>
                </a:solidFill>
              </a:rPr>
              <a:t>Exp</a:t>
            </a:r>
            <a:r>
              <a:rPr lang="fr-CH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Product </a:t>
            </a:r>
            <a:r>
              <a:rPr lang="fr-CH" dirty="0" err="1" smtClean="0"/>
              <a:t>Form</a:t>
            </a:r>
            <a:r>
              <a:rPr lang="fr-CH" dirty="0" smtClean="0"/>
              <a:t> </a:t>
            </a:r>
            <a:r>
              <a:rPr lang="fr-CH" dirty="0" err="1" smtClean="0"/>
              <a:t>Theorem</a:t>
            </a:r>
            <a:endParaRPr lang="fr-CH" dirty="0" smtClean="0"/>
          </a:p>
        </p:txBody>
      </p:sp>
      <p:sp>
        <p:nvSpPr>
          <p:cNvPr id="24579" name="Content Placeholder 5"/>
          <p:cNvSpPr>
            <a:spLocks noGrp="1"/>
          </p:cNvSpPr>
          <p:nvPr>
            <p:ph idx="1"/>
          </p:nvPr>
        </p:nvSpPr>
        <p:spPr>
          <a:xfrm>
            <a:off x="179388" y="1286634"/>
            <a:ext cx="8856662" cy="5455479"/>
          </a:xfrm>
        </p:spPr>
        <p:txBody>
          <a:bodyPr/>
          <a:lstStyle/>
          <a:p>
            <a:r>
              <a:rPr lang="fr-CH" dirty="0" smtClean="0"/>
              <a:t>If a network </a:t>
            </a:r>
            <a:r>
              <a:rPr lang="fr-CH" dirty="0" err="1" smtClean="0"/>
              <a:t>satisfies</a:t>
            </a:r>
            <a:r>
              <a:rPr lang="fr-CH" dirty="0" smtClean="0"/>
              <a:t> the « Product </a:t>
            </a:r>
            <a:r>
              <a:rPr lang="fr-CH" dirty="0" err="1" smtClean="0"/>
              <a:t>Form</a:t>
            </a:r>
            <a:r>
              <a:rPr lang="fr-CH" dirty="0" smtClean="0"/>
              <a:t> » conditions </a:t>
            </a:r>
            <a:r>
              <a:rPr lang="fr-CH" dirty="0" err="1" smtClean="0"/>
              <a:t>given</a:t>
            </a:r>
            <a:r>
              <a:rPr lang="fr-CH" dirty="0" smtClean="0"/>
              <a:t> </a:t>
            </a:r>
            <a:r>
              <a:rPr lang="fr-CH" dirty="0" err="1" smtClean="0"/>
              <a:t>earlier</a:t>
            </a:r>
            <a:endParaRPr lang="fr-CH" dirty="0" smtClean="0"/>
          </a:p>
          <a:p>
            <a:pPr lvl="1"/>
            <a:r>
              <a:rPr lang="fr-CH" dirty="0" smtClean="0"/>
              <a:t>The </a:t>
            </a:r>
            <a:r>
              <a:rPr lang="fr-CH" dirty="0" err="1" smtClean="0"/>
              <a:t>stationary</a:t>
            </a:r>
            <a:r>
              <a:rPr lang="fr-CH" dirty="0" smtClean="0"/>
              <a:t> </a:t>
            </a:r>
            <a:r>
              <a:rPr lang="fr-CH" dirty="0" err="1" smtClean="0"/>
              <a:t>distrib</a:t>
            </a:r>
            <a:r>
              <a:rPr lang="fr-CH" dirty="0" smtClean="0"/>
              <a:t> of </a:t>
            </a:r>
            <a:r>
              <a:rPr lang="fr-CH" dirty="0" err="1" smtClean="0"/>
              <a:t>numbers</a:t>
            </a:r>
            <a:r>
              <a:rPr lang="fr-CH" dirty="0" smtClean="0"/>
              <a:t> of </a:t>
            </a:r>
            <a:r>
              <a:rPr lang="fr-CH" dirty="0" err="1" smtClean="0"/>
              <a:t>customers</a:t>
            </a:r>
            <a:r>
              <a:rPr lang="fr-CH" dirty="0" smtClean="0"/>
              <a:t>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written</a:t>
            </a:r>
            <a:r>
              <a:rPr lang="fr-CH" dirty="0" smtClean="0"/>
              <a:t> </a:t>
            </a:r>
            <a:r>
              <a:rPr lang="fr-CH" dirty="0" err="1" smtClean="0"/>
              <a:t>explicitly</a:t>
            </a:r>
            <a:endParaRPr lang="fr-CH" dirty="0" smtClean="0"/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is</a:t>
            </a:r>
            <a:r>
              <a:rPr lang="fr-CH" dirty="0" smtClean="0"/>
              <a:t> a </a:t>
            </a:r>
            <a:r>
              <a:rPr lang="fr-CH" dirty="0" err="1" smtClean="0"/>
              <a:t>product</a:t>
            </a:r>
            <a:r>
              <a:rPr lang="fr-CH" dirty="0" smtClean="0"/>
              <a:t> of </a:t>
            </a:r>
            <a:r>
              <a:rPr lang="fr-CH" dirty="0" err="1" smtClean="0"/>
              <a:t>terms</a:t>
            </a:r>
            <a:r>
              <a:rPr lang="fr-CH" dirty="0" smtClean="0"/>
              <a:t>, </a:t>
            </a:r>
            <a:r>
              <a:rPr lang="fr-CH" dirty="0" err="1" smtClean="0"/>
              <a:t>where</a:t>
            </a:r>
            <a:r>
              <a:rPr lang="fr-CH" dirty="0" smtClean="0"/>
              <a:t> </a:t>
            </a:r>
            <a:r>
              <a:rPr lang="fr-CH" dirty="0" err="1" smtClean="0"/>
              <a:t>each</a:t>
            </a:r>
            <a:r>
              <a:rPr lang="fr-CH" dirty="0" smtClean="0"/>
              <a:t> </a:t>
            </a:r>
            <a:r>
              <a:rPr lang="fr-CH" dirty="0" err="1" smtClean="0"/>
              <a:t>term</a:t>
            </a:r>
            <a:r>
              <a:rPr lang="fr-CH" dirty="0" smtClean="0"/>
              <a:t> </a:t>
            </a:r>
            <a:r>
              <a:rPr lang="fr-CH" dirty="0" err="1" smtClean="0"/>
              <a:t>depends</a:t>
            </a:r>
            <a:r>
              <a:rPr lang="fr-CH" dirty="0" smtClean="0"/>
              <a:t> </a:t>
            </a:r>
            <a:r>
              <a:rPr lang="fr-CH" dirty="0" err="1" smtClean="0"/>
              <a:t>only</a:t>
            </a:r>
            <a:r>
              <a:rPr lang="fr-CH" dirty="0" smtClean="0"/>
              <a:t> on the station</a:t>
            </a:r>
          </a:p>
          <a:p>
            <a:pPr lvl="1"/>
            <a:r>
              <a:rPr lang="fr-CH" dirty="0" smtClean="0"/>
              <a:t>Efficient </a:t>
            </a:r>
            <a:r>
              <a:rPr lang="fr-CH" dirty="0" err="1" smtClean="0"/>
              <a:t>algorithms</a:t>
            </a:r>
            <a:r>
              <a:rPr lang="fr-CH" dirty="0" smtClean="0"/>
              <a:t> </a:t>
            </a:r>
            <a:r>
              <a:rPr lang="fr-CH" dirty="0" err="1" smtClean="0"/>
              <a:t>exist</a:t>
            </a:r>
            <a:r>
              <a:rPr lang="fr-CH" dirty="0" smtClean="0"/>
              <a:t> to </a:t>
            </a:r>
            <a:r>
              <a:rPr lang="fr-CH" dirty="0" err="1" smtClean="0"/>
              <a:t>compute</a:t>
            </a:r>
            <a:r>
              <a:rPr lang="fr-CH" dirty="0" smtClean="0"/>
              <a:t> performance </a:t>
            </a:r>
            <a:r>
              <a:rPr lang="fr-CH" dirty="0" err="1" smtClean="0"/>
              <a:t>metrics</a:t>
            </a:r>
            <a:r>
              <a:rPr lang="fr-CH" dirty="0" smtClean="0"/>
              <a:t> for </a:t>
            </a:r>
            <a:r>
              <a:rPr lang="fr-CH" dirty="0" err="1" smtClean="0"/>
              <a:t>even</a:t>
            </a:r>
            <a:r>
              <a:rPr lang="fr-CH" dirty="0" smtClean="0"/>
              <a:t> </a:t>
            </a:r>
            <a:r>
              <a:rPr lang="fr-CH" dirty="0" err="1" smtClean="0"/>
              <a:t>very</a:t>
            </a:r>
            <a:r>
              <a:rPr lang="fr-CH" dirty="0" smtClean="0"/>
              <a:t> large networks</a:t>
            </a:r>
          </a:p>
          <a:p>
            <a:pPr lvl="1"/>
            <a:endParaRPr lang="fr-CH" dirty="0" smtClean="0"/>
          </a:p>
          <a:p>
            <a:pPr lvl="1"/>
            <a:r>
              <a:rPr lang="fr-CH" dirty="0" smtClean="0"/>
              <a:t>For PS and Delay stations, service time distribution </a:t>
            </a:r>
            <a:r>
              <a:rPr lang="fr-CH" dirty="0" err="1" smtClean="0"/>
              <a:t>does</a:t>
            </a:r>
            <a:r>
              <a:rPr lang="fr-CH" dirty="0" smtClean="0"/>
              <a:t> not </a:t>
            </a:r>
            <a:r>
              <a:rPr lang="fr-CH" dirty="0" err="1" smtClean="0"/>
              <a:t>matter</a:t>
            </a:r>
            <a:r>
              <a:rPr lang="fr-CH" dirty="0" smtClean="0"/>
              <a:t> </a:t>
            </a:r>
            <a:r>
              <a:rPr lang="fr-CH" dirty="0" err="1" smtClean="0"/>
              <a:t>other</a:t>
            </a:r>
            <a:r>
              <a:rPr lang="fr-CH" dirty="0" smtClean="0"/>
              <a:t> </a:t>
            </a:r>
            <a:r>
              <a:rPr lang="fr-CH" dirty="0" err="1" smtClean="0"/>
              <a:t>than</a:t>
            </a:r>
            <a:r>
              <a:rPr lang="fr-CH" dirty="0" smtClean="0"/>
              <a:t> </a:t>
            </a:r>
            <a:r>
              <a:rPr lang="fr-CH" dirty="0" err="1" smtClean="0"/>
              <a:t>through</a:t>
            </a:r>
            <a:r>
              <a:rPr lang="fr-CH" dirty="0" smtClean="0"/>
              <a:t> </a:t>
            </a:r>
            <a:r>
              <a:rPr lang="fr-CH" dirty="0" err="1" smtClean="0"/>
              <a:t>its</a:t>
            </a:r>
            <a:r>
              <a:rPr lang="fr-CH" dirty="0" smtClean="0"/>
              <a:t>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i="1" dirty="0" smtClean="0"/>
              <a:t>(</a:t>
            </a:r>
            <a:r>
              <a:rPr lang="fr-CH" i="1" dirty="0" err="1" smtClean="0">
                <a:solidFill>
                  <a:srgbClr val="FF0000"/>
                </a:solidFill>
              </a:rPr>
              <a:t>insensitivity</a:t>
            </a:r>
            <a:r>
              <a:rPr lang="fr-CH" i="1" dirty="0" smtClean="0"/>
              <a:t>)</a:t>
            </a:r>
          </a:p>
          <a:p>
            <a:pPr lvl="1"/>
            <a:endParaRPr lang="fr-CH" dirty="0" smtClean="0"/>
          </a:p>
          <a:p>
            <a:pPr lvl="1"/>
            <a:r>
              <a:rPr lang="fr-CH" dirty="0" smtClean="0"/>
              <a:t>The </a:t>
            </a:r>
            <a:r>
              <a:rPr lang="fr-CH" dirty="0" err="1" smtClean="0"/>
              <a:t>natural</a:t>
            </a:r>
            <a:r>
              <a:rPr lang="fr-CH" dirty="0" smtClean="0"/>
              <a:t> </a:t>
            </a:r>
            <a:r>
              <a:rPr lang="fr-CH" i="1" dirty="0" err="1" smtClean="0">
                <a:solidFill>
                  <a:srgbClr val="FF0000"/>
                </a:solidFill>
              </a:rPr>
              <a:t>stability</a:t>
            </a:r>
            <a:r>
              <a:rPr lang="fr-CH" dirty="0" smtClean="0"/>
              <a:t> condition </a:t>
            </a:r>
            <a:r>
              <a:rPr lang="fr-CH" dirty="0" err="1" smtClean="0"/>
              <a:t>holds</a:t>
            </a:r>
            <a:r>
              <a:rPr lang="fr-CH" dirty="0" smtClean="0"/>
              <a:t> 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7C8094A-BD60-4F47-ACF9-395D09AB8BA7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dirty="0" smtClean="0"/>
              <a:t>Networks </a:t>
            </a:r>
            <a:r>
              <a:rPr lang="fr-CH" dirty="0" smtClean="0"/>
              <a:t>of Queues</a:t>
            </a:r>
            <a:br>
              <a:rPr lang="fr-CH" dirty="0" smtClean="0"/>
            </a:br>
            <a:r>
              <a:rPr lang="fr-CH" dirty="0" err="1" smtClean="0"/>
              <a:t>Stability</a:t>
            </a:r>
            <a:r>
              <a:rPr lang="fr-CH" dirty="0" smtClean="0"/>
              <a:t> 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r-CH" smtClean="0"/>
          </a:p>
          <a:p>
            <a:pPr eaLnBrk="1" hangingPunct="1"/>
            <a:r>
              <a:rPr lang="fr-CH" smtClean="0"/>
              <a:t>Queuing networks are frequently used models</a:t>
            </a:r>
          </a:p>
          <a:p>
            <a:pPr eaLnBrk="1" hangingPunct="1"/>
            <a:r>
              <a:rPr lang="fr-CH" smtClean="0"/>
              <a:t>The stability issue may, in general, be a hard one</a:t>
            </a:r>
          </a:p>
          <a:p>
            <a:pPr eaLnBrk="1" hangingPunct="1"/>
            <a:endParaRPr lang="fr-CH" smtClean="0"/>
          </a:p>
          <a:p>
            <a:pPr eaLnBrk="1" hangingPunct="1"/>
            <a:r>
              <a:rPr lang="fr-CH" smtClean="0"/>
              <a:t>Necessary condition for stability (</a:t>
            </a:r>
            <a:r>
              <a:rPr lang="fr-CH" b="1" smtClean="0"/>
              <a:t>Natural Condition</a:t>
            </a:r>
            <a:r>
              <a:rPr lang="fr-CH" smtClean="0"/>
              <a:t>)</a:t>
            </a:r>
            <a:br>
              <a:rPr lang="fr-CH" smtClean="0"/>
            </a:br>
            <a:r>
              <a:rPr lang="fr-CH" smtClean="0"/>
              <a:t/>
            </a:r>
            <a:br>
              <a:rPr lang="fr-CH" smtClean="0"/>
            </a:br>
            <a:r>
              <a:rPr lang="fr-CH" smtClean="0"/>
              <a:t/>
            </a:r>
            <a:br>
              <a:rPr lang="fr-CH" smtClean="0"/>
            </a:br>
            <a:r>
              <a:rPr lang="fr-CH" smtClean="0"/>
              <a:t>	server utilization &lt; 1 		</a:t>
            </a:r>
            <a:br>
              <a:rPr lang="fr-CH" smtClean="0"/>
            </a:br>
            <a:r>
              <a:rPr lang="fr-CH" smtClean="0"/>
              <a:t/>
            </a:r>
            <a:br>
              <a:rPr lang="fr-CH" smtClean="0"/>
            </a:br>
            <a:r>
              <a:rPr lang="fr-CH" smtClean="0"/>
              <a:t>at every queue</a:t>
            </a:r>
          </a:p>
          <a:p>
            <a:pPr eaLnBrk="1" hangingPunct="1"/>
            <a:endParaRPr lang="fr-CH" smtClean="0"/>
          </a:p>
          <a:p>
            <a:pPr eaLnBrk="1" hangingPunct="1">
              <a:buFont typeface="Wingdings" pitchFamily="2" charset="2"/>
              <a:buNone/>
            </a:pPr>
            <a:endParaRPr lang="fr-CH" smtClean="0"/>
          </a:p>
          <a:p>
            <a:pPr eaLnBrk="1" hangingPunct="1">
              <a:buFont typeface="Wingdings" pitchFamily="2" charset="2"/>
              <a:buNone/>
            </a:pPr>
            <a:endParaRPr lang="fr-CH" smtClean="0"/>
          </a:p>
          <a:p>
            <a:pPr eaLnBrk="1" hangingPunct="1"/>
            <a:endParaRPr lang="en-GB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4F9C478-93C8-43C2-9F18-54BED538DCA6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CA3E40C-C9FC-4E39-8B73-7BE43FA27C53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70660" name="Picture 4" descr="C:\Users\leboudec\Desktop\Pictur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" y="80963"/>
            <a:ext cx="7100888" cy="1182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50" y="1438275"/>
            <a:ext cx="8934450" cy="313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B376979-3A77-47ED-9B11-93D65E77E7F2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57538"/>
            <a:ext cx="902017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14850"/>
            <a:ext cx="86201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2" descr="C:\Users\leboudec\Desktop\Pictur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4432" y="0"/>
            <a:ext cx="4857750" cy="309721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Instability Examples</a:t>
            </a:r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BF77E68-4DC8-4F26-A3BA-9D70ADAECACD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8113" y="1076325"/>
            <a:ext cx="5248275" cy="1300163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795588"/>
            <a:ext cx="4991100" cy="3228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86388" y="1076325"/>
            <a:ext cx="3757612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4"/>
              </a:buBlip>
              <a:defRPr/>
            </a:pPr>
            <a:r>
              <a:rPr lang="fr-CH" sz="2000" kern="0" dirty="0">
                <a:solidFill>
                  <a:srgbClr val="5F5F5F"/>
                </a:solidFill>
                <a:latin typeface="+mn-lt"/>
              </a:rPr>
              <a:t>Poisson </a:t>
            </a: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arrivals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; jobs go </a:t>
            </a: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through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stations 1,2,1,2,1 </a:t>
            </a: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then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</a:t>
            </a: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leave</a:t>
            </a:r>
            <a:endParaRPr lang="fr-CH" sz="2000" kern="0" dirty="0">
              <a:solidFill>
                <a:srgbClr val="5F5F5F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4"/>
              </a:buBlip>
              <a:defRPr/>
            </a:pPr>
            <a:r>
              <a:rPr lang="fr-CH" sz="2000" kern="0" dirty="0">
                <a:solidFill>
                  <a:srgbClr val="5F5F5F"/>
                </a:solidFill>
                <a:latin typeface="+mn-lt"/>
              </a:rPr>
              <a:t>A job arrives as type 1, </a:t>
            </a: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then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</a:t>
            </a: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becomes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2, </a:t>
            </a: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then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3 </a:t>
            </a: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etc</a:t>
            </a:r>
            <a:endParaRPr lang="fr-CH" sz="2000" kern="0" dirty="0">
              <a:solidFill>
                <a:srgbClr val="5F5F5F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4"/>
              </a:buBlip>
              <a:defRPr/>
            </a:pP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Exponential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, </a:t>
            </a: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independent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service times </a:t>
            </a: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with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</a:t>
            </a: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mean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</a:t>
            </a:r>
            <a:r>
              <a:rPr lang="fr-CH" sz="2000" i="1" kern="0" dirty="0">
                <a:solidFill>
                  <a:srgbClr val="5F5F5F"/>
                </a:solidFill>
                <a:latin typeface="+mn-lt"/>
              </a:rPr>
              <a:t>m</a:t>
            </a:r>
            <a:r>
              <a:rPr lang="fr-CH" sz="2000" i="1" kern="0" baseline="-25000" dirty="0">
                <a:solidFill>
                  <a:srgbClr val="5F5F5F"/>
                </a:solidFill>
                <a:latin typeface="+mn-lt"/>
              </a:rPr>
              <a:t>i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4"/>
              </a:buBlip>
              <a:defRPr/>
            </a:pP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Priority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</a:t>
            </a: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scheduling</a:t>
            </a:r>
            <a:endParaRPr lang="fr-CH" sz="2000" kern="0" dirty="0">
              <a:solidFill>
                <a:srgbClr val="5F5F5F"/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Blip>
                <a:blip r:embed="rId5"/>
              </a:buBlip>
              <a:defRPr/>
            </a:pPr>
            <a:r>
              <a:rPr lang="fr-CH" kern="0" dirty="0">
                <a:solidFill>
                  <a:srgbClr val="5F5F5F"/>
                </a:solidFill>
                <a:latin typeface="+mn-lt"/>
              </a:rPr>
              <a:t>Station 1 : 5 &gt; 3 &gt;1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Blip>
                <a:blip r:embed="rId5"/>
              </a:buBlip>
              <a:defRPr/>
            </a:pPr>
            <a:r>
              <a:rPr lang="fr-CH" kern="0" dirty="0">
                <a:solidFill>
                  <a:srgbClr val="5F5F5F"/>
                </a:solidFill>
                <a:latin typeface="+mn-lt"/>
              </a:rPr>
              <a:t>Station 2:  2 &gt; 4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4"/>
              </a:buBlip>
              <a:defRPr/>
            </a:pPr>
            <a:endParaRPr lang="fr-CH" sz="2000" kern="0" dirty="0">
              <a:solidFill>
                <a:srgbClr val="5F5F5F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4"/>
              </a:buBlip>
              <a:defRPr/>
            </a:pPr>
            <a:r>
              <a:rPr lang="fr-CH" sz="2000" kern="0" dirty="0">
                <a:solidFill>
                  <a:srgbClr val="5F5F5F"/>
                </a:solidFill>
                <a:latin typeface="+mn-lt"/>
              </a:rPr>
              <a:t>Q: </a:t>
            </a: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What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</a:t>
            </a: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is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the </a:t>
            </a: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natural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</a:t>
            </a: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stability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condition ?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fr-CH" sz="2000" kern="0" dirty="0">
                <a:solidFill>
                  <a:srgbClr val="5F5F5F"/>
                </a:solidFill>
                <a:latin typeface="+mn-lt"/>
              </a:rPr>
              <a:t>A: 	</a:t>
            </a:r>
            <a:r>
              <a:rPr lang="el-GR" sz="2000" kern="0" dirty="0">
                <a:solidFill>
                  <a:srgbClr val="5F5F5F"/>
                </a:solidFill>
                <a:latin typeface="+mn-lt"/>
              </a:rPr>
              <a:t>λ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(</a:t>
            </a:r>
            <a:r>
              <a:rPr lang="fr-CH" sz="2000" i="1" kern="0" dirty="0">
                <a:solidFill>
                  <a:srgbClr val="5F5F5F"/>
                </a:solidFill>
              </a:rPr>
              <a:t>m</a:t>
            </a:r>
            <a:r>
              <a:rPr lang="fr-CH" sz="2000" i="1" kern="0" baseline="-25000" dirty="0">
                <a:solidFill>
                  <a:srgbClr val="5F5F5F"/>
                </a:solidFill>
              </a:rPr>
              <a:t>1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+ </a:t>
            </a:r>
            <a:r>
              <a:rPr lang="fr-CH" sz="2000" i="1" kern="0" dirty="0">
                <a:solidFill>
                  <a:srgbClr val="5F5F5F"/>
                </a:solidFill>
              </a:rPr>
              <a:t>m</a:t>
            </a:r>
            <a:r>
              <a:rPr lang="fr-CH" sz="2000" i="1" kern="0" baseline="-25000" dirty="0">
                <a:solidFill>
                  <a:srgbClr val="5F5F5F"/>
                </a:solidFill>
              </a:rPr>
              <a:t>3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</a:t>
            </a:r>
            <a:r>
              <a:rPr lang="fr-CH" sz="2000" kern="0" dirty="0">
                <a:solidFill>
                  <a:srgbClr val="5F5F5F"/>
                </a:solidFill>
              </a:rPr>
              <a:t>+ </a:t>
            </a:r>
            <a:r>
              <a:rPr lang="fr-CH" sz="2000" i="1" kern="0" dirty="0">
                <a:solidFill>
                  <a:srgbClr val="5F5F5F"/>
                </a:solidFill>
              </a:rPr>
              <a:t>m</a:t>
            </a:r>
            <a:r>
              <a:rPr lang="fr-CH" sz="2000" i="1" kern="0" baseline="-25000" dirty="0">
                <a:solidFill>
                  <a:srgbClr val="5F5F5F"/>
                </a:solidFill>
              </a:rPr>
              <a:t>5</a:t>
            </a:r>
            <a:r>
              <a:rPr lang="fr-CH" sz="2000" kern="0" dirty="0">
                <a:solidFill>
                  <a:srgbClr val="5F5F5F"/>
                </a:solidFill>
              </a:rPr>
              <a:t> 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) &lt; 1</a:t>
            </a:r>
            <a:br>
              <a:rPr lang="fr-CH" sz="2000" kern="0" dirty="0">
                <a:solidFill>
                  <a:srgbClr val="5F5F5F"/>
                </a:solidFill>
                <a:latin typeface="+mn-lt"/>
              </a:rPr>
            </a:br>
            <a:r>
              <a:rPr lang="fr-CH" sz="2000" kern="0" dirty="0">
                <a:solidFill>
                  <a:srgbClr val="5F5F5F"/>
                </a:solidFill>
                <a:latin typeface="+mn-lt"/>
              </a:rPr>
              <a:t>	</a:t>
            </a:r>
            <a:r>
              <a:rPr lang="el-GR" sz="2000" kern="0" dirty="0">
                <a:solidFill>
                  <a:srgbClr val="5F5F5F"/>
                </a:solidFill>
              </a:rPr>
              <a:t> λ</a:t>
            </a:r>
            <a:r>
              <a:rPr lang="fr-CH" sz="2000" kern="0" dirty="0">
                <a:solidFill>
                  <a:srgbClr val="5F5F5F"/>
                </a:solidFill>
              </a:rPr>
              <a:t> (</a:t>
            </a:r>
            <a:r>
              <a:rPr lang="fr-CH" sz="2000" i="1" kern="0" dirty="0">
                <a:solidFill>
                  <a:srgbClr val="5F5F5F"/>
                </a:solidFill>
              </a:rPr>
              <a:t>m</a:t>
            </a:r>
            <a:r>
              <a:rPr lang="fr-CH" sz="2000" i="1" kern="0" baseline="-25000" dirty="0">
                <a:solidFill>
                  <a:srgbClr val="5F5F5F"/>
                </a:solidFill>
              </a:rPr>
              <a:t>2</a:t>
            </a:r>
            <a:r>
              <a:rPr lang="fr-CH" sz="2000" kern="0" dirty="0">
                <a:solidFill>
                  <a:srgbClr val="5F5F5F"/>
                </a:solidFill>
              </a:rPr>
              <a:t> + </a:t>
            </a:r>
            <a:r>
              <a:rPr lang="fr-CH" sz="2000" i="1" kern="0" dirty="0">
                <a:solidFill>
                  <a:srgbClr val="5F5F5F"/>
                </a:solidFill>
              </a:rPr>
              <a:t>m</a:t>
            </a:r>
            <a:r>
              <a:rPr lang="fr-CH" sz="2000" i="1" kern="0" baseline="-25000" dirty="0">
                <a:solidFill>
                  <a:srgbClr val="5F5F5F"/>
                </a:solidFill>
              </a:rPr>
              <a:t>4</a:t>
            </a:r>
            <a:r>
              <a:rPr lang="fr-CH" sz="2000" kern="0" dirty="0">
                <a:solidFill>
                  <a:srgbClr val="5F5F5F"/>
                </a:solidFill>
              </a:rPr>
              <a:t>) &lt; 1</a:t>
            </a:r>
            <a:endParaRPr lang="fr-CH" sz="2000" kern="0" dirty="0">
              <a:solidFill>
                <a:srgbClr val="5F5F5F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endParaRPr lang="fr-CH" sz="2000" kern="0" dirty="0">
              <a:solidFill>
                <a:srgbClr val="5F5F5F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4"/>
              </a:buBlip>
              <a:defRPr/>
            </a:pPr>
            <a:endParaRPr lang="en-GB" sz="2000" kern="0" dirty="0">
              <a:solidFill>
                <a:srgbClr val="5F5F5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179388" y="2886075"/>
            <a:ext cx="3035300" cy="3856038"/>
          </a:xfrm>
        </p:spPr>
        <p:txBody>
          <a:bodyPr/>
          <a:lstStyle/>
          <a:p>
            <a:r>
              <a:rPr lang="el-GR" smtClean="0"/>
              <a:t>λ</a:t>
            </a:r>
            <a:r>
              <a:rPr lang="fr-CH" smtClean="0"/>
              <a:t> = 1</a:t>
            </a:r>
            <a:br>
              <a:rPr lang="fr-CH" smtClean="0"/>
            </a:br>
            <a:r>
              <a:rPr lang="fr-CH" i="1" smtClean="0"/>
              <a:t>m</a:t>
            </a:r>
            <a:r>
              <a:rPr lang="fr-CH" i="1" baseline="-25000" smtClean="0"/>
              <a:t>1</a:t>
            </a:r>
            <a:r>
              <a:rPr lang="fr-CH" smtClean="0"/>
              <a:t> = </a:t>
            </a:r>
            <a:r>
              <a:rPr lang="fr-CH" i="1" smtClean="0"/>
              <a:t>m</a:t>
            </a:r>
            <a:r>
              <a:rPr lang="fr-CH" i="1" baseline="-25000" smtClean="0"/>
              <a:t>3</a:t>
            </a:r>
            <a:r>
              <a:rPr lang="fr-CH" smtClean="0"/>
              <a:t> =</a:t>
            </a:r>
            <a:r>
              <a:rPr lang="fr-CH" i="1" smtClean="0"/>
              <a:t> m</a:t>
            </a:r>
            <a:r>
              <a:rPr lang="fr-CH" i="1" baseline="-25000" smtClean="0"/>
              <a:t>4</a:t>
            </a:r>
            <a:r>
              <a:rPr lang="fr-CH" smtClean="0"/>
              <a:t> =</a:t>
            </a:r>
            <a:r>
              <a:rPr lang="fr-CH" i="1" smtClean="0"/>
              <a:t> 0.1</a:t>
            </a:r>
            <a:r>
              <a:rPr lang="fr-CH" smtClean="0"/>
              <a:t/>
            </a:r>
            <a:br>
              <a:rPr lang="fr-CH" smtClean="0"/>
            </a:br>
            <a:r>
              <a:rPr lang="fr-CH" i="1" smtClean="0"/>
              <a:t> m</a:t>
            </a:r>
            <a:r>
              <a:rPr lang="fr-CH" i="1" baseline="-25000" smtClean="0"/>
              <a:t>2</a:t>
            </a:r>
            <a:r>
              <a:rPr lang="fr-CH" smtClean="0"/>
              <a:t> =</a:t>
            </a:r>
            <a:r>
              <a:rPr lang="fr-CH" i="1" smtClean="0"/>
              <a:t> m</a:t>
            </a:r>
            <a:r>
              <a:rPr lang="fr-CH" i="1" baseline="-25000" smtClean="0"/>
              <a:t>5</a:t>
            </a:r>
            <a:r>
              <a:rPr lang="fr-CH" smtClean="0"/>
              <a:t> =</a:t>
            </a:r>
            <a:r>
              <a:rPr lang="fr-CH" i="1" smtClean="0"/>
              <a:t>  0.6</a:t>
            </a:r>
          </a:p>
          <a:p>
            <a:r>
              <a:rPr lang="fr-CH" smtClean="0"/>
              <a:t>Utilization factors</a:t>
            </a:r>
          </a:p>
          <a:p>
            <a:pPr lvl="1"/>
            <a:r>
              <a:rPr lang="fr-CH" smtClean="0"/>
              <a:t>Station 1: 0.8 </a:t>
            </a:r>
          </a:p>
          <a:p>
            <a:pPr lvl="1"/>
            <a:r>
              <a:rPr lang="fr-CH" smtClean="0"/>
              <a:t>Station 2: 0.7</a:t>
            </a:r>
          </a:p>
          <a:p>
            <a:r>
              <a:rPr lang="fr-CH" smtClean="0"/>
              <a:t>Network is  unstable !</a:t>
            </a:r>
          </a:p>
          <a:p>
            <a:endParaRPr lang="fr-CH" smtClean="0"/>
          </a:p>
          <a:p>
            <a:r>
              <a:rPr lang="fr-CH" smtClean="0"/>
              <a:t>If  </a:t>
            </a:r>
            <a:r>
              <a:rPr lang="el-GR" smtClean="0"/>
              <a:t>λ</a:t>
            </a:r>
            <a:r>
              <a:rPr lang="fr-CH" smtClean="0"/>
              <a:t> (</a:t>
            </a:r>
            <a:r>
              <a:rPr lang="fr-CH" i="1" smtClean="0"/>
              <a:t>m</a:t>
            </a:r>
            <a:r>
              <a:rPr lang="fr-CH" i="1" baseline="-25000" smtClean="0"/>
              <a:t>1</a:t>
            </a:r>
            <a:r>
              <a:rPr lang="fr-CH" smtClean="0"/>
              <a:t> + </a:t>
            </a:r>
            <a:r>
              <a:rPr lang="fr-CH" i="1" smtClean="0"/>
              <a:t>…</a:t>
            </a:r>
            <a:r>
              <a:rPr lang="fr-CH" smtClean="0"/>
              <a:t> +</a:t>
            </a:r>
            <a:r>
              <a:rPr lang="fr-CH" i="1" smtClean="0"/>
              <a:t> m</a:t>
            </a:r>
            <a:r>
              <a:rPr lang="fr-CH" i="1" baseline="-25000" smtClean="0"/>
              <a:t>5</a:t>
            </a:r>
            <a:r>
              <a:rPr lang="fr-CH" smtClean="0"/>
              <a:t> ) &lt; </a:t>
            </a:r>
            <a:r>
              <a:rPr lang="fr-CH" i="1" smtClean="0"/>
              <a:t>1 </a:t>
            </a:r>
            <a:r>
              <a:rPr lang="fr-CH" smtClean="0"/>
              <a:t> network is stable; why?</a:t>
            </a:r>
          </a:p>
          <a:p>
            <a:endParaRPr lang="fr-CH" smtClean="0"/>
          </a:p>
        </p:txBody>
      </p:sp>
      <p:sp>
        <p:nvSpPr>
          <p:cNvPr id="614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031AB10-C8BC-46A9-9708-D6C488E450F0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442913"/>
            <a:ext cx="3201988" cy="2071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2488" y="171450"/>
            <a:ext cx="4276725" cy="633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pPr eaLnBrk="1" hangingPunct="1"/>
            <a:r>
              <a:rPr lang="fr-CH" smtClean="0"/>
              <a:t>Bramson’s Example 1:  A Simple FIFO Network</a:t>
            </a:r>
            <a:endParaRPr lang="en-GB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752975" y="1981200"/>
            <a:ext cx="4252913" cy="4876800"/>
          </a:xfrm>
        </p:spPr>
        <p:txBody>
          <a:bodyPr/>
          <a:lstStyle/>
          <a:p>
            <a:pPr eaLnBrk="1" hangingPunct="1"/>
            <a:r>
              <a:rPr lang="fr-CH" smtClean="0"/>
              <a:t>Poisson arrivals; jobs go through stations A, B,B…,B, A then leave</a:t>
            </a:r>
          </a:p>
          <a:p>
            <a:pPr eaLnBrk="1" hangingPunct="1"/>
            <a:r>
              <a:rPr lang="fr-CH" smtClean="0"/>
              <a:t>Exponential, independent service times</a:t>
            </a:r>
          </a:p>
          <a:p>
            <a:pPr lvl="1" eaLnBrk="1" hangingPunct="1"/>
            <a:r>
              <a:rPr lang="fr-CH" smtClean="0"/>
              <a:t>Steps 2 and last: mean is </a:t>
            </a:r>
            <a:r>
              <a:rPr lang="fr-CH" i="1" smtClean="0"/>
              <a:t>L</a:t>
            </a:r>
            <a:endParaRPr lang="fr-CH" smtClean="0"/>
          </a:p>
          <a:p>
            <a:pPr lvl="1" eaLnBrk="1" hangingPunct="1"/>
            <a:r>
              <a:rPr lang="fr-CH" smtClean="0"/>
              <a:t>Other steps: mean is </a:t>
            </a:r>
            <a:r>
              <a:rPr lang="fr-CH" i="1" smtClean="0"/>
              <a:t>S</a:t>
            </a:r>
            <a:endParaRPr lang="fr-CH" smtClean="0"/>
          </a:p>
          <a:p>
            <a:pPr eaLnBrk="1" hangingPunct="1"/>
            <a:endParaRPr lang="fr-CH" smtClean="0"/>
          </a:p>
          <a:p>
            <a:pPr eaLnBrk="1" hangingPunct="1"/>
            <a:r>
              <a:rPr lang="fr-CH" smtClean="0"/>
              <a:t>Q: What is the natural stability condition ?</a:t>
            </a:r>
          </a:p>
          <a:p>
            <a:pPr eaLnBrk="1" hangingPunct="1"/>
            <a:r>
              <a:rPr lang="fr-CH" smtClean="0"/>
              <a:t>A: 	</a:t>
            </a:r>
            <a:r>
              <a:rPr lang="el-GR" smtClean="0"/>
              <a:t>λ</a:t>
            </a:r>
            <a:r>
              <a:rPr lang="fr-CH" smtClean="0"/>
              <a:t> ( </a:t>
            </a:r>
            <a:r>
              <a:rPr lang="fr-CH" i="1" smtClean="0"/>
              <a:t>L</a:t>
            </a:r>
            <a:r>
              <a:rPr lang="fr-CH" smtClean="0"/>
              <a:t> + </a:t>
            </a:r>
            <a:r>
              <a:rPr lang="fr-CH" i="1" smtClean="0"/>
              <a:t>S</a:t>
            </a:r>
            <a:r>
              <a:rPr lang="fr-CH" smtClean="0"/>
              <a:t> ) &lt; 1</a:t>
            </a:r>
            <a:br>
              <a:rPr lang="fr-CH" smtClean="0"/>
            </a:br>
            <a:r>
              <a:rPr lang="fr-CH" smtClean="0"/>
              <a:t>	</a:t>
            </a:r>
            <a:r>
              <a:rPr lang="el-GR" smtClean="0"/>
              <a:t>λ</a:t>
            </a:r>
            <a:r>
              <a:rPr lang="fr-CH" smtClean="0"/>
              <a:t> ( (</a:t>
            </a:r>
            <a:r>
              <a:rPr lang="fr-CH" i="1" smtClean="0"/>
              <a:t>J</a:t>
            </a:r>
            <a:r>
              <a:rPr lang="fr-CH" smtClean="0"/>
              <a:t>-1)</a:t>
            </a:r>
            <a:r>
              <a:rPr lang="fr-CH" i="1" smtClean="0"/>
              <a:t>S</a:t>
            </a:r>
            <a:r>
              <a:rPr lang="fr-CH" smtClean="0"/>
              <a:t> + </a:t>
            </a:r>
            <a:r>
              <a:rPr lang="fr-CH" i="1" smtClean="0"/>
              <a:t>L</a:t>
            </a:r>
            <a:r>
              <a:rPr lang="fr-CH" smtClean="0"/>
              <a:t> ) &lt; 1 </a:t>
            </a:r>
          </a:p>
          <a:p>
            <a:pPr eaLnBrk="1" hangingPunct="1"/>
            <a:r>
              <a:rPr lang="fr-CH" smtClean="0"/>
              <a:t>Bramson showed:  may be unstable whereas natural stability condition holds</a:t>
            </a:r>
          </a:p>
          <a:p>
            <a:pPr eaLnBrk="1" hangingPunct="1">
              <a:buFont typeface="Wingdings" pitchFamily="2" charset="2"/>
              <a:buNone/>
            </a:pPr>
            <a:endParaRPr lang="fr-CH" smtClean="0"/>
          </a:p>
          <a:p>
            <a:pPr eaLnBrk="1" hangingPunct="1"/>
            <a:endParaRPr lang="en-GB" smtClean="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8113" y="623888"/>
            <a:ext cx="6378575" cy="1166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173" name="Picture 2" descr="C:\Users\leboudec\Desktop\Pictur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05100"/>
            <a:ext cx="4857750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2800" smtClean="0"/>
              <a:t>Bramson’s Example 2</a:t>
            </a:r>
            <a:br>
              <a:rPr lang="fr-CH" sz="2800" smtClean="0"/>
            </a:br>
            <a:r>
              <a:rPr lang="fr-CH" sz="2800" smtClean="0"/>
              <a:t>A FIFO Network with Arbitrarily Small Utilization Factor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653213" y="1052513"/>
            <a:ext cx="2382837" cy="5689600"/>
          </a:xfrm>
        </p:spPr>
        <p:txBody>
          <a:bodyPr/>
          <a:lstStyle/>
          <a:p>
            <a:r>
              <a:rPr lang="fr-CH" i="1" smtClean="0"/>
              <a:t>m</a:t>
            </a:r>
            <a:r>
              <a:rPr lang="fr-CH" smtClean="0"/>
              <a:t> queues</a:t>
            </a:r>
          </a:p>
          <a:p>
            <a:r>
              <a:rPr lang="fr-CH" smtClean="0"/>
              <a:t>2 types of customers</a:t>
            </a:r>
          </a:p>
          <a:p>
            <a:r>
              <a:rPr lang="el-GR" smtClean="0"/>
              <a:t>λ</a:t>
            </a:r>
            <a:r>
              <a:rPr lang="fr-CH" smtClean="0"/>
              <a:t> = 0.5 each type  </a:t>
            </a:r>
          </a:p>
          <a:p>
            <a:r>
              <a:rPr lang="fr-CH" smtClean="0"/>
              <a:t>routing as shown, </a:t>
            </a:r>
            <a:br>
              <a:rPr lang="fr-CH" smtClean="0"/>
            </a:br>
            <a:r>
              <a:rPr lang="fr-CH" smtClean="0"/>
              <a:t>…  =  7 visits</a:t>
            </a:r>
          </a:p>
          <a:p>
            <a:r>
              <a:rPr lang="fr-CH" smtClean="0"/>
              <a:t>FIFO</a:t>
            </a:r>
          </a:p>
          <a:p>
            <a:r>
              <a:rPr lang="fr-CH" smtClean="0"/>
              <a:t>Exponential service times, with mean as shown</a:t>
            </a:r>
            <a:endParaRPr lang="fr-CH" i="1" smtClean="0"/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1CC4A89-742C-4D55-9B80-CB1E97F3D2C8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985838"/>
            <a:ext cx="6457950" cy="1419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3067050"/>
            <a:ext cx="6172200" cy="828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862013" y="38814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i="1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8200" name="TextBox 7"/>
          <p:cNvSpPr txBox="1">
            <a:spLocks noChangeArrowheads="1"/>
          </p:cNvSpPr>
          <p:nvPr/>
        </p:nvSpPr>
        <p:spPr bwMode="auto">
          <a:xfrm>
            <a:off x="5875338" y="38814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i="1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088" y="3881438"/>
            <a:ext cx="3000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i="1" dirty="0">
                <a:solidFill>
                  <a:schemeClr val="accent1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8202" name="TextBox 9"/>
          <p:cNvSpPr txBox="1">
            <a:spLocks noChangeArrowheads="1"/>
          </p:cNvSpPr>
          <p:nvPr/>
        </p:nvSpPr>
        <p:spPr bwMode="auto">
          <a:xfrm>
            <a:off x="2268538" y="38814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i="1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8203" name="TextBox 10"/>
          <p:cNvSpPr txBox="1">
            <a:spLocks noChangeArrowheads="1"/>
          </p:cNvSpPr>
          <p:nvPr/>
        </p:nvSpPr>
        <p:spPr bwMode="auto">
          <a:xfrm>
            <a:off x="4349750" y="388143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i="1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25" y="3881438"/>
            <a:ext cx="3000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i="1" dirty="0">
                <a:solidFill>
                  <a:schemeClr val="accent1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3963" y="3881438"/>
            <a:ext cx="3000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i="1" dirty="0">
                <a:solidFill>
                  <a:schemeClr val="accent1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57375" y="3881438"/>
            <a:ext cx="3000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i="1" dirty="0">
                <a:solidFill>
                  <a:schemeClr val="accent1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43188" y="3881438"/>
            <a:ext cx="3000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i="1" dirty="0">
                <a:solidFill>
                  <a:schemeClr val="accent1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6600" y="3881438"/>
            <a:ext cx="3000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i="1" dirty="0">
                <a:solidFill>
                  <a:schemeClr val="accent1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4400" y="3881438"/>
            <a:ext cx="3000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i="1" dirty="0">
                <a:solidFill>
                  <a:schemeClr val="accent1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57813" y="3881438"/>
            <a:ext cx="3000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i="1" dirty="0">
                <a:solidFill>
                  <a:schemeClr val="accent1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319088" y="4786313"/>
            <a:ext cx="5610225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Utilization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factor </a:t>
            </a: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at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</a:t>
            </a: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every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station </a:t>
            </a:r>
            <a:r>
              <a:rPr lang="fr-CH" sz="2000" kern="0" dirty="0">
                <a:solidFill>
                  <a:srgbClr val="5F5F5F"/>
                </a:solidFill>
                <a:latin typeface="Cambria"/>
              </a:rPr>
              <a:t>≤ 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4 </a:t>
            </a:r>
            <a:r>
              <a:rPr lang="el-GR" sz="2000" kern="0" dirty="0">
                <a:solidFill>
                  <a:srgbClr val="5F5F5F"/>
                </a:solidFill>
                <a:latin typeface="Cambria"/>
              </a:rPr>
              <a:t>λ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</a:t>
            </a:r>
            <a:r>
              <a:rPr lang="fr-CH" sz="2000" i="1" kern="0" dirty="0">
                <a:solidFill>
                  <a:srgbClr val="5F5F5F"/>
                </a:solidFill>
                <a:latin typeface="+mn-lt"/>
              </a:rPr>
              <a:t>S</a:t>
            </a: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fr-CH" sz="2000" kern="0" dirty="0">
                <a:solidFill>
                  <a:srgbClr val="5F5F5F"/>
                </a:solidFill>
                <a:latin typeface="+mn-lt"/>
              </a:rPr>
              <a:t>Network </a:t>
            </a: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is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</a:t>
            </a:r>
            <a:r>
              <a:rPr lang="fr-CH" sz="2000" kern="0" dirty="0" err="1">
                <a:solidFill>
                  <a:srgbClr val="5F5F5F"/>
                </a:solidFill>
                <a:latin typeface="+mn-lt"/>
              </a:rPr>
              <a:t>unstable</a:t>
            </a:r>
            <a:r>
              <a:rPr lang="fr-CH" sz="2000" kern="0" dirty="0">
                <a:solidFill>
                  <a:srgbClr val="5F5F5F"/>
                </a:solidFill>
                <a:latin typeface="+mn-lt"/>
              </a:rPr>
              <a:t> for </a:t>
            </a:r>
            <a:br>
              <a:rPr lang="fr-CH" sz="2000" kern="0" dirty="0">
                <a:solidFill>
                  <a:srgbClr val="5F5F5F"/>
                </a:solidFill>
                <a:latin typeface="+mn-lt"/>
              </a:rPr>
            </a:br>
            <a:r>
              <a:rPr lang="fr-CH" sz="2000" i="1" kern="0" dirty="0">
                <a:solidFill>
                  <a:srgbClr val="BBE0E3">
                    <a:lumMod val="50000"/>
                  </a:srgbClr>
                </a:solidFill>
                <a:latin typeface="Cambria"/>
              </a:rPr>
              <a:t>S</a:t>
            </a:r>
            <a:r>
              <a:rPr lang="fr-CH" sz="2000" kern="0" dirty="0">
                <a:solidFill>
                  <a:srgbClr val="5F5F5F"/>
                </a:solidFill>
                <a:latin typeface="Cambria"/>
              </a:rPr>
              <a:t> ≤ 0.01</a:t>
            </a:r>
            <a:br>
              <a:rPr lang="fr-CH" sz="2000" kern="0" dirty="0">
                <a:solidFill>
                  <a:srgbClr val="5F5F5F"/>
                </a:solidFill>
                <a:latin typeface="Cambria"/>
              </a:rPr>
            </a:br>
            <a:r>
              <a:rPr lang="fr-CH" sz="2000" i="1" kern="0" dirty="0">
                <a:solidFill>
                  <a:srgbClr val="FF0000"/>
                </a:solidFill>
                <a:latin typeface="Cambria"/>
              </a:rPr>
              <a:t>L</a:t>
            </a:r>
            <a:r>
              <a:rPr lang="fr-CH" sz="2000" i="1" kern="0" dirty="0">
                <a:solidFill>
                  <a:srgbClr val="5F5F5F"/>
                </a:solidFill>
                <a:latin typeface="Cambria"/>
              </a:rPr>
              <a:t> </a:t>
            </a:r>
            <a:r>
              <a:rPr lang="fr-CH" sz="2000" kern="0" dirty="0">
                <a:solidFill>
                  <a:srgbClr val="5F5F5F"/>
                </a:solidFill>
                <a:latin typeface="Cambria"/>
              </a:rPr>
              <a:t>≤ </a:t>
            </a:r>
            <a:r>
              <a:rPr lang="fr-CH" sz="2000" i="1" kern="0" dirty="0">
                <a:solidFill>
                  <a:srgbClr val="5F5F5F"/>
                </a:solidFill>
                <a:latin typeface="Cambria"/>
              </a:rPr>
              <a:t>S</a:t>
            </a:r>
            <a:r>
              <a:rPr lang="fr-CH" sz="2000" kern="0" baseline="30000" dirty="0">
                <a:solidFill>
                  <a:srgbClr val="5F5F5F"/>
                </a:solidFill>
                <a:latin typeface="Cambria"/>
              </a:rPr>
              <a:t>8</a:t>
            </a:r>
            <a:r>
              <a:rPr lang="fr-CH" sz="2000" kern="0" dirty="0">
                <a:solidFill>
                  <a:srgbClr val="5F5F5F"/>
                </a:solidFill>
                <a:latin typeface="Cambria"/>
              </a:rPr>
              <a:t/>
            </a:r>
            <a:br>
              <a:rPr lang="fr-CH" sz="2000" kern="0" dirty="0">
                <a:solidFill>
                  <a:srgbClr val="5F5F5F"/>
                </a:solidFill>
                <a:latin typeface="Cambria"/>
              </a:rPr>
            </a:br>
            <a:r>
              <a:rPr lang="fr-CH" sz="2000" kern="0" dirty="0">
                <a:solidFill>
                  <a:srgbClr val="5F5F5F"/>
                </a:solidFill>
                <a:latin typeface="Cambria"/>
              </a:rPr>
              <a:t> </a:t>
            </a:r>
            <a:r>
              <a:rPr lang="fr-CH" sz="2000" i="1" kern="0" dirty="0">
                <a:solidFill>
                  <a:srgbClr val="5F5F5F"/>
                </a:solidFill>
                <a:latin typeface="Cambria"/>
              </a:rPr>
              <a:t>m</a:t>
            </a:r>
            <a:r>
              <a:rPr lang="fr-CH" sz="2000" kern="0" dirty="0">
                <a:solidFill>
                  <a:srgbClr val="5F5F5F"/>
                </a:solidFill>
                <a:latin typeface="Cambria"/>
              </a:rPr>
              <a:t> = </a:t>
            </a:r>
            <a:r>
              <a:rPr lang="fr-CH" sz="2000" kern="0" dirty="0" err="1">
                <a:solidFill>
                  <a:srgbClr val="5F5F5F"/>
                </a:solidFill>
                <a:latin typeface="Cambria"/>
              </a:rPr>
              <a:t>floor</a:t>
            </a:r>
            <a:r>
              <a:rPr lang="fr-CH" sz="2000" kern="0" dirty="0">
                <a:solidFill>
                  <a:srgbClr val="5F5F5F"/>
                </a:solidFill>
                <a:latin typeface="Cambria"/>
              </a:rPr>
              <a:t>(-2 (log </a:t>
            </a:r>
            <a:r>
              <a:rPr lang="fr-CH" sz="2000" i="1" kern="0" dirty="0">
                <a:solidFill>
                  <a:srgbClr val="5F5F5F"/>
                </a:solidFill>
                <a:latin typeface="Cambria"/>
              </a:rPr>
              <a:t>L</a:t>
            </a:r>
            <a:r>
              <a:rPr lang="fr-CH" sz="2000" kern="0" dirty="0">
                <a:solidFill>
                  <a:srgbClr val="5F5F5F"/>
                </a:solidFill>
                <a:latin typeface="Cambria"/>
              </a:rPr>
              <a:t> )/</a:t>
            </a:r>
            <a:r>
              <a:rPr lang="fr-CH" sz="2000" i="1" kern="0" dirty="0">
                <a:solidFill>
                  <a:srgbClr val="5F5F5F"/>
                </a:solidFill>
                <a:latin typeface="Cambria"/>
              </a:rPr>
              <a:t>L</a:t>
            </a:r>
            <a:r>
              <a:rPr lang="fr-CH" sz="2000" kern="0" dirty="0">
                <a:solidFill>
                  <a:srgbClr val="5F5F5F"/>
                </a:solidFill>
                <a:latin typeface="Cambria"/>
              </a:rPr>
              <a:t>)</a:t>
            </a:r>
            <a:endParaRPr lang="fr-CH" sz="2000" i="1" kern="0" dirty="0">
              <a:solidFill>
                <a:srgbClr val="5F5F5F"/>
              </a:solidFill>
              <a:latin typeface="Cambria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4"/>
              </a:buBlip>
              <a:defRPr/>
            </a:pPr>
            <a:endParaRPr lang="fr-CH" sz="2000" i="1" kern="0" dirty="0">
              <a:solidFill>
                <a:srgbClr val="5F5F5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Take Home Message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natural</a:t>
            </a:r>
            <a:r>
              <a:rPr lang="fr-CH" dirty="0" smtClean="0"/>
              <a:t> </a:t>
            </a:r>
            <a:r>
              <a:rPr lang="fr-CH" dirty="0" err="1" smtClean="0"/>
              <a:t>stability</a:t>
            </a:r>
            <a:r>
              <a:rPr lang="fr-CH" dirty="0" smtClean="0"/>
              <a:t> condition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necessary</a:t>
            </a:r>
            <a:r>
              <a:rPr lang="fr-CH" dirty="0" smtClean="0"/>
              <a:t> but </a:t>
            </a:r>
            <a:r>
              <a:rPr lang="fr-CH" dirty="0" err="1" smtClean="0"/>
              <a:t>may</a:t>
            </a:r>
            <a:r>
              <a:rPr lang="fr-CH" dirty="0" smtClean="0"/>
              <a:t> not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sufficient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endParaRPr lang="fr-CH" dirty="0" smtClean="0"/>
          </a:p>
          <a:p>
            <a:r>
              <a:rPr lang="fr-CH" dirty="0" smtClean="0"/>
              <a:t>There </a:t>
            </a:r>
            <a:r>
              <a:rPr lang="fr-CH" dirty="0" err="1" smtClean="0"/>
              <a:t>is</a:t>
            </a:r>
            <a:r>
              <a:rPr lang="fr-CH" dirty="0" smtClean="0"/>
              <a:t> a class of networks </a:t>
            </a:r>
            <a:r>
              <a:rPr lang="fr-CH" dirty="0" err="1" smtClean="0"/>
              <a:t>where</a:t>
            </a:r>
            <a:r>
              <a:rPr lang="fr-CH" dirty="0" smtClean="0"/>
              <a:t> </a:t>
            </a:r>
            <a:r>
              <a:rPr lang="fr-CH" dirty="0" err="1" smtClean="0"/>
              <a:t>this</a:t>
            </a:r>
            <a:r>
              <a:rPr lang="fr-CH" dirty="0" smtClean="0"/>
              <a:t> </a:t>
            </a:r>
            <a:r>
              <a:rPr lang="fr-CH" dirty="0" err="1" smtClean="0"/>
              <a:t>never</a:t>
            </a:r>
            <a:r>
              <a:rPr lang="fr-CH" dirty="0" smtClean="0"/>
              <a:t> </a:t>
            </a:r>
            <a:r>
              <a:rPr lang="fr-CH" dirty="0" err="1" smtClean="0"/>
              <a:t>happens</a:t>
            </a:r>
            <a:r>
              <a:rPr lang="fr-CH" dirty="0" smtClean="0"/>
              <a:t>. Product </a:t>
            </a:r>
            <a:r>
              <a:rPr lang="fr-CH" dirty="0" err="1" smtClean="0"/>
              <a:t>Form</a:t>
            </a:r>
            <a:r>
              <a:rPr lang="fr-CH" dirty="0" smtClean="0"/>
              <a:t> Queuing Networks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2E4027D-6F69-404C-BAAD-56F5AD90057E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Product </a:t>
            </a:r>
            <a:r>
              <a:rPr lang="fr-CH" dirty="0" err="1" smtClean="0"/>
              <a:t>Form</a:t>
            </a:r>
            <a:r>
              <a:rPr lang="fr-CH" dirty="0" smtClean="0"/>
              <a:t> Networks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87338" y="1168400"/>
            <a:ext cx="8856662" cy="1717675"/>
          </a:xfrm>
        </p:spPr>
        <p:txBody>
          <a:bodyPr/>
          <a:lstStyle/>
          <a:p>
            <a:r>
              <a:rPr lang="fr-CH" smtClean="0"/>
              <a:t>Customers have a </a:t>
            </a:r>
            <a:r>
              <a:rPr lang="fr-CH" i="1" smtClean="0"/>
              <a:t>class</a:t>
            </a:r>
            <a:r>
              <a:rPr lang="fr-CH" smtClean="0"/>
              <a:t> attribute</a:t>
            </a:r>
          </a:p>
          <a:p>
            <a:r>
              <a:rPr lang="fr-CH" smtClean="0"/>
              <a:t>Customers visit stations according to </a:t>
            </a:r>
            <a:r>
              <a:rPr lang="fr-CH" i="1" smtClean="0"/>
              <a:t>Markov Routing</a:t>
            </a:r>
          </a:p>
          <a:p>
            <a:pPr lvl="1">
              <a:buFont typeface="Wingdings" pitchFamily="2" charset="2"/>
              <a:buNone/>
            </a:pPr>
            <a:endParaRPr lang="fr-CH" smtClean="0"/>
          </a:p>
          <a:p>
            <a:r>
              <a:rPr lang="fr-CH" smtClean="0"/>
              <a:t>External arrivals, if any, are Poisson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3305899-E2F7-4665-B1EF-D6C46EC5EC78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2738" y="1709738"/>
            <a:ext cx="3152775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46" name="Picture 2" descr="C:\Users\leboudec\Desktop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3963" y="3067050"/>
            <a:ext cx="4857750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838832" y="3338512"/>
            <a:ext cx="3031533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CH" dirty="0"/>
              <a:t>2 Stations</a:t>
            </a:r>
          </a:p>
          <a:p>
            <a:pPr>
              <a:defRPr/>
            </a:pPr>
            <a:r>
              <a:rPr lang="fr-CH" dirty="0"/>
              <a:t>Class = </a:t>
            </a:r>
            <a:r>
              <a:rPr lang="fr-CH" dirty="0" err="1"/>
              <a:t>step</a:t>
            </a:r>
            <a:r>
              <a:rPr lang="fr-CH" dirty="0"/>
              <a:t>,  J+3 classes</a:t>
            </a:r>
          </a:p>
          <a:p>
            <a:pPr>
              <a:defRPr/>
            </a:pPr>
            <a:endParaRPr lang="fr-CH" dirty="0"/>
          </a:p>
          <a:p>
            <a:pPr>
              <a:defRPr/>
            </a:pPr>
            <a:r>
              <a:rPr lang="fr-CH" dirty="0"/>
              <a:t>Can </a:t>
            </a:r>
            <a:r>
              <a:rPr lang="fr-CH" dirty="0" err="1"/>
              <a:t>you</a:t>
            </a:r>
            <a:r>
              <a:rPr lang="fr-CH" dirty="0"/>
              <a:t> </a:t>
            </a:r>
            <a:r>
              <a:rPr lang="fr-CH" dirty="0" err="1"/>
              <a:t>reduce</a:t>
            </a:r>
            <a:r>
              <a:rPr lang="fr-CH" dirty="0"/>
              <a:t> the </a:t>
            </a:r>
            <a:r>
              <a:rPr lang="fr-CH" dirty="0" err="1"/>
              <a:t>number</a:t>
            </a:r>
            <a:r>
              <a:rPr lang="fr-CH" dirty="0"/>
              <a:t> of classes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Chains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mtClean="0"/>
              <a:t>Customers can switch </a:t>
            </a:r>
            <a:r>
              <a:rPr lang="fr-CH" i="1" smtClean="0"/>
              <a:t>class</a:t>
            </a:r>
            <a:r>
              <a:rPr lang="fr-CH" smtClean="0"/>
              <a:t>, but remain in the same  </a:t>
            </a:r>
            <a:r>
              <a:rPr lang="fr-CH" i="1" smtClean="0"/>
              <a:t>chain</a:t>
            </a: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C842B39-6CC4-44AE-9AD4-9B5A61953BDD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619250"/>
            <a:ext cx="8991600" cy="500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771525" y="3248025"/>
            <a:ext cx="288925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/>
              <a:t>ν</a:t>
            </a:r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UIDIAENABL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tcp">
  <a:themeElements>
    <a:clrScheme name="tc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cp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c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c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c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1942</TotalTime>
  <Words>577</Words>
  <Application>Microsoft Office PowerPoint</Application>
  <PresentationFormat>On-screen Show (4:3)</PresentationFormat>
  <Paragraphs>169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</vt:lpstr>
      <vt:lpstr>Comic Sans MS</vt:lpstr>
      <vt:lpstr>Times New Roman</vt:lpstr>
      <vt:lpstr>Wingdings</vt:lpstr>
      <vt:lpstr>tcp</vt:lpstr>
      <vt:lpstr>Queuing Networks </vt:lpstr>
      <vt:lpstr>Networks of Queues Stability </vt:lpstr>
      <vt:lpstr>Instability Examples</vt:lpstr>
      <vt:lpstr>PowerPoint Presentation</vt:lpstr>
      <vt:lpstr>Bramson’s Example 1:  A Simple FIFO Network</vt:lpstr>
      <vt:lpstr>Bramson’s Example 2 A FIFO Network with Arbitrarily Small Utilization Factor</vt:lpstr>
      <vt:lpstr>Take Home Message</vt:lpstr>
      <vt:lpstr>Product Form Networks</vt:lpstr>
      <vt:lpstr>Chains</vt:lpstr>
      <vt:lpstr>Chains may be open or closed</vt:lpstr>
      <vt:lpstr>PowerPoint Presentation</vt:lpstr>
      <vt:lpstr>Bramson’s Example 2 A FIFO Network with Arbitrarily Small Utilization Factor</vt:lpstr>
      <vt:lpstr>Visit Rates</vt:lpstr>
      <vt:lpstr>PowerPoint Presentation</vt:lpstr>
      <vt:lpstr>PowerPoint Presentation</vt:lpstr>
      <vt:lpstr>Constraints on Stations</vt:lpstr>
      <vt:lpstr>PowerPoint Presentation</vt:lpstr>
      <vt:lpstr>PowerPoint Presentation</vt:lpstr>
      <vt:lpstr>The Product Form Theorem</vt:lpstr>
      <vt:lpstr>PowerPoint Presentation</vt:lpstr>
      <vt:lpstr>PowerPoint Presentation</vt:lpstr>
    </vt:vector>
  </TitlesOfParts>
  <Company>EPFL I&amp;C-LCA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</dc:title>
  <dc:creator>Jean-Yves Le Boudec</dc:creator>
  <cp:lastModifiedBy>Le boudec Jean-Yves</cp:lastModifiedBy>
  <cp:revision>156</cp:revision>
  <dcterms:created xsi:type="dcterms:W3CDTF">2005-02-23T18:59:41Z</dcterms:created>
  <dcterms:modified xsi:type="dcterms:W3CDTF">2015-06-09T16:49:17Z</dcterms:modified>
</cp:coreProperties>
</file>