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05" r:id="rId3"/>
    <p:sldId id="307" r:id="rId4"/>
    <p:sldId id="306" r:id="rId5"/>
    <p:sldId id="302" r:id="rId6"/>
    <p:sldId id="304" r:id="rId7"/>
    <p:sldId id="269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C"/>
    <a:srgbClr val="F0BB78"/>
    <a:srgbClr val="543A14"/>
    <a:srgbClr val="895EBE"/>
    <a:srgbClr val="A08BB7"/>
    <a:srgbClr val="CC0099"/>
    <a:srgbClr val="CC0000"/>
    <a:srgbClr val="CC00CC"/>
    <a:srgbClr val="B3D8DB"/>
    <a:srgbClr val="EAF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2632" autoAdjust="0"/>
  </p:normalViewPr>
  <p:slideViewPr>
    <p:cSldViewPr snapToGrid="0">
      <p:cViewPr>
        <p:scale>
          <a:sx n="96" d="100"/>
          <a:sy n="96" d="100"/>
        </p:scale>
        <p:origin x="7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5772-74E7-4D43-B691-9D9FB840DB27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23A0-C01D-454E-A6EE-8211C5B57A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23A0-C01D-454E-A6EE-8211C5B57A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8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7A87362A-CDD0-334A-9C0F-4FC880B6ACBE}"/>
              </a:ext>
            </a:extLst>
          </p:cNvPr>
          <p:cNvSpPr txBox="1"/>
          <p:nvPr/>
        </p:nvSpPr>
        <p:spPr>
          <a:xfrm>
            <a:off x="9991676" y="601340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Luis Ruiz Caceres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5799" y="2910290"/>
            <a:ext cx="1537854" cy="31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07198-F04E-47D6-B27C-0558A51B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/>
          <a:stretch/>
        </p:blipFill>
        <p:spPr>
          <a:xfrm>
            <a:off x="-6306" y="0"/>
            <a:ext cx="39998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58266-86A3-4451-ACF5-8F36D409DD1B}"/>
              </a:ext>
            </a:extLst>
          </p:cNvPr>
          <p:cNvSpPr txBox="1"/>
          <p:nvPr/>
        </p:nvSpPr>
        <p:spPr>
          <a:xfrm>
            <a:off x="325799" y="1561190"/>
            <a:ext cx="35485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Kubernetes</a:t>
            </a:r>
            <a:endParaRPr lang="es-PE" sz="5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88EFD-3D0A-4A29-9598-51A1935603AF}"/>
              </a:ext>
            </a:extLst>
          </p:cNvPr>
          <p:cNvSpPr txBox="1"/>
          <p:nvPr/>
        </p:nvSpPr>
        <p:spPr>
          <a:xfrm>
            <a:off x="325798" y="2299854"/>
            <a:ext cx="354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s-PE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562C71-7D37-49D9-981F-03946A3D5BE7}"/>
              </a:ext>
            </a:extLst>
          </p:cNvPr>
          <p:cNvSpPr txBox="1"/>
          <p:nvPr/>
        </p:nvSpPr>
        <p:spPr>
          <a:xfrm>
            <a:off x="325798" y="2785285"/>
            <a:ext cx="2784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Sesión 01: v1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762F-1B0C-4F8C-AC37-1B5530A3B821}"/>
              </a:ext>
            </a:extLst>
          </p:cNvPr>
          <p:cNvSpPr txBox="1"/>
          <p:nvPr/>
        </p:nvSpPr>
        <p:spPr>
          <a:xfrm>
            <a:off x="325798" y="5266033"/>
            <a:ext cx="298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Aristedes</a:t>
            </a:r>
            <a:r>
              <a:rPr lang="es-P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Novoa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4CA7F3-F26D-4B4C-B263-FEE41D3EF967}"/>
              </a:ext>
            </a:extLst>
          </p:cNvPr>
          <p:cNvSpPr txBox="1"/>
          <p:nvPr/>
        </p:nvSpPr>
        <p:spPr>
          <a:xfrm>
            <a:off x="325798" y="5608941"/>
            <a:ext cx="316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anovoa@galaxy.edu.pe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4AD00D5B-FBF9-B4BE-C070-95EC21353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54" y="0"/>
            <a:ext cx="8198446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201E69A-C4F7-4AF7-AAE1-03401A2B9DC5}"/>
              </a:ext>
            </a:extLst>
          </p:cNvPr>
          <p:cNvSpPr txBox="1"/>
          <p:nvPr/>
        </p:nvSpPr>
        <p:spPr>
          <a:xfrm>
            <a:off x="478199" y="5018323"/>
            <a:ext cx="185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CB0595-C460-43D3-BE3E-FBE2A2761C8B}"/>
              </a:ext>
            </a:extLst>
          </p:cNvPr>
          <p:cNvSpPr txBox="1"/>
          <p:nvPr/>
        </p:nvSpPr>
        <p:spPr>
          <a:xfrm>
            <a:off x="325798" y="3156794"/>
            <a:ext cx="278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Kubernetes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Cheat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Sheets</a:t>
            </a:r>
            <a:endParaRPr lang="es-PE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84BA0-E639-6AB6-00B0-7B69472B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10742B9-2855-0480-B5E8-42CA9EED5259}"/>
              </a:ext>
            </a:extLst>
          </p:cNvPr>
          <p:cNvSpPr txBox="1"/>
          <p:nvPr/>
        </p:nvSpPr>
        <p:spPr>
          <a:xfrm>
            <a:off x="97149" y="936962"/>
            <a:ext cx="26018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NAMESPACE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Lista </a:t>
            </a:r>
            <a:r>
              <a:rPr lang="en-US" sz="900" i="1" dirty="0" err="1">
                <a:solidFill>
                  <a:schemeClr val="accent3"/>
                </a:solidFill>
              </a:rPr>
              <a:t>todos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los</a:t>
            </a:r>
            <a:r>
              <a:rPr lang="en-US" sz="900" i="1" dirty="0">
                <a:solidFill>
                  <a:schemeClr val="accent3"/>
                </a:solidFill>
              </a:rPr>
              <a:t>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namespaces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Ver </a:t>
            </a:r>
            <a:r>
              <a:rPr lang="en-US" sz="900" i="1" dirty="0" err="1">
                <a:solidFill>
                  <a:schemeClr val="accent3"/>
                </a:solidFill>
              </a:rPr>
              <a:t>estado</a:t>
            </a:r>
            <a:r>
              <a:rPr lang="en-US" sz="900" i="1" dirty="0">
                <a:solidFill>
                  <a:schemeClr val="accent3"/>
                </a:solidFill>
              </a:rPr>
              <a:t> de namespace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especifico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detalles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nuevo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Editar</a:t>
            </a:r>
            <a:r>
              <a:rPr lang="en-US" sz="900" i="1" dirty="0">
                <a:solidFill>
                  <a:schemeClr val="accent3"/>
                </a:solidFill>
              </a:rPr>
              <a:t> un nuevo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edit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(y todos sus recursos)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el uso de recursos (CPU/memoria/almacenamiento)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top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 -n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Cambia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por defecto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set-context --current --namespace=NAME_NAMESPACE</a:t>
            </a:r>
          </a:p>
          <a:p>
            <a:endParaRPr lang="en-US" sz="9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38C8BE-2A97-8CEA-A82F-B6E1E4E6678C}"/>
              </a:ext>
            </a:extLst>
          </p:cNvPr>
          <p:cNvSpPr txBox="1"/>
          <p:nvPr/>
        </p:nvSpPr>
        <p:spPr>
          <a:xfrm>
            <a:off x="5353362" y="907643"/>
            <a:ext cx="292195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PODS</a:t>
            </a:r>
            <a:endParaRPr lang="es-PE" sz="1200" b="1" dirty="0">
              <a:solidFill>
                <a:srgbClr val="895EBE"/>
              </a:solidFill>
            </a:endParaRP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Acceder al </a:t>
            </a:r>
            <a:r>
              <a:rPr lang="es-PE" sz="1200" i="1" dirty="0" err="1">
                <a:solidFill>
                  <a:schemeClr val="accent3"/>
                </a:solidFill>
              </a:rPr>
              <a:t>pod</a:t>
            </a:r>
            <a:r>
              <a:rPr lang="es-PE" sz="1200" i="1" dirty="0">
                <a:solidFill>
                  <a:schemeClr val="accent3"/>
                </a:solidFill>
              </a:rPr>
              <a:t> en modo interactivo (</a:t>
            </a:r>
            <a:r>
              <a:rPr lang="es-PE" sz="1200" i="1" dirty="0" err="1">
                <a:solidFill>
                  <a:schemeClr val="accent3"/>
                </a:solidFill>
              </a:rPr>
              <a:t>bash</a:t>
            </a:r>
            <a:r>
              <a:rPr lang="es-PE" sz="1200" i="1" dirty="0">
                <a:solidFill>
                  <a:schemeClr val="accent3"/>
                </a:solidFill>
              </a:rPr>
              <a:t>)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exec -it NAME_POD –</a:t>
            </a:r>
            <a:r>
              <a:rPr lang="en-US" sz="1200" b="1" dirty="0" err="1"/>
              <a:t>sh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n-US" sz="1200" i="1" dirty="0" err="1">
                <a:solidFill>
                  <a:schemeClr val="accent3"/>
                </a:solidFill>
              </a:rPr>
              <a:t>Muestra</a:t>
            </a:r>
            <a:r>
              <a:rPr lang="en-US" sz="1200" i="1" dirty="0">
                <a:solidFill>
                  <a:schemeClr val="accent3"/>
                </a:solidFill>
              </a:rPr>
              <a:t> IP, </a:t>
            </a:r>
            <a:r>
              <a:rPr lang="en-US" sz="1200" i="1" dirty="0" err="1">
                <a:solidFill>
                  <a:schemeClr val="accent3"/>
                </a:solidFill>
              </a:rPr>
              <a:t>nodo</a:t>
            </a:r>
            <a:r>
              <a:rPr lang="en-US" sz="1200" i="1" dirty="0">
                <a:solidFill>
                  <a:schemeClr val="accent3"/>
                </a:solidFill>
              </a:rPr>
              <a:t>, etc.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pod NAME_POD -o wide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BBC56A-DBFE-EF10-FC98-4988DF779D0B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F99CA2-0820-BC4B-C773-9B747ADD128C}"/>
              </a:ext>
            </a:extLst>
          </p:cNvPr>
          <p:cNvSpPr txBox="1"/>
          <p:nvPr/>
        </p:nvSpPr>
        <p:spPr>
          <a:xfrm>
            <a:off x="2698983" y="936962"/>
            <a:ext cx="26018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PODS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Listar los </a:t>
            </a:r>
            <a:r>
              <a:rPr lang="es-MX" sz="1200" i="1" dirty="0" err="1">
                <a:solidFill>
                  <a:schemeClr val="accent3"/>
                </a:solidFill>
              </a:rPr>
              <a:t>pods</a:t>
            </a:r>
            <a:r>
              <a:rPr lang="es-MX" sz="1200" i="1" dirty="0">
                <a:solidFill>
                  <a:schemeClr val="accent3"/>
                </a:solidFill>
              </a:rPr>
              <a:t> en el </a:t>
            </a:r>
            <a:r>
              <a:rPr lang="es-MX" sz="1200" i="1" dirty="0" err="1">
                <a:solidFill>
                  <a:schemeClr val="accent3"/>
                </a:solidFill>
              </a:rPr>
              <a:t>namespace</a:t>
            </a:r>
            <a:r>
              <a:rPr lang="es-MX" sz="12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pods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Crear un pod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create pod NAME_POD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Muestra detalles completos de un </a:t>
            </a:r>
            <a:r>
              <a:rPr lang="es-MX" sz="1200" i="1" dirty="0" err="1">
                <a:solidFill>
                  <a:schemeClr val="accent3"/>
                </a:solidFill>
              </a:rPr>
              <a:t>pod</a:t>
            </a:r>
            <a:r>
              <a:rPr lang="es-MX" sz="12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pod NAME_POD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Elimina un </a:t>
            </a:r>
            <a:r>
              <a:rPr lang="es-PE" sz="1200" i="1" dirty="0" err="1">
                <a:solidFill>
                  <a:schemeClr val="accent3"/>
                </a:solidFill>
              </a:rPr>
              <a:t>pod</a:t>
            </a:r>
            <a:r>
              <a:rPr lang="es-PE" sz="12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pl-PL" sz="1200" b="1" dirty="0"/>
              <a:t>kubectl delete pod NAME_POD </a:t>
            </a:r>
            <a:endParaRPr lang="es-MX" sz="1200" b="1" dirty="0"/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n-US" sz="1200" i="1" dirty="0" err="1">
                <a:solidFill>
                  <a:schemeClr val="accent3"/>
                </a:solidFill>
              </a:rPr>
              <a:t>Elimina</a:t>
            </a:r>
            <a:r>
              <a:rPr lang="en-US" sz="1200" i="1" dirty="0">
                <a:solidFill>
                  <a:schemeClr val="accent3"/>
                </a:solidFill>
              </a:rPr>
              <a:t> un pod </a:t>
            </a:r>
            <a:r>
              <a:rPr lang="en-US" sz="1200" i="1" dirty="0" err="1">
                <a:solidFill>
                  <a:schemeClr val="accent3"/>
                </a:solidFill>
              </a:rPr>
              <a:t>en</a:t>
            </a:r>
            <a:r>
              <a:rPr lang="en-US" sz="1200" i="1" dirty="0">
                <a:solidFill>
                  <a:schemeClr val="accent3"/>
                </a:solidFill>
              </a:rPr>
              <a:t> </a:t>
            </a:r>
            <a:r>
              <a:rPr lang="en-US" sz="1200" i="1" dirty="0" err="1">
                <a:solidFill>
                  <a:schemeClr val="accent3"/>
                </a:solidFill>
              </a:rPr>
              <a:t>específico</a:t>
            </a:r>
            <a:r>
              <a:rPr lang="en-US" sz="1200" i="1" dirty="0">
                <a:solidFill>
                  <a:schemeClr val="accent3"/>
                </a:solidFill>
              </a:rPr>
              <a:t> de un namespace </a:t>
            </a:r>
            <a:r>
              <a:rPr lang="en-US" sz="1200" i="1" dirty="0" err="1">
                <a:solidFill>
                  <a:schemeClr val="accent3"/>
                </a:solidFill>
              </a:rPr>
              <a:t>en</a:t>
            </a:r>
            <a:r>
              <a:rPr lang="en-US" sz="1200" i="1" dirty="0">
                <a:solidFill>
                  <a:schemeClr val="accent3"/>
                </a:solidFill>
              </a:rPr>
              <a:t> </a:t>
            </a:r>
            <a:r>
              <a:rPr lang="en-US" sz="1200" i="1" dirty="0" err="1">
                <a:solidFill>
                  <a:schemeClr val="accent3"/>
                </a:solidFill>
              </a:rPr>
              <a:t>especifico</a:t>
            </a:r>
            <a:endParaRPr lang="en-US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delete pod NAME_POD -n NAME_NAMESPACE</a:t>
            </a:r>
          </a:p>
          <a:p>
            <a:endParaRPr lang="es-PE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Muestra los logs de un </a:t>
            </a:r>
            <a:r>
              <a:rPr lang="es-MX" sz="1200" i="1" dirty="0" err="1">
                <a:solidFill>
                  <a:schemeClr val="accent3"/>
                </a:solidFill>
              </a:rPr>
              <a:t>pod</a:t>
            </a:r>
            <a:endParaRPr lang="es-MX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logs NAME_POD</a:t>
            </a:r>
          </a:p>
          <a:p>
            <a:endParaRPr lang="es-PE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Sigue los logs en tiempo real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logs -f NAME_POD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C9B4B5-2AA5-C7C9-C800-F5C6428D8014}"/>
              </a:ext>
            </a:extLst>
          </p:cNvPr>
          <p:cNvSpPr txBox="1"/>
          <p:nvPr/>
        </p:nvSpPr>
        <p:spPr>
          <a:xfrm>
            <a:off x="8618221" y="907643"/>
            <a:ext cx="2921959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NODE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</a:t>
            </a:r>
            <a:r>
              <a:rPr lang="es-MX" sz="1200" i="1" dirty="0">
                <a:solidFill>
                  <a:schemeClr val="accent3"/>
                </a:solidFill>
              </a:rPr>
              <a:t>Lista todos los nodos del clúster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nodes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Lista nodos con información adicional (IP, roles, OS, etc.)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nodes -o wide</a:t>
            </a:r>
          </a:p>
          <a:p>
            <a:endParaRPr lang="en-US" sz="1200" i="1" dirty="0">
              <a:solidFill>
                <a:schemeClr val="accent3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Muestra detalles completos de un nodo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node NAME_NODE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Marca un nodo en especifico como "No </a:t>
            </a:r>
            <a:r>
              <a:rPr lang="es-MX" sz="1200" i="1" dirty="0" err="1">
                <a:solidFill>
                  <a:schemeClr val="accent3"/>
                </a:solidFill>
              </a:rPr>
              <a:t>schedulable</a:t>
            </a:r>
            <a:r>
              <a:rPr lang="es-MX" sz="1200" i="1" dirty="0">
                <a:solidFill>
                  <a:schemeClr val="accent3"/>
                </a:solidFill>
              </a:rPr>
              <a:t>“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cordon NAME_NODE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Vuelve a habilitar un nodo en especifico para recibir </a:t>
            </a:r>
            <a:r>
              <a:rPr lang="es-MX" sz="1200" i="1" dirty="0" err="1">
                <a:solidFill>
                  <a:schemeClr val="accent3"/>
                </a:solidFill>
              </a:rPr>
              <a:t>pods</a:t>
            </a:r>
            <a:endParaRPr lang="es-MX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</a:t>
            </a:r>
            <a:r>
              <a:rPr lang="en-US" sz="1200" b="1" dirty="0" err="1"/>
              <a:t>uncordon</a:t>
            </a:r>
            <a:r>
              <a:rPr lang="en-US" sz="1200" b="1" dirty="0"/>
              <a:t> NAME_NODE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>
                <a:solidFill>
                  <a:schemeClr val="accent3"/>
                </a:solidFill>
              </a:rPr>
              <a:t>Elimina un nodo específico</a:t>
            </a:r>
          </a:p>
          <a:p>
            <a:r>
              <a:rPr lang="nl-NL" sz="1200" b="1"/>
              <a:t>kubectl </a:t>
            </a:r>
            <a:r>
              <a:rPr lang="nl-NL" sz="1200" b="1" dirty="0"/>
              <a:t>delete node NAME_NODE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4359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A163-7FCA-AE46-F019-1FC429AC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00A42C-EF8F-374F-B468-4F0822B0BBD3}"/>
              </a:ext>
            </a:extLst>
          </p:cNvPr>
          <p:cNvSpPr txBox="1"/>
          <p:nvPr/>
        </p:nvSpPr>
        <p:spPr>
          <a:xfrm>
            <a:off x="97149" y="936962"/>
            <a:ext cx="260183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SECRETS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Crear un secret </a:t>
            </a:r>
            <a:r>
              <a:rPr lang="en-US" sz="900" i="1" dirty="0" err="1">
                <a:solidFill>
                  <a:schemeClr val="accent3"/>
                </a:solidFill>
              </a:rPr>
              <a:t>desde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archivos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secret generic NAME_SECRET --from-file=./username.txt --from-file=./password.txt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secret </a:t>
            </a:r>
            <a:r>
              <a:rPr lang="en-US" sz="900" i="1" dirty="0" err="1">
                <a:solidFill>
                  <a:schemeClr val="accent3"/>
                </a:solidFill>
              </a:rPr>
              <a:t>desde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valores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linea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secret generic NAME_SECRET --from-literal=username=admin --from-literal=password=123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Listar</a:t>
            </a:r>
            <a:r>
              <a:rPr lang="en-US" sz="900" i="1" dirty="0">
                <a:solidFill>
                  <a:schemeClr val="accent3"/>
                </a:solidFill>
              </a:rPr>
              <a:t> secrets 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Enseña información detallada sobre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secret NAME_SECRET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791432-6D25-DB1E-000B-EC7D6EE29285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15BA90-DE9C-0787-0A00-C2B991C82653}"/>
              </a:ext>
            </a:extLst>
          </p:cNvPr>
          <p:cNvSpPr txBox="1"/>
          <p:nvPr/>
        </p:nvSpPr>
        <p:spPr>
          <a:xfrm>
            <a:off x="2698983" y="936962"/>
            <a:ext cx="26018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SERVICES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información del </a:t>
            </a:r>
            <a:r>
              <a:rPr lang="es-MX" sz="1200" i="1" dirty="0" err="1">
                <a:solidFill>
                  <a:schemeClr val="accent3"/>
                </a:solidFill>
              </a:rPr>
              <a:t>cluter</a:t>
            </a:r>
            <a:endParaRPr lang="es-MX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cluster-info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Listar los servicios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services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Muestra </a:t>
            </a:r>
            <a:r>
              <a:rPr lang="es-MX" sz="1200" i="1" dirty="0" err="1">
                <a:solidFill>
                  <a:schemeClr val="accent3"/>
                </a:solidFill>
              </a:rPr>
              <a:t>informacion</a:t>
            </a:r>
            <a:r>
              <a:rPr lang="es-MX" sz="1200" i="1" dirty="0">
                <a:solidFill>
                  <a:schemeClr val="accent3"/>
                </a:solidFill>
              </a:rPr>
              <a:t> detallada de un servicio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service NAME_SERVICE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Editar un servicio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edit service NAME_SERVICE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Eliminar un servicio en especifico</a:t>
            </a:r>
          </a:p>
          <a:p>
            <a:r>
              <a:rPr lang="pl-PL" sz="1200" b="1" dirty="0"/>
              <a:t>kubectl delete pod NAME_POD </a:t>
            </a:r>
            <a:endParaRPr lang="es-MX" sz="1200" b="1" dirty="0"/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Ver puertos y </a:t>
            </a:r>
            <a:r>
              <a:rPr lang="es-MX" sz="1200" i="1" dirty="0" err="1">
                <a:solidFill>
                  <a:schemeClr val="accent3"/>
                </a:solidFill>
              </a:rPr>
              <a:t>endpoints</a:t>
            </a:r>
            <a:r>
              <a:rPr lang="es-MX" sz="1200" i="1" dirty="0">
                <a:solidFill>
                  <a:schemeClr val="accent3"/>
                </a:solidFill>
              </a:rPr>
              <a:t> de un servicio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endpoints NAME_SERVICE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6BD31A-1C13-3DF9-F200-0AC920850486}"/>
              </a:ext>
            </a:extLst>
          </p:cNvPr>
          <p:cNvSpPr txBox="1"/>
          <p:nvPr/>
        </p:nvSpPr>
        <p:spPr>
          <a:xfrm>
            <a:off x="5803305" y="936962"/>
            <a:ext cx="2601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DEPLOYMENTS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Listar </a:t>
            </a:r>
            <a:r>
              <a:rPr lang="es-MX" sz="1200" i="1" dirty="0" err="1">
                <a:solidFill>
                  <a:schemeClr val="accent3"/>
                </a:solidFill>
              </a:rPr>
              <a:t>deployments</a:t>
            </a:r>
            <a:endParaRPr lang="es-MX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deployments 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Muestra información detallada sobre un </a:t>
            </a:r>
            <a:r>
              <a:rPr lang="es-MX" sz="1200" i="1" dirty="0" err="1">
                <a:solidFill>
                  <a:schemeClr val="accent3"/>
                </a:solidFill>
              </a:rPr>
              <a:t>deployment</a:t>
            </a:r>
            <a:r>
              <a:rPr lang="es-MX" sz="12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deployment NAME_DEPLOYMENT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Editar un </a:t>
            </a:r>
            <a:r>
              <a:rPr lang="es-MX" sz="1200" i="1" dirty="0" err="1">
                <a:solidFill>
                  <a:schemeClr val="accent3"/>
                </a:solidFill>
              </a:rPr>
              <a:t>deployment</a:t>
            </a:r>
            <a:r>
              <a:rPr lang="es-MX" sz="1200" i="1" dirty="0">
                <a:solidFill>
                  <a:schemeClr val="accent3"/>
                </a:solidFill>
              </a:rPr>
              <a:t> en especificado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edit deployment NAME_DEPLOYMENT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Crear un nuevo </a:t>
            </a:r>
            <a:r>
              <a:rPr lang="es-MX" sz="1200" i="1" dirty="0" err="1">
                <a:solidFill>
                  <a:schemeClr val="accent3"/>
                </a:solidFill>
              </a:rPr>
              <a:t>deployment</a:t>
            </a:r>
            <a:endParaRPr lang="es-MX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create deployment NAME_DEPLOYMENT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</a:t>
            </a:r>
            <a:r>
              <a:rPr lang="es-MX" sz="1200" i="1" dirty="0">
                <a:solidFill>
                  <a:schemeClr val="accent3"/>
                </a:solidFill>
              </a:rPr>
              <a:t>Eliminar </a:t>
            </a:r>
            <a:r>
              <a:rPr lang="es-MX" sz="1200" i="1" dirty="0" err="1">
                <a:solidFill>
                  <a:schemeClr val="accent3"/>
                </a:solidFill>
              </a:rPr>
              <a:t>deployment</a:t>
            </a:r>
            <a:r>
              <a:rPr lang="es-MX" sz="12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delete deployment NAME_DEPLOYMENT </a:t>
            </a:r>
          </a:p>
        </p:txBody>
      </p:sp>
    </p:spTree>
    <p:extLst>
      <p:ext uri="{BB962C8B-B14F-4D97-AF65-F5344CB8AC3E}">
        <p14:creationId xmlns:p14="http://schemas.microsoft.com/office/powerpoint/2010/main" val="19135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0346-66E9-564A-82A0-25BC5522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B11363A-8FE2-A570-ECBE-1DA6682BD593}"/>
              </a:ext>
            </a:extLst>
          </p:cNvPr>
          <p:cNvSpPr txBox="1"/>
          <p:nvPr/>
        </p:nvSpPr>
        <p:spPr>
          <a:xfrm>
            <a:off x="97149" y="936962"/>
            <a:ext cx="26018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>
                <a:solidFill>
                  <a:srgbClr val="895EBE"/>
                </a:solidFill>
              </a:rPr>
              <a:t>What</a:t>
            </a:r>
            <a:r>
              <a:rPr lang="es-PE" sz="1200" b="1" dirty="0">
                <a:solidFill>
                  <a:srgbClr val="895EBE"/>
                </a:solidFill>
              </a:rPr>
              <a:t> </a:t>
            </a:r>
            <a:r>
              <a:rPr lang="es-PE" sz="1200" b="1" dirty="0" err="1">
                <a:solidFill>
                  <a:srgbClr val="895EBE"/>
                </a:solidFill>
              </a:rPr>
              <a:t>is</a:t>
            </a:r>
            <a:r>
              <a:rPr lang="es-PE" sz="1200" b="1" dirty="0">
                <a:solidFill>
                  <a:srgbClr val="895EBE"/>
                </a:solidFill>
              </a:rPr>
              <a:t> </a:t>
            </a:r>
            <a:r>
              <a:rPr lang="es-PE" sz="1200" b="1" dirty="0" err="1">
                <a:solidFill>
                  <a:srgbClr val="895EBE"/>
                </a:solidFill>
              </a:rPr>
              <a:t>Kubernetes</a:t>
            </a:r>
            <a:r>
              <a:rPr lang="es-PE" sz="1200" b="1" dirty="0">
                <a:solidFill>
                  <a:srgbClr val="895EBE"/>
                </a:solidFill>
              </a:rPr>
              <a:t> </a:t>
            </a:r>
            <a:r>
              <a:rPr lang="es-PE" sz="1200" b="1" dirty="0" err="1">
                <a:solidFill>
                  <a:srgbClr val="895EBE"/>
                </a:solidFill>
              </a:rPr>
              <a:t>Kapsule</a:t>
            </a:r>
            <a:r>
              <a:rPr lang="es-PE" sz="1200" b="1" dirty="0">
                <a:solidFill>
                  <a:srgbClr val="895EBE"/>
                </a:solidFill>
              </a:rPr>
              <a:t> and </a:t>
            </a:r>
            <a:r>
              <a:rPr lang="es-PE" sz="1200" b="1" dirty="0" err="1">
                <a:solidFill>
                  <a:srgbClr val="895EBE"/>
                </a:solidFill>
              </a:rPr>
              <a:t>Kubernetes</a:t>
            </a:r>
            <a:r>
              <a:rPr lang="es-PE" sz="1200" b="1" dirty="0">
                <a:solidFill>
                  <a:srgbClr val="895EBE"/>
                </a:solidFill>
              </a:rPr>
              <a:t> </a:t>
            </a:r>
            <a:r>
              <a:rPr lang="es-PE" sz="1200" b="1" dirty="0" err="1">
                <a:solidFill>
                  <a:srgbClr val="895EBE"/>
                </a:solidFill>
              </a:rPr>
              <a:t>Kosmos</a:t>
            </a:r>
            <a:r>
              <a:rPr lang="es-PE" sz="1200" b="1" dirty="0">
                <a:solidFill>
                  <a:srgbClr val="895EBE"/>
                </a:solidFill>
              </a:rPr>
              <a:t>?</a:t>
            </a:r>
          </a:p>
          <a:p>
            <a:r>
              <a:rPr lang="en-US" sz="900" dirty="0"/>
              <a:t>Kubernetes is an open-source platform that enables developers to manage their containerized applications. </a:t>
            </a:r>
            <a:r>
              <a:rPr lang="en-US" sz="900" dirty="0" err="1"/>
              <a:t>Kapsule</a:t>
            </a:r>
            <a:r>
              <a:rPr lang="en-US" sz="900" dirty="0"/>
              <a:t> and </a:t>
            </a:r>
            <a:r>
              <a:rPr lang="en-US" sz="900" dirty="0" err="1"/>
              <a:t>Kosmos</a:t>
            </a:r>
            <a:r>
              <a:rPr lang="en-US" sz="900" dirty="0"/>
              <a:t> both provide a managed environment for creating, configuring, and running clusters of pre-configured machines.</a:t>
            </a:r>
            <a:br>
              <a:rPr lang="en-US" sz="900" dirty="0"/>
            </a:br>
            <a:r>
              <a:rPr lang="en-US" sz="900" dirty="0" err="1"/>
              <a:t>Kapsule</a:t>
            </a:r>
            <a:r>
              <a:rPr lang="en-US" sz="900" dirty="0"/>
              <a:t> clusters are composed solely of </a:t>
            </a:r>
            <a:r>
              <a:rPr lang="en-US" sz="900" dirty="0" err="1"/>
              <a:t>Scaleway</a:t>
            </a:r>
            <a:r>
              <a:rPr lang="en-US" sz="900" dirty="0"/>
              <a:t> Instances whereas </a:t>
            </a:r>
            <a:r>
              <a:rPr lang="en-US" sz="900" dirty="0" err="1"/>
              <a:t>Kosmos</a:t>
            </a:r>
            <a:r>
              <a:rPr lang="en-US" sz="900" dirty="0"/>
              <a:t> is a managed Multi-Cloud Kubernetes Engine that allows you to connect Instances and virtual or dedicated servers from any cloud provider to a single managed Control-Plane.</a:t>
            </a:r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sz="9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AF84A0-3D4C-2FF8-989B-C0F7CF0464CA}"/>
              </a:ext>
            </a:extLst>
          </p:cNvPr>
          <p:cNvSpPr txBox="1"/>
          <p:nvPr/>
        </p:nvSpPr>
        <p:spPr>
          <a:xfrm>
            <a:off x="5696262" y="1202918"/>
            <a:ext cx="292195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NODES</a:t>
            </a:r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all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node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information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no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Show more information about all 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no -o wide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Display node details with verbose output 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no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Filter the node with the specified label</a:t>
            </a:r>
            <a:r>
              <a:rPr lang="en-US" sz="1200" dirty="0"/>
              <a:t> 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node --selector=[</a:t>
            </a:r>
            <a:r>
              <a:rPr lang="en-US" sz="1200" b="1" dirty="0" err="1"/>
              <a:t>label_name</a:t>
            </a:r>
            <a:r>
              <a:rPr lang="en-US" sz="1200" b="1" dirty="0"/>
              <a:t>]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Display node (CPU/memory) usage 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top node [</a:t>
            </a:r>
            <a:r>
              <a:rPr lang="en-US" sz="1200" b="1" dirty="0" err="1"/>
              <a:t>node_name</a:t>
            </a:r>
            <a:r>
              <a:rPr lang="en-US" sz="1200" b="1" dirty="0"/>
              <a:t>]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381D9F-09A5-4F68-CF8C-998781A1B9ED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082BE4-087B-E055-790C-91AB69536FF5}"/>
              </a:ext>
            </a:extLst>
          </p:cNvPr>
          <p:cNvSpPr txBox="1"/>
          <p:nvPr/>
        </p:nvSpPr>
        <p:spPr>
          <a:xfrm>
            <a:off x="6261424" y="847351"/>
            <a:ext cx="274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 err="1">
                <a:solidFill>
                  <a:srgbClr val="895EBE"/>
                </a:solidFill>
              </a:rPr>
              <a:t>Viewing</a:t>
            </a:r>
            <a:r>
              <a:rPr lang="es-PE" sz="1600" b="1" dirty="0">
                <a:solidFill>
                  <a:srgbClr val="895EBE"/>
                </a:solidFill>
              </a:rPr>
              <a:t> and </a:t>
            </a:r>
            <a:r>
              <a:rPr lang="es-PE" sz="1600" b="1" dirty="0" err="1">
                <a:solidFill>
                  <a:srgbClr val="895EBE"/>
                </a:solidFill>
              </a:rPr>
              <a:t>finding</a:t>
            </a:r>
            <a:r>
              <a:rPr lang="es-PE" sz="1600" b="1" dirty="0">
                <a:solidFill>
                  <a:srgbClr val="895EBE"/>
                </a:solidFill>
              </a:rPr>
              <a:t> </a:t>
            </a:r>
            <a:r>
              <a:rPr lang="es-PE" sz="1600" b="1" dirty="0" err="1">
                <a:solidFill>
                  <a:srgbClr val="895EBE"/>
                </a:solidFill>
              </a:rPr>
              <a:t>resources</a:t>
            </a:r>
            <a:endParaRPr lang="es-PE" sz="1600" b="1" dirty="0">
              <a:solidFill>
                <a:srgbClr val="895EBE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93F044-2049-DD40-9894-63FAF4693941}"/>
              </a:ext>
            </a:extLst>
          </p:cNvPr>
          <p:cNvSpPr txBox="1"/>
          <p:nvPr/>
        </p:nvSpPr>
        <p:spPr>
          <a:xfrm>
            <a:off x="2698983" y="936962"/>
            <a:ext cx="2601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Creating resources</a:t>
            </a:r>
          </a:p>
          <a:p>
            <a:r>
              <a:rPr lang="en-US" sz="1200" i="1" dirty="0">
                <a:solidFill>
                  <a:schemeClr val="accent3"/>
                </a:solidFill>
              </a:rPr>
              <a:t># Create resource(s) from file</a:t>
            </a:r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apply -f [manifest].</a:t>
            </a:r>
            <a:r>
              <a:rPr lang="en-US" sz="1200" b="1" dirty="0" err="1"/>
              <a:t>yaml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rgbClr val="895EBE"/>
                </a:solidFill>
              </a:rPr>
              <a:t>Updating resources</a:t>
            </a:r>
          </a:p>
          <a:p>
            <a:r>
              <a:rPr lang="en-US" sz="1200" i="1" dirty="0">
                <a:solidFill>
                  <a:schemeClr val="accent3"/>
                </a:solidFill>
              </a:rPr>
              <a:t># Apply a taint that has a key-value of taint=test with a </a:t>
            </a:r>
            <a:r>
              <a:rPr lang="en-US" sz="1200" i="1" dirty="0" err="1">
                <a:solidFill>
                  <a:schemeClr val="accent3"/>
                </a:solidFill>
              </a:rPr>
              <a:t>NoSchedule</a:t>
            </a:r>
            <a:r>
              <a:rPr lang="en-US" sz="1200" i="1" dirty="0">
                <a:solidFill>
                  <a:schemeClr val="accent3"/>
                </a:solidFill>
              </a:rPr>
              <a:t> effect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taint nodes [node-name] taint=</a:t>
            </a:r>
            <a:r>
              <a:rPr lang="en-US" sz="1200" b="1" dirty="0" err="1"/>
              <a:t>test:NoSchedule</a:t>
            </a:r>
            <a:endParaRPr lang="en-US" sz="1200" b="1" dirty="0"/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Mark </a:t>
            </a:r>
            <a:r>
              <a:rPr lang="es-PE" sz="1200" i="1" dirty="0" err="1">
                <a:solidFill>
                  <a:schemeClr val="accent3"/>
                </a:solidFill>
              </a:rPr>
              <a:t>node</a:t>
            </a:r>
            <a:r>
              <a:rPr lang="es-PE" sz="1200" i="1" dirty="0">
                <a:solidFill>
                  <a:schemeClr val="accent3"/>
                </a:solidFill>
              </a:rPr>
              <a:t> as </a:t>
            </a:r>
            <a:r>
              <a:rPr lang="es-PE" sz="1200" i="1" dirty="0" err="1">
                <a:solidFill>
                  <a:schemeClr val="accent3"/>
                </a:solidFill>
              </a:rPr>
              <a:t>unschedulable</a:t>
            </a:r>
            <a:endParaRPr lang="en-US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cordon [node-name]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Mark </a:t>
            </a:r>
            <a:r>
              <a:rPr lang="es-PE" sz="1200" i="1" dirty="0" err="1">
                <a:solidFill>
                  <a:schemeClr val="accent3"/>
                </a:solidFill>
              </a:rPr>
              <a:t>node</a:t>
            </a:r>
            <a:r>
              <a:rPr lang="es-PE" sz="1200" i="1" dirty="0">
                <a:solidFill>
                  <a:schemeClr val="accent3"/>
                </a:solidFill>
              </a:rPr>
              <a:t> as </a:t>
            </a:r>
            <a:r>
              <a:rPr lang="es-PE" sz="1200" i="1" dirty="0" err="1">
                <a:solidFill>
                  <a:schemeClr val="accent3"/>
                </a:solidFill>
              </a:rPr>
              <a:t>schedulable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</a:t>
            </a:r>
            <a:r>
              <a:rPr lang="en-US" sz="1200" b="1" dirty="0" err="1"/>
              <a:t>uncordon</a:t>
            </a:r>
            <a:r>
              <a:rPr lang="en-US" sz="1200" b="1" dirty="0"/>
              <a:t> [node-name]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Drain node in preparation for maintenance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drain [node-name]</a:t>
            </a:r>
          </a:p>
          <a:p>
            <a:endParaRPr lang="en-US" sz="1200" b="1" dirty="0"/>
          </a:p>
          <a:p>
            <a:endParaRPr lang="es-PE" sz="12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1BB6A7-9DB1-28AF-2152-F9B173AC9D47}"/>
              </a:ext>
            </a:extLst>
          </p:cNvPr>
          <p:cNvSpPr txBox="1"/>
          <p:nvPr/>
        </p:nvSpPr>
        <p:spPr>
          <a:xfrm>
            <a:off x="8618221" y="1202918"/>
            <a:ext cx="2921959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PODS</a:t>
            </a:r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#Display all container group information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po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Show more information about all pods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po -o wide</a:t>
            </a:r>
          </a:p>
          <a:p>
            <a:endParaRPr lang="en-US" sz="1200" i="1" dirty="0">
              <a:solidFill>
                <a:schemeClr val="accent3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Display pod details with verbose output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po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View the labels of the container group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po --show-labels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Display pod usage (CPU/memory)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top pod [</a:t>
            </a:r>
            <a:r>
              <a:rPr lang="en-US" sz="1200" b="1" dirty="0" err="1"/>
              <a:t>pod_name</a:t>
            </a:r>
            <a:r>
              <a:rPr lang="en-US" sz="1200" b="1" dirty="0"/>
              <a:t>]</a:t>
            </a:r>
          </a:p>
          <a:p>
            <a:endParaRPr lang="en-US" sz="12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33F70E-6485-6754-6758-C5F8522B5E3D}"/>
              </a:ext>
            </a:extLst>
          </p:cNvPr>
          <p:cNvSpPr txBox="1"/>
          <p:nvPr/>
        </p:nvSpPr>
        <p:spPr>
          <a:xfrm>
            <a:off x="8631296" y="4270087"/>
            <a:ext cx="2921959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NAMESPACE</a:t>
            </a:r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all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namespace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information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ns</a:t>
            </a:r>
          </a:p>
          <a:p>
            <a:endParaRPr lang="en-US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namespace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details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ns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1356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9BB247A-A3E3-455F-BB95-870A55B01F5D}"/>
              </a:ext>
            </a:extLst>
          </p:cNvPr>
          <p:cNvSpPr txBox="1"/>
          <p:nvPr/>
        </p:nvSpPr>
        <p:spPr>
          <a:xfrm>
            <a:off x="3093544" y="3539638"/>
            <a:ext cx="292195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EVENTOS</a:t>
            </a:r>
          </a:p>
          <a:p>
            <a:r>
              <a:rPr lang="es-PE" sz="1200" i="1" dirty="0">
                <a:solidFill>
                  <a:schemeClr val="accent3"/>
                </a:solidFill>
              </a:rPr>
              <a:t># Mostrar toda la información de los eventos</a:t>
            </a: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events</a:t>
            </a:r>
            <a:endParaRPr lang="es-PE" sz="1200" b="1" dirty="0"/>
          </a:p>
          <a:p>
            <a:endParaRPr lang="es-PE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Mostrar información de eventos dentro del espacio de nombres </a:t>
            </a:r>
            <a:r>
              <a:rPr lang="es-PE" sz="1200" i="1" dirty="0" err="1">
                <a:solidFill>
                  <a:schemeClr val="accent3"/>
                </a:solidFill>
              </a:rPr>
              <a:t>kube-system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events</a:t>
            </a:r>
            <a:r>
              <a:rPr lang="es-PE" sz="1200" b="1" dirty="0"/>
              <a:t> -n </a:t>
            </a:r>
            <a:r>
              <a:rPr lang="es-PE" sz="1200" b="1" dirty="0" err="1"/>
              <a:t>kube-system</a:t>
            </a:r>
            <a:endParaRPr lang="es-PE" sz="1200" b="1" dirty="0"/>
          </a:p>
          <a:p>
            <a:endParaRPr lang="es-PE" sz="1200" b="1" dirty="0"/>
          </a:p>
          <a:p>
            <a:r>
              <a:rPr lang="es-PE" sz="1200" i="1" dirty="0">
                <a:solidFill>
                  <a:schemeClr val="accent3"/>
                </a:solidFill>
              </a:rPr>
              <a:t># Enumera los eventos de recursos específicos o de todo el clúster</a:t>
            </a: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events</a:t>
            </a:r>
            <a:r>
              <a:rPr lang="es-PE" sz="1200" b="1" dirty="0"/>
              <a:t> -w</a:t>
            </a:r>
            <a:endParaRPr lang="en-US" sz="1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9E79F5-C2DF-4A29-831C-196B2983ED6C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522A0C-6BA9-450E-A776-B2D2C62189EA}"/>
              </a:ext>
            </a:extLst>
          </p:cNvPr>
          <p:cNvSpPr txBox="1"/>
          <p:nvPr/>
        </p:nvSpPr>
        <p:spPr>
          <a:xfrm>
            <a:off x="8966547" y="2586127"/>
            <a:ext cx="2921959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JUEGOS DE RÉPLICAS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conjuntos de réplicas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rs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detalles de conjuntos de réplicas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describe </a:t>
            </a:r>
            <a:r>
              <a:rPr lang="es-ES" sz="1200" b="1" dirty="0" err="1"/>
              <a:t>rs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más información sobre los conjuntos de réplicas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rs</a:t>
            </a:r>
            <a:r>
              <a:rPr lang="es-ES" sz="1200" b="1" dirty="0"/>
              <a:t> -o </a:t>
            </a:r>
            <a:r>
              <a:rPr lang="es-ES" sz="1200" b="1" dirty="0" err="1"/>
              <a:t>wide</a:t>
            </a:r>
            <a:endParaRPr lang="en-US" sz="12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CCB04D-FD18-4D9D-80DB-BC9945DEA8C1}"/>
              </a:ext>
            </a:extLst>
          </p:cNvPr>
          <p:cNvSpPr txBox="1"/>
          <p:nvPr/>
        </p:nvSpPr>
        <p:spPr>
          <a:xfrm>
            <a:off x="8966547" y="1306205"/>
            <a:ext cx="292195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CUENTA DE SERVICIO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la cuenta de servicio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sa</a:t>
            </a:r>
            <a:endParaRPr lang="en-US" sz="1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321A58-F55B-4E99-8F3D-7ACB2A0FC5FA}"/>
              </a:ext>
            </a:extLst>
          </p:cNvPr>
          <p:cNvSpPr txBox="1"/>
          <p:nvPr/>
        </p:nvSpPr>
        <p:spPr>
          <a:xfrm>
            <a:off x="181573" y="1202918"/>
            <a:ext cx="27749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DEPLOYMENTS</a:t>
            </a:r>
          </a:p>
          <a:p>
            <a:r>
              <a:rPr lang="en-US" sz="1200" i="1" dirty="0">
                <a:solidFill>
                  <a:schemeClr val="accent3"/>
                </a:solidFill>
              </a:rPr>
              <a:t># Display all deployments information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deploy</a:t>
            </a:r>
          </a:p>
          <a:p>
            <a:endParaRPr lang="en-US" sz="1200" dirty="0">
              <a:solidFill>
                <a:srgbClr val="CC00CC"/>
              </a:solidFill>
            </a:endParaRPr>
          </a:p>
          <a:p>
            <a:r>
              <a:rPr lang="en-US" sz="1200" i="1" dirty="0">
                <a:solidFill>
                  <a:schemeClr val="accent3"/>
                </a:solidFill>
              </a:rPr>
              <a:t># Display deployments details</a:t>
            </a:r>
            <a:endParaRPr lang="en-US" sz="1200" dirty="0">
              <a:solidFill>
                <a:srgbClr val="CC00CC"/>
              </a:solidFill>
            </a:endParaRPr>
          </a:p>
          <a:p>
            <a:r>
              <a:rPr lang="en-US" sz="1200" b="1" dirty="0" err="1"/>
              <a:t>kubectl</a:t>
            </a:r>
            <a:r>
              <a:rPr lang="en-US" sz="1200" b="1" dirty="0"/>
              <a:t> describe deploy</a:t>
            </a:r>
          </a:p>
          <a:p>
            <a:endParaRPr lang="en-US" sz="1200" b="1" dirty="0"/>
          </a:p>
          <a:p>
            <a:r>
              <a:rPr lang="en-US" sz="1200" i="1" dirty="0">
                <a:solidFill>
                  <a:schemeClr val="accent3"/>
                </a:solidFill>
              </a:rPr>
              <a:t># Show more information about all deployments</a:t>
            </a:r>
          </a:p>
          <a:p>
            <a:r>
              <a:rPr lang="en-US" sz="1200" b="1" dirty="0" err="1"/>
              <a:t>kubectl</a:t>
            </a:r>
            <a:r>
              <a:rPr lang="en-US" sz="1200" b="1" dirty="0"/>
              <a:t> get deploy -o wide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05A0AEA-0DAF-48F1-9836-012C14A35073}"/>
              </a:ext>
            </a:extLst>
          </p:cNvPr>
          <p:cNvSpPr txBox="1"/>
          <p:nvPr/>
        </p:nvSpPr>
        <p:spPr>
          <a:xfrm>
            <a:off x="176579" y="3326576"/>
            <a:ext cx="2774988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SERVICES</a:t>
            </a: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all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services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information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svc</a:t>
            </a:r>
            <a:endParaRPr lang="es-PE" sz="1200" b="1" dirty="0"/>
          </a:p>
          <a:p>
            <a:endParaRPr lang="es-PE" sz="1200" dirty="0">
              <a:solidFill>
                <a:srgbClr val="CC00CC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services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details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describe </a:t>
            </a:r>
            <a:r>
              <a:rPr lang="es-PE" sz="1200" b="1" dirty="0" err="1"/>
              <a:t>svc</a:t>
            </a:r>
            <a:endParaRPr lang="es-PE" sz="1200" b="1" dirty="0"/>
          </a:p>
          <a:p>
            <a:endParaRPr lang="es-PE" sz="1200" dirty="0">
              <a:solidFill>
                <a:srgbClr val="CC00CC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Show more </a:t>
            </a:r>
            <a:r>
              <a:rPr lang="es-PE" sz="1200" i="1" dirty="0" err="1">
                <a:solidFill>
                  <a:schemeClr val="accent3"/>
                </a:solidFill>
              </a:rPr>
              <a:t>information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about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all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services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svc</a:t>
            </a:r>
            <a:r>
              <a:rPr lang="es-PE" sz="1200" b="1" dirty="0"/>
              <a:t> -o </a:t>
            </a:r>
            <a:r>
              <a:rPr lang="es-PE" sz="1200" b="1" dirty="0" err="1"/>
              <a:t>wide</a:t>
            </a:r>
            <a:endParaRPr lang="es-PE" sz="1200" b="1" dirty="0"/>
          </a:p>
          <a:p>
            <a:endParaRPr lang="es-PE" sz="1200" dirty="0">
              <a:solidFill>
                <a:srgbClr val="CC00CC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Display a </a:t>
            </a:r>
            <a:r>
              <a:rPr lang="es-PE" sz="1200" i="1" dirty="0" err="1">
                <a:solidFill>
                  <a:schemeClr val="accent3"/>
                </a:solidFill>
              </a:rPr>
              <a:t>pod's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label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svc</a:t>
            </a:r>
            <a:r>
              <a:rPr lang="es-PE" sz="1200" b="1" dirty="0"/>
              <a:t> --show-</a:t>
            </a:r>
            <a:r>
              <a:rPr lang="es-PE" sz="1200" b="1" dirty="0" err="1"/>
              <a:t>labels</a:t>
            </a:r>
            <a:endParaRPr lang="es-PE" sz="12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904491-A5C4-4875-A88C-9B7F2E3F18EA}"/>
              </a:ext>
            </a:extLst>
          </p:cNvPr>
          <p:cNvSpPr txBox="1"/>
          <p:nvPr/>
        </p:nvSpPr>
        <p:spPr>
          <a:xfrm>
            <a:off x="3080860" y="1217116"/>
            <a:ext cx="292195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DAEMON</a:t>
            </a:r>
            <a:r>
              <a:rPr lang="es-PE" sz="1200" dirty="0">
                <a:solidFill>
                  <a:srgbClr val="CC00CC"/>
                </a:solidFill>
              </a:rPr>
              <a:t> </a:t>
            </a:r>
            <a:r>
              <a:rPr lang="es-PE" sz="1200" b="1" dirty="0">
                <a:solidFill>
                  <a:srgbClr val="895EBE"/>
                </a:solidFill>
              </a:rPr>
              <a:t>SETS</a:t>
            </a: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all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daemon</a:t>
            </a:r>
            <a:r>
              <a:rPr lang="es-PE" sz="1200" i="1" dirty="0">
                <a:solidFill>
                  <a:schemeClr val="accent3"/>
                </a:solidFill>
              </a:rPr>
              <a:t> sets </a:t>
            </a:r>
            <a:r>
              <a:rPr lang="es-PE" sz="1200" i="1" dirty="0" err="1">
                <a:solidFill>
                  <a:schemeClr val="accent3"/>
                </a:solidFill>
              </a:rPr>
              <a:t>information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</a:t>
            </a:r>
            <a:r>
              <a:rPr lang="es-PE" sz="1200" b="1" dirty="0" err="1"/>
              <a:t>get</a:t>
            </a:r>
            <a:r>
              <a:rPr lang="es-PE" sz="1200" b="1" dirty="0"/>
              <a:t> </a:t>
            </a:r>
            <a:r>
              <a:rPr lang="es-PE" sz="1200" b="1" dirty="0" err="1"/>
              <a:t>ds</a:t>
            </a:r>
            <a:endParaRPr lang="es-PE" sz="1200" b="1" dirty="0"/>
          </a:p>
          <a:p>
            <a:endParaRPr lang="es-PE" sz="1200" dirty="0">
              <a:solidFill>
                <a:srgbClr val="CC00CC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the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detailed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state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of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daemonsets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within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all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namespaces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describe </a:t>
            </a:r>
            <a:r>
              <a:rPr lang="es-PE" sz="1200" b="1" dirty="0" err="1"/>
              <a:t>ds</a:t>
            </a:r>
            <a:r>
              <a:rPr lang="es-PE" sz="1200" b="1" dirty="0"/>
              <a:t> --</a:t>
            </a:r>
            <a:r>
              <a:rPr lang="es-PE" sz="1200" b="1" dirty="0" err="1"/>
              <a:t>all-namespaces</a:t>
            </a:r>
            <a:endParaRPr lang="es-PE" sz="1200" b="1" dirty="0"/>
          </a:p>
          <a:p>
            <a:endParaRPr lang="es-PE" sz="1200" dirty="0">
              <a:solidFill>
                <a:srgbClr val="CC00CC"/>
              </a:solidFill>
            </a:endParaRPr>
          </a:p>
          <a:p>
            <a:r>
              <a:rPr lang="es-PE" sz="1200" i="1" dirty="0">
                <a:solidFill>
                  <a:schemeClr val="accent3"/>
                </a:solidFill>
              </a:rPr>
              <a:t># Display </a:t>
            </a:r>
            <a:r>
              <a:rPr lang="es-PE" sz="1200" i="1" dirty="0" err="1">
                <a:solidFill>
                  <a:schemeClr val="accent3"/>
                </a:solidFill>
              </a:rPr>
              <a:t>the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detailed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state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of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daemonsets</a:t>
            </a:r>
            <a:r>
              <a:rPr lang="es-PE" sz="1200" i="1" dirty="0">
                <a:solidFill>
                  <a:schemeClr val="accent3"/>
                </a:solidFill>
              </a:rPr>
              <a:t> </a:t>
            </a:r>
            <a:r>
              <a:rPr lang="es-PE" sz="1200" i="1" dirty="0" err="1">
                <a:solidFill>
                  <a:schemeClr val="accent3"/>
                </a:solidFill>
              </a:rPr>
              <a:t>within</a:t>
            </a:r>
            <a:r>
              <a:rPr lang="es-PE" sz="1200" i="1" dirty="0">
                <a:solidFill>
                  <a:schemeClr val="accent3"/>
                </a:solidFill>
              </a:rPr>
              <a:t> a </a:t>
            </a:r>
            <a:r>
              <a:rPr lang="es-PE" sz="1200" i="1" dirty="0" err="1">
                <a:solidFill>
                  <a:schemeClr val="accent3"/>
                </a:solidFill>
              </a:rPr>
              <a:t>namespace</a:t>
            </a:r>
            <a:endParaRPr lang="es-PE" sz="1200" i="1" dirty="0">
              <a:solidFill>
                <a:schemeClr val="accent3"/>
              </a:solidFill>
            </a:endParaRPr>
          </a:p>
          <a:p>
            <a:r>
              <a:rPr lang="es-PE" sz="1200" b="1" dirty="0" err="1"/>
              <a:t>kubectl</a:t>
            </a:r>
            <a:r>
              <a:rPr lang="es-PE" sz="1200" b="1" dirty="0"/>
              <a:t> describe </a:t>
            </a:r>
            <a:r>
              <a:rPr lang="es-PE" sz="1200" b="1" dirty="0" err="1"/>
              <a:t>ds</a:t>
            </a:r>
            <a:r>
              <a:rPr lang="es-PE" sz="1200" b="1" dirty="0"/>
              <a:t> [</a:t>
            </a:r>
            <a:r>
              <a:rPr lang="es-PE" sz="1200" b="1" dirty="0" err="1"/>
              <a:t>daemonset_name</a:t>
            </a:r>
            <a:r>
              <a:rPr lang="es-PE" sz="1200" b="1" dirty="0"/>
              <a:t>] -n [</a:t>
            </a:r>
            <a:r>
              <a:rPr lang="es-PE" sz="1200" b="1" dirty="0" err="1"/>
              <a:t>namespace_name</a:t>
            </a:r>
            <a:r>
              <a:rPr lang="es-PE" sz="1200" b="1" dirty="0"/>
              <a:t>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E23FBD-D62F-4613-865F-011A58C98BEE}"/>
              </a:ext>
            </a:extLst>
          </p:cNvPr>
          <p:cNvSpPr txBox="1"/>
          <p:nvPr/>
        </p:nvSpPr>
        <p:spPr>
          <a:xfrm>
            <a:off x="6015503" y="1202918"/>
            <a:ext cx="2921959" cy="36009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REGISTROS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registros de un </a:t>
            </a:r>
            <a:r>
              <a:rPr lang="es-ES" sz="1200" i="1" dirty="0" err="1">
                <a:solidFill>
                  <a:schemeClr val="accent3"/>
                </a:solidFill>
              </a:rPr>
              <a:t>pod</a:t>
            </a:r>
            <a:r>
              <a:rPr lang="es-ES" sz="1200" i="1" dirty="0">
                <a:solidFill>
                  <a:schemeClr val="accent3"/>
                </a:solidFill>
              </a:rPr>
              <a:t> específico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logs [</a:t>
            </a:r>
            <a:r>
              <a:rPr lang="es-ES" sz="1200" b="1" dirty="0" err="1"/>
              <a:t>pod_name</a:t>
            </a:r>
            <a:r>
              <a:rPr lang="es-ES" sz="1200" b="1" dirty="0"/>
              <a:t>]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registros de un </a:t>
            </a:r>
            <a:r>
              <a:rPr lang="es-ES" sz="1200" i="1" dirty="0" err="1">
                <a:solidFill>
                  <a:schemeClr val="accent3"/>
                </a:solidFill>
              </a:rPr>
              <a:t>pod</a:t>
            </a:r>
            <a:r>
              <a:rPr lang="es-ES" sz="1200" i="1" dirty="0">
                <a:solidFill>
                  <a:schemeClr val="accent3"/>
                </a:solidFill>
              </a:rPr>
              <a:t> específico durante la última hora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logs --</a:t>
            </a:r>
            <a:r>
              <a:rPr lang="es-ES" sz="1200" b="1" dirty="0" err="1"/>
              <a:t>since</a:t>
            </a:r>
            <a:r>
              <a:rPr lang="es-ES" sz="1200" b="1" dirty="0"/>
              <a:t>=1h [</a:t>
            </a:r>
            <a:r>
              <a:rPr lang="es-ES" sz="1200" b="1" dirty="0" err="1"/>
              <a:t>pod_name</a:t>
            </a:r>
            <a:r>
              <a:rPr lang="es-ES" sz="1200" b="1" dirty="0"/>
              <a:t>]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registros de un </a:t>
            </a:r>
            <a:r>
              <a:rPr lang="es-ES" sz="1200" i="1" dirty="0" err="1">
                <a:solidFill>
                  <a:schemeClr val="accent3"/>
                </a:solidFill>
              </a:rPr>
              <a:t>pod</a:t>
            </a:r>
            <a:r>
              <a:rPr lang="es-ES" sz="1200" i="1" dirty="0">
                <a:solidFill>
                  <a:schemeClr val="accent3"/>
                </a:solidFill>
              </a:rPr>
              <a:t> específico en un contenedor específico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logs -f -c [</a:t>
            </a:r>
            <a:r>
              <a:rPr lang="es-ES" sz="1200" b="1" dirty="0" err="1"/>
              <a:t>container_name</a:t>
            </a:r>
            <a:r>
              <a:rPr lang="es-ES" sz="1200" b="1" dirty="0"/>
              <a:t>] [</a:t>
            </a:r>
            <a:r>
              <a:rPr lang="es-ES" sz="1200" b="1" dirty="0" err="1"/>
              <a:t>pod_name</a:t>
            </a:r>
            <a:r>
              <a:rPr lang="es-ES" sz="1200" b="1" dirty="0"/>
              <a:t>]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Transferir toda la información de registros de un </a:t>
            </a:r>
            <a:r>
              <a:rPr lang="es-ES" sz="1200" i="1" dirty="0" err="1">
                <a:solidFill>
                  <a:schemeClr val="accent3"/>
                </a:solidFill>
              </a:rPr>
              <a:t>pod</a:t>
            </a:r>
            <a:r>
              <a:rPr lang="es-ES" sz="1200" i="1" dirty="0">
                <a:solidFill>
                  <a:schemeClr val="accent3"/>
                </a:solidFill>
              </a:rPr>
              <a:t> específico en el archivo pod.log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logs [</a:t>
            </a:r>
            <a:r>
              <a:rPr lang="es-ES" sz="1200" b="1" dirty="0" err="1"/>
              <a:t>pod_name</a:t>
            </a:r>
            <a:r>
              <a:rPr lang="es-ES" sz="1200" b="1" dirty="0"/>
              <a:t>] &gt; pod.log</a:t>
            </a:r>
          </a:p>
          <a:p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112079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99E79F5-C2DF-4A29-831C-196B2983ED6C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522A0C-6BA9-450E-A776-B2D2C62189EA}"/>
              </a:ext>
            </a:extLst>
          </p:cNvPr>
          <p:cNvSpPr txBox="1"/>
          <p:nvPr/>
        </p:nvSpPr>
        <p:spPr>
          <a:xfrm>
            <a:off x="8819472" y="1209496"/>
            <a:ext cx="292195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RECURSOS MÚLTIPLES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servicios y </a:t>
            </a:r>
            <a:r>
              <a:rPr lang="es-ES" sz="1200" i="1" dirty="0" err="1">
                <a:solidFill>
                  <a:schemeClr val="accent3"/>
                </a:solidFill>
              </a:rPr>
              <a:t>pods</a:t>
            </a:r>
            <a:endParaRPr lang="es-ES" sz="1200" i="1" dirty="0">
              <a:solidFill>
                <a:schemeClr val="accent3"/>
              </a:solidFill>
            </a:endParaRP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svc</a:t>
            </a:r>
            <a:r>
              <a:rPr lang="es-ES" sz="1200" b="1" dirty="0"/>
              <a:t>, </a:t>
            </a:r>
            <a:r>
              <a:rPr lang="es-ES" sz="1200" b="1" dirty="0" err="1"/>
              <a:t>po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implementaciones y nodos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deploy</a:t>
            </a:r>
            <a:r>
              <a:rPr lang="es-ES" sz="1200" b="1" dirty="0"/>
              <a:t>, no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Muestra todos los </a:t>
            </a:r>
            <a:r>
              <a:rPr lang="es-ES" sz="1200" i="1" dirty="0" err="1">
                <a:solidFill>
                  <a:schemeClr val="accent3"/>
                </a:solidFill>
              </a:rPr>
              <a:t>pods</a:t>
            </a:r>
            <a:r>
              <a:rPr lang="es-ES" sz="1200" i="1" dirty="0">
                <a:solidFill>
                  <a:schemeClr val="accent3"/>
                </a:solidFill>
              </a:rPr>
              <a:t>, servicios, conjuntos con estado, etc. en un espacio de nombres. No todos los recursos se enumeran con este comando.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all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Muestra todos los </a:t>
            </a:r>
            <a:r>
              <a:rPr lang="es-ES" sz="1200" i="1" dirty="0" err="1">
                <a:solidFill>
                  <a:schemeClr val="accent3"/>
                </a:solidFill>
              </a:rPr>
              <a:t>pods</a:t>
            </a:r>
            <a:r>
              <a:rPr lang="es-ES" sz="1200" i="1" dirty="0">
                <a:solidFill>
                  <a:schemeClr val="accent3"/>
                </a:solidFill>
              </a:rPr>
              <a:t>, servicios, conjuntos con estado, etc. en todos los espacios de nombres. No se muestran todos los recursos con este comando.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all</a:t>
            </a:r>
            <a:r>
              <a:rPr lang="es-ES" sz="1200" b="1" dirty="0"/>
              <a:t> --</a:t>
            </a:r>
            <a:r>
              <a:rPr lang="es-ES" sz="1200" b="1" dirty="0" err="1"/>
              <a:t>all-namespaces</a:t>
            </a:r>
            <a:endParaRPr lang="en-US" sz="12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CCB04D-FD18-4D9D-80DB-BC9945DEA8C1}"/>
              </a:ext>
            </a:extLst>
          </p:cNvPr>
          <p:cNvSpPr txBox="1"/>
          <p:nvPr/>
        </p:nvSpPr>
        <p:spPr>
          <a:xfrm>
            <a:off x="6001149" y="3056604"/>
            <a:ext cx="27008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CLASE DE ALMACENAMIENTO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la clase de almacenamiento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sc</a:t>
            </a:r>
            <a:endParaRPr lang="es-ES" sz="1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321A58-F55B-4E99-8F3D-7ACB2A0FC5FA}"/>
              </a:ext>
            </a:extLst>
          </p:cNvPr>
          <p:cNvSpPr txBox="1"/>
          <p:nvPr/>
        </p:nvSpPr>
        <p:spPr>
          <a:xfrm>
            <a:off x="181573" y="1202918"/>
            <a:ext cx="276964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ROLES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roles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roles --</a:t>
            </a:r>
            <a:r>
              <a:rPr lang="es-ES" sz="1200" b="1" dirty="0" err="1"/>
              <a:t>all-namespaces</a:t>
            </a:r>
            <a:endParaRPr lang="es-ES" sz="1200" b="1" dirty="0"/>
          </a:p>
          <a:p>
            <a:endParaRPr lang="en-US" sz="12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E23FBD-D62F-4613-865F-011A58C98BEE}"/>
              </a:ext>
            </a:extLst>
          </p:cNvPr>
          <p:cNvSpPr txBox="1"/>
          <p:nvPr/>
        </p:nvSpPr>
        <p:spPr>
          <a:xfrm>
            <a:off x="6001149" y="1216074"/>
            <a:ext cx="270089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RECLAMO DE VOLUMEN PERSISTENTE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reclamo de volumen persistente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pvc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todos los detalles de reclamos de volumen persistente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describe </a:t>
            </a:r>
            <a:r>
              <a:rPr lang="es-ES" sz="1200" b="1" dirty="0" err="1"/>
              <a:t>pvc</a:t>
            </a:r>
            <a:endParaRPr lang="es-ES" sz="1200" b="1" dirty="0"/>
          </a:p>
          <a:p>
            <a:endParaRPr lang="es-ES" sz="1200" dirty="0">
              <a:solidFill>
                <a:srgbClr val="CC00C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CF6CB8-4952-429F-A30C-FC81B9F35B82}"/>
              </a:ext>
            </a:extLst>
          </p:cNvPr>
          <p:cNvSpPr txBox="1"/>
          <p:nvPr/>
        </p:nvSpPr>
        <p:spPr>
          <a:xfrm>
            <a:off x="157232" y="2509065"/>
            <a:ext cx="279398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MISTERIOS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secreta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secrets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secreta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secrets</a:t>
            </a:r>
            <a:r>
              <a:rPr lang="es-ES" sz="1200" b="1" dirty="0"/>
              <a:t> --</a:t>
            </a:r>
            <a:r>
              <a:rPr lang="es-ES" sz="1200" b="1" dirty="0" err="1"/>
              <a:t>all-namespaces</a:t>
            </a:r>
            <a:endParaRPr lang="es-ES" sz="12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5E713C-FFF6-4D2F-84C7-A83E475D3BA3}"/>
              </a:ext>
            </a:extLst>
          </p:cNvPr>
          <p:cNvSpPr txBox="1"/>
          <p:nvPr/>
        </p:nvSpPr>
        <p:spPr>
          <a:xfrm>
            <a:off x="181573" y="4017992"/>
            <a:ext cx="279398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MAPAS DE CONFIGURACIÓN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mapas de configuración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cm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todos los mapas de configuración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cm --</a:t>
            </a:r>
            <a:r>
              <a:rPr lang="es-ES" sz="1200" b="1" dirty="0" err="1"/>
              <a:t>all-namespaces</a:t>
            </a:r>
            <a:endParaRPr lang="es-ES" sz="12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2D314C-6436-49F0-80B1-63A99938E3B1}"/>
              </a:ext>
            </a:extLst>
          </p:cNvPr>
          <p:cNvSpPr txBox="1"/>
          <p:nvPr/>
        </p:nvSpPr>
        <p:spPr>
          <a:xfrm>
            <a:off x="3103531" y="1245508"/>
            <a:ext cx="279398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INGRESO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ingreso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ing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ingreso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ing</a:t>
            </a:r>
            <a:r>
              <a:rPr lang="es-ES" sz="1200" b="1" dirty="0"/>
              <a:t> --</a:t>
            </a:r>
            <a:r>
              <a:rPr lang="es-ES" sz="1200" b="1" dirty="0" err="1"/>
              <a:t>all-namespaces</a:t>
            </a:r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5302DC-F1CF-4CA5-A9F3-9D958B45FE93}"/>
              </a:ext>
            </a:extLst>
          </p:cNvPr>
          <p:cNvSpPr txBox="1"/>
          <p:nvPr/>
        </p:nvSpPr>
        <p:spPr>
          <a:xfrm>
            <a:off x="3103531" y="2986622"/>
            <a:ext cx="276964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VOLÚMENES PERSISTENTES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volúmenes persistentes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pv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detalles de volúmenes persistentes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describe </a:t>
            </a:r>
            <a:r>
              <a:rPr lang="es-ES" sz="1200" b="1" dirty="0" err="1"/>
              <a:t>pv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428341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1531</Words>
  <Application>Microsoft Office PowerPoint</Application>
  <PresentationFormat>Panorámica</PresentationFormat>
  <Paragraphs>311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Luis Enrique Baldeón Quispe</cp:lastModifiedBy>
  <cp:revision>107</cp:revision>
  <dcterms:created xsi:type="dcterms:W3CDTF">2020-12-01T20:43:01Z</dcterms:created>
  <dcterms:modified xsi:type="dcterms:W3CDTF">2025-04-30T21:08:59Z</dcterms:modified>
</cp:coreProperties>
</file>