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0" r:id="rId2"/>
    <p:sldId id="305" r:id="rId3"/>
    <p:sldId id="307" r:id="rId4"/>
    <p:sldId id="308" r:id="rId5"/>
    <p:sldId id="26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C"/>
    <a:srgbClr val="F0BB78"/>
    <a:srgbClr val="543A14"/>
    <a:srgbClr val="895EBE"/>
    <a:srgbClr val="A08BB7"/>
    <a:srgbClr val="CC0099"/>
    <a:srgbClr val="CC0000"/>
    <a:srgbClr val="CC00CC"/>
    <a:srgbClr val="B3D8DB"/>
    <a:srgbClr val="EAF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2632" autoAdjust="0"/>
  </p:normalViewPr>
  <p:slideViewPr>
    <p:cSldViewPr snapToGrid="0">
      <p:cViewPr>
        <p:scale>
          <a:sx n="90" d="100"/>
          <a:sy n="90" d="100"/>
        </p:scale>
        <p:origin x="66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C5772-74E7-4D43-B691-9D9FB840DB27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323A0-C01D-454E-A6EE-8211C5B57A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318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323A0-C01D-454E-A6EE-8211C5B57A3A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378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85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19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9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051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09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296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026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25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8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43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0083-014B-44DE-BC4D-74D8506D26D9}" type="datetimeFigureOut">
              <a:rPr lang="es-PE" smtClean="0"/>
              <a:t>29/05/2025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>
            <a:extLst>
              <a:ext uri="{FF2B5EF4-FFF2-40B4-BE49-F238E27FC236}">
                <a16:creationId xmlns:a16="http://schemas.microsoft.com/office/drawing/2014/main" id="{7A87362A-CDD0-334A-9C0F-4FC880B6ACBE}"/>
              </a:ext>
            </a:extLst>
          </p:cNvPr>
          <p:cNvSpPr txBox="1"/>
          <p:nvPr/>
        </p:nvSpPr>
        <p:spPr>
          <a:xfrm>
            <a:off x="9991676" y="601340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Luis Ruiz Caceres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25799" y="2910290"/>
            <a:ext cx="1537854" cy="318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907198-F04E-47D6-B27C-0558A51B78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/>
          <a:stretch/>
        </p:blipFill>
        <p:spPr>
          <a:xfrm>
            <a:off x="-6306" y="0"/>
            <a:ext cx="399986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158266-86A3-4451-ACF5-8F36D409DD1B}"/>
              </a:ext>
            </a:extLst>
          </p:cNvPr>
          <p:cNvSpPr txBox="1"/>
          <p:nvPr/>
        </p:nvSpPr>
        <p:spPr>
          <a:xfrm>
            <a:off x="325799" y="1561190"/>
            <a:ext cx="35485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000" dirty="0" err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Kubernetes</a:t>
            </a:r>
            <a:endParaRPr lang="es-PE" sz="50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788EFD-3D0A-4A29-9598-51A1935603AF}"/>
              </a:ext>
            </a:extLst>
          </p:cNvPr>
          <p:cNvSpPr txBox="1"/>
          <p:nvPr/>
        </p:nvSpPr>
        <p:spPr>
          <a:xfrm>
            <a:off x="325798" y="2299854"/>
            <a:ext cx="3548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PE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  <a:endParaRPr lang="es-PE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EB762F-1B0C-4F8C-AC37-1B5530A3B821}"/>
              </a:ext>
            </a:extLst>
          </p:cNvPr>
          <p:cNvSpPr txBox="1"/>
          <p:nvPr/>
        </p:nvSpPr>
        <p:spPr>
          <a:xfrm>
            <a:off x="325798" y="5266033"/>
            <a:ext cx="298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 Baldeon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B4CA7F3-F26D-4B4C-B263-FEE41D3EF967}"/>
              </a:ext>
            </a:extLst>
          </p:cNvPr>
          <p:cNvSpPr txBox="1"/>
          <p:nvPr/>
        </p:nvSpPr>
        <p:spPr>
          <a:xfrm>
            <a:off x="325798" y="5608941"/>
            <a:ext cx="316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Lebq.2012@gmail.com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4AD00D5B-FBF9-B4BE-C070-95EC21353D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54" y="0"/>
            <a:ext cx="8198446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201E69A-C4F7-4AF7-AAE1-03401A2B9DC5}"/>
              </a:ext>
            </a:extLst>
          </p:cNvPr>
          <p:cNvSpPr txBox="1"/>
          <p:nvPr/>
        </p:nvSpPr>
        <p:spPr>
          <a:xfrm>
            <a:off x="349607" y="5018323"/>
            <a:ext cx="185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CB0595-C460-43D3-BE3E-FBE2A2761C8B}"/>
              </a:ext>
            </a:extLst>
          </p:cNvPr>
          <p:cNvSpPr txBox="1"/>
          <p:nvPr/>
        </p:nvSpPr>
        <p:spPr>
          <a:xfrm>
            <a:off x="325798" y="3156794"/>
            <a:ext cx="2784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Kubernetes</a:t>
            </a:r>
            <a:r>
              <a:rPr lang="es-PE" sz="20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PE" sz="20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Cheat</a:t>
            </a:r>
            <a:r>
              <a:rPr lang="es-PE" sz="20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PE" sz="20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Sheets</a:t>
            </a:r>
            <a:endParaRPr lang="es-PE" sz="20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84BA0-E639-6AB6-00B0-7B69472B0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10742B9-2855-0480-B5E8-42CA9EED5259}"/>
              </a:ext>
            </a:extLst>
          </p:cNvPr>
          <p:cNvSpPr txBox="1"/>
          <p:nvPr/>
        </p:nvSpPr>
        <p:spPr>
          <a:xfrm>
            <a:off x="97149" y="936962"/>
            <a:ext cx="2601834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895EBE"/>
                </a:solidFill>
              </a:rPr>
              <a:t>NAMESPACE</a:t>
            </a:r>
          </a:p>
          <a:p>
            <a:endParaRPr lang="es-PE" sz="12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Lista </a:t>
            </a:r>
            <a:r>
              <a:rPr lang="en-US" sz="900" i="1" dirty="0" err="1">
                <a:solidFill>
                  <a:schemeClr val="accent3"/>
                </a:solidFill>
              </a:rPr>
              <a:t>todos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los</a:t>
            </a:r>
            <a:r>
              <a:rPr lang="en-US" sz="900" i="1" dirty="0">
                <a:solidFill>
                  <a:schemeClr val="accent3"/>
                </a:solidFill>
              </a:rPr>
              <a:t> namespace</a:t>
            </a:r>
            <a:endParaRPr lang="en-US" sz="900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namespaces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Ver </a:t>
            </a:r>
            <a:r>
              <a:rPr lang="en-US" sz="900" i="1" dirty="0" err="1">
                <a:solidFill>
                  <a:schemeClr val="accent3"/>
                </a:solidFill>
              </a:rPr>
              <a:t>estado</a:t>
            </a:r>
            <a:r>
              <a:rPr lang="en-US" sz="900" i="1" dirty="0">
                <a:solidFill>
                  <a:schemeClr val="accent3"/>
                </a:solidFill>
              </a:rPr>
              <a:t> de namespace </a:t>
            </a:r>
            <a:r>
              <a:rPr lang="en-US" sz="900" i="1" dirty="0" err="1">
                <a:solidFill>
                  <a:schemeClr val="accent3"/>
                </a:solidFill>
              </a:rPr>
              <a:t>en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especifico</a:t>
            </a:r>
            <a:endParaRPr lang="en-US" sz="900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namespace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detalles de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namespace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Crear un nuevo namespace</a:t>
            </a:r>
            <a:endParaRPr lang="en-US" sz="900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create namespace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n-US" sz="900" i="1" dirty="0" err="1">
                <a:solidFill>
                  <a:schemeClr val="accent3"/>
                </a:solidFill>
              </a:rPr>
              <a:t>Editar</a:t>
            </a:r>
            <a:r>
              <a:rPr lang="en-US" sz="900" i="1" dirty="0">
                <a:solidFill>
                  <a:schemeClr val="accent3"/>
                </a:solidFill>
              </a:rPr>
              <a:t> un nuevo namespace</a:t>
            </a:r>
            <a:endParaRPr lang="en-US" sz="900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edit namespace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(y todos sus recursos)</a:t>
            </a:r>
            <a:endParaRPr lang="en-US" sz="900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namespace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los </a:t>
            </a:r>
            <a:r>
              <a:rPr lang="es-MX" sz="900" i="1" dirty="0" err="1">
                <a:solidFill>
                  <a:schemeClr val="accent3"/>
                </a:solidFill>
              </a:rPr>
              <a:t>pods</a:t>
            </a:r>
            <a:r>
              <a:rPr lang="es-MX" sz="900" i="1" dirty="0">
                <a:solidFill>
                  <a:schemeClr val="accent3"/>
                </a:solidFill>
              </a:rPr>
              <a:t> de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específico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pods -n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Cambia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por defecto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config set-context --current --namespace=NAME_NAMESPACE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todos los recursos dentro de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específico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all --namespace=NAME_NAMESPACE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Crear recursos dentro de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en específico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apply -f </a:t>
            </a:r>
            <a:r>
              <a:rPr lang="en-US" sz="900" b="1" dirty="0" err="1"/>
              <a:t>archivo.yaml</a:t>
            </a:r>
            <a:r>
              <a:rPr lang="en-US" sz="900" b="1" dirty="0"/>
              <a:t> --namespace=NAME_NAMESPACE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38C8BE-2A97-8CEA-A82F-B6E1E4E6678C}"/>
              </a:ext>
            </a:extLst>
          </p:cNvPr>
          <p:cNvSpPr txBox="1"/>
          <p:nvPr/>
        </p:nvSpPr>
        <p:spPr>
          <a:xfrm>
            <a:off x="5353362" y="907643"/>
            <a:ext cx="2921959" cy="2816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CLUSTER</a:t>
            </a:r>
            <a:endParaRPr lang="es-PE" sz="1200" b="1" dirty="0">
              <a:solidFill>
                <a:srgbClr val="895EBE"/>
              </a:solidFill>
            </a:endParaRP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la versión del cliente y del servidor </a:t>
            </a:r>
            <a:r>
              <a:rPr lang="es-MX" sz="900" i="1" dirty="0" err="1">
                <a:solidFill>
                  <a:schemeClr val="accent3"/>
                </a:solidFill>
              </a:rPr>
              <a:t>Kubernetes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version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n-US" sz="900" i="1" dirty="0" err="1">
                <a:solidFill>
                  <a:schemeClr val="accent3"/>
                </a:solidFill>
              </a:rPr>
              <a:t>Muestra</a:t>
            </a:r>
            <a:r>
              <a:rPr lang="en-US" sz="900" i="1" dirty="0">
                <a:solidFill>
                  <a:schemeClr val="accent3"/>
                </a:solidFill>
              </a:rPr>
              <a:t> la info del </a:t>
            </a:r>
            <a:r>
              <a:rPr lang="en-US" sz="900" i="1" dirty="0" err="1">
                <a:solidFill>
                  <a:schemeClr val="accent3"/>
                </a:solidFill>
              </a:rPr>
              <a:t>clúster</a:t>
            </a:r>
            <a:r>
              <a:rPr lang="en-US" sz="900" i="1" dirty="0">
                <a:solidFill>
                  <a:schemeClr val="accent3"/>
                </a:solidFill>
              </a:rPr>
              <a:t>.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cluster-info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la configuración actual del </a:t>
            </a:r>
            <a:r>
              <a:rPr lang="es-MX" sz="900" i="1" dirty="0" err="1">
                <a:solidFill>
                  <a:schemeClr val="accent3"/>
                </a:solidFill>
              </a:rPr>
              <a:t>kubectl</a:t>
            </a:r>
            <a:r>
              <a:rPr lang="en-US" sz="900" i="1" dirty="0">
                <a:solidFill>
                  <a:schemeClr val="accent3"/>
                </a:solidFill>
              </a:rPr>
              <a:t>.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config view	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el contexto que está usando </a:t>
            </a:r>
            <a:r>
              <a:rPr lang="es-MX" sz="900" i="1" dirty="0" err="1">
                <a:solidFill>
                  <a:schemeClr val="accent3"/>
                </a:solidFill>
              </a:rPr>
              <a:t>kubectl</a:t>
            </a:r>
            <a:r>
              <a:rPr lang="es-MX" sz="900" i="1" dirty="0">
                <a:solidFill>
                  <a:schemeClr val="accent3"/>
                </a:solidFill>
              </a:rPr>
              <a:t> actualmente</a:t>
            </a:r>
            <a:r>
              <a:rPr lang="en-US" sz="900" i="1" dirty="0">
                <a:solidFill>
                  <a:schemeClr val="accent3"/>
                </a:solidFill>
              </a:rPr>
              <a:t>.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config current-context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todos los contextos definidos en tu configuración </a:t>
            </a:r>
            <a:r>
              <a:rPr lang="es-MX" sz="900" i="1" dirty="0" err="1">
                <a:solidFill>
                  <a:schemeClr val="accent3"/>
                </a:solidFill>
              </a:rPr>
              <a:t>kubectl</a:t>
            </a:r>
            <a:r>
              <a:rPr lang="en-US" sz="900" i="1" dirty="0">
                <a:solidFill>
                  <a:schemeClr val="accent3"/>
                </a:solidFill>
              </a:rPr>
              <a:t>.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config get-contexts</a:t>
            </a:r>
          </a:p>
          <a:p>
            <a:endParaRPr lang="en-US" sz="9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BBC56A-DBFE-EF10-FC98-4988DF779D0B}"/>
              </a:ext>
            </a:extLst>
          </p:cNvPr>
          <p:cNvSpPr/>
          <p:nvPr/>
        </p:nvSpPr>
        <p:spPr>
          <a:xfrm>
            <a:off x="496050" y="124879"/>
            <a:ext cx="5080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F99CA2-0820-BC4B-C773-9B747ADD128C}"/>
              </a:ext>
            </a:extLst>
          </p:cNvPr>
          <p:cNvSpPr txBox="1"/>
          <p:nvPr/>
        </p:nvSpPr>
        <p:spPr>
          <a:xfrm>
            <a:off x="2698983" y="936962"/>
            <a:ext cx="2601835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PODS</a:t>
            </a: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Listar los </a:t>
            </a:r>
            <a:r>
              <a:rPr lang="es-MX" sz="900" i="1" dirty="0" err="1">
                <a:solidFill>
                  <a:schemeClr val="accent3"/>
                </a:solidFill>
              </a:rPr>
              <a:t>pods</a:t>
            </a:r>
            <a:r>
              <a:rPr lang="es-MX" sz="900" i="1" dirty="0">
                <a:solidFill>
                  <a:schemeClr val="accent3"/>
                </a:solidFill>
              </a:rPr>
              <a:t> en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actual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pods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Crear un pod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create pod NAME_POD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Describe un </a:t>
            </a:r>
            <a:r>
              <a:rPr lang="es-MX" sz="900" i="1" dirty="0" err="1">
                <a:solidFill>
                  <a:schemeClr val="accent3"/>
                </a:solidFill>
              </a:rPr>
              <a:t>pod</a:t>
            </a:r>
            <a:r>
              <a:rPr lang="es-MX" sz="9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pod NAME_POD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Elimina un </a:t>
            </a:r>
            <a:r>
              <a:rPr lang="es-PE" sz="900" i="1" dirty="0" err="1">
                <a:solidFill>
                  <a:schemeClr val="accent3"/>
                </a:solidFill>
              </a:rPr>
              <a:t>pod</a:t>
            </a:r>
            <a:r>
              <a:rPr lang="es-PE" sz="900" i="1" dirty="0">
                <a:solidFill>
                  <a:schemeClr val="accent3"/>
                </a:solidFill>
              </a:rPr>
              <a:t> en específico</a:t>
            </a:r>
          </a:p>
          <a:p>
            <a:r>
              <a:rPr lang="pl-PL" sz="900" b="1" dirty="0"/>
              <a:t>kubectl delete pod NAME_POD </a:t>
            </a:r>
            <a:endParaRPr lang="es-MX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n-US" sz="900" i="1" dirty="0" err="1">
                <a:solidFill>
                  <a:schemeClr val="accent3"/>
                </a:solidFill>
              </a:rPr>
              <a:t>Elimina</a:t>
            </a:r>
            <a:r>
              <a:rPr lang="en-US" sz="900" i="1" dirty="0">
                <a:solidFill>
                  <a:schemeClr val="accent3"/>
                </a:solidFill>
              </a:rPr>
              <a:t> un pod </a:t>
            </a:r>
            <a:r>
              <a:rPr lang="en-US" sz="900" i="1" dirty="0" err="1">
                <a:solidFill>
                  <a:schemeClr val="accent3"/>
                </a:solidFill>
              </a:rPr>
              <a:t>en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específico</a:t>
            </a:r>
            <a:r>
              <a:rPr lang="en-US" sz="900" i="1" dirty="0">
                <a:solidFill>
                  <a:schemeClr val="accent3"/>
                </a:solidFill>
              </a:rPr>
              <a:t> de un namespace </a:t>
            </a:r>
            <a:r>
              <a:rPr lang="en-US" sz="900" i="1" dirty="0" err="1">
                <a:solidFill>
                  <a:schemeClr val="accent3"/>
                </a:solidFill>
              </a:rPr>
              <a:t>en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especifico</a:t>
            </a:r>
            <a:endParaRPr lang="en-US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pod NAME_POD -n NAME_NAMESPACE</a:t>
            </a:r>
          </a:p>
          <a:p>
            <a:endParaRPr lang="es-PE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los logs de un </a:t>
            </a:r>
            <a:r>
              <a:rPr lang="es-MX" sz="900" i="1" dirty="0" err="1">
                <a:solidFill>
                  <a:schemeClr val="accent3"/>
                </a:solidFill>
              </a:rPr>
              <a:t>pod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s-PE" sz="900" b="1" dirty="0" err="1"/>
              <a:t>kubectl</a:t>
            </a:r>
            <a:r>
              <a:rPr lang="es-PE" sz="900" b="1" dirty="0"/>
              <a:t> logs NAME_POD</a:t>
            </a:r>
          </a:p>
          <a:p>
            <a:endParaRPr lang="es-PE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los logs en tiempo real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logs -f NAME_POD </a:t>
            </a:r>
          </a:p>
          <a:p>
            <a:endParaRPr lang="en-US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todos los </a:t>
            </a:r>
            <a:r>
              <a:rPr lang="es-MX" sz="900" i="1" dirty="0" err="1">
                <a:solidFill>
                  <a:schemeClr val="accent3"/>
                </a:solidFill>
              </a:rPr>
              <a:t>pods</a:t>
            </a:r>
            <a:r>
              <a:rPr lang="es-MX" sz="900" i="1" dirty="0">
                <a:solidFill>
                  <a:schemeClr val="accent3"/>
                </a:solidFill>
              </a:rPr>
              <a:t> en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actual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pods --all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información extendida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pods -o wide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Abre un </a:t>
            </a:r>
            <a:r>
              <a:rPr lang="es-MX" sz="900" i="1" dirty="0" err="1">
                <a:solidFill>
                  <a:schemeClr val="accent3"/>
                </a:solidFill>
              </a:rPr>
              <a:t>shell</a:t>
            </a:r>
            <a:r>
              <a:rPr lang="es-MX" sz="900" i="1" dirty="0">
                <a:solidFill>
                  <a:schemeClr val="accent3"/>
                </a:solidFill>
              </a:rPr>
              <a:t> en el </a:t>
            </a:r>
            <a:r>
              <a:rPr lang="es-MX" sz="900" i="1" dirty="0" err="1">
                <a:solidFill>
                  <a:schemeClr val="accent3"/>
                </a:solidFill>
              </a:rPr>
              <a:t>pod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exec -it NAME_POD -- bash</a:t>
            </a:r>
          </a:p>
          <a:p>
            <a:endParaRPr lang="en-US" sz="9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2C9B4B5-2AA5-C7C9-C800-F5C6428D8014}"/>
              </a:ext>
            </a:extLst>
          </p:cNvPr>
          <p:cNvSpPr txBox="1"/>
          <p:nvPr/>
        </p:nvSpPr>
        <p:spPr>
          <a:xfrm>
            <a:off x="8618221" y="907643"/>
            <a:ext cx="2921959" cy="2816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895EBE"/>
                </a:solidFill>
              </a:rPr>
              <a:t>NODE</a:t>
            </a: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</a:t>
            </a:r>
            <a:r>
              <a:rPr lang="es-MX" sz="900" i="1" dirty="0">
                <a:solidFill>
                  <a:schemeClr val="accent3"/>
                </a:solidFill>
              </a:rPr>
              <a:t>Lista todos los nodos del clúster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nodes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nodos con información adicional (IP, roles, OS, etc.)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nodes -o wide</a:t>
            </a:r>
          </a:p>
          <a:p>
            <a:endParaRPr lang="en-US" sz="900" i="1" dirty="0">
              <a:solidFill>
                <a:schemeClr val="accent3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información detallada del </a:t>
            </a:r>
            <a:r>
              <a:rPr lang="es-MX" sz="900" i="1" dirty="0" err="1">
                <a:solidFill>
                  <a:schemeClr val="accent3"/>
                </a:solidFill>
              </a:rPr>
              <a:t>nodoen</a:t>
            </a:r>
            <a:r>
              <a:rPr lang="es-MX" sz="900" i="1" dirty="0">
                <a:solidFill>
                  <a:schemeClr val="accent3"/>
                </a:solidFill>
              </a:rPr>
              <a:t>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node NAME_NODE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Evita que se programen nuevos </a:t>
            </a:r>
            <a:r>
              <a:rPr lang="es-MX" sz="900" i="1" dirty="0" err="1">
                <a:solidFill>
                  <a:schemeClr val="accent3"/>
                </a:solidFill>
              </a:rPr>
              <a:t>pods</a:t>
            </a:r>
            <a:r>
              <a:rPr lang="es-MX" sz="900" i="1" dirty="0">
                <a:solidFill>
                  <a:schemeClr val="accent3"/>
                </a:solidFill>
              </a:rPr>
              <a:t> en el nodo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cordon NAME_NODE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Permite nuevamente que el nodo reciba nuevos </a:t>
            </a:r>
            <a:r>
              <a:rPr lang="es-MX" sz="900" i="1" dirty="0" err="1">
                <a:solidFill>
                  <a:schemeClr val="accent3"/>
                </a:solidFill>
              </a:rPr>
              <a:t>pods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</a:t>
            </a:r>
            <a:r>
              <a:rPr lang="en-US" sz="900" b="1" dirty="0" err="1"/>
              <a:t>uncordon</a:t>
            </a:r>
            <a:r>
              <a:rPr lang="en-US" sz="900" b="1" dirty="0"/>
              <a:t> NAME_NODE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un nodo específico</a:t>
            </a:r>
          </a:p>
          <a:p>
            <a:r>
              <a:rPr lang="nl-NL" sz="900" b="1" dirty="0"/>
              <a:t>kubectl delete node NAME_NODE</a:t>
            </a:r>
            <a:endParaRPr lang="en-US" sz="9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294911-632C-5F37-2998-771173B88F95}"/>
              </a:ext>
            </a:extLst>
          </p:cNvPr>
          <p:cNvSpPr txBox="1"/>
          <p:nvPr/>
        </p:nvSpPr>
        <p:spPr>
          <a:xfrm>
            <a:off x="5353362" y="3949887"/>
            <a:ext cx="4514538" cy="1985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ARCHIVO YAML</a:t>
            </a:r>
            <a:endParaRPr lang="es-PE" sz="1200" b="1" dirty="0">
              <a:solidFill>
                <a:srgbClr val="895EBE"/>
              </a:solidFill>
            </a:endParaRP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Aplica una configuración. Crea o actualiza recursos según sea necesario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apply -f </a:t>
            </a:r>
            <a:r>
              <a:rPr lang="en-US" sz="900" b="1" dirty="0" err="1"/>
              <a:t>archivo.yaml</a:t>
            </a:r>
            <a:endParaRPr lang="en-US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Crea recursos desde un archivo. Si el recurso ya existe, mostrará error</a:t>
            </a:r>
            <a:r>
              <a:rPr lang="en-US" sz="900" i="1" dirty="0">
                <a:solidFill>
                  <a:schemeClr val="accent3"/>
                </a:solidFill>
              </a:rPr>
              <a:t>.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create -f </a:t>
            </a:r>
            <a:r>
              <a:rPr lang="en-US" sz="900" b="1" dirty="0" err="1"/>
              <a:t>archivo.yaml</a:t>
            </a:r>
            <a:endParaRPr lang="en-US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recursos desde un archivo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-f </a:t>
            </a:r>
            <a:r>
              <a:rPr lang="en-US" sz="900" b="1" dirty="0" err="1"/>
              <a:t>archivo.yaml</a:t>
            </a:r>
            <a:endParaRPr lang="en-US" sz="900" b="1" dirty="0"/>
          </a:p>
          <a:p>
            <a:r>
              <a:rPr lang="en-US" sz="900" b="1" dirty="0"/>
              <a:t>	</a:t>
            </a: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Abre el archivo en un editor para hacer cambios y aplica las modificaciones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edit -f </a:t>
            </a:r>
            <a:r>
              <a:rPr lang="en-US" sz="900" b="1" dirty="0" err="1"/>
              <a:t>archivo.yaml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64359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4A163-7FCA-AE46-F019-1FC429AC9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E00A42C-EF8F-374F-B468-4F0822B0BBD3}"/>
              </a:ext>
            </a:extLst>
          </p:cNvPr>
          <p:cNvSpPr txBox="1"/>
          <p:nvPr/>
        </p:nvSpPr>
        <p:spPr>
          <a:xfrm>
            <a:off x="97149" y="936962"/>
            <a:ext cx="26018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895EBE"/>
                </a:solidFill>
              </a:rPr>
              <a:t>SECRETS</a:t>
            </a:r>
          </a:p>
          <a:p>
            <a:endParaRPr lang="es-PE" sz="12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Crear un secret </a:t>
            </a:r>
            <a:r>
              <a:rPr lang="en-US" sz="900" i="1" dirty="0" err="1">
                <a:solidFill>
                  <a:schemeClr val="accent3"/>
                </a:solidFill>
              </a:rPr>
              <a:t>desde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archivos</a:t>
            </a:r>
            <a:endParaRPr lang="en-US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create secret generic NAME_SECRET --from-file=./username.txt --from-file=./password.txt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Crear un secret </a:t>
            </a:r>
            <a:r>
              <a:rPr lang="en-US" sz="900" i="1" dirty="0" err="1">
                <a:solidFill>
                  <a:schemeClr val="accent3"/>
                </a:solidFill>
              </a:rPr>
              <a:t>desde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valores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en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linea</a:t>
            </a:r>
            <a:endParaRPr lang="en-US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create secret generic NAME_SECRET --from-literal=username=admin --from-literal=password=123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todos los </a:t>
            </a:r>
            <a:r>
              <a:rPr lang="es-MX" sz="900" i="1" dirty="0" err="1">
                <a:solidFill>
                  <a:schemeClr val="accent3"/>
                </a:solidFill>
              </a:rPr>
              <a:t>secrets</a:t>
            </a:r>
            <a:r>
              <a:rPr lang="es-MX" sz="900" i="1" dirty="0">
                <a:solidFill>
                  <a:schemeClr val="accent3"/>
                </a:solidFill>
              </a:rPr>
              <a:t> en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actual</a:t>
            </a:r>
            <a:endParaRPr lang="en-US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secrets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Enseña información detallada sobre un </a:t>
            </a:r>
            <a:r>
              <a:rPr lang="es-MX" sz="900" i="1" dirty="0" err="1">
                <a:solidFill>
                  <a:schemeClr val="accent3"/>
                </a:solidFill>
              </a:rPr>
              <a:t>secret</a:t>
            </a:r>
            <a:r>
              <a:rPr lang="es-MX" sz="9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secret NAME_SECRET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Editar un </a:t>
            </a:r>
            <a:r>
              <a:rPr lang="es-MX" sz="900" i="1" dirty="0" err="1">
                <a:solidFill>
                  <a:schemeClr val="accent3"/>
                </a:solidFill>
              </a:rPr>
              <a:t>secret</a:t>
            </a:r>
            <a:r>
              <a:rPr lang="es-MX" sz="9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edit secret NAME_SECRET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Eliminar un </a:t>
            </a:r>
            <a:r>
              <a:rPr lang="es-MX" sz="900" i="1" dirty="0" err="1">
                <a:solidFill>
                  <a:schemeClr val="accent3"/>
                </a:solidFill>
              </a:rPr>
              <a:t>secret</a:t>
            </a:r>
            <a:r>
              <a:rPr lang="es-MX" sz="9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secret NAME_SECRET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todos los </a:t>
            </a:r>
            <a:r>
              <a:rPr lang="es-MX" sz="900" i="1" dirty="0" err="1">
                <a:solidFill>
                  <a:schemeClr val="accent3"/>
                </a:solidFill>
              </a:rPr>
              <a:t>secrets</a:t>
            </a:r>
            <a:r>
              <a:rPr lang="es-MX" sz="900" i="1" dirty="0">
                <a:solidFill>
                  <a:schemeClr val="accent3"/>
                </a:solidFill>
              </a:rPr>
              <a:t> de todos los </a:t>
            </a:r>
            <a:r>
              <a:rPr lang="es-MX" sz="900" i="1" dirty="0" err="1">
                <a:solidFill>
                  <a:schemeClr val="accent3"/>
                </a:solidFill>
              </a:rPr>
              <a:t>namespaces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secrets –A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más información sobre los </a:t>
            </a:r>
            <a:r>
              <a:rPr lang="es-MX" sz="900" i="1" dirty="0" err="1">
                <a:solidFill>
                  <a:schemeClr val="accent3"/>
                </a:solidFill>
              </a:rPr>
              <a:t>secrets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secrets -o wide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todos los </a:t>
            </a:r>
            <a:r>
              <a:rPr lang="es-MX" sz="900" i="1" dirty="0" err="1">
                <a:solidFill>
                  <a:schemeClr val="accent3"/>
                </a:solidFill>
              </a:rPr>
              <a:t>Secrets</a:t>
            </a:r>
            <a:r>
              <a:rPr lang="es-MX" sz="900" i="1" dirty="0">
                <a:solidFill>
                  <a:schemeClr val="accent3"/>
                </a:solidFill>
              </a:rPr>
              <a:t> de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secrets --all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791432-6D25-DB1E-000B-EC7D6EE29285}"/>
              </a:ext>
            </a:extLst>
          </p:cNvPr>
          <p:cNvSpPr/>
          <p:nvPr/>
        </p:nvSpPr>
        <p:spPr>
          <a:xfrm>
            <a:off x="496050" y="124879"/>
            <a:ext cx="5080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315BA90-DE9C-0787-0A00-C2B991C82653}"/>
              </a:ext>
            </a:extLst>
          </p:cNvPr>
          <p:cNvSpPr txBox="1"/>
          <p:nvPr/>
        </p:nvSpPr>
        <p:spPr>
          <a:xfrm>
            <a:off x="2698983" y="936962"/>
            <a:ext cx="260183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SERVICES</a:t>
            </a:r>
          </a:p>
          <a:p>
            <a:endParaRPr lang="en-US" sz="9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todos los servicios del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actual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services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</a:t>
            </a:r>
            <a:r>
              <a:rPr lang="es-MX" sz="900" i="1" dirty="0" err="1">
                <a:solidFill>
                  <a:schemeClr val="accent3"/>
                </a:solidFill>
              </a:rPr>
              <a:t>informacion</a:t>
            </a:r>
            <a:r>
              <a:rPr lang="es-MX" sz="900" i="1" dirty="0">
                <a:solidFill>
                  <a:schemeClr val="accent3"/>
                </a:solidFill>
              </a:rPr>
              <a:t> detallada de un servicio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service NAME_SERVICE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Editar un servicio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edit service NAME_SERVICE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Eliminar un servicio en especifico</a:t>
            </a:r>
          </a:p>
          <a:p>
            <a:r>
              <a:rPr lang="pl-PL" sz="900" b="1" dirty="0"/>
              <a:t>kubectl delete service NAME_SERVICE</a:t>
            </a:r>
            <a:endParaRPr lang="es-MX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Ver puertos y </a:t>
            </a:r>
            <a:r>
              <a:rPr lang="es-MX" sz="900" i="1" dirty="0" err="1">
                <a:solidFill>
                  <a:schemeClr val="accent3"/>
                </a:solidFill>
              </a:rPr>
              <a:t>endpoints</a:t>
            </a:r>
            <a:r>
              <a:rPr lang="es-MX" sz="900" i="1" dirty="0">
                <a:solidFill>
                  <a:schemeClr val="accent3"/>
                </a:solidFill>
              </a:rPr>
              <a:t> de un servicio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endpoints NAME_SERVICE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Versión abreviada de </a:t>
            </a:r>
            <a:r>
              <a:rPr lang="es-MX" sz="900" i="1" dirty="0" err="1">
                <a:solidFill>
                  <a:schemeClr val="accent3"/>
                </a:solidFill>
              </a:rPr>
              <a:t>get</a:t>
            </a:r>
            <a:r>
              <a:rPr lang="es-MX" sz="900" i="1" dirty="0">
                <a:solidFill>
                  <a:schemeClr val="accent3"/>
                </a:solidFill>
              </a:rPr>
              <a:t> </a:t>
            </a:r>
            <a:r>
              <a:rPr lang="es-MX" sz="900" i="1" dirty="0" err="1">
                <a:solidFill>
                  <a:schemeClr val="accent3"/>
                </a:solidFill>
              </a:rPr>
              <a:t>services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pl-PL" sz="900" b="1" dirty="0"/>
              <a:t>kubectl get svc</a:t>
            </a:r>
            <a:endParaRPr lang="es-MX" sz="900" b="1" dirty="0"/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todos los servicios en todos los </a:t>
            </a:r>
            <a:r>
              <a:rPr lang="es-MX" sz="900" i="1" dirty="0" err="1">
                <a:solidFill>
                  <a:schemeClr val="accent3"/>
                </a:solidFill>
              </a:rPr>
              <a:t>namespaces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pl-PL" sz="900" b="1" dirty="0"/>
              <a:t>kubectl get services -A	</a:t>
            </a:r>
            <a:endParaRPr lang="es-MX" sz="900" b="1" dirty="0"/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información extendida del servicio</a:t>
            </a:r>
          </a:p>
          <a:p>
            <a:r>
              <a:rPr lang="pl-PL" sz="900" b="1" dirty="0"/>
              <a:t>kubectl </a:t>
            </a:r>
            <a:r>
              <a:rPr lang="en-US" sz="900" b="1" dirty="0"/>
              <a:t>get service NAME_SERVICE -o wide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C6BD31A-1C13-3DF9-F200-0AC920850486}"/>
              </a:ext>
            </a:extLst>
          </p:cNvPr>
          <p:cNvSpPr txBox="1"/>
          <p:nvPr/>
        </p:nvSpPr>
        <p:spPr>
          <a:xfrm>
            <a:off x="5803305" y="936962"/>
            <a:ext cx="260183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DEPLOYMENTS</a:t>
            </a: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todos los </a:t>
            </a:r>
            <a:r>
              <a:rPr lang="es-MX" sz="900" i="1" dirty="0" err="1">
                <a:solidFill>
                  <a:schemeClr val="accent3"/>
                </a:solidFill>
              </a:rPr>
              <a:t>deployments</a:t>
            </a:r>
            <a:r>
              <a:rPr lang="es-MX" sz="900" i="1" dirty="0">
                <a:solidFill>
                  <a:schemeClr val="accent3"/>
                </a:solidFill>
              </a:rPr>
              <a:t> en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actual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deployments </a:t>
            </a:r>
          </a:p>
          <a:p>
            <a:endParaRPr lang="en-US" sz="9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información detallada sobre un </a:t>
            </a:r>
            <a:r>
              <a:rPr lang="es-MX" sz="900" i="1" dirty="0" err="1">
                <a:solidFill>
                  <a:schemeClr val="accent3"/>
                </a:solidFill>
              </a:rPr>
              <a:t>deployment</a:t>
            </a:r>
            <a:r>
              <a:rPr lang="es-MX" sz="9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deployment NAME_DEPLOYMENT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Editar un </a:t>
            </a:r>
            <a:r>
              <a:rPr lang="es-MX" sz="900" i="1" dirty="0" err="1">
                <a:solidFill>
                  <a:schemeClr val="accent3"/>
                </a:solidFill>
              </a:rPr>
              <a:t>deployment</a:t>
            </a:r>
            <a:r>
              <a:rPr lang="es-MX" sz="900" i="1" dirty="0">
                <a:solidFill>
                  <a:schemeClr val="accent3"/>
                </a:solidFill>
              </a:rPr>
              <a:t> en especificado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edit deployment NAME_DEPLOYMENT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Crear un nuevo </a:t>
            </a:r>
            <a:r>
              <a:rPr lang="es-MX" sz="900" i="1" dirty="0" err="1">
                <a:solidFill>
                  <a:schemeClr val="accent3"/>
                </a:solidFill>
              </a:rPr>
              <a:t>deployment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create deployment NAME_DEPLOYMENT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Eliminar </a:t>
            </a:r>
            <a:r>
              <a:rPr lang="es-MX" sz="900" i="1" dirty="0" err="1">
                <a:solidFill>
                  <a:schemeClr val="accent3"/>
                </a:solidFill>
              </a:rPr>
              <a:t>deployment</a:t>
            </a:r>
            <a:r>
              <a:rPr lang="es-MX" sz="9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deployment NAME_DEPLOYMENT 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información extendida del </a:t>
            </a:r>
            <a:r>
              <a:rPr lang="es-MX" sz="900" i="1" dirty="0" err="1">
                <a:solidFill>
                  <a:schemeClr val="accent3"/>
                </a:solidFill>
              </a:rPr>
              <a:t>deployment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deployment NAME_DEPLOYMENT -o wide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Aumentar o disminuir la </a:t>
            </a:r>
            <a:r>
              <a:rPr lang="es-MX" sz="900" i="1" dirty="0">
                <a:solidFill>
                  <a:schemeClr val="accent3"/>
                </a:solidFill>
              </a:rPr>
              <a:t>escala de un </a:t>
            </a:r>
            <a:r>
              <a:rPr lang="es-MX" sz="900" i="1" dirty="0" err="1">
                <a:solidFill>
                  <a:schemeClr val="accent3"/>
                </a:solidFill>
              </a:rPr>
              <a:t>deployment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scale deployment NAME_DEPLOYMENT --replicas=NUMERO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los logs de los </a:t>
            </a:r>
            <a:r>
              <a:rPr lang="es-MX" sz="900" i="1" dirty="0" err="1">
                <a:solidFill>
                  <a:schemeClr val="accent3"/>
                </a:solidFill>
              </a:rPr>
              <a:t>pods</a:t>
            </a:r>
            <a:r>
              <a:rPr lang="es-MX" sz="900" i="1" dirty="0">
                <a:solidFill>
                  <a:schemeClr val="accent3"/>
                </a:solidFill>
              </a:rPr>
              <a:t> gestionados por el </a:t>
            </a:r>
            <a:r>
              <a:rPr lang="es-MX" sz="900" i="1" dirty="0" err="1">
                <a:solidFill>
                  <a:schemeClr val="accent3"/>
                </a:solidFill>
              </a:rPr>
              <a:t>deployment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logs deployment/NAME_DEPLOYMENT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280B02-8B60-C0FD-6926-45F52E3BCE4B}"/>
              </a:ext>
            </a:extLst>
          </p:cNvPr>
          <p:cNvSpPr txBox="1"/>
          <p:nvPr/>
        </p:nvSpPr>
        <p:spPr>
          <a:xfrm>
            <a:off x="8907627" y="936962"/>
            <a:ext cx="26018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REPLICASETS</a:t>
            </a:r>
          </a:p>
          <a:p>
            <a:endParaRPr lang="en-US" sz="9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todos los </a:t>
            </a:r>
            <a:r>
              <a:rPr lang="es-MX" sz="900" i="1" dirty="0" err="1">
                <a:solidFill>
                  <a:schemeClr val="accent3"/>
                </a:solidFill>
              </a:rPr>
              <a:t>ReplicaSets</a:t>
            </a:r>
            <a:r>
              <a:rPr lang="es-MX" sz="900" i="1" dirty="0">
                <a:solidFill>
                  <a:schemeClr val="accent3"/>
                </a:solidFill>
              </a:rPr>
              <a:t> en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actual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</a:t>
            </a:r>
            <a:r>
              <a:rPr lang="en-US" sz="900" b="1" dirty="0" err="1"/>
              <a:t>replicasets</a:t>
            </a:r>
            <a:endParaRPr lang="en-US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Versión abreviada de </a:t>
            </a:r>
            <a:r>
              <a:rPr lang="es-MX" sz="900" i="1" dirty="0" err="1">
                <a:solidFill>
                  <a:schemeClr val="accent3"/>
                </a:solidFill>
              </a:rPr>
              <a:t>kubectl</a:t>
            </a:r>
            <a:r>
              <a:rPr lang="es-MX" sz="900" i="1" dirty="0">
                <a:solidFill>
                  <a:schemeClr val="accent3"/>
                </a:solidFill>
              </a:rPr>
              <a:t> </a:t>
            </a:r>
            <a:r>
              <a:rPr lang="es-MX" sz="900" i="1" dirty="0" err="1">
                <a:solidFill>
                  <a:schemeClr val="accent3"/>
                </a:solidFill>
              </a:rPr>
              <a:t>get</a:t>
            </a:r>
            <a:r>
              <a:rPr lang="es-MX" sz="900" i="1" dirty="0">
                <a:solidFill>
                  <a:schemeClr val="accent3"/>
                </a:solidFill>
              </a:rPr>
              <a:t> </a:t>
            </a:r>
            <a:r>
              <a:rPr lang="es-MX" sz="900" i="1" dirty="0" err="1">
                <a:solidFill>
                  <a:schemeClr val="accent3"/>
                </a:solidFill>
              </a:rPr>
              <a:t>replicasets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</a:t>
            </a:r>
            <a:r>
              <a:rPr lang="en-US" sz="900" b="1" dirty="0" err="1"/>
              <a:t>rs</a:t>
            </a:r>
            <a:endParaRPr lang="en-US" sz="900" b="1" dirty="0"/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detalles completos del </a:t>
            </a:r>
            <a:r>
              <a:rPr lang="es-MX" sz="900" i="1" dirty="0" err="1">
                <a:solidFill>
                  <a:schemeClr val="accent3"/>
                </a:solidFill>
              </a:rPr>
              <a:t>ReplicaSet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</a:t>
            </a:r>
            <a:r>
              <a:rPr lang="en-US" sz="900" b="1" dirty="0" err="1"/>
              <a:t>replicaset</a:t>
            </a:r>
            <a:r>
              <a:rPr lang="en-US" sz="900" b="1" dirty="0"/>
              <a:t> NAME_REPLICASET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un </a:t>
            </a:r>
            <a:r>
              <a:rPr lang="es-MX" sz="900" i="1" dirty="0" err="1">
                <a:solidFill>
                  <a:schemeClr val="accent3"/>
                </a:solidFill>
              </a:rPr>
              <a:t>replicaset</a:t>
            </a:r>
            <a:r>
              <a:rPr lang="es-MX" sz="900" i="1" dirty="0">
                <a:solidFill>
                  <a:schemeClr val="accent3"/>
                </a:solidFill>
              </a:rPr>
              <a:t> en específico</a:t>
            </a:r>
          </a:p>
          <a:p>
            <a:r>
              <a:rPr lang="pl-PL" sz="900" b="1" dirty="0"/>
              <a:t>kubectl delete replicaset NAME_REPLICASET</a:t>
            </a:r>
            <a:endParaRPr lang="es-MX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Modifica la cantidad de réplicas deseadas del </a:t>
            </a:r>
            <a:r>
              <a:rPr lang="es-MX" sz="900" i="1" dirty="0" err="1">
                <a:solidFill>
                  <a:schemeClr val="accent3"/>
                </a:solidFill>
              </a:rPr>
              <a:t>ReplicaSet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scale </a:t>
            </a:r>
            <a:r>
              <a:rPr lang="en-US" sz="900" b="1" dirty="0" err="1"/>
              <a:t>replicaset</a:t>
            </a:r>
            <a:r>
              <a:rPr lang="en-US" sz="900" b="1" dirty="0"/>
              <a:t> NAME_REPLICASET --replicas=NUMERO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información extendida de todos los </a:t>
            </a:r>
            <a:r>
              <a:rPr lang="es-MX" sz="900" i="1" dirty="0" err="1">
                <a:solidFill>
                  <a:schemeClr val="accent3"/>
                </a:solidFill>
              </a:rPr>
              <a:t>ReplicaSets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pl-PL" sz="900" b="1" dirty="0"/>
              <a:t>kubectl get replicasets -o wide</a:t>
            </a:r>
            <a:endParaRPr lang="es-MX" sz="900" b="1" dirty="0"/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logs de los </a:t>
            </a:r>
            <a:r>
              <a:rPr lang="es-MX" sz="900" i="1" dirty="0" err="1">
                <a:solidFill>
                  <a:schemeClr val="accent3"/>
                </a:solidFill>
              </a:rPr>
              <a:t>pods</a:t>
            </a:r>
            <a:r>
              <a:rPr lang="es-MX" sz="900" i="1" dirty="0">
                <a:solidFill>
                  <a:schemeClr val="accent3"/>
                </a:solidFill>
              </a:rPr>
              <a:t> del </a:t>
            </a:r>
            <a:r>
              <a:rPr lang="es-MX" sz="900" i="1" dirty="0" err="1">
                <a:solidFill>
                  <a:schemeClr val="accent3"/>
                </a:solidFill>
              </a:rPr>
              <a:t>ReplicaSet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pl-PL" sz="900" b="1" dirty="0"/>
              <a:t>kubectl logs replicaset/NAME_REPLICASE	</a:t>
            </a:r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todos los </a:t>
            </a:r>
            <a:r>
              <a:rPr lang="es-MX" sz="900" i="1" dirty="0" err="1">
                <a:solidFill>
                  <a:schemeClr val="accent3"/>
                </a:solidFill>
              </a:rPr>
              <a:t>ReplicaSets</a:t>
            </a:r>
            <a:r>
              <a:rPr lang="es-MX" sz="900" i="1" dirty="0">
                <a:solidFill>
                  <a:schemeClr val="accent3"/>
                </a:solidFill>
              </a:rPr>
              <a:t> en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actual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</a:t>
            </a:r>
            <a:r>
              <a:rPr lang="en-US" sz="900" b="1" dirty="0" err="1"/>
              <a:t>replicaset</a:t>
            </a:r>
            <a:r>
              <a:rPr lang="en-US" sz="900" b="1" dirty="0"/>
              <a:t> --all</a:t>
            </a:r>
          </a:p>
        </p:txBody>
      </p:sp>
    </p:spTree>
    <p:extLst>
      <p:ext uri="{BB962C8B-B14F-4D97-AF65-F5344CB8AC3E}">
        <p14:creationId xmlns:p14="http://schemas.microsoft.com/office/powerpoint/2010/main" val="191359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B70DF-394E-D39B-A639-2880224E9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A552F26-2282-FC02-FF87-196E2B7763EC}"/>
              </a:ext>
            </a:extLst>
          </p:cNvPr>
          <p:cNvSpPr txBox="1"/>
          <p:nvPr/>
        </p:nvSpPr>
        <p:spPr>
          <a:xfrm>
            <a:off x="97149" y="936962"/>
            <a:ext cx="260183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895EBE"/>
                </a:solidFill>
              </a:rPr>
              <a:t>VOLUMENS</a:t>
            </a:r>
          </a:p>
          <a:p>
            <a:endParaRPr lang="es-PE" sz="12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todos los volúmenes persistentes disponibles en el clúster</a:t>
            </a:r>
            <a:endParaRPr lang="en-US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</a:t>
            </a:r>
            <a:r>
              <a:rPr lang="en-US" sz="900" b="1" dirty="0" err="1"/>
              <a:t>pv</a:t>
            </a:r>
            <a:endParaRPr lang="en-US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Ver </a:t>
            </a:r>
            <a:r>
              <a:rPr lang="en-US" sz="900" i="1" dirty="0" err="1">
                <a:solidFill>
                  <a:schemeClr val="accent3"/>
                </a:solidFill>
              </a:rPr>
              <a:t>detalles</a:t>
            </a:r>
            <a:r>
              <a:rPr lang="en-US" sz="900" i="1" dirty="0">
                <a:solidFill>
                  <a:schemeClr val="accent3"/>
                </a:solidFill>
              </a:rPr>
              <a:t> de un </a:t>
            </a:r>
            <a:r>
              <a:rPr lang="en-US" sz="900" i="1" dirty="0" err="1">
                <a:solidFill>
                  <a:schemeClr val="accent3"/>
                </a:solidFill>
              </a:rPr>
              <a:t>PersistentVolume</a:t>
            </a:r>
            <a:endParaRPr lang="en-US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</a:t>
            </a:r>
            <a:r>
              <a:rPr lang="en-US" sz="900" b="1" dirty="0" err="1"/>
              <a:t>pv</a:t>
            </a:r>
            <a:r>
              <a:rPr lang="en-US" sz="900" b="1" dirty="0"/>
              <a:t> NAME_PV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un </a:t>
            </a:r>
            <a:r>
              <a:rPr lang="es-MX" sz="900" i="1" dirty="0" err="1">
                <a:solidFill>
                  <a:schemeClr val="accent3"/>
                </a:solidFill>
              </a:rPr>
              <a:t>PersistentVolume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</a:t>
            </a:r>
            <a:r>
              <a:rPr lang="en-US" sz="900" b="1" dirty="0" err="1"/>
              <a:t>pv</a:t>
            </a:r>
            <a:r>
              <a:rPr lang="en-US" sz="900" b="1" dirty="0"/>
              <a:t> NAME_PV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todas las solicitudes de almacenamiento persistente en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actual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</a:t>
            </a:r>
            <a:r>
              <a:rPr lang="en-US" sz="900" b="1" dirty="0" err="1"/>
              <a:t>pvc</a:t>
            </a:r>
            <a:endParaRPr lang="en-US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los </a:t>
            </a:r>
            <a:r>
              <a:rPr lang="es-MX" sz="900" i="1" dirty="0" err="1">
                <a:solidFill>
                  <a:schemeClr val="accent3"/>
                </a:solidFill>
              </a:rPr>
              <a:t>PersistentVolumeClaim</a:t>
            </a:r>
            <a:r>
              <a:rPr lang="es-MX" sz="900" i="1" dirty="0">
                <a:solidFill>
                  <a:schemeClr val="accent3"/>
                </a:solidFill>
              </a:rPr>
              <a:t> de todos los </a:t>
            </a:r>
            <a:r>
              <a:rPr lang="es-MX" sz="900" i="1" dirty="0" err="1">
                <a:solidFill>
                  <a:schemeClr val="accent3"/>
                </a:solidFill>
              </a:rPr>
              <a:t>namespaces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</a:t>
            </a:r>
            <a:r>
              <a:rPr lang="en-US" sz="900" b="1" dirty="0" err="1"/>
              <a:t>pvc</a:t>
            </a:r>
            <a:r>
              <a:rPr lang="en-US" sz="900" b="1" dirty="0"/>
              <a:t> --all-namespaces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Ver detalles de un </a:t>
            </a:r>
            <a:r>
              <a:rPr lang="es-MX" sz="900" i="1" dirty="0" err="1">
                <a:solidFill>
                  <a:schemeClr val="accent3"/>
                </a:solidFill>
              </a:rPr>
              <a:t>PersistentVolumeClaim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</a:t>
            </a:r>
            <a:r>
              <a:rPr lang="en-US" sz="900" b="1" dirty="0" err="1"/>
              <a:t>pvc</a:t>
            </a:r>
            <a:r>
              <a:rPr lang="en-US" sz="900" b="1" dirty="0"/>
              <a:t> NAME_PVC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un </a:t>
            </a:r>
            <a:r>
              <a:rPr lang="es-MX" sz="900" i="1" dirty="0" err="1">
                <a:solidFill>
                  <a:schemeClr val="accent3"/>
                </a:solidFill>
              </a:rPr>
              <a:t>PersistentVolumeClaim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</a:t>
            </a:r>
            <a:r>
              <a:rPr lang="en-US" sz="900" b="1" dirty="0" err="1"/>
              <a:t>pvc</a:t>
            </a:r>
            <a:r>
              <a:rPr lang="en-US" sz="900" b="1" dirty="0"/>
              <a:t> NAME_PVC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232FF72-43CF-45FF-755B-039B9AD1811C}"/>
              </a:ext>
            </a:extLst>
          </p:cNvPr>
          <p:cNvSpPr/>
          <p:nvPr/>
        </p:nvSpPr>
        <p:spPr>
          <a:xfrm>
            <a:off x="496050" y="124879"/>
            <a:ext cx="5080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EBD9AC-D527-EABA-4E34-EEC0DE2E8D67}"/>
              </a:ext>
            </a:extLst>
          </p:cNvPr>
          <p:cNvSpPr txBox="1"/>
          <p:nvPr/>
        </p:nvSpPr>
        <p:spPr>
          <a:xfrm>
            <a:off x="2698983" y="936962"/>
            <a:ext cx="260183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GONFIGMAPS</a:t>
            </a:r>
          </a:p>
          <a:p>
            <a:endParaRPr lang="en-US" sz="9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Listar todos los </a:t>
            </a:r>
            <a:r>
              <a:rPr lang="es-MX" sz="900" i="1" dirty="0" err="1">
                <a:solidFill>
                  <a:schemeClr val="accent3"/>
                </a:solidFill>
              </a:rPr>
              <a:t>ConfigMaps</a:t>
            </a:r>
            <a:r>
              <a:rPr lang="es-MX" sz="900" i="1" dirty="0">
                <a:solidFill>
                  <a:schemeClr val="accent3"/>
                </a:solidFill>
              </a:rPr>
              <a:t> en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actual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</a:t>
            </a:r>
            <a:r>
              <a:rPr lang="en-US" sz="900" b="1" dirty="0" err="1"/>
              <a:t>configmaps</a:t>
            </a:r>
            <a:endParaRPr lang="en-US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Listar todos los </a:t>
            </a:r>
            <a:r>
              <a:rPr lang="es-MX" sz="900" i="1" dirty="0" err="1">
                <a:solidFill>
                  <a:schemeClr val="accent3"/>
                </a:solidFill>
              </a:rPr>
              <a:t>ConfigMaps</a:t>
            </a:r>
            <a:r>
              <a:rPr lang="es-MX" sz="900" i="1" dirty="0">
                <a:solidFill>
                  <a:schemeClr val="accent3"/>
                </a:solidFill>
              </a:rPr>
              <a:t> de todos los </a:t>
            </a:r>
            <a:r>
              <a:rPr lang="es-MX" sz="900" i="1" dirty="0" err="1">
                <a:solidFill>
                  <a:schemeClr val="accent3"/>
                </a:solidFill>
              </a:rPr>
              <a:t>namespaces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</a:t>
            </a:r>
            <a:r>
              <a:rPr lang="en-US" sz="900" b="1" dirty="0" err="1"/>
              <a:t>configmaps</a:t>
            </a:r>
            <a:r>
              <a:rPr lang="en-US" sz="900" b="1" dirty="0"/>
              <a:t> --all-namespaces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Ver detalles de un </a:t>
            </a:r>
            <a:r>
              <a:rPr lang="es-MX" sz="900" i="1" dirty="0" err="1">
                <a:solidFill>
                  <a:schemeClr val="accent3"/>
                </a:solidFill>
              </a:rPr>
              <a:t>ConfigMap</a:t>
            </a:r>
            <a:r>
              <a:rPr lang="es-MX" sz="900" i="1" dirty="0">
                <a:solidFill>
                  <a:schemeClr val="accent3"/>
                </a:solidFill>
              </a:rPr>
              <a:t> en específico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</a:t>
            </a:r>
            <a:r>
              <a:rPr lang="en-US" sz="900" b="1" dirty="0" err="1"/>
              <a:t>configmap</a:t>
            </a:r>
            <a:r>
              <a:rPr lang="en-US" sz="900" b="1" dirty="0"/>
              <a:t> NAME_CONFIGMAP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Crear un </a:t>
            </a:r>
            <a:r>
              <a:rPr lang="es-MX" sz="900" i="1" dirty="0" err="1">
                <a:solidFill>
                  <a:schemeClr val="accent3"/>
                </a:solidFill>
              </a:rPr>
              <a:t>ConfigMap</a:t>
            </a:r>
            <a:r>
              <a:rPr lang="es-MX" sz="900" i="1" dirty="0">
                <a:solidFill>
                  <a:schemeClr val="accent3"/>
                </a:solidFill>
              </a:rPr>
              <a:t> desde un archivo</a:t>
            </a:r>
          </a:p>
          <a:p>
            <a:r>
              <a:rPr lang="pl-PL" sz="900" b="1" dirty="0"/>
              <a:t>kubectl create configmap NAME_CONFIGMAP --from-file=RUTA_ARCHIVO</a:t>
            </a:r>
            <a:endParaRPr lang="es-MX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Crear un </a:t>
            </a:r>
            <a:r>
              <a:rPr lang="es-MX" sz="900" i="1" dirty="0" err="1">
                <a:solidFill>
                  <a:schemeClr val="accent3"/>
                </a:solidFill>
              </a:rPr>
              <a:t>ConfigMap</a:t>
            </a:r>
            <a:r>
              <a:rPr lang="es-MX" sz="900" i="1" dirty="0">
                <a:solidFill>
                  <a:schemeClr val="accent3"/>
                </a:solidFill>
              </a:rPr>
              <a:t> desde valores en </a:t>
            </a:r>
            <a:r>
              <a:rPr lang="es-MX" sz="900" i="1" dirty="0" err="1">
                <a:solidFill>
                  <a:schemeClr val="accent3"/>
                </a:solidFill>
              </a:rPr>
              <a:t>linea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create </a:t>
            </a:r>
            <a:r>
              <a:rPr lang="en-US" sz="900" b="1" dirty="0" err="1"/>
              <a:t>configmap</a:t>
            </a:r>
            <a:r>
              <a:rPr lang="en-US" sz="900" b="1" dirty="0"/>
              <a:t> NAME_CONFIGMAP --from-literal=CLAVE1=VALOR1 --from-literal=CLAVE2=VALOR2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Eliminar un </a:t>
            </a:r>
            <a:r>
              <a:rPr lang="es-MX" sz="900" i="1" dirty="0" err="1">
                <a:solidFill>
                  <a:schemeClr val="accent3"/>
                </a:solidFill>
              </a:rPr>
              <a:t>ConfigMap</a:t>
            </a:r>
            <a:r>
              <a:rPr lang="es-MX" sz="9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pl-PL" sz="900" b="1" dirty="0"/>
              <a:t>kubectl delete configmap NAME_CONFIGMAP</a:t>
            </a:r>
            <a:endParaRPr lang="es-MX" sz="900" b="1" dirty="0"/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Eliminar todos los </a:t>
            </a:r>
            <a:r>
              <a:rPr lang="es-MX" sz="900" i="1" dirty="0" err="1">
                <a:solidFill>
                  <a:schemeClr val="accent3"/>
                </a:solidFill>
              </a:rPr>
              <a:t>ConfigMaps</a:t>
            </a:r>
            <a:r>
              <a:rPr lang="es-MX" sz="900" i="1" dirty="0">
                <a:solidFill>
                  <a:schemeClr val="accent3"/>
                </a:solidFill>
              </a:rPr>
              <a:t> de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pl-PL" sz="900" b="1" dirty="0"/>
              <a:t>kubectl delete configmaps --all	</a:t>
            </a:r>
            <a:endParaRPr lang="es-MX" sz="9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D76D75F-0685-E6BD-15D6-6BCE6E24EE57}"/>
              </a:ext>
            </a:extLst>
          </p:cNvPr>
          <p:cNvSpPr txBox="1"/>
          <p:nvPr/>
        </p:nvSpPr>
        <p:spPr>
          <a:xfrm>
            <a:off x="5803305" y="936962"/>
            <a:ext cx="260183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895EBE"/>
                </a:solidFill>
              </a:rPr>
              <a:t>MINIKUBE</a:t>
            </a:r>
            <a:endParaRPr lang="en-US" sz="1200" b="1" dirty="0">
              <a:solidFill>
                <a:srgbClr val="895EBE"/>
              </a:solidFill>
            </a:endParaRP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la versión instalada de </a:t>
            </a:r>
            <a:r>
              <a:rPr lang="es-MX" sz="900" i="1" dirty="0" err="1">
                <a:solidFill>
                  <a:schemeClr val="accent3"/>
                </a:solidFill>
              </a:rPr>
              <a:t>Minikube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minikube</a:t>
            </a:r>
            <a:r>
              <a:rPr lang="en-US" sz="900" b="1" dirty="0"/>
              <a:t> version</a:t>
            </a:r>
          </a:p>
          <a:p>
            <a:endParaRPr lang="en-US" sz="9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Verifica si hay una versión más reciente de </a:t>
            </a:r>
            <a:r>
              <a:rPr lang="es-MX" sz="900" i="1" dirty="0" err="1">
                <a:solidFill>
                  <a:schemeClr val="accent3"/>
                </a:solidFill>
              </a:rPr>
              <a:t>Minikube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minikube</a:t>
            </a:r>
            <a:r>
              <a:rPr lang="en-US" sz="900" b="1" dirty="0"/>
              <a:t> update-check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Inicia un clúster de </a:t>
            </a:r>
            <a:r>
              <a:rPr lang="es-MX" sz="900" i="1" dirty="0" err="1">
                <a:solidFill>
                  <a:schemeClr val="accent3"/>
                </a:solidFill>
              </a:rPr>
              <a:t>Kubernetes</a:t>
            </a:r>
            <a:r>
              <a:rPr lang="es-MX" sz="900" i="1" dirty="0">
                <a:solidFill>
                  <a:schemeClr val="accent3"/>
                </a:solidFill>
              </a:rPr>
              <a:t> local con </a:t>
            </a:r>
            <a:r>
              <a:rPr lang="es-MX" sz="900" i="1" dirty="0" err="1">
                <a:solidFill>
                  <a:schemeClr val="accent3"/>
                </a:solidFill>
              </a:rPr>
              <a:t>Minikube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minikube</a:t>
            </a:r>
            <a:r>
              <a:rPr lang="en-US" sz="900" b="1" dirty="0"/>
              <a:t> start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Abre el </a:t>
            </a:r>
            <a:r>
              <a:rPr lang="es-MX" sz="900" i="1" dirty="0" err="1">
                <a:solidFill>
                  <a:schemeClr val="accent3"/>
                </a:solidFill>
              </a:rPr>
              <a:t>dashboard</a:t>
            </a:r>
            <a:r>
              <a:rPr lang="es-MX" sz="900" i="1" dirty="0">
                <a:solidFill>
                  <a:schemeClr val="accent3"/>
                </a:solidFill>
              </a:rPr>
              <a:t> de </a:t>
            </a:r>
            <a:r>
              <a:rPr lang="es-MX" sz="900" i="1" dirty="0" err="1">
                <a:solidFill>
                  <a:schemeClr val="accent3"/>
                </a:solidFill>
              </a:rPr>
              <a:t>Kubernetes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minikube</a:t>
            </a:r>
            <a:r>
              <a:rPr lang="en-US" sz="900" b="1" dirty="0"/>
              <a:t> dashboard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Abre el servicio en el navegador</a:t>
            </a:r>
          </a:p>
          <a:p>
            <a:r>
              <a:rPr lang="en-US" sz="900" b="1" dirty="0" err="1"/>
              <a:t>minikube</a:t>
            </a:r>
            <a:r>
              <a:rPr lang="en-US" sz="900" b="1" dirty="0"/>
              <a:t> service NAME_SERVICE</a:t>
            </a:r>
          </a:p>
          <a:p>
            <a:endParaRPr lang="en-US" sz="900" b="1" i="1" dirty="0">
              <a:solidFill>
                <a:schemeClr val="accent3"/>
              </a:solidFill>
            </a:endParaRPr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el estado actual del clúster</a:t>
            </a:r>
          </a:p>
          <a:p>
            <a:r>
              <a:rPr lang="en-US" sz="900" b="1" dirty="0" err="1"/>
              <a:t>minikube</a:t>
            </a:r>
            <a:r>
              <a:rPr lang="en-US" sz="900" b="1" dirty="0"/>
              <a:t> status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Muestra la IP del clúster</a:t>
            </a:r>
          </a:p>
          <a:p>
            <a:r>
              <a:rPr lang="en-US" sz="900" b="1" dirty="0" err="1"/>
              <a:t>minikube</a:t>
            </a:r>
            <a:r>
              <a:rPr lang="en-US" sz="900" b="1" dirty="0"/>
              <a:t> </a:t>
            </a:r>
            <a:r>
              <a:rPr lang="en-US" sz="900" b="1" dirty="0" err="1"/>
              <a:t>ip</a:t>
            </a:r>
            <a:endParaRPr lang="en-US" sz="900" b="1" dirty="0"/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Detiene el clúster sin eliminarlo</a:t>
            </a:r>
          </a:p>
          <a:p>
            <a:r>
              <a:rPr lang="en-US" sz="900" b="1" dirty="0" err="1"/>
              <a:t>minikube</a:t>
            </a:r>
            <a:r>
              <a:rPr lang="en-US" sz="900" b="1" dirty="0"/>
              <a:t> stop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Pausa todos los nodos para ahorrar recursos</a:t>
            </a:r>
          </a:p>
          <a:p>
            <a:r>
              <a:rPr lang="en-US" sz="900" b="1" dirty="0" err="1"/>
              <a:t>minikube</a:t>
            </a:r>
            <a:r>
              <a:rPr lang="en-US" sz="900" b="1" dirty="0"/>
              <a:t> pause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Reanuda el clúster después de una pausa</a:t>
            </a:r>
          </a:p>
          <a:p>
            <a:r>
              <a:rPr lang="en-US" sz="900" b="1" dirty="0" err="1"/>
              <a:t>minikube</a:t>
            </a:r>
            <a:r>
              <a:rPr lang="en-US" sz="900" b="1" dirty="0"/>
              <a:t> </a:t>
            </a:r>
            <a:r>
              <a:rPr lang="en-US" sz="900" b="1" dirty="0" err="1"/>
              <a:t>unpause</a:t>
            </a:r>
            <a:endParaRPr lang="en-US" sz="900" b="1" dirty="0"/>
          </a:p>
          <a:p>
            <a:endParaRPr lang="en-US" sz="9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BB11484-45DA-E320-4FDA-541D8298E72D}"/>
              </a:ext>
            </a:extLst>
          </p:cNvPr>
          <p:cNvSpPr txBox="1"/>
          <p:nvPr/>
        </p:nvSpPr>
        <p:spPr>
          <a:xfrm>
            <a:off x="8907627" y="936962"/>
            <a:ext cx="2601835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>
              <a:solidFill>
                <a:srgbClr val="895EBE"/>
              </a:solidFill>
            </a:endParaRPr>
          </a:p>
          <a:p>
            <a:endParaRPr lang="en-US" sz="900" b="1" dirty="0">
              <a:solidFill>
                <a:srgbClr val="895EBE"/>
              </a:solidFill>
            </a:endParaRPr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completamente el clúster y todos sus datos</a:t>
            </a:r>
          </a:p>
          <a:p>
            <a:r>
              <a:rPr lang="en-US" sz="900" b="1" dirty="0" err="1"/>
              <a:t>minikube</a:t>
            </a:r>
            <a:r>
              <a:rPr lang="en-US" sz="900" b="1" dirty="0"/>
              <a:t> delete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los complementos disponibles (</a:t>
            </a:r>
            <a:r>
              <a:rPr lang="es-MX" sz="900" i="1" dirty="0" err="1">
                <a:solidFill>
                  <a:schemeClr val="accent3"/>
                </a:solidFill>
              </a:rPr>
              <a:t>ingress</a:t>
            </a:r>
            <a:r>
              <a:rPr lang="es-MX" sz="900" i="1" dirty="0">
                <a:solidFill>
                  <a:schemeClr val="accent3"/>
                </a:solidFill>
              </a:rPr>
              <a:t>)</a:t>
            </a:r>
          </a:p>
          <a:p>
            <a:r>
              <a:rPr lang="en-US" sz="900" b="1" dirty="0" err="1"/>
              <a:t>minikube</a:t>
            </a:r>
            <a:r>
              <a:rPr lang="en-US" sz="900" b="1" dirty="0"/>
              <a:t> addons list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Activa un complemento</a:t>
            </a:r>
          </a:p>
          <a:p>
            <a:r>
              <a:rPr lang="en-US" sz="900" b="1" dirty="0" err="1"/>
              <a:t>minikube</a:t>
            </a:r>
            <a:r>
              <a:rPr lang="en-US" sz="900" b="1" dirty="0"/>
              <a:t> addons enable &lt;addon&gt;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Desactiva un complementos</a:t>
            </a:r>
          </a:p>
          <a:p>
            <a:r>
              <a:rPr lang="pl-PL" sz="900" b="1" dirty="0"/>
              <a:t>minikube addons disable &lt;addon&gt;</a:t>
            </a:r>
            <a:endParaRPr lang="es-MX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la URL del servicio sin abrirlo en el navegador</a:t>
            </a:r>
          </a:p>
          <a:p>
            <a:r>
              <a:rPr lang="en-US" sz="900" b="1" dirty="0" err="1"/>
              <a:t>minikube</a:t>
            </a:r>
            <a:r>
              <a:rPr lang="en-US" sz="900" b="1" dirty="0"/>
              <a:t> service &lt;</a:t>
            </a:r>
            <a:r>
              <a:rPr lang="en-US" sz="900" b="1" dirty="0" err="1"/>
              <a:t>nombre</a:t>
            </a:r>
            <a:r>
              <a:rPr lang="en-US" sz="900" b="1" dirty="0"/>
              <a:t>&gt; --</a:t>
            </a:r>
            <a:r>
              <a:rPr lang="en-US" sz="900" b="1" dirty="0" err="1"/>
              <a:t>url</a:t>
            </a:r>
            <a:endParaRPr lang="en-US" sz="900" b="1" dirty="0"/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Crea un túnel a servicios de tipo </a:t>
            </a:r>
            <a:r>
              <a:rPr lang="es-MX" sz="900" i="1" dirty="0" err="1">
                <a:solidFill>
                  <a:schemeClr val="accent3"/>
                </a:solidFill>
              </a:rPr>
              <a:t>LoadBalancer</a:t>
            </a:r>
            <a:r>
              <a:rPr lang="es-MX" sz="900" i="1" dirty="0">
                <a:solidFill>
                  <a:schemeClr val="accent3"/>
                </a:solidFill>
              </a:rPr>
              <a:t>, permitiendo acceso desde fuera de </a:t>
            </a:r>
            <a:r>
              <a:rPr lang="es-MX" sz="900" i="1" dirty="0" err="1">
                <a:solidFill>
                  <a:schemeClr val="accent3"/>
                </a:solidFill>
              </a:rPr>
              <a:t>Minikube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pl-PL" sz="900" b="1" dirty="0"/>
              <a:t>minikube tunnel</a:t>
            </a:r>
            <a:endParaRPr lang="es-MX" sz="900" b="1" dirty="0"/>
          </a:p>
        </p:txBody>
      </p:sp>
    </p:spTree>
    <p:extLst>
      <p:ext uri="{BB962C8B-B14F-4D97-AF65-F5344CB8AC3E}">
        <p14:creationId xmlns:p14="http://schemas.microsoft.com/office/powerpoint/2010/main" val="52556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46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</TotalTime>
  <Words>1383</Words>
  <Application>Microsoft Office PowerPoint</Application>
  <PresentationFormat>Panorámica</PresentationFormat>
  <Paragraphs>318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Bahnschrift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Galaxy Training</dc:creator>
  <cp:lastModifiedBy>Luis Enrique Baldeón Quispe</cp:lastModifiedBy>
  <cp:revision>123</cp:revision>
  <dcterms:created xsi:type="dcterms:W3CDTF">2020-12-01T20:43:01Z</dcterms:created>
  <dcterms:modified xsi:type="dcterms:W3CDTF">2025-05-30T00:27:26Z</dcterms:modified>
</cp:coreProperties>
</file>