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6FB"/>
    <a:srgbClr val="FFDDD2"/>
    <a:srgbClr val="83C6BF"/>
    <a:srgbClr val="EDF6FA"/>
    <a:srgbClr val="E29578"/>
    <a:srgbClr val="006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/>
    <p:restoredTop sz="94720"/>
  </p:normalViewPr>
  <p:slideViewPr>
    <p:cSldViewPr snapToGrid="0">
      <p:cViewPr>
        <p:scale>
          <a:sx n="204" d="100"/>
          <a:sy n="204" d="100"/>
        </p:scale>
        <p:origin x="156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9E96-EF54-B0C9-BDAB-565AEA82A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A1CC4-9B15-9706-964A-24B891A0C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F36A4-576A-A14E-BEB3-0B8802F8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490-FCF6-BD42-94B7-92A1463DC2F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49D01-5732-C451-D509-1875D702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DF9A2-28CA-6E33-EBA5-90582DE1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82AE-565A-F042-9AA2-8BAACE99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18E3-FC7A-3A3C-B423-537002C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A8BA0-0ECF-87B3-8D23-36AD79B5D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CF60B-D04C-AEB4-E028-975A5C08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490-FCF6-BD42-94B7-92A1463DC2F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B9E56-EE2C-3C82-40EB-793DDF30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7945E-EFDA-C1D8-13A5-B3942556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82AE-565A-F042-9AA2-8BAACE99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B8D41-DC78-8998-BCB8-8670C5D55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7D45E-F0D4-6856-1DE1-21A35B595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29997-06EB-2D25-EB26-B0C7BDC5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490-FCF6-BD42-94B7-92A1463DC2F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C40D5-A4A8-0F09-2192-21D0C943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9F4B-46F9-36C8-8798-36FCFA63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82AE-565A-F042-9AA2-8BAACE99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4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8383-AD87-E41B-BB4D-06C413E6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E12E-4AD5-508C-428F-7BF46C46E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D2EA3-55B0-9E38-266F-168E5F49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490-FCF6-BD42-94B7-92A1463DC2F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6350C-E55A-3538-6B1B-BAE0ED25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5BB56-6B10-EDED-8C8E-2BFB3E99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82AE-565A-F042-9AA2-8BAACE99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3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182D-BE03-6672-B48C-EEC332DF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71817-28DF-6E3C-9CBD-B65AF885C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D799-4075-E83F-DBED-2FA24ED0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490-FCF6-BD42-94B7-92A1463DC2F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C1682-384C-5AA8-7F78-343295E5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58B16-5BB6-8261-33ED-2F305313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82AE-565A-F042-9AA2-8BAACE99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5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310-D599-57A1-27CD-97AB2E79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E801-96E1-F491-67D7-82670D159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59AAB-2D48-A76A-55A1-61855DC6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C8AF0-1B2C-C181-B220-337283B0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490-FCF6-BD42-94B7-92A1463DC2F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C65E3-81F4-1F09-B375-710D3648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10ACD-7DEA-97C2-6427-B8DA3064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82AE-565A-F042-9AA2-8BAACE99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3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9DE8-554C-8DF3-273E-B0C5165E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CC550-DE6D-E860-3279-A47E0825E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595CB-EB88-1F26-E095-046A311C4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B692D-CC03-3B50-48B6-D46BE7008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BB1BE-2524-F461-99E3-3D187CBFA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3A4D6-04F1-72BB-7268-75943E99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490-FCF6-BD42-94B7-92A1463DC2F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1E779-5B41-D7B1-8118-8A222B7C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20F1C-5816-6D2D-4A94-85AFDB81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82AE-565A-F042-9AA2-8BAACE99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0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DAAF-54AF-559E-D59C-113A3AAF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D0797-2C79-B7BD-7B10-B0BD39D1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490-FCF6-BD42-94B7-92A1463DC2F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E1FCD-4815-610A-C6B9-3E93C843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0346-107A-67F0-7A2B-ACED3E9C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82AE-565A-F042-9AA2-8BAACE99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12115-3DD3-5E41-6D90-4437BC86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490-FCF6-BD42-94B7-92A1463DC2F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4708B-B78B-2D90-3757-B98BF4C3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50588-CF9E-D9D4-B336-8EABCA60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82AE-565A-F042-9AA2-8BAACE99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1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5063-9908-8E14-89DA-12BD4B62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61C6-3340-AD21-01E5-9F5AC47A5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8A5A4-DA66-8744-FE6B-5A51B4414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A81E-A4BD-CF12-6742-DFF4691D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490-FCF6-BD42-94B7-92A1463DC2F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A2519-DFA0-D290-35BB-D99791DB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4FD67-1C46-5FCA-CEB3-1ADE1945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82AE-565A-F042-9AA2-8BAACE99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2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C9C6-3B33-AD00-B4D9-23ECCC18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39ACA-7C5C-668A-4548-7C24D9E56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D904F-237E-13A6-A863-EB91A8021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1FE67-BFF7-E512-CC3E-CE24AB1C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490-FCF6-BD42-94B7-92A1463DC2F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132B6-C40F-88B9-3388-67D9F55E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4F6AC-9B09-D5E9-51D2-AA936D70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82AE-565A-F042-9AA2-8BAACE99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6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9B05A-7A28-DDAA-5E8F-88D33646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FE08A-32EF-A142-35C9-5E4806B5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2F381-0426-DF75-B8D0-65FF256D5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C19490-FCF6-BD42-94B7-92A1463DC2F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CD2D-EB4E-382A-1A51-6BA02690D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BA464-03DA-DB26-2FF7-A6A28A407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B082AE-565A-F042-9AA2-8BAACE99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027A86-83DE-1E13-47BA-85AA0E75C75E}"/>
              </a:ext>
            </a:extLst>
          </p:cNvPr>
          <p:cNvSpPr/>
          <p:nvPr/>
        </p:nvSpPr>
        <p:spPr>
          <a:xfrm>
            <a:off x="1442267" y="584224"/>
            <a:ext cx="5617333" cy="2553545"/>
          </a:xfrm>
          <a:prstGeom prst="roundRect">
            <a:avLst>
              <a:gd name="adj" fmla="val 20346"/>
            </a:avLst>
          </a:prstGeom>
          <a:solidFill>
            <a:srgbClr val="EDF6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9BB6830-CDBC-1193-22D9-E5857B920EB7}"/>
              </a:ext>
            </a:extLst>
          </p:cNvPr>
          <p:cNvSpPr/>
          <p:nvPr/>
        </p:nvSpPr>
        <p:spPr>
          <a:xfrm>
            <a:off x="1255029" y="156975"/>
            <a:ext cx="5991810" cy="5779964"/>
          </a:xfrm>
          <a:prstGeom prst="roundRect">
            <a:avLst>
              <a:gd name="adj" fmla="val 12333"/>
            </a:avLst>
          </a:prstGeom>
          <a:noFill/>
          <a:ln w="57150">
            <a:solidFill>
              <a:srgbClr val="EDF6F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64BCA8-DBDE-D828-09C4-9D8F43816700}"/>
              </a:ext>
            </a:extLst>
          </p:cNvPr>
          <p:cNvGrpSpPr/>
          <p:nvPr/>
        </p:nvGrpSpPr>
        <p:grpSpPr>
          <a:xfrm>
            <a:off x="2149462" y="1239877"/>
            <a:ext cx="542807" cy="1497407"/>
            <a:chOff x="1681268" y="1454449"/>
            <a:chExt cx="542807" cy="1497407"/>
          </a:xfrm>
          <a:noFill/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F44F9A8-9A37-32B8-C326-A0191F38E813}"/>
                </a:ext>
              </a:extLst>
            </p:cNvPr>
            <p:cNvSpPr/>
            <p:nvPr/>
          </p:nvSpPr>
          <p:spPr>
            <a:xfrm>
              <a:off x="1681268" y="1454449"/>
              <a:ext cx="542807" cy="1497407"/>
            </a:xfrm>
            <a:prstGeom prst="roundRect">
              <a:avLst/>
            </a:prstGeom>
            <a:grpFill/>
            <a:ln w="38100">
              <a:solidFill>
                <a:srgbClr val="83C6BF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7D1A53-66F9-FD04-2C50-9F2D0A5DA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7943" y="1549398"/>
              <a:ext cx="374522" cy="340513"/>
            </a:xfrm>
            <a:prstGeom prst="rect">
              <a:avLst/>
            </a:prstGeom>
            <a:grpFill/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33C712-730D-9720-9E0D-E5577C45E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7745" y="2515630"/>
              <a:ext cx="374523" cy="374523"/>
            </a:xfrm>
            <a:prstGeom prst="rect">
              <a:avLst/>
            </a:prstGeom>
            <a:grp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884C06-C375-2481-5690-4E9AA3699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1209" y="2044998"/>
              <a:ext cx="374523" cy="316310"/>
            </a:xfrm>
            <a:prstGeom prst="rect">
              <a:avLst/>
            </a:prstGeom>
            <a:grpFill/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353D7AF-8C3B-3077-C61D-7D9B6F232DF6}"/>
              </a:ext>
            </a:extLst>
          </p:cNvPr>
          <p:cNvGrpSpPr/>
          <p:nvPr/>
        </p:nvGrpSpPr>
        <p:grpSpPr>
          <a:xfrm>
            <a:off x="1490684" y="1334826"/>
            <a:ext cx="670376" cy="1316711"/>
            <a:chOff x="7826324" y="1684674"/>
            <a:chExt cx="670376" cy="131671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95B48F-03D8-A79D-8BB8-694A7DB1769E}"/>
                </a:ext>
              </a:extLst>
            </p:cNvPr>
            <p:cNvSpPr txBox="1"/>
            <p:nvPr/>
          </p:nvSpPr>
          <p:spPr>
            <a:xfrm>
              <a:off x="7834240" y="2724386"/>
              <a:ext cx="413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6D77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Bar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6AA7A-65B7-633F-FF56-4968CE4DAE19}"/>
                </a:ext>
              </a:extLst>
            </p:cNvPr>
            <p:cNvSpPr txBox="1"/>
            <p:nvPr/>
          </p:nvSpPr>
          <p:spPr>
            <a:xfrm>
              <a:off x="7834240" y="220287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6D77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Line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B1662A-BF9E-8EF7-B6DC-2B2953F87EFC}"/>
                </a:ext>
              </a:extLst>
            </p:cNvPr>
            <p:cNvSpPr txBox="1"/>
            <p:nvPr/>
          </p:nvSpPr>
          <p:spPr>
            <a:xfrm>
              <a:off x="7826324" y="1684674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6D77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Scatter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3F10076-4370-228A-01C6-94D8921E8CA9}"/>
              </a:ext>
            </a:extLst>
          </p:cNvPr>
          <p:cNvSpPr txBox="1"/>
          <p:nvPr/>
        </p:nvSpPr>
        <p:spPr>
          <a:xfrm>
            <a:off x="2702612" y="18039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D77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D7FD2A-2E11-5D72-384D-61ADEEB62B01}"/>
              </a:ext>
            </a:extLst>
          </p:cNvPr>
          <p:cNvGrpSpPr/>
          <p:nvPr/>
        </p:nvGrpSpPr>
        <p:grpSpPr>
          <a:xfrm>
            <a:off x="5227386" y="1195889"/>
            <a:ext cx="1549591" cy="1722673"/>
            <a:chOff x="8133507" y="1215019"/>
            <a:chExt cx="1536317" cy="2084540"/>
          </a:xfrm>
          <a:solidFill>
            <a:srgbClr val="E29578"/>
          </a:solidFill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9E85FEA4-2F3B-0565-DDE3-E80A1CEA7EB3}"/>
                </a:ext>
              </a:extLst>
            </p:cNvPr>
            <p:cNvSpPr/>
            <p:nvPr/>
          </p:nvSpPr>
          <p:spPr>
            <a:xfrm>
              <a:off x="8133507" y="1215019"/>
              <a:ext cx="1536317" cy="208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Baloo 2" panose="03080502040302020200" pitchFamily="66" charset="77"/>
                <a:cs typeface="Baloo 2" panose="03080502040302020200" pitchFamily="66" charset="7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E18302-4887-F09F-0016-1D897A081D84}"/>
                </a:ext>
              </a:extLst>
            </p:cNvPr>
            <p:cNvSpPr txBox="1"/>
            <p:nvPr/>
          </p:nvSpPr>
          <p:spPr>
            <a:xfrm>
              <a:off x="8192779" y="1353636"/>
              <a:ext cx="1018227" cy="2539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Retrieve Value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399C6F-9D64-368B-7249-6D4477A41648}"/>
                </a:ext>
              </a:extLst>
            </p:cNvPr>
            <p:cNvSpPr txBox="1"/>
            <p:nvPr/>
          </p:nvSpPr>
          <p:spPr>
            <a:xfrm>
              <a:off x="8188898" y="1558228"/>
              <a:ext cx="481222" cy="2539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Filter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49A283-8830-3AA2-D9DC-4B30C285F904}"/>
                </a:ext>
              </a:extLst>
            </p:cNvPr>
            <p:cNvSpPr txBox="1"/>
            <p:nvPr/>
          </p:nvSpPr>
          <p:spPr>
            <a:xfrm>
              <a:off x="8186727" y="1763909"/>
              <a:ext cx="1473480" cy="25420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Compute Derived value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FBBD07-DA36-735B-B490-EA4B3809668C}"/>
                </a:ext>
              </a:extLst>
            </p:cNvPr>
            <p:cNvSpPr txBox="1"/>
            <p:nvPr/>
          </p:nvSpPr>
          <p:spPr>
            <a:xfrm>
              <a:off x="8189066" y="1969590"/>
              <a:ext cx="1021433" cy="25420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Find Extremum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509157-ED37-F910-8DA5-54A9DA9D89A9}"/>
                </a:ext>
              </a:extLst>
            </p:cNvPr>
            <p:cNvSpPr txBox="1"/>
            <p:nvPr/>
          </p:nvSpPr>
          <p:spPr>
            <a:xfrm>
              <a:off x="8186727" y="2175515"/>
              <a:ext cx="423514" cy="2539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Sort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0C0A4C-DBB7-FA3F-8F1A-32BFD8696D7F}"/>
                </a:ext>
              </a:extLst>
            </p:cNvPr>
            <p:cNvSpPr txBox="1"/>
            <p:nvPr/>
          </p:nvSpPr>
          <p:spPr>
            <a:xfrm>
              <a:off x="8186727" y="2378681"/>
              <a:ext cx="1144865" cy="25420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Determine Range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E325EA-E189-0214-A2F9-6FE601ED5388}"/>
                </a:ext>
              </a:extLst>
            </p:cNvPr>
            <p:cNvSpPr txBox="1"/>
            <p:nvPr/>
          </p:nvSpPr>
          <p:spPr>
            <a:xfrm>
              <a:off x="8186727" y="2579923"/>
              <a:ext cx="1019831" cy="25420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Find Anomalies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D94BCA4-80EE-CAD6-59D1-ED3CD9B788BC}"/>
                </a:ext>
              </a:extLst>
            </p:cNvPr>
            <p:cNvSpPr txBox="1"/>
            <p:nvPr/>
          </p:nvSpPr>
          <p:spPr>
            <a:xfrm>
              <a:off x="8186727" y="2779558"/>
              <a:ext cx="585417" cy="25420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Cluster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61CB7D6-EFA0-6902-A5F5-30C95982C477}"/>
                </a:ext>
              </a:extLst>
            </p:cNvPr>
            <p:cNvSpPr txBox="1"/>
            <p:nvPr/>
          </p:nvSpPr>
          <p:spPr>
            <a:xfrm>
              <a:off x="8186727" y="2976636"/>
              <a:ext cx="702776" cy="253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Correlate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F4032D8-3788-EE65-1D69-5FD06E0635A9}"/>
              </a:ext>
            </a:extLst>
          </p:cNvPr>
          <p:cNvSpPr txBox="1"/>
          <p:nvPr/>
        </p:nvSpPr>
        <p:spPr>
          <a:xfrm>
            <a:off x="3041559" y="1425793"/>
            <a:ext cx="1160653" cy="1099166"/>
          </a:xfrm>
          <a:prstGeom prst="roundRect">
            <a:avLst/>
          </a:prstGeom>
          <a:noFill/>
          <a:ln w="38100">
            <a:solidFill>
              <a:srgbClr val="FFDDD2"/>
            </a:solidFill>
            <a:prstDash val="dash"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006D77"/>
                </a:solidFill>
              </a:rPr>
              <a:t>Easy Labeled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006D77"/>
                </a:solidFill>
              </a:rPr>
              <a:t>Easy Unlabeled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006D77"/>
                </a:solidFill>
              </a:rPr>
              <a:t>Hard Labeled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006D77"/>
                </a:solidFill>
              </a:rPr>
              <a:t>Hard Unlabeled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3B29DB-0378-5EE3-0DE3-24EDC69710D6}"/>
              </a:ext>
            </a:extLst>
          </p:cNvPr>
          <p:cNvCxnSpPr>
            <a:cxnSpLocks/>
          </p:cNvCxnSpPr>
          <p:nvPr/>
        </p:nvCxnSpPr>
        <p:spPr>
          <a:xfrm>
            <a:off x="4313746" y="2003132"/>
            <a:ext cx="82041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E5367BD-74F4-D8B9-E751-70DA5F3E3CBA}"/>
              </a:ext>
            </a:extLst>
          </p:cNvPr>
          <p:cNvSpPr txBox="1"/>
          <p:nvPr/>
        </p:nvSpPr>
        <p:spPr>
          <a:xfrm>
            <a:off x="1864682" y="701600"/>
            <a:ext cx="947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D77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Plot 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D870A0-BC69-479E-2F9E-BB26A899F6D9}"/>
              </a:ext>
            </a:extLst>
          </p:cNvPr>
          <p:cNvSpPr txBox="1"/>
          <p:nvPr/>
        </p:nvSpPr>
        <p:spPr>
          <a:xfrm>
            <a:off x="5229699" y="693455"/>
            <a:ext cx="163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D77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Low-level Visual Analytics Tasks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F02F69-413F-9F23-6906-70280B63E34A}"/>
              </a:ext>
            </a:extLst>
          </p:cNvPr>
          <p:cNvSpPr txBox="1"/>
          <p:nvPr/>
        </p:nvSpPr>
        <p:spPr>
          <a:xfrm>
            <a:off x="3083181" y="701600"/>
            <a:ext cx="100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D77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Plot Difficulty</a:t>
            </a:r>
          </a:p>
        </p:txBody>
      </p:sp>
      <p:pic>
        <p:nvPicPr>
          <p:cNvPr id="40" name="Picture 39" descr="A blue and black logo&#10;&#10;Description automatically generated">
            <a:extLst>
              <a:ext uri="{FF2B5EF4-FFF2-40B4-BE49-F238E27FC236}">
                <a16:creationId xmlns:a16="http://schemas.microsoft.com/office/drawing/2014/main" id="{F713C663-E4EB-0C4A-5F30-6E100A2E7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960" y="1632894"/>
            <a:ext cx="312936" cy="3129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BC64D5C-7F8A-73D0-C69B-F2FF79AFA322}"/>
              </a:ext>
            </a:extLst>
          </p:cNvPr>
          <p:cNvSpPr txBox="1"/>
          <p:nvPr/>
        </p:nvSpPr>
        <p:spPr>
          <a:xfrm>
            <a:off x="4605026" y="1673350"/>
            <a:ext cx="947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D77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LLM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D35152-AFE8-4C88-CCCD-77CCBC2143F5}"/>
              </a:ext>
            </a:extLst>
          </p:cNvPr>
          <p:cNvSpPr txBox="1"/>
          <p:nvPr/>
        </p:nvSpPr>
        <p:spPr>
          <a:xfrm>
            <a:off x="3160555" y="2539743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6D77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20 sets of each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13212-6D09-807E-9A88-E09DBC1CC619}"/>
              </a:ext>
            </a:extLst>
          </p:cNvPr>
          <p:cNvSpPr txBox="1"/>
          <p:nvPr/>
        </p:nvSpPr>
        <p:spPr>
          <a:xfrm>
            <a:off x="2065150" y="2748345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6D77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SVG</a:t>
            </a:r>
            <a:r>
              <a:rPr lang="zh-CN" altLang="en-US" sz="800" dirty="0">
                <a:solidFill>
                  <a:srgbClr val="006D77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 </a:t>
            </a:r>
            <a:r>
              <a:rPr lang="en-US" altLang="zh-CN" sz="800" dirty="0">
                <a:solidFill>
                  <a:srgbClr val="006D77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Format</a:t>
            </a:r>
            <a:endParaRPr lang="en-US" sz="800" dirty="0">
              <a:solidFill>
                <a:srgbClr val="006D77"/>
              </a:solidFill>
              <a:latin typeface="Baloo Bhaijaan" panose="03080902040302020200" pitchFamily="66" charset="-78"/>
              <a:cs typeface="Baloo Bhaijaan" panose="03080902040302020200" pitchFamily="66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7C603-1D86-B2F9-4E0C-A88D54003A97}"/>
              </a:ext>
            </a:extLst>
          </p:cNvPr>
          <p:cNvSpPr txBox="1"/>
          <p:nvPr/>
        </p:nvSpPr>
        <p:spPr>
          <a:xfrm>
            <a:off x="3617051" y="140097"/>
            <a:ext cx="100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D77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Plot Difficulty</a:t>
            </a:r>
          </a:p>
        </p:txBody>
      </p:sp>
    </p:spTree>
    <p:extLst>
      <p:ext uri="{BB962C8B-B14F-4D97-AF65-F5344CB8AC3E}">
        <p14:creationId xmlns:p14="http://schemas.microsoft.com/office/powerpoint/2010/main" val="10781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87766E-F00F-51EC-1BAE-3066F27E278D}"/>
              </a:ext>
            </a:extLst>
          </p:cNvPr>
          <p:cNvSpPr/>
          <p:nvPr/>
        </p:nvSpPr>
        <p:spPr>
          <a:xfrm>
            <a:off x="73572" y="70945"/>
            <a:ext cx="12044855" cy="6716110"/>
          </a:xfrm>
          <a:prstGeom prst="roundRect">
            <a:avLst>
              <a:gd name="adj" fmla="val 3579"/>
            </a:avLst>
          </a:prstGeom>
          <a:solidFill>
            <a:srgbClr val="EDF6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55D5CB-D4DE-46C2-4807-758ABAA2D2B9}"/>
              </a:ext>
            </a:extLst>
          </p:cNvPr>
          <p:cNvSpPr/>
          <p:nvPr/>
        </p:nvSpPr>
        <p:spPr>
          <a:xfrm>
            <a:off x="203483" y="229837"/>
            <a:ext cx="2802253" cy="354724"/>
          </a:xfrm>
          <a:prstGeom prst="roundRect">
            <a:avLst>
              <a:gd name="adj" fmla="val 22875"/>
            </a:avLst>
          </a:prstGeom>
          <a:solidFill>
            <a:srgbClr val="E295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loo 2" panose="03080502040302020200" pitchFamily="66" charset="77"/>
                <a:cs typeface="Baloo 2" panose="03080502040302020200" pitchFamily="66" charset="77"/>
              </a:rPr>
              <a:t>Retrieve Value</a:t>
            </a:r>
          </a:p>
        </p:txBody>
      </p:sp>
      <p:pic>
        <p:nvPicPr>
          <p:cNvPr id="9" name="Picture 8" descr="A group of blue dots&#10;&#10;Description automatically generated">
            <a:extLst>
              <a:ext uri="{FF2B5EF4-FFF2-40B4-BE49-F238E27FC236}">
                <a16:creationId xmlns:a16="http://schemas.microsoft.com/office/drawing/2014/main" id="{10C9B021-0456-D961-B87D-3076175AD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9" y="4779169"/>
            <a:ext cx="2522462" cy="1671632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BF4F772-9162-0A6C-50C3-C96DC9631B9A}"/>
              </a:ext>
            </a:extLst>
          </p:cNvPr>
          <p:cNvSpPr/>
          <p:nvPr/>
        </p:nvSpPr>
        <p:spPr>
          <a:xfrm>
            <a:off x="343379" y="4296177"/>
            <a:ext cx="2522462" cy="354724"/>
          </a:xfrm>
          <a:prstGeom prst="roundRect">
            <a:avLst>
              <a:gd name="adj" fmla="val 22875"/>
            </a:avLst>
          </a:prstGeom>
          <a:solidFill>
            <a:srgbClr val="E295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loo 2" panose="03080502040302020200" pitchFamily="66" charset="77"/>
                <a:cs typeface="Baloo 2" panose="03080502040302020200" pitchFamily="66" charset="77"/>
              </a:rPr>
              <a:t>Cluster</a:t>
            </a:r>
          </a:p>
        </p:txBody>
      </p:sp>
      <p:sp>
        <p:nvSpPr>
          <p:cNvPr id="11" name="Snip and Round Single Corner Rectangle 10">
            <a:extLst>
              <a:ext uri="{FF2B5EF4-FFF2-40B4-BE49-F238E27FC236}">
                <a16:creationId xmlns:a16="http://schemas.microsoft.com/office/drawing/2014/main" id="{0357E7AD-0EEE-88E2-0F83-A39EC65ECF8F}"/>
              </a:ext>
            </a:extLst>
          </p:cNvPr>
          <p:cNvSpPr/>
          <p:nvPr/>
        </p:nvSpPr>
        <p:spPr>
          <a:xfrm>
            <a:off x="3246124" y="4779169"/>
            <a:ext cx="3454715" cy="1671632"/>
          </a:xfrm>
          <a:prstGeom prst="snipRoundRect">
            <a:avLst/>
          </a:prstGeom>
          <a:solidFill>
            <a:srgbClr val="83C6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/>
              <a:t>Prompt</a:t>
            </a:r>
          </a:p>
          <a:p>
            <a:r>
              <a:rPr lang="en-US" sz="1100" dirty="0"/>
              <a:t>&lt;input&gt;: SVG of a scatterplot</a:t>
            </a:r>
          </a:p>
          <a:p>
            <a:r>
              <a:rPr lang="en-US" sz="1100" dirty="0"/>
              <a:t>&lt;output&gt;: SVG of a scatterplot with clusters highlighted in different colors</a:t>
            </a:r>
          </a:p>
          <a:p>
            <a:endParaRPr lang="en-US" sz="1100" dirty="0"/>
          </a:p>
          <a:p>
            <a:pPr marL="228600" indent="-228600">
              <a:buAutoNum type="arabicPeriod"/>
            </a:pPr>
            <a:r>
              <a:rPr lang="en-US" sz="1100" dirty="0"/>
              <a:t>Extract the data coordinates…</a:t>
            </a:r>
          </a:p>
          <a:p>
            <a:pPr marL="228600" indent="-228600">
              <a:buAutoNum type="arabicPeriod"/>
            </a:pPr>
            <a:r>
              <a:rPr lang="en-US" sz="1100" dirty="0"/>
              <a:t>…</a:t>
            </a:r>
          </a:p>
          <a:p>
            <a:endParaRPr lang="en-US" sz="1100" dirty="0"/>
          </a:p>
          <a:p>
            <a:r>
              <a:rPr lang="en-US" sz="1100" dirty="0"/>
              <a:t>&lt;</a:t>
            </a:r>
            <a:r>
              <a:rPr lang="en-US" sz="1100" i="1" dirty="0"/>
              <a:t>SVG code of the input chart</a:t>
            </a:r>
            <a:r>
              <a:rPr lang="en-US" sz="1100" dirty="0"/>
              <a:t>&gt;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8EE14BF-9815-9469-F468-596F87158F18}"/>
              </a:ext>
            </a:extLst>
          </p:cNvPr>
          <p:cNvSpPr/>
          <p:nvPr/>
        </p:nvSpPr>
        <p:spPr>
          <a:xfrm>
            <a:off x="7040880" y="229837"/>
            <a:ext cx="2471736" cy="354724"/>
          </a:xfrm>
          <a:prstGeom prst="roundRect">
            <a:avLst>
              <a:gd name="adj" fmla="val 22875"/>
            </a:avLst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D77"/>
                </a:solidFill>
                <a:latin typeface="Baloo 2" panose="03080502040302020200" pitchFamily="66" charset="77"/>
                <a:cs typeface="Baloo 2" panose="03080502040302020200" pitchFamily="66" charset="77"/>
              </a:rPr>
              <a:t>Successful responses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4760A1B-1487-92C0-5EFF-3A9BADE69FDC}"/>
              </a:ext>
            </a:extLst>
          </p:cNvPr>
          <p:cNvSpPr/>
          <p:nvPr/>
        </p:nvSpPr>
        <p:spPr>
          <a:xfrm>
            <a:off x="9579654" y="229837"/>
            <a:ext cx="2471735" cy="354724"/>
          </a:xfrm>
          <a:prstGeom prst="roundRect">
            <a:avLst>
              <a:gd name="adj" fmla="val 22875"/>
            </a:avLst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D77"/>
                </a:solidFill>
                <a:latin typeface="Baloo 2" panose="03080502040302020200" pitchFamily="66" charset="77"/>
                <a:cs typeface="Baloo 2" panose="03080502040302020200" pitchFamily="66" charset="77"/>
              </a:rPr>
              <a:t>Failed response</a:t>
            </a:r>
          </a:p>
        </p:txBody>
      </p:sp>
      <p:pic>
        <p:nvPicPr>
          <p:cNvPr id="19" name="Picture 18" descr="A group of colorful dots&#10;&#10;Description automatically generated">
            <a:extLst>
              <a:ext uri="{FF2B5EF4-FFF2-40B4-BE49-F238E27FC236}">
                <a16:creationId xmlns:a16="http://schemas.microsoft.com/office/drawing/2014/main" id="{33EB0C19-E541-7928-AC5A-E82B7B96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683" y="4809994"/>
            <a:ext cx="2475949" cy="164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7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line graph with a blue line&#10;&#10;Description automatically generated">
            <a:extLst>
              <a:ext uri="{FF2B5EF4-FFF2-40B4-BE49-F238E27FC236}">
                <a16:creationId xmlns:a16="http://schemas.microsoft.com/office/drawing/2014/main" id="{78CDEDFB-6835-814C-7D5F-3F91FC3E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731" y="990600"/>
            <a:ext cx="6502400" cy="48768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2E318A1-368C-5EC8-8901-4F21BF36C012}"/>
              </a:ext>
            </a:extLst>
          </p:cNvPr>
          <p:cNvGrpSpPr/>
          <p:nvPr/>
        </p:nvGrpSpPr>
        <p:grpSpPr>
          <a:xfrm>
            <a:off x="6515100" y="4907758"/>
            <a:ext cx="1928813" cy="556758"/>
            <a:chOff x="6343650" y="4757739"/>
            <a:chExt cx="1928813" cy="5567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DDEA7A-46CD-ACC1-CB0E-35C5A347A84B}"/>
                </a:ext>
              </a:extLst>
            </p:cNvPr>
            <p:cNvSpPr/>
            <p:nvPr/>
          </p:nvSpPr>
          <p:spPr>
            <a:xfrm>
              <a:off x="6343650" y="4757739"/>
              <a:ext cx="1928813" cy="556758"/>
            </a:xfrm>
            <a:prstGeom prst="rect">
              <a:avLst/>
            </a:prstGeom>
            <a:solidFill>
              <a:srgbClr val="EDF6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       Input line chart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       Retrieved line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DEA2E3-ED4D-22A4-4BA8-762495908B20}"/>
                </a:ext>
              </a:extLst>
            </p:cNvPr>
            <p:cNvSpPr/>
            <p:nvPr/>
          </p:nvSpPr>
          <p:spPr>
            <a:xfrm>
              <a:off x="6515190" y="5064181"/>
              <a:ext cx="94610" cy="1060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5FCF2E-D9B1-5D16-DCD1-FCBA983D51BB}"/>
                </a:ext>
              </a:extLst>
            </p:cNvPr>
            <p:cNvSpPr/>
            <p:nvPr/>
          </p:nvSpPr>
          <p:spPr>
            <a:xfrm>
              <a:off x="6515190" y="4857949"/>
              <a:ext cx="94610" cy="106022"/>
            </a:xfrm>
            <a:prstGeom prst="ellipse">
              <a:avLst/>
            </a:prstGeom>
            <a:solidFill>
              <a:srgbClr val="E295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448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and Round Single Corner Rectangle 3">
            <a:extLst>
              <a:ext uri="{FF2B5EF4-FFF2-40B4-BE49-F238E27FC236}">
                <a16:creationId xmlns:a16="http://schemas.microsoft.com/office/drawing/2014/main" id="{5BDF06BB-5281-D5B5-6B82-550EF9355E01}"/>
              </a:ext>
            </a:extLst>
          </p:cNvPr>
          <p:cNvSpPr/>
          <p:nvPr/>
        </p:nvSpPr>
        <p:spPr>
          <a:xfrm>
            <a:off x="2622451" y="978696"/>
            <a:ext cx="3769038" cy="2622537"/>
          </a:xfrm>
          <a:prstGeom prst="snipRoundRect">
            <a:avLst/>
          </a:prstGeom>
          <a:solidFill>
            <a:srgbClr val="83C6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0" i="1" dirty="0">
                <a:solidFill>
                  <a:schemeClr val="bg1"/>
                </a:solidFill>
                <a:effectLst/>
                <a:latin typeface="Söhne"/>
              </a:rPr>
              <a:t>&lt;input&gt;: An SVG scatter plot with n points.</a:t>
            </a:r>
          </a:p>
          <a:p>
            <a:r>
              <a:rPr lang="en-US" sz="900" b="0" i="1" dirty="0">
                <a:solidFill>
                  <a:schemeClr val="bg1"/>
                </a:solidFill>
                <a:effectLst/>
                <a:latin typeface="Söhne"/>
              </a:rPr>
              <a:t>&lt;output&gt;: SVG code only and no other textual response</a:t>
            </a:r>
          </a:p>
          <a:p>
            <a:r>
              <a:rPr lang="en-US" sz="900" b="1" i="0" dirty="0">
                <a:solidFill>
                  <a:schemeClr val="bg1"/>
                </a:solidFill>
                <a:effectLst/>
                <a:latin typeface="Söhne"/>
              </a:rPr>
              <a:t>Instructions: </a:t>
            </a:r>
          </a:p>
          <a:p>
            <a:pPr marL="228600" indent="-228600">
              <a:buAutoNum type="arabicPeriod"/>
            </a:pPr>
            <a:r>
              <a:rPr lang="en-US" sz="900" b="0" i="0" dirty="0">
                <a:solidFill>
                  <a:schemeClr val="bg1"/>
                </a:solidFill>
                <a:effectLst/>
                <a:latin typeface="Söhne"/>
              </a:rPr>
              <a:t>Identify the outlier in the scatter plot, defined as data points that significantly deviate from the clusters.</a:t>
            </a:r>
          </a:p>
          <a:p>
            <a:pPr marL="228600" indent="-228600">
              <a:buAutoNum type="arabicPeriod"/>
            </a:pPr>
            <a:r>
              <a:rPr lang="en-US" sz="900" b="0" i="0" dirty="0">
                <a:solidFill>
                  <a:schemeClr val="bg1"/>
                </a:solidFill>
                <a:effectLst/>
                <a:latin typeface="Söhne"/>
              </a:rPr>
              <a:t>Reconstruct the SVG scatter plot, coloring the outlier with a different color compared to the rest of the points.</a:t>
            </a:r>
          </a:p>
          <a:p>
            <a:pPr marL="228600" indent="-228600">
              <a:buAutoNum type="arabicPeriod"/>
            </a:pPr>
            <a:r>
              <a:rPr lang="en-US" sz="900" b="0" i="0" dirty="0">
                <a:solidFill>
                  <a:schemeClr val="bg1"/>
                </a:solidFill>
                <a:effectLst/>
                <a:latin typeface="Söhne"/>
              </a:rPr>
              <a:t>Omit the axes, title, legends, and any other unnecessary elements in the reconstructed SVG.</a:t>
            </a:r>
          </a:p>
          <a:p>
            <a:pPr marL="228600" indent="-228600">
              <a:buAutoNum type="arabicPeriod"/>
            </a:pPr>
            <a:r>
              <a:rPr lang="en-US" sz="900" b="0" i="0" dirty="0">
                <a:solidFill>
                  <a:schemeClr val="bg1"/>
                </a:solidFill>
                <a:effectLst/>
                <a:latin typeface="Söhne"/>
              </a:rPr>
              <a:t>Ensure that the reconstructed SVG contains only the data points, with the same number of points as the input SVG.</a:t>
            </a:r>
          </a:p>
          <a:p>
            <a:pPr marL="228600" indent="-228600">
              <a:buAutoNum type="arabicPeriod"/>
            </a:pPr>
            <a:r>
              <a:rPr lang="en-US" sz="900" b="0" i="0" dirty="0">
                <a:solidFill>
                  <a:schemeClr val="bg1"/>
                </a:solidFill>
                <a:effectLst/>
                <a:latin typeface="Söhne"/>
              </a:rPr>
              <a:t>Include the necessary shape definitions in the reconstructed SVG code. Please provide the complete SVG code for the scatter plot with the outliers colored differently, without any additional textual response. </a:t>
            </a:r>
            <a:endParaRPr lang="en-US" sz="900" dirty="0">
              <a:solidFill>
                <a:schemeClr val="bg1"/>
              </a:solidFill>
              <a:latin typeface="Söhne"/>
            </a:endParaRPr>
          </a:p>
          <a:p>
            <a:r>
              <a:rPr lang="en-US" sz="900" b="1" dirty="0">
                <a:solidFill>
                  <a:schemeClr val="bg1"/>
                </a:solidFill>
              </a:rPr>
              <a:t>&lt;</a:t>
            </a:r>
            <a:r>
              <a:rPr lang="en-US" sz="900" b="1" i="1" dirty="0">
                <a:solidFill>
                  <a:schemeClr val="bg1"/>
                </a:solidFill>
              </a:rPr>
              <a:t>SVG code of the input chart</a:t>
            </a:r>
            <a:r>
              <a:rPr lang="en-US" sz="900" b="1" dirty="0">
                <a:solidFill>
                  <a:schemeClr val="bg1"/>
                </a:solidFill>
              </a:rPr>
              <a:t>&gt;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0064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6342</TotalTime>
  <Words>240</Words>
  <Application>Microsoft Macintosh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Söhne</vt:lpstr>
      <vt:lpstr>Aptos</vt:lpstr>
      <vt:lpstr>Aptos Display</vt:lpstr>
      <vt:lpstr>Arial</vt:lpstr>
      <vt:lpstr>Baloo 2</vt:lpstr>
      <vt:lpstr>Baloo Bhaijaan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Xu, Zhongzheng</dc:creator>
  <cp:lastModifiedBy>Xu, Zhongzheng</cp:lastModifiedBy>
  <cp:revision>5</cp:revision>
  <dcterms:created xsi:type="dcterms:W3CDTF">2024-04-07T02:19:09Z</dcterms:created>
  <dcterms:modified xsi:type="dcterms:W3CDTF">2024-04-28T02:13:53Z</dcterms:modified>
</cp:coreProperties>
</file>