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73" r:id="rId6"/>
    <p:sldId id="264" r:id="rId7"/>
    <p:sldId id="274" r:id="rId8"/>
    <p:sldId id="260" r:id="rId9"/>
    <p:sldId id="266" r:id="rId10"/>
    <p:sldId id="269" r:id="rId11"/>
    <p:sldId id="265" r:id="rId12"/>
    <p:sldId id="261" r:id="rId13"/>
    <p:sldId id="270" r:id="rId14"/>
    <p:sldId id="268" r:id="rId15"/>
    <p:sldId id="267"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07D3C-E2D3-EF08-42A3-6C054EFEAAF1}" v="12" dt="2024-10-05T16:22:35.863"/>
    <p1510:client id="{3C6AD52C-AB6E-FE27-DB33-8F15EF4678A3}" v="647" dt="2024-10-05T06:57:57.350"/>
    <p1510:client id="{87B71FF9-F4EE-8CF5-39C7-A76D2CD8B233}" v="143" dt="2024-10-05T07:10:55.700"/>
    <p1510:client id="{90A703DB-7114-FF89-EEB7-52534C7120FB}" v="73" dt="2024-10-05T16:14:45.683"/>
    <p1510:client id="{BB4E8606-B735-6EE4-72B6-F8B0DF9F0774}" v="12" dt="2024-10-05T02:08:03.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1" d="100"/>
          <a:sy n="111" d="100"/>
        </p:scale>
        <p:origin x="558"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43F3A13-D6BD-ED48-9A8F-A9B2705CE365}" type="datetimeFigureOut">
              <a:rPr lang="en-US" smtClean="0"/>
              <a:t>10/7/2024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733C6EE-65C7-5943-A900-A1B7A7F77DD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766220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F3A13-D6BD-ED48-9A8F-A9B2705CE365}"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C6EE-65C7-5943-A900-A1B7A7F77DD2}" type="slidenum">
              <a:rPr lang="en-US" smtClean="0"/>
              <a:t>‹#›</a:t>
            </a:fld>
            <a:endParaRPr lang="en-US"/>
          </a:p>
        </p:txBody>
      </p:sp>
    </p:spTree>
    <p:extLst>
      <p:ext uri="{BB962C8B-B14F-4D97-AF65-F5344CB8AC3E}">
        <p14:creationId xmlns:p14="http://schemas.microsoft.com/office/powerpoint/2010/main" val="384308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F3A13-D6BD-ED48-9A8F-A9B2705CE365}"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C6EE-65C7-5943-A900-A1B7A7F77DD2}" type="slidenum">
              <a:rPr lang="en-US" smtClean="0"/>
              <a:t>‹#›</a:t>
            </a:fld>
            <a:endParaRPr lang="en-US"/>
          </a:p>
        </p:txBody>
      </p:sp>
    </p:spTree>
    <p:extLst>
      <p:ext uri="{BB962C8B-B14F-4D97-AF65-F5344CB8AC3E}">
        <p14:creationId xmlns:p14="http://schemas.microsoft.com/office/powerpoint/2010/main" val="393732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F3A13-D6BD-ED48-9A8F-A9B2705CE365}"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C6EE-65C7-5943-A900-A1B7A7F77DD2}" type="slidenum">
              <a:rPr lang="en-US" smtClean="0"/>
              <a:t>‹#›</a:t>
            </a:fld>
            <a:endParaRPr lang="en-US"/>
          </a:p>
        </p:txBody>
      </p:sp>
    </p:spTree>
    <p:extLst>
      <p:ext uri="{BB962C8B-B14F-4D97-AF65-F5344CB8AC3E}">
        <p14:creationId xmlns:p14="http://schemas.microsoft.com/office/powerpoint/2010/main" val="127356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43F3A13-D6BD-ED48-9A8F-A9B2705CE365}" type="datetimeFigureOut">
              <a:rPr lang="en-US" smtClean="0"/>
              <a:t>10/7/2024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733C6EE-65C7-5943-A900-A1B7A7F77DD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818308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3F3A13-D6BD-ED48-9A8F-A9B2705CE365}"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C6EE-65C7-5943-A900-A1B7A7F77DD2}" type="slidenum">
              <a:rPr lang="en-US" smtClean="0"/>
              <a:t>‹#›</a:t>
            </a:fld>
            <a:endParaRPr lang="en-US"/>
          </a:p>
        </p:txBody>
      </p:sp>
    </p:spTree>
    <p:extLst>
      <p:ext uri="{BB962C8B-B14F-4D97-AF65-F5344CB8AC3E}">
        <p14:creationId xmlns:p14="http://schemas.microsoft.com/office/powerpoint/2010/main" val="171968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3F3A13-D6BD-ED48-9A8F-A9B2705CE365}"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3C6EE-65C7-5943-A900-A1B7A7F77DD2}" type="slidenum">
              <a:rPr lang="en-US" smtClean="0"/>
              <a:t>‹#›</a:t>
            </a:fld>
            <a:endParaRPr lang="en-US"/>
          </a:p>
        </p:txBody>
      </p:sp>
    </p:spTree>
    <p:extLst>
      <p:ext uri="{BB962C8B-B14F-4D97-AF65-F5344CB8AC3E}">
        <p14:creationId xmlns:p14="http://schemas.microsoft.com/office/powerpoint/2010/main" val="190931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3F3A13-D6BD-ED48-9A8F-A9B2705CE365}" type="datetimeFigureOut">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3C6EE-65C7-5943-A900-A1B7A7F77DD2}" type="slidenum">
              <a:rPr lang="en-US" smtClean="0"/>
              <a:t>‹#›</a:t>
            </a:fld>
            <a:endParaRPr lang="en-US"/>
          </a:p>
        </p:txBody>
      </p:sp>
    </p:spTree>
    <p:extLst>
      <p:ext uri="{BB962C8B-B14F-4D97-AF65-F5344CB8AC3E}">
        <p14:creationId xmlns:p14="http://schemas.microsoft.com/office/powerpoint/2010/main" val="18108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F3A13-D6BD-ED48-9A8F-A9B2705CE365}" type="datetimeFigureOut">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3C6EE-65C7-5943-A900-A1B7A7F77DD2}" type="slidenum">
              <a:rPr lang="en-US" smtClean="0"/>
              <a:t>‹#›</a:t>
            </a:fld>
            <a:endParaRPr lang="en-US"/>
          </a:p>
        </p:txBody>
      </p:sp>
    </p:spTree>
    <p:extLst>
      <p:ext uri="{BB962C8B-B14F-4D97-AF65-F5344CB8AC3E}">
        <p14:creationId xmlns:p14="http://schemas.microsoft.com/office/powerpoint/2010/main" val="371376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43F3A13-D6BD-ED48-9A8F-A9B2705CE365}" type="datetimeFigureOut">
              <a:rPr lang="en-US" smtClean="0"/>
              <a:t>10/7/2024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733C6EE-65C7-5943-A900-A1B7A7F77DD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961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43F3A13-D6BD-ED48-9A8F-A9B2705CE365}" type="datetimeFigureOut">
              <a:rPr lang="en-US" smtClean="0"/>
              <a:t>10/7/2024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733C6EE-65C7-5943-A900-A1B7A7F77DD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64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43F3A13-D6BD-ED48-9A8F-A9B2705CE365}" type="datetimeFigureOut">
              <a:rPr lang="en-US" smtClean="0"/>
              <a:t>10/7/2024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733C6EE-65C7-5943-A900-A1B7A7F77DD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88166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2653-757B-4CD0-C890-536076B81A1A}"/>
              </a:ext>
            </a:extLst>
          </p:cNvPr>
          <p:cNvSpPr>
            <a:spLocks noGrp="1"/>
          </p:cNvSpPr>
          <p:nvPr>
            <p:ph type="ctrTitle"/>
          </p:nvPr>
        </p:nvSpPr>
        <p:spPr/>
        <p:txBody>
          <a:bodyPr>
            <a:normAutofit/>
          </a:bodyPr>
          <a:lstStyle/>
          <a:p>
            <a:r>
              <a:rPr lang="en-US" sz="4800">
                <a:latin typeface="Tahoma"/>
                <a:ea typeface="Tahoma"/>
                <a:cs typeface="Tahoma"/>
              </a:rPr>
              <a:t>Module 11.2 Presentation on the Outland Adventures Case Study</a:t>
            </a:r>
          </a:p>
        </p:txBody>
      </p:sp>
      <p:sp>
        <p:nvSpPr>
          <p:cNvPr id="3" name="Subtitle 2">
            <a:extLst>
              <a:ext uri="{FF2B5EF4-FFF2-40B4-BE49-F238E27FC236}">
                <a16:creationId xmlns:a16="http://schemas.microsoft.com/office/drawing/2014/main" id="{BD260ADE-007C-9144-D6A0-404483BE4B24}"/>
              </a:ext>
            </a:extLst>
          </p:cNvPr>
          <p:cNvSpPr>
            <a:spLocks noGrp="1"/>
          </p:cNvSpPr>
          <p:nvPr>
            <p:ph type="subTitle" idx="1"/>
          </p:nvPr>
        </p:nvSpPr>
        <p:spPr/>
        <p:txBody>
          <a:bodyPr vert="horz" lIns="91440" tIns="45720" rIns="91440" bIns="45720" rtlCol="0" anchor="t">
            <a:noAutofit/>
          </a:bodyPr>
          <a:lstStyle/>
          <a:p>
            <a:r>
              <a:rPr lang="en-US" sz="1800">
                <a:latin typeface="Tahoma"/>
                <a:ea typeface="Tahoma"/>
                <a:cs typeface="Tahoma"/>
              </a:rPr>
              <a:t>Created by Group 4:</a:t>
            </a:r>
          </a:p>
          <a:p>
            <a:r>
              <a:rPr lang="en-US" sz="1800">
                <a:latin typeface="Tahoma"/>
                <a:ea typeface="Tahoma"/>
                <a:cs typeface="Tahoma"/>
              </a:rPr>
              <a:t>Christopher Reaney, Noel Miranda, Kevin Ramirez, Korbyn Mock</a:t>
            </a:r>
          </a:p>
        </p:txBody>
      </p:sp>
    </p:spTree>
    <p:extLst>
      <p:ext uri="{BB962C8B-B14F-4D97-AF65-F5344CB8AC3E}">
        <p14:creationId xmlns:p14="http://schemas.microsoft.com/office/powerpoint/2010/main" val="3935818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2B55-BC1A-CA77-9ADE-E1DD19EB3CA0}"/>
              </a:ext>
            </a:extLst>
          </p:cNvPr>
          <p:cNvSpPr>
            <a:spLocks noGrp="1"/>
          </p:cNvSpPr>
          <p:nvPr>
            <p:ph type="title"/>
          </p:nvPr>
        </p:nvSpPr>
        <p:spPr>
          <a:xfrm>
            <a:off x="4651935" y="474712"/>
            <a:ext cx="3623464" cy="1485900"/>
          </a:xfrm>
        </p:spPr>
        <p:txBody>
          <a:bodyPr vert="horz" lIns="91440" tIns="45720" rIns="91440" bIns="45720" rtlCol="0" anchor="t">
            <a:normAutofit/>
          </a:bodyPr>
          <a:lstStyle/>
          <a:p>
            <a:pPr algn="ctr"/>
            <a:r>
              <a:rPr lang="en-US" sz="3400">
                <a:latin typeface="Tahoma"/>
                <a:ea typeface="Tahoma"/>
                <a:cs typeface="Tahoma"/>
              </a:rPr>
              <a:t>Report 2</a:t>
            </a:r>
            <a:br>
              <a:rPr lang="en-US" sz="3400">
                <a:latin typeface="Tahoma"/>
              </a:rPr>
            </a:br>
            <a:r>
              <a:rPr lang="en-US" sz="3400">
                <a:latin typeface="Tahoma"/>
                <a:ea typeface="Tahoma"/>
                <a:cs typeface="Tahoma"/>
              </a:rPr>
              <a:t>Data Chart</a:t>
            </a:r>
            <a:endParaRPr lang="en-US">
              <a:latin typeface="Tahoma"/>
              <a:ea typeface="Tahoma"/>
              <a:cs typeface="Tahoma"/>
            </a:endParaRPr>
          </a:p>
        </p:txBody>
      </p:sp>
      <p:pic>
        <p:nvPicPr>
          <p:cNvPr id="2050" name="Picture 2">
            <a:extLst>
              <a:ext uri="{FF2B5EF4-FFF2-40B4-BE49-F238E27FC236}">
                <a16:creationId xmlns:a16="http://schemas.microsoft.com/office/drawing/2014/main" id="{55B3504A-AD6A-3776-2A95-D3B507117A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12535" y="1958857"/>
            <a:ext cx="6517065" cy="392653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5">
            <a:extLst>
              <a:ext uri="{FF2B5EF4-FFF2-40B4-BE49-F238E27FC236}">
                <a16:creationId xmlns:a16="http://schemas.microsoft.com/office/drawing/2014/main" id="{697D6512-0AE2-6EE1-DC7B-04E4149163B9}"/>
              </a:ext>
            </a:extLst>
          </p:cNvPr>
          <p:cNvSpPr txBox="1">
            <a:spLocks/>
          </p:cNvSpPr>
          <p:nvPr/>
        </p:nvSpPr>
        <p:spPr>
          <a:xfrm>
            <a:off x="1129991" y="2377599"/>
            <a:ext cx="3282694" cy="3079596"/>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a:ea typeface="+mn-lt"/>
                <a:cs typeface="+mn-lt"/>
              </a:rPr>
              <a:t>The graph depicts the number of bookings made by customers for locations that are part of Outland Adventures’ operations. This graph covers data from the 2024 calendar year.</a:t>
            </a:r>
            <a:endParaRPr lang="en-US"/>
          </a:p>
          <a:p>
            <a:pPr marL="0" indent="0" algn="ctr">
              <a:buNone/>
            </a:pPr>
            <a:endParaRPr lang="en-US" dirty="0"/>
          </a:p>
        </p:txBody>
      </p:sp>
    </p:spTree>
    <p:extLst>
      <p:ext uri="{BB962C8B-B14F-4D97-AF65-F5344CB8AC3E}">
        <p14:creationId xmlns:p14="http://schemas.microsoft.com/office/powerpoint/2010/main" val="377423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5CD3-8CA3-BC4C-269E-F4445AAF31B1}"/>
              </a:ext>
            </a:extLst>
          </p:cNvPr>
          <p:cNvSpPr>
            <a:spLocks noGrp="1"/>
          </p:cNvSpPr>
          <p:nvPr>
            <p:ph type="title"/>
          </p:nvPr>
        </p:nvSpPr>
        <p:spPr/>
        <p:txBody>
          <a:bodyPr/>
          <a:lstStyle/>
          <a:p>
            <a:pPr algn="ctr"/>
            <a:r>
              <a:rPr lang="en-US">
                <a:latin typeface="Tahoma"/>
                <a:ea typeface="Tahoma"/>
                <a:cs typeface="Tahoma"/>
              </a:rPr>
              <a:t>Report Two Assumptions</a:t>
            </a:r>
          </a:p>
        </p:txBody>
      </p:sp>
      <p:sp>
        <p:nvSpPr>
          <p:cNvPr id="3" name="Content Placeholder 2">
            <a:extLst>
              <a:ext uri="{FF2B5EF4-FFF2-40B4-BE49-F238E27FC236}">
                <a16:creationId xmlns:a16="http://schemas.microsoft.com/office/drawing/2014/main" id="{95E5E865-3EEB-5001-5C26-49E8C29B5FD3}"/>
              </a:ext>
            </a:extLst>
          </p:cNvPr>
          <p:cNvSpPr>
            <a:spLocks noGrp="1"/>
          </p:cNvSpPr>
          <p:nvPr>
            <p:ph idx="1"/>
          </p:nvPr>
        </p:nvSpPr>
        <p:spPr/>
        <p:txBody>
          <a:bodyPr vert="horz" lIns="91440" tIns="45720" rIns="91440" bIns="45720" rtlCol="0" anchor="t">
            <a:normAutofit lnSpcReduction="10000"/>
          </a:bodyPr>
          <a:lstStyle/>
          <a:p>
            <a:pPr marL="0" indent="0" fontAlgn="base">
              <a:buNone/>
            </a:pPr>
            <a:r>
              <a:rPr lang="en-US" sz="1800" b="1" dirty="0">
                <a:solidFill>
                  <a:srgbClr val="000000"/>
                </a:solidFill>
                <a:latin typeface="Tahoma"/>
                <a:ea typeface="Tahoma"/>
                <a:cs typeface="Tahoma"/>
              </a:rPr>
              <a:t>Assumptions:</a:t>
            </a:r>
          </a:p>
          <a:p>
            <a:pPr marL="383540" indent="-383540" algn="l">
              <a:buFont typeface="Arial" panose="020B0604020202020204" pitchFamily="34" charset="0"/>
              <a:buChar char="•"/>
            </a:pPr>
            <a:r>
              <a:rPr lang="en-US" sz="1800" b="0" i="0" u="none" strike="noStrike" dirty="0">
                <a:solidFill>
                  <a:srgbClr val="000000"/>
                </a:solidFill>
                <a:effectLst/>
                <a:latin typeface="Tahoma"/>
                <a:ea typeface="Tahoma"/>
                <a:cs typeface="Tahoma"/>
              </a:rPr>
              <a:t>The owners want a report to analyze </a:t>
            </a:r>
            <a:r>
              <a:rPr lang="en-US" sz="1800" b="0" i="0" u="sng" strike="noStrike" dirty="0">
                <a:solidFill>
                  <a:srgbClr val="000000"/>
                </a:solidFill>
                <a:effectLst/>
                <a:latin typeface="Tahoma"/>
                <a:ea typeface="Tahoma"/>
                <a:cs typeface="Tahoma"/>
              </a:rPr>
              <a:t>yearly</a:t>
            </a:r>
            <a:r>
              <a:rPr lang="en-US" sz="1800" b="0" i="0" u="none" strike="noStrike" dirty="0">
                <a:solidFill>
                  <a:srgbClr val="000000"/>
                </a:solidFill>
                <a:effectLst/>
                <a:latin typeface="Tahoma"/>
                <a:ea typeface="Tahoma"/>
                <a:cs typeface="Tahoma"/>
              </a:rPr>
              <a:t> trends.  </a:t>
            </a:r>
            <a:endParaRPr lang="en-US" sz="1800" b="0" i="0" u="none" strike="noStrike" dirty="0">
              <a:effectLst/>
              <a:latin typeface="Tahoma"/>
              <a:ea typeface="Tahoma"/>
              <a:cs typeface="Tahoma"/>
            </a:endParaRPr>
          </a:p>
          <a:p>
            <a:pPr marL="383540" indent="-383540" algn="l" rtl="0" fontAlgn="base">
              <a:buFont typeface="Arial" panose="020B0604020202020204" pitchFamily="34" charset="0"/>
              <a:buChar char="•"/>
            </a:pPr>
            <a:r>
              <a:rPr lang="en-US" sz="1800" b="0" i="0" u="none" strike="noStrike" dirty="0">
                <a:solidFill>
                  <a:srgbClr val="000000"/>
                </a:solidFill>
                <a:effectLst/>
                <a:latin typeface="Tahoma"/>
                <a:ea typeface="Tahoma"/>
                <a:cs typeface="Tahoma"/>
              </a:rPr>
              <a:t>The owners want a report to analyze the bookings per continent locations.  </a:t>
            </a:r>
            <a:endParaRPr lang="en-US" sz="1800" b="0" i="0" u="none" strike="noStrike" dirty="0">
              <a:effectLst/>
              <a:latin typeface="Tahoma"/>
              <a:ea typeface="Tahoma"/>
              <a:cs typeface="Tahoma"/>
            </a:endParaRPr>
          </a:p>
          <a:p>
            <a:pPr marL="383540" indent="-383540" algn="l" rtl="0" fontAlgn="base">
              <a:buFont typeface="Arial" panose="020B0604020202020204" pitchFamily="34" charset="0"/>
              <a:buChar char="•"/>
            </a:pPr>
            <a:r>
              <a:rPr lang="en-US" sz="1800" b="0" i="0" u="none" strike="noStrike" dirty="0">
                <a:solidFill>
                  <a:srgbClr val="000000"/>
                </a:solidFill>
                <a:effectLst/>
                <a:latin typeface="Tahoma"/>
                <a:ea typeface="Tahoma"/>
                <a:cs typeface="Tahoma"/>
              </a:rPr>
              <a:t>The owners want a stored procedure with their database to make the reports. </a:t>
            </a:r>
            <a:endParaRPr lang="en-US" sz="1800" b="0" i="0" u="none" strike="noStrike" dirty="0">
              <a:effectLst/>
              <a:latin typeface="Tahoma"/>
              <a:ea typeface="Tahoma"/>
              <a:cs typeface="Tahoma"/>
            </a:endParaRPr>
          </a:p>
          <a:p>
            <a:pPr marL="383540" indent="-383540" algn="l" rtl="0" fontAlgn="base">
              <a:buFont typeface="Arial" panose="020B0604020202020204" pitchFamily="34" charset="0"/>
              <a:buChar char="•"/>
            </a:pPr>
            <a:r>
              <a:rPr lang="en-US" sz="1800" b="0" i="0" u="none" strike="noStrike" dirty="0">
                <a:solidFill>
                  <a:srgbClr val="000000"/>
                </a:solidFill>
                <a:effectLst/>
                <a:latin typeface="Tahoma"/>
                <a:ea typeface="Tahoma"/>
                <a:cs typeface="Tahoma"/>
              </a:rPr>
              <a:t>The owners would like to input the year of analyzing bookings, therefore the stored procedure allows an input of the year. </a:t>
            </a:r>
            <a:endParaRPr lang="en-US" sz="1800" b="0" i="0" u="none" strike="noStrike" dirty="0">
              <a:effectLst/>
              <a:latin typeface="Tahoma"/>
              <a:ea typeface="Tahoma"/>
              <a:cs typeface="Tahoma"/>
            </a:endParaRPr>
          </a:p>
          <a:p>
            <a:pPr marL="383540" indent="-383540" algn="l" rtl="0" fontAlgn="base">
              <a:buFont typeface="Arial" panose="020B0604020202020204" pitchFamily="34" charset="0"/>
              <a:buChar char="•"/>
            </a:pPr>
            <a:r>
              <a:rPr lang="en-US" sz="1800" b="0" i="0" u="none" strike="noStrike" dirty="0">
                <a:solidFill>
                  <a:srgbClr val="000000"/>
                </a:solidFill>
                <a:effectLst/>
                <a:latin typeface="Tahoma"/>
                <a:ea typeface="Tahoma"/>
                <a:cs typeface="Tahoma"/>
              </a:rPr>
              <a:t>The owners want the report to display zero bookings if there are zero bookings.  </a:t>
            </a:r>
            <a:endParaRPr lang="en-US" sz="1800" b="0" i="0" u="none" strike="noStrike" dirty="0">
              <a:effectLst/>
              <a:latin typeface="Tahoma"/>
              <a:ea typeface="Tahoma"/>
              <a:cs typeface="Tahoma"/>
            </a:endParaRPr>
          </a:p>
          <a:p>
            <a:pPr marL="383540" indent="-383540" algn="l" rtl="0" fontAlgn="base">
              <a:buFont typeface="Arial" panose="020B0604020202020204" pitchFamily="34" charset="0"/>
              <a:buChar char="•"/>
            </a:pPr>
            <a:r>
              <a:rPr lang="en-US" sz="1800" b="0" i="0" u="none" strike="noStrike" dirty="0">
                <a:solidFill>
                  <a:srgbClr val="000000"/>
                </a:solidFill>
                <a:effectLst/>
                <a:latin typeface="Tahoma"/>
                <a:ea typeface="Tahoma"/>
                <a:cs typeface="Tahoma"/>
              </a:rPr>
              <a:t>The database would be private. </a:t>
            </a:r>
            <a:endParaRPr lang="en-US" sz="1800" b="0" i="0" u="none" strike="noStrike" dirty="0">
              <a:effectLst/>
              <a:latin typeface="Tahoma"/>
              <a:ea typeface="Tahoma"/>
              <a:cs typeface="Tahoma"/>
            </a:endParaRPr>
          </a:p>
          <a:p>
            <a:pPr marL="383540" indent="-383540" algn="l" rtl="0" fontAlgn="base">
              <a:buFont typeface="Arial" panose="020B0604020202020204" pitchFamily="34" charset="0"/>
              <a:buChar char="•"/>
            </a:pPr>
            <a:r>
              <a:rPr lang="en-US" sz="1800" b="0" i="0" u="none" strike="noStrike" dirty="0">
                <a:solidFill>
                  <a:srgbClr val="000000"/>
                </a:solidFill>
                <a:effectLst/>
                <a:latin typeface="Tahoma"/>
                <a:ea typeface="Tahoma"/>
                <a:cs typeface="Tahoma"/>
              </a:rPr>
              <a:t>The owners do not want a validation to the input feature since this will be a private database. </a:t>
            </a:r>
            <a:endParaRPr lang="en-US" sz="1800" b="0" i="0" u="none" strike="noStrike" dirty="0">
              <a:effectLst/>
              <a:latin typeface="Tahoma"/>
              <a:ea typeface="Tahoma"/>
              <a:cs typeface="Tahoma"/>
            </a:endParaRPr>
          </a:p>
          <a:p>
            <a:pPr marL="383540" indent="-383540"/>
            <a:endParaRPr lang="en-US"/>
          </a:p>
        </p:txBody>
      </p:sp>
    </p:spTree>
    <p:extLst>
      <p:ext uri="{BB962C8B-B14F-4D97-AF65-F5344CB8AC3E}">
        <p14:creationId xmlns:p14="http://schemas.microsoft.com/office/powerpoint/2010/main" val="47002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4A44-2A57-B87E-CFC9-B929EE4AD9E2}"/>
              </a:ext>
            </a:extLst>
          </p:cNvPr>
          <p:cNvSpPr>
            <a:spLocks noGrp="1"/>
          </p:cNvSpPr>
          <p:nvPr>
            <p:ph type="title"/>
          </p:nvPr>
        </p:nvSpPr>
        <p:spPr/>
        <p:txBody>
          <a:bodyPr/>
          <a:lstStyle/>
          <a:p>
            <a:pPr algn="ctr"/>
            <a:r>
              <a:rPr lang="en-US">
                <a:latin typeface="Tahoma"/>
                <a:ea typeface="Tahoma"/>
                <a:cs typeface="Tahoma"/>
              </a:rPr>
              <a:t>Report Three Details</a:t>
            </a:r>
          </a:p>
        </p:txBody>
      </p:sp>
      <p:sp>
        <p:nvSpPr>
          <p:cNvPr id="3" name="Content Placeholder 2">
            <a:extLst>
              <a:ext uri="{FF2B5EF4-FFF2-40B4-BE49-F238E27FC236}">
                <a16:creationId xmlns:a16="http://schemas.microsoft.com/office/drawing/2014/main" id="{DCF81F11-CD75-04DF-91D8-0024DABABEEC}"/>
              </a:ext>
            </a:extLst>
          </p:cNvPr>
          <p:cNvSpPr>
            <a:spLocks noGrp="1"/>
          </p:cNvSpPr>
          <p:nvPr>
            <p:ph idx="1"/>
          </p:nvPr>
        </p:nvSpPr>
        <p:spPr/>
        <p:txBody>
          <a:bodyPr vert="horz" lIns="91440" tIns="45720" rIns="91440" bIns="45720" rtlCol="0" anchor="t">
            <a:normAutofit/>
          </a:bodyPr>
          <a:lstStyle/>
          <a:p>
            <a:pPr marL="0" indent="0" algn="l" rtl="0" fontAlgn="base">
              <a:buNone/>
            </a:pPr>
            <a:r>
              <a:rPr lang="en-US" sz="1800" b="1" i="0" strike="noStrike" dirty="0">
                <a:solidFill>
                  <a:srgbClr val="000000"/>
                </a:solidFill>
                <a:effectLst/>
                <a:latin typeface="Tahoma"/>
                <a:ea typeface="Tahoma"/>
                <a:cs typeface="Tahoma"/>
              </a:rPr>
              <a:t>Business Challenge</a:t>
            </a:r>
            <a:r>
              <a:rPr lang="en-US" sz="1800" b="1" i="0" u="none" strike="noStrike" dirty="0">
                <a:solidFill>
                  <a:srgbClr val="000000"/>
                </a:solidFill>
                <a:effectLst/>
                <a:latin typeface="Tahoma"/>
                <a:ea typeface="Tahoma"/>
                <a:cs typeface="Tahoma"/>
              </a:rPr>
              <a:t> </a:t>
            </a:r>
            <a:endParaRPr lang="en-US" b="1" i="0" u="none" strike="noStrike" dirty="0">
              <a:effectLst/>
              <a:latin typeface="Tahoma"/>
              <a:ea typeface="Tahoma"/>
              <a:cs typeface="Tahoma"/>
            </a:endParaRPr>
          </a:p>
          <a:p>
            <a:pPr marL="530860" lvl="1" indent="0" fontAlgn="base">
              <a:buNone/>
            </a:pPr>
            <a:r>
              <a:rPr lang="en-US" sz="1400" b="0" i="0" u="none" strike="noStrike" dirty="0">
                <a:solidFill>
                  <a:srgbClr val="000000"/>
                </a:solidFill>
                <a:effectLst/>
                <a:latin typeface="Tahoma"/>
                <a:ea typeface="Tahoma"/>
                <a:cs typeface="Tahoma"/>
              </a:rPr>
              <a:t>Are there any items in the inventory that have been stored for over five years?  </a:t>
            </a:r>
            <a:endParaRPr lang="en-US" b="0" i="0" u="none" strike="noStrike" dirty="0">
              <a:effectLst/>
              <a:latin typeface="Tahoma"/>
              <a:ea typeface="Tahoma"/>
              <a:cs typeface="Tahoma"/>
            </a:endParaRPr>
          </a:p>
          <a:p>
            <a:pPr marL="0" indent="0" algn="l" rtl="0" fontAlgn="base">
              <a:buNone/>
            </a:pPr>
            <a:r>
              <a:rPr lang="en-US" sz="1800" b="1" i="0" strike="noStrike" dirty="0">
                <a:solidFill>
                  <a:srgbClr val="000000"/>
                </a:solidFill>
                <a:effectLst/>
                <a:latin typeface="Tahoma"/>
                <a:ea typeface="Tahoma"/>
                <a:cs typeface="Tahoma"/>
              </a:rPr>
              <a:t>Business Value:</a:t>
            </a:r>
            <a:r>
              <a:rPr lang="en-US" sz="1800" b="1" i="0" u="none" strike="noStrike" dirty="0">
                <a:solidFill>
                  <a:srgbClr val="000000"/>
                </a:solidFill>
                <a:effectLst/>
                <a:latin typeface="Tahoma"/>
                <a:ea typeface="Tahoma"/>
                <a:cs typeface="Tahoma"/>
              </a:rPr>
              <a:t> </a:t>
            </a:r>
            <a:endParaRPr lang="en-US" b="1" i="0" u="none" strike="noStrike" dirty="0">
              <a:effectLst/>
              <a:latin typeface="Tahoma"/>
              <a:ea typeface="Tahoma"/>
              <a:cs typeface="Tahoma"/>
            </a:endParaRPr>
          </a:p>
          <a:p>
            <a:pPr marL="530860" lvl="1" indent="0" fontAlgn="base">
              <a:buNone/>
            </a:pPr>
            <a:r>
              <a:rPr lang="en-US" sz="1400" b="0" i="0" u="none" strike="noStrike" dirty="0">
                <a:solidFill>
                  <a:srgbClr val="0E101A"/>
                </a:solidFill>
                <a:effectLst/>
                <a:latin typeface="Tahoma"/>
                <a:ea typeface="+mn-lt"/>
                <a:cs typeface="+mn-lt"/>
              </a:rPr>
              <a:t>The information provided by running the </a:t>
            </a:r>
            <a:r>
              <a:rPr lang="en-US" sz="1400" i="0" dirty="0">
                <a:solidFill>
                  <a:srgbClr val="0E101A"/>
                </a:solidFill>
                <a:latin typeface="Tahoma"/>
                <a:ea typeface="+mn-lt"/>
                <a:cs typeface="+mn-lt"/>
              </a:rPr>
              <a:t>Python </a:t>
            </a:r>
            <a:r>
              <a:rPr lang="en-US" sz="1400" b="0" i="0" u="none" strike="noStrike" dirty="0">
                <a:solidFill>
                  <a:srgbClr val="0E101A"/>
                </a:solidFill>
                <a:effectLst/>
                <a:latin typeface="Tahoma"/>
                <a:ea typeface="+mn-lt"/>
                <a:cs typeface="+mn-lt"/>
              </a:rPr>
              <a:t>script detailed on the next page will help managers and employees make informed decisions on inventory lifecycles. Over time</a:t>
            </a:r>
            <a:r>
              <a:rPr lang="en-US" sz="1400" i="0" dirty="0">
                <a:solidFill>
                  <a:srgbClr val="0E101A"/>
                </a:solidFill>
                <a:latin typeface="Tahoma"/>
                <a:ea typeface="+mn-lt"/>
                <a:cs typeface="+mn-lt"/>
              </a:rPr>
              <a:t>, equipment</a:t>
            </a:r>
            <a:r>
              <a:rPr lang="en-US" sz="1400" b="0" i="0" u="none" strike="noStrike" dirty="0">
                <a:solidFill>
                  <a:srgbClr val="0E101A"/>
                </a:solidFill>
                <a:effectLst/>
                <a:latin typeface="Tahoma"/>
                <a:ea typeface="+mn-lt"/>
                <a:cs typeface="+mn-lt"/>
              </a:rPr>
              <a:t> wear and tear will cause </a:t>
            </a:r>
            <a:r>
              <a:rPr lang="en-US" sz="1400" b="0" i="0" u="none" strike="noStrike">
                <a:solidFill>
                  <a:srgbClr val="0E101A"/>
                </a:solidFill>
                <a:effectLst/>
                <a:latin typeface="Tahoma"/>
                <a:ea typeface="+mn-lt"/>
                <a:cs typeface="+mn-lt"/>
              </a:rPr>
              <a:t>problems and</a:t>
            </a:r>
            <a:r>
              <a:rPr lang="en-US" sz="1400" b="0" i="0" u="none" strike="noStrike" dirty="0">
                <a:solidFill>
                  <a:srgbClr val="0E101A"/>
                </a:solidFill>
                <a:effectLst/>
                <a:latin typeface="Tahoma"/>
                <a:ea typeface="+mn-lt"/>
                <a:cs typeface="+mn-lt"/>
              </a:rPr>
              <a:t> replacing them will reduce costs</a:t>
            </a:r>
            <a:r>
              <a:rPr lang="en-US" sz="1400" i="0" dirty="0">
                <a:solidFill>
                  <a:srgbClr val="0E101A"/>
                </a:solidFill>
                <a:latin typeface="Tahoma"/>
                <a:ea typeface="+mn-lt"/>
                <a:cs typeface="+mn-lt"/>
              </a:rPr>
              <a:t>; </a:t>
            </a:r>
            <a:r>
              <a:rPr lang="en-US" sz="1400" b="0" i="0" u="none" strike="noStrike" dirty="0">
                <a:solidFill>
                  <a:srgbClr val="0E101A"/>
                </a:solidFill>
                <a:effectLst/>
                <a:latin typeface="Tahoma"/>
                <a:ea typeface="+mn-lt"/>
                <a:cs typeface="+mn-lt"/>
              </a:rPr>
              <a:t>it comes down to an efficiency vs. maintenance </a:t>
            </a:r>
            <a:r>
              <a:rPr lang="en-US" sz="1400" i="0" dirty="0">
                <a:solidFill>
                  <a:srgbClr val="0E101A"/>
                </a:solidFill>
                <a:latin typeface="Tahoma"/>
                <a:ea typeface="+mn-lt"/>
                <a:cs typeface="+mn-lt"/>
              </a:rPr>
              <a:t>trade-off</a:t>
            </a:r>
            <a:r>
              <a:rPr lang="en-US" sz="1400" b="0" i="0" u="none" strike="noStrike" dirty="0">
                <a:solidFill>
                  <a:srgbClr val="0E101A"/>
                </a:solidFill>
                <a:effectLst/>
                <a:latin typeface="Tahoma"/>
                <a:ea typeface="+mn-lt"/>
                <a:cs typeface="+mn-lt"/>
              </a:rPr>
              <a:t>. </a:t>
            </a:r>
            <a:r>
              <a:rPr lang="en-US" sz="1400" i="0" dirty="0">
                <a:solidFill>
                  <a:srgbClr val="0E101A"/>
                </a:solidFill>
                <a:latin typeface="Tahoma"/>
                <a:ea typeface="+mn-lt"/>
                <a:cs typeface="+mn-lt"/>
              </a:rPr>
              <a:t>Oftentimes,</a:t>
            </a:r>
            <a:r>
              <a:rPr lang="en-US" sz="1400" b="0" i="0" u="none" strike="noStrike" dirty="0">
                <a:solidFill>
                  <a:srgbClr val="0E101A"/>
                </a:solidFill>
                <a:effectLst/>
                <a:latin typeface="Tahoma"/>
                <a:ea typeface="+mn-lt"/>
                <a:cs typeface="+mn-lt"/>
              </a:rPr>
              <a:t> improper tracking of </a:t>
            </a:r>
            <a:r>
              <a:rPr lang="en-US" sz="1400" i="0" dirty="0">
                <a:solidFill>
                  <a:srgbClr val="0E101A"/>
                </a:solidFill>
                <a:latin typeface="Tahoma"/>
                <a:ea typeface="+mn-lt"/>
                <a:cs typeface="+mn-lt"/>
              </a:rPr>
              <a:t>maintenance </a:t>
            </a:r>
            <a:r>
              <a:rPr lang="en-US" sz="1400" b="0" i="0" u="none" strike="noStrike" dirty="0">
                <a:solidFill>
                  <a:srgbClr val="0E101A"/>
                </a:solidFill>
                <a:effectLst/>
                <a:latin typeface="Tahoma"/>
                <a:ea typeface="+mn-lt"/>
                <a:cs typeface="+mn-lt"/>
              </a:rPr>
              <a:t>or equipment replacement will cause downtime for a business</a:t>
            </a:r>
            <a:r>
              <a:rPr lang="en-US" sz="1400" i="0" dirty="0">
                <a:solidFill>
                  <a:srgbClr val="0E101A"/>
                </a:solidFill>
                <a:latin typeface="Tahoma"/>
                <a:ea typeface="+mn-lt"/>
                <a:cs typeface="+mn-lt"/>
              </a:rPr>
              <a:t>,</a:t>
            </a:r>
            <a:r>
              <a:rPr lang="en-US" sz="1400" b="0" i="0" u="none" strike="noStrike" dirty="0">
                <a:solidFill>
                  <a:srgbClr val="0E101A"/>
                </a:solidFill>
                <a:effectLst/>
                <a:latin typeface="Tahoma"/>
                <a:ea typeface="+mn-lt"/>
                <a:cs typeface="+mn-lt"/>
              </a:rPr>
              <a:t> causing underperformance in revenue. This script aims to combat this issue by supplying data on equipment subject to replacement</a:t>
            </a:r>
            <a:r>
              <a:rPr lang="en-US" sz="1400" i="0" dirty="0">
                <a:solidFill>
                  <a:srgbClr val="0E101A"/>
                </a:solidFill>
                <a:latin typeface="Tahoma"/>
                <a:ea typeface="+mn-lt"/>
                <a:cs typeface="+mn-lt"/>
              </a:rPr>
              <a:t>. </a:t>
            </a:r>
            <a:r>
              <a:rPr lang="en-US" sz="1400" b="0" i="0" u="none" strike="noStrike" dirty="0">
                <a:solidFill>
                  <a:srgbClr val="0E101A"/>
                </a:solidFill>
                <a:effectLst/>
                <a:latin typeface="Tahoma"/>
                <a:ea typeface="+mn-lt"/>
                <a:cs typeface="+mn-lt"/>
              </a:rPr>
              <a:t>It will also aim to keep inventory turnover at a healthy pace.  </a:t>
            </a:r>
            <a:r>
              <a:rPr lang="en-US" sz="1400" i="0" dirty="0">
                <a:solidFill>
                  <a:srgbClr val="0E101A"/>
                </a:solidFill>
                <a:latin typeface="Tahoma"/>
                <a:ea typeface="+mn-lt"/>
                <a:cs typeface="+mn-lt"/>
              </a:rPr>
              <a:t> </a:t>
            </a:r>
            <a:endParaRPr lang="en-US" b="0" i="0" u="none" strike="noStrike" dirty="0">
              <a:effectLst/>
              <a:latin typeface="Tahoma"/>
              <a:ea typeface="Tahoma"/>
              <a:cs typeface="Times New Roman"/>
            </a:endParaRPr>
          </a:p>
          <a:p>
            <a:pPr marL="0" indent="0" algn="l" rtl="0" fontAlgn="base">
              <a:buNone/>
            </a:pPr>
            <a:endParaRPr lang="en-US" b="0" i="0" u="none" strike="noStrike">
              <a:effectLst/>
              <a:latin typeface="Tahoma"/>
              <a:ea typeface="Tahoma"/>
              <a:cs typeface="Tahoma"/>
            </a:endParaRPr>
          </a:p>
          <a:p>
            <a:pPr marL="0" indent="0" algn="l" rtl="0" fontAlgn="base">
              <a:buNone/>
            </a:pPr>
            <a:endParaRPr lang="en-US" b="0" i="0" u="none" strike="noStrike">
              <a:effectLst/>
              <a:latin typeface="Segoe UI" panose="020B0502040204020203" pitchFamily="34" charset="0"/>
            </a:endParaRPr>
          </a:p>
        </p:txBody>
      </p:sp>
    </p:spTree>
    <p:extLst>
      <p:ext uri="{BB962C8B-B14F-4D97-AF65-F5344CB8AC3E}">
        <p14:creationId xmlns:p14="http://schemas.microsoft.com/office/powerpoint/2010/main" val="193846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D876-C562-F590-A089-57F77AA4566D}"/>
              </a:ext>
            </a:extLst>
          </p:cNvPr>
          <p:cNvSpPr>
            <a:spLocks noGrp="1"/>
          </p:cNvSpPr>
          <p:nvPr>
            <p:ph type="title"/>
          </p:nvPr>
        </p:nvSpPr>
        <p:spPr/>
        <p:txBody>
          <a:bodyPr/>
          <a:lstStyle/>
          <a:p>
            <a:pPr algn="ctr"/>
            <a:r>
              <a:rPr lang="en-US">
                <a:latin typeface="Tahoma"/>
                <a:ea typeface="Tahoma"/>
                <a:cs typeface="Tahoma"/>
              </a:rPr>
              <a:t>Report Three Solution Details</a:t>
            </a:r>
          </a:p>
        </p:txBody>
      </p:sp>
      <p:sp>
        <p:nvSpPr>
          <p:cNvPr id="3" name="Content Placeholder 2">
            <a:extLst>
              <a:ext uri="{FF2B5EF4-FFF2-40B4-BE49-F238E27FC236}">
                <a16:creationId xmlns:a16="http://schemas.microsoft.com/office/drawing/2014/main" id="{9E16857F-D1FF-EEA8-80EC-0CD7534F04E4}"/>
              </a:ext>
            </a:extLst>
          </p:cNvPr>
          <p:cNvSpPr>
            <a:spLocks noGrp="1"/>
          </p:cNvSpPr>
          <p:nvPr>
            <p:ph idx="1"/>
          </p:nvPr>
        </p:nvSpPr>
        <p:spPr>
          <a:xfrm>
            <a:off x="1371600" y="2286000"/>
            <a:ext cx="9601200" cy="4125685"/>
          </a:xfrm>
        </p:spPr>
        <p:txBody>
          <a:bodyPr vert="horz" lIns="91440" tIns="45720" rIns="91440" bIns="45720" rtlCol="0" anchor="t">
            <a:normAutofit/>
          </a:bodyPr>
          <a:lstStyle/>
          <a:p>
            <a:pPr marL="0" indent="0" algn="l" rtl="0" fontAlgn="base">
              <a:buNone/>
            </a:pPr>
            <a:r>
              <a:rPr lang="en-US" sz="1800" b="1" i="0" strike="noStrike" dirty="0">
                <a:solidFill>
                  <a:srgbClr val="000000"/>
                </a:solidFill>
                <a:effectLst/>
                <a:latin typeface="Tahoma"/>
                <a:ea typeface="Tahoma"/>
                <a:cs typeface="Tahoma"/>
              </a:rPr>
              <a:t>Objective of Script:</a:t>
            </a:r>
            <a:r>
              <a:rPr lang="en-US" sz="1800" b="1" i="0" u="none" strike="noStrike" dirty="0">
                <a:solidFill>
                  <a:srgbClr val="000000"/>
                </a:solidFill>
                <a:effectLst/>
                <a:latin typeface="Tahoma"/>
                <a:ea typeface="Tahoma"/>
                <a:cs typeface="Tahoma"/>
              </a:rPr>
              <a:t> </a:t>
            </a:r>
            <a:endParaRPr lang="en-US" sz="1200" b="1" i="0" u="none" strike="noStrike" dirty="0">
              <a:effectLst/>
              <a:latin typeface="Tahoma"/>
              <a:ea typeface="Tahoma"/>
              <a:cs typeface="Tahoma"/>
            </a:endParaRPr>
          </a:p>
          <a:p>
            <a:pPr marL="530860" lvl="1" indent="0" fontAlgn="base">
              <a:buNone/>
            </a:pPr>
            <a:r>
              <a:rPr lang="en-US" sz="1400" b="0" i="0" u="none" strike="noStrike" dirty="0">
                <a:solidFill>
                  <a:srgbClr val="000000"/>
                </a:solidFill>
                <a:effectLst/>
                <a:latin typeface="Tahoma"/>
                <a:ea typeface="Tahoma"/>
                <a:cs typeface="Times New Roman"/>
              </a:rPr>
              <a:t>The objective of this script is to analyze the SQL database and identify the equipment and inventory Outland Adventure has had on the shelf for more than 5 years. The current script will retrieve the information from item with their matching identifiers and print the results. This script ensures that equipment and inventory within the business is up to industry standards</a:t>
            </a:r>
            <a:r>
              <a:rPr lang="en-US" sz="1400" i="0" dirty="0">
                <a:solidFill>
                  <a:srgbClr val="000000"/>
                </a:solidFill>
                <a:latin typeface="Tahoma"/>
                <a:ea typeface="Tahoma"/>
                <a:cs typeface="Times New Roman"/>
              </a:rPr>
              <a:t>,</a:t>
            </a:r>
            <a:r>
              <a:rPr lang="en-US" sz="1400" b="0" i="0" u="none" strike="noStrike" dirty="0">
                <a:solidFill>
                  <a:srgbClr val="000000"/>
                </a:solidFill>
                <a:effectLst/>
                <a:latin typeface="Tahoma"/>
                <a:ea typeface="Tahoma"/>
                <a:cs typeface="Times New Roman"/>
              </a:rPr>
              <a:t> and it will ensure the safety of the customers that buy or rent items from Outland Adventure. </a:t>
            </a:r>
            <a:endParaRPr lang="en-US" sz="1800" b="0" i="0" u="sng" strike="noStrike" dirty="0">
              <a:solidFill>
                <a:srgbClr val="000000"/>
              </a:solidFill>
              <a:effectLst/>
              <a:latin typeface="Tahoma"/>
              <a:ea typeface="Tahoma"/>
              <a:cs typeface="Times New Roman"/>
            </a:endParaRPr>
          </a:p>
          <a:p>
            <a:pPr marL="0" indent="0" fontAlgn="base">
              <a:buNone/>
            </a:pPr>
            <a:r>
              <a:rPr lang="en-US" sz="1800" b="1" i="0" strike="noStrike" dirty="0">
                <a:solidFill>
                  <a:srgbClr val="000000"/>
                </a:solidFill>
                <a:effectLst/>
                <a:latin typeface="Tahoma"/>
                <a:ea typeface="Tahoma"/>
                <a:cs typeface="Tahoma"/>
              </a:rPr>
              <a:t>Description:</a:t>
            </a:r>
            <a:r>
              <a:rPr lang="en-US" sz="1800" b="1" i="0" u="none" strike="noStrike" dirty="0">
                <a:solidFill>
                  <a:srgbClr val="000000"/>
                </a:solidFill>
                <a:effectLst/>
                <a:latin typeface="Tahoma"/>
                <a:ea typeface="Tahoma"/>
                <a:cs typeface="Tahoma"/>
              </a:rPr>
              <a:t> </a:t>
            </a:r>
            <a:endParaRPr lang="en-US" b="1" dirty="0">
              <a:solidFill>
                <a:srgbClr val="191B0E"/>
              </a:solidFill>
              <a:latin typeface="Tahoma"/>
              <a:ea typeface="Tahoma"/>
              <a:cs typeface="Tahoma"/>
            </a:endParaRPr>
          </a:p>
          <a:p>
            <a:pPr marL="530860" lvl="1" indent="0">
              <a:buNone/>
            </a:pPr>
            <a:r>
              <a:rPr lang="en-US" sz="1400" b="0" i="0" u="none" strike="noStrike" dirty="0">
                <a:solidFill>
                  <a:srgbClr val="000000"/>
                </a:solidFill>
                <a:effectLst/>
                <a:latin typeface="Tahoma"/>
                <a:ea typeface="Tahoma"/>
                <a:cs typeface="Times New Roman"/>
              </a:rPr>
              <a:t>The report is generated by querying the SQL Database (</a:t>
            </a:r>
            <a:r>
              <a:rPr lang="en-US" sz="1400" b="0" i="0" u="none" strike="noStrike" dirty="0" err="1">
                <a:solidFill>
                  <a:srgbClr val="000000"/>
                </a:solidFill>
                <a:effectLst/>
                <a:latin typeface="Tahoma"/>
                <a:ea typeface="Tahoma"/>
                <a:cs typeface="Times New Roman"/>
              </a:rPr>
              <a:t>Outland_Adventures</a:t>
            </a:r>
            <a:r>
              <a:rPr lang="en-US" sz="1400" b="0" i="0" u="none" strike="noStrike" dirty="0">
                <a:solidFill>
                  <a:srgbClr val="000000"/>
                </a:solidFill>
                <a:effectLst/>
                <a:latin typeface="Tahoma"/>
                <a:ea typeface="Tahoma"/>
                <a:cs typeface="Times New Roman"/>
              </a:rPr>
              <a:t>) for the inventory based on the data table “Inventory”. This information will be relative to the current date and for the sake of comparison some data may be subject to change to output proper results. Each item in the table is analyzed for its age and will display the following information: </a:t>
            </a:r>
            <a:endParaRPr lang="en-US" b="0" i="0" u="none" strike="noStrike" dirty="0">
              <a:effectLst/>
              <a:latin typeface="Tahoma"/>
              <a:ea typeface="Tahoma"/>
              <a:cs typeface="Times New Roman"/>
            </a:endParaRPr>
          </a:p>
          <a:p>
            <a:pPr lvl="2" indent="-383540">
              <a:buFont typeface="Wingdings" panose="020B0503020102020204" pitchFamily="34" charset="0"/>
              <a:buChar char="§"/>
            </a:pPr>
            <a:r>
              <a:rPr lang="en-US" sz="1200" i="1" u="sng" dirty="0">
                <a:solidFill>
                  <a:srgbClr val="000000"/>
                </a:solidFill>
                <a:latin typeface="Tahoma"/>
                <a:ea typeface="Tahoma"/>
                <a:cs typeface="Times New Roman"/>
              </a:rPr>
              <a:t>Item ID</a:t>
            </a:r>
            <a:r>
              <a:rPr lang="en-US" sz="1200" i="1" dirty="0">
                <a:solidFill>
                  <a:srgbClr val="000000"/>
                </a:solidFill>
                <a:latin typeface="Tahoma"/>
                <a:ea typeface="Tahoma"/>
                <a:cs typeface="Times New Roman"/>
              </a:rPr>
              <a:t>: The identification number to be able to distinguish the exact number of each item</a:t>
            </a:r>
          </a:p>
          <a:p>
            <a:pPr lvl="2" indent="-383540">
              <a:buFont typeface="Wingdings" panose="020B0503020102020204" pitchFamily="34" charset="0"/>
              <a:buChar char="§"/>
            </a:pPr>
            <a:r>
              <a:rPr lang="en-US" sz="1200" i="1" u="sng" err="1">
                <a:solidFill>
                  <a:srgbClr val="000000"/>
                </a:solidFill>
                <a:latin typeface="Tahoma"/>
                <a:ea typeface="Tahoma"/>
                <a:cs typeface="Times New Roman"/>
              </a:rPr>
              <a:t>Date_On_Shelf</a:t>
            </a:r>
            <a:r>
              <a:rPr lang="en-US" sz="1200" i="1" dirty="0">
                <a:solidFill>
                  <a:srgbClr val="000000"/>
                </a:solidFill>
                <a:latin typeface="Tahoma"/>
                <a:ea typeface="Tahoma"/>
                <a:cs typeface="Times New Roman"/>
              </a:rPr>
              <a:t>: The date the item was placed in inventory</a:t>
            </a:r>
          </a:p>
          <a:p>
            <a:pPr lvl="2" indent="-383540">
              <a:buFont typeface="Wingdings" panose="020B0503020102020204" pitchFamily="34" charset="0"/>
              <a:buChar char="§"/>
            </a:pPr>
            <a:r>
              <a:rPr lang="en-US" sz="1200" i="1" u="sng" err="1">
                <a:solidFill>
                  <a:srgbClr val="000000"/>
                </a:solidFill>
                <a:latin typeface="Tahoma"/>
                <a:ea typeface="Tahoma"/>
                <a:cs typeface="Times New Roman"/>
              </a:rPr>
              <a:t>Equipment_Name</a:t>
            </a:r>
            <a:r>
              <a:rPr lang="en-US" sz="1200" i="1" dirty="0">
                <a:solidFill>
                  <a:srgbClr val="000000"/>
                </a:solidFill>
                <a:latin typeface="Tahoma"/>
                <a:ea typeface="Tahoma"/>
                <a:cs typeface="Times New Roman"/>
              </a:rPr>
              <a:t>: The name of the type of item stored</a:t>
            </a:r>
          </a:p>
          <a:p>
            <a:pPr lvl="2" indent="-383540">
              <a:buFont typeface="Wingdings" panose="020B0503020102020204" pitchFamily="34" charset="0"/>
              <a:buChar char="§"/>
            </a:pPr>
            <a:r>
              <a:rPr lang="en-US" sz="1200" i="1" u="sng" dirty="0">
                <a:solidFill>
                  <a:srgbClr val="000000"/>
                </a:solidFill>
                <a:latin typeface="Tahoma"/>
                <a:ea typeface="Tahoma"/>
                <a:cs typeface="Times New Roman"/>
              </a:rPr>
              <a:t>Age</a:t>
            </a:r>
            <a:r>
              <a:rPr lang="en-US" sz="1200" i="1" dirty="0">
                <a:solidFill>
                  <a:srgbClr val="000000"/>
                </a:solidFill>
                <a:latin typeface="Tahoma"/>
                <a:ea typeface="Tahoma"/>
                <a:cs typeface="Times New Roman"/>
              </a:rPr>
              <a:t>: The current age of the item printed in years and days</a:t>
            </a:r>
          </a:p>
          <a:p>
            <a:pPr lvl="1" indent="-383540" algn="l"/>
            <a:endParaRPr lang="en-US" sz="1400" b="0" i="0" u="none" strike="noStrike">
              <a:solidFill>
                <a:srgbClr val="000000"/>
              </a:solidFill>
              <a:effectLst/>
              <a:latin typeface="Tahoma"/>
              <a:ea typeface="Tahoma"/>
              <a:cs typeface="Times New Roman"/>
            </a:endParaRPr>
          </a:p>
          <a:p>
            <a:pPr marL="0" indent="0" fontAlgn="base">
              <a:buNone/>
            </a:pPr>
            <a:endParaRPr lang="en-US">
              <a:latin typeface="Tahoma"/>
              <a:ea typeface="Tahoma"/>
              <a:cs typeface="Times New Roman"/>
            </a:endParaRPr>
          </a:p>
          <a:p>
            <a:pPr marL="383540" indent="-383540"/>
            <a:endParaRPr lang="en-US"/>
          </a:p>
        </p:txBody>
      </p:sp>
    </p:spTree>
    <p:extLst>
      <p:ext uri="{BB962C8B-B14F-4D97-AF65-F5344CB8AC3E}">
        <p14:creationId xmlns:p14="http://schemas.microsoft.com/office/powerpoint/2010/main" val="248988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92" name="Group 309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09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309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3096" name="Rectangle 3095">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935F6-AB22-41C7-D332-84EE3938CDEA}"/>
              </a:ext>
            </a:extLst>
          </p:cNvPr>
          <p:cNvSpPr>
            <a:spLocks noGrp="1"/>
          </p:cNvSpPr>
          <p:nvPr>
            <p:ph type="title"/>
          </p:nvPr>
        </p:nvSpPr>
        <p:spPr>
          <a:xfrm>
            <a:off x="8352968" y="2418338"/>
            <a:ext cx="3157159" cy="2327158"/>
          </a:xfrm>
        </p:spPr>
        <p:txBody>
          <a:bodyPr vert="horz" lIns="91440" tIns="45720" rIns="91440" bIns="45720" rtlCol="0" anchor="b">
            <a:normAutofit fontScale="90000"/>
          </a:bodyPr>
          <a:lstStyle/>
          <a:p>
            <a:pPr algn="ctr"/>
            <a:r>
              <a:rPr lang="en-US" sz="6000" cap="all"/>
              <a:t> </a:t>
            </a:r>
            <a:r>
              <a:rPr lang="en-US" sz="6000" cap="all">
                <a:latin typeface="Tahoma"/>
                <a:ea typeface="Tahoma"/>
                <a:cs typeface="Tahoma"/>
              </a:rPr>
              <a:t>Script Output Image</a:t>
            </a:r>
          </a:p>
        </p:txBody>
      </p:sp>
      <p:sp>
        <p:nvSpPr>
          <p:cNvPr id="3098"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3100"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pic>
        <p:nvPicPr>
          <p:cNvPr id="3074" name="Picture 2">
            <a:extLst>
              <a:ext uri="{FF2B5EF4-FFF2-40B4-BE49-F238E27FC236}">
                <a16:creationId xmlns:a16="http://schemas.microsoft.com/office/drawing/2014/main" id="{275A4D33-908E-2AF8-EA39-C70E6498A5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62090" y="1793266"/>
            <a:ext cx="5659222" cy="357790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128C938-DF00-3108-2E17-2A4F8F26395B}"/>
              </a:ext>
            </a:extLst>
          </p:cNvPr>
          <p:cNvSpPr txBox="1">
            <a:spLocks/>
          </p:cNvSpPr>
          <p:nvPr/>
        </p:nvSpPr>
        <p:spPr>
          <a:xfrm>
            <a:off x="4792060" y="104502"/>
            <a:ext cx="3558861" cy="1006674"/>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6000" cap="all">
                <a:latin typeface="Tahoma"/>
                <a:ea typeface="Tahoma"/>
                <a:cs typeface="Tahoma"/>
              </a:rPr>
              <a:t>Report 3 </a:t>
            </a:r>
          </a:p>
        </p:txBody>
      </p:sp>
    </p:spTree>
    <p:extLst>
      <p:ext uri="{BB962C8B-B14F-4D97-AF65-F5344CB8AC3E}">
        <p14:creationId xmlns:p14="http://schemas.microsoft.com/office/powerpoint/2010/main" val="1122795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FDE0-2E8D-8E94-7283-0640903AE7FC}"/>
              </a:ext>
            </a:extLst>
          </p:cNvPr>
          <p:cNvSpPr>
            <a:spLocks noGrp="1"/>
          </p:cNvSpPr>
          <p:nvPr>
            <p:ph type="title"/>
          </p:nvPr>
        </p:nvSpPr>
        <p:spPr/>
        <p:txBody>
          <a:bodyPr/>
          <a:lstStyle/>
          <a:p>
            <a:pPr algn="ctr"/>
            <a:r>
              <a:rPr lang="en-US">
                <a:latin typeface="Tahoma"/>
                <a:ea typeface="Tahoma"/>
                <a:cs typeface="Tahoma"/>
              </a:rPr>
              <a:t>Report Three Assumptions</a:t>
            </a:r>
          </a:p>
        </p:txBody>
      </p:sp>
      <p:sp>
        <p:nvSpPr>
          <p:cNvPr id="3" name="Content Placeholder 2">
            <a:extLst>
              <a:ext uri="{FF2B5EF4-FFF2-40B4-BE49-F238E27FC236}">
                <a16:creationId xmlns:a16="http://schemas.microsoft.com/office/drawing/2014/main" id="{C767EEFF-88D5-DF92-041F-204D2B590AE1}"/>
              </a:ext>
            </a:extLst>
          </p:cNvPr>
          <p:cNvSpPr>
            <a:spLocks noGrp="1"/>
          </p:cNvSpPr>
          <p:nvPr>
            <p:ph idx="1"/>
          </p:nvPr>
        </p:nvSpPr>
        <p:spPr/>
        <p:txBody>
          <a:bodyPr vert="horz" lIns="91440" tIns="45720" rIns="91440" bIns="45720" rtlCol="0" anchor="t">
            <a:normAutofit/>
          </a:bodyPr>
          <a:lstStyle/>
          <a:p>
            <a:pPr marL="0" indent="0" fontAlgn="base">
              <a:buNone/>
            </a:pPr>
            <a:r>
              <a:rPr lang="en-US" sz="1800" b="1">
                <a:solidFill>
                  <a:srgbClr val="000000"/>
                </a:solidFill>
                <a:latin typeface="Tahoma"/>
                <a:ea typeface="Tahoma"/>
                <a:cs typeface="Tahoma"/>
              </a:rPr>
              <a:t>Assumptions:</a:t>
            </a:r>
          </a:p>
          <a:p>
            <a:pPr marL="383540" indent="-383540">
              <a:buFont typeface="Arial" panose="020B0604020202020204" pitchFamily="34" charset="0"/>
              <a:buChar char="•"/>
            </a:pPr>
            <a:r>
              <a:rPr lang="en-US" sz="1800">
                <a:solidFill>
                  <a:srgbClr val="000000"/>
                </a:solidFill>
                <a:latin typeface="Tahoma"/>
                <a:ea typeface="Tahoma"/>
                <a:cs typeface="Tahoma"/>
              </a:rPr>
              <a:t>The owners want to analyze the items</a:t>
            </a:r>
            <a:r>
              <a:rPr lang="en-US" sz="1800" b="0" i="0" u="none" strike="noStrike">
                <a:solidFill>
                  <a:srgbClr val="000000"/>
                </a:solidFill>
                <a:effectLst/>
                <a:latin typeface="Tahoma"/>
                <a:ea typeface="Tahoma"/>
                <a:cs typeface="Tahoma"/>
              </a:rPr>
              <a:t> stored over 5 years may no longer meet industry standards </a:t>
            </a:r>
            <a:endParaRPr lang="en-US" sz="1800" b="0" i="0" u="none" strike="noStrike">
              <a:effectLst/>
              <a:latin typeface="Tahoma"/>
              <a:ea typeface="Tahoma"/>
              <a:cs typeface="Tahoma"/>
            </a:endParaRPr>
          </a:p>
          <a:p>
            <a:pPr marL="383540" indent="-383540" fontAlgn="base">
              <a:buFont typeface="Arial" panose="020B0604020202020204" pitchFamily="34" charset="0"/>
              <a:buChar char="•"/>
            </a:pPr>
            <a:r>
              <a:rPr lang="en-US" sz="1800">
                <a:solidFill>
                  <a:srgbClr val="000000"/>
                </a:solidFill>
                <a:latin typeface="Tahoma"/>
                <a:ea typeface="Tahoma"/>
                <a:cs typeface="Tahoma"/>
              </a:rPr>
              <a:t>The owners</a:t>
            </a:r>
            <a:r>
              <a:rPr lang="en-US" sz="1800" b="0" i="0" u="none" strike="noStrike">
                <a:solidFill>
                  <a:srgbClr val="000000"/>
                </a:solidFill>
                <a:effectLst/>
                <a:latin typeface="Tahoma"/>
                <a:ea typeface="Tahoma"/>
                <a:cs typeface="Tahoma"/>
              </a:rPr>
              <a:t> struggle with balancing costs of maintaining older inventory versus replacing it </a:t>
            </a:r>
            <a:endParaRPr lang="en-US" sz="1800" b="0" i="0" u="none" strike="noStrike">
              <a:effectLst/>
              <a:latin typeface="Tahoma"/>
              <a:ea typeface="Tahoma"/>
              <a:cs typeface="Tahoma"/>
            </a:endParaRPr>
          </a:p>
          <a:p>
            <a:pPr marL="383540" indent="-383540" fontAlgn="base">
              <a:buFont typeface="Arial" panose="020B0604020202020204" pitchFamily="34" charset="0"/>
              <a:buChar char="•"/>
            </a:pPr>
            <a:r>
              <a:rPr lang="en-US" sz="1800">
                <a:solidFill>
                  <a:srgbClr val="000000"/>
                </a:solidFill>
                <a:latin typeface="Tahoma"/>
                <a:ea typeface="Tahoma"/>
                <a:cs typeface="Tahoma"/>
              </a:rPr>
              <a:t>The Business</a:t>
            </a:r>
            <a:r>
              <a:rPr lang="en-US" sz="1800" b="0" i="0" u="none" strike="noStrike">
                <a:solidFill>
                  <a:srgbClr val="000000"/>
                </a:solidFill>
                <a:effectLst/>
                <a:latin typeface="Tahoma"/>
                <a:ea typeface="Tahoma"/>
                <a:cs typeface="Tahoma"/>
              </a:rPr>
              <a:t> aims to prioritize safety and a positive customer experience </a:t>
            </a:r>
            <a:endParaRPr lang="en-US" sz="1800" b="0" i="0" u="none" strike="noStrike">
              <a:effectLst/>
              <a:latin typeface="Tahoma"/>
              <a:ea typeface="Tahoma"/>
              <a:cs typeface="Tahoma"/>
            </a:endParaRPr>
          </a:p>
          <a:p>
            <a:pPr marL="383540" indent="-383540" fontAlgn="base">
              <a:buFont typeface="Arial" panose="020B0604020202020204" pitchFamily="34" charset="0"/>
              <a:buChar char="•"/>
            </a:pPr>
            <a:r>
              <a:rPr lang="en-US" sz="1800">
                <a:solidFill>
                  <a:srgbClr val="000000"/>
                </a:solidFill>
                <a:latin typeface="Tahoma"/>
                <a:ea typeface="Tahoma"/>
                <a:cs typeface="Tahoma"/>
              </a:rPr>
              <a:t>The owners believe inventory</a:t>
            </a:r>
            <a:r>
              <a:rPr lang="en-US" sz="1800" b="0" i="0" u="none" strike="noStrike">
                <a:solidFill>
                  <a:srgbClr val="000000"/>
                </a:solidFill>
                <a:effectLst/>
                <a:latin typeface="Tahoma"/>
                <a:ea typeface="Tahoma"/>
                <a:cs typeface="Tahoma"/>
              </a:rPr>
              <a:t> turnover is a key metric for the growth of the business </a:t>
            </a:r>
            <a:endParaRPr lang="en-US" sz="1800" b="0" i="0" u="none" strike="noStrike">
              <a:effectLst/>
              <a:latin typeface="Tahoma"/>
              <a:ea typeface="Tahoma"/>
              <a:cs typeface="Tahoma"/>
            </a:endParaRPr>
          </a:p>
          <a:p>
            <a:pPr marL="383540" indent="-383540" fontAlgn="base">
              <a:buFont typeface="Arial" panose="020B0604020202020204" pitchFamily="34" charset="0"/>
              <a:buChar char="•"/>
            </a:pPr>
            <a:r>
              <a:rPr lang="en-US" sz="1800">
                <a:solidFill>
                  <a:srgbClr val="000000"/>
                </a:solidFill>
                <a:latin typeface="Tahoma"/>
                <a:ea typeface="Tahoma"/>
                <a:cs typeface="Tahoma"/>
              </a:rPr>
              <a:t>The data is stored in a privatized</a:t>
            </a:r>
            <a:r>
              <a:rPr lang="en-US" sz="1800" b="0" i="0" u="none" strike="noStrike">
                <a:solidFill>
                  <a:srgbClr val="000000"/>
                </a:solidFill>
                <a:effectLst/>
                <a:latin typeface="Tahoma"/>
                <a:ea typeface="Tahoma"/>
                <a:cs typeface="Tahoma"/>
              </a:rPr>
              <a:t> database </a:t>
            </a:r>
            <a:endParaRPr lang="en-US" sz="1800" b="0" i="0" u="none" strike="noStrike">
              <a:effectLst/>
              <a:latin typeface="Tahoma"/>
              <a:ea typeface="Tahoma"/>
              <a:cs typeface="Tahoma"/>
            </a:endParaRPr>
          </a:p>
          <a:p>
            <a:pPr marL="383540" indent="-383540"/>
            <a:endParaRPr lang="en-US"/>
          </a:p>
        </p:txBody>
      </p:sp>
    </p:spTree>
    <p:extLst>
      <p:ext uri="{BB962C8B-B14F-4D97-AF65-F5344CB8AC3E}">
        <p14:creationId xmlns:p14="http://schemas.microsoft.com/office/powerpoint/2010/main" val="56708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2B55-BC1A-CA77-9ADE-E1DD19EB3CA0}"/>
              </a:ext>
            </a:extLst>
          </p:cNvPr>
          <p:cNvSpPr>
            <a:spLocks noGrp="1"/>
          </p:cNvSpPr>
          <p:nvPr>
            <p:ph type="title"/>
          </p:nvPr>
        </p:nvSpPr>
        <p:spPr>
          <a:xfrm>
            <a:off x="5142016" y="131618"/>
            <a:ext cx="3282695" cy="1485900"/>
          </a:xfrm>
        </p:spPr>
        <p:txBody>
          <a:bodyPr vert="horz" lIns="91440" tIns="45720" rIns="91440" bIns="45720" rtlCol="0" anchor="t">
            <a:normAutofit/>
          </a:bodyPr>
          <a:lstStyle/>
          <a:p>
            <a:pPr algn="ctr"/>
            <a:r>
              <a:rPr lang="en-US" sz="3400">
                <a:latin typeface="Tahoma"/>
                <a:ea typeface="Tahoma"/>
                <a:cs typeface="Tahoma"/>
              </a:rPr>
              <a:t>Report 3  </a:t>
            </a:r>
            <a:br>
              <a:rPr lang="en-US" sz="3400">
                <a:latin typeface="Tahoma"/>
              </a:rPr>
            </a:br>
            <a:r>
              <a:rPr lang="en-US" sz="3400">
                <a:latin typeface="Tahoma"/>
                <a:ea typeface="Tahoma"/>
                <a:cs typeface="Tahoma"/>
              </a:rPr>
              <a:t>Data Chart</a:t>
            </a:r>
            <a:endParaRPr lang="en-US"/>
          </a:p>
        </p:txBody>
      </p:sp>
      <p:pic>
        <p:nvPicPr>
          <p:cNvPr id="3" name="Picture 2">
            <a:extLst>
              <a:ext uri="{FF2B5EF4-FFF2-40B4-BE49-F238E27FC236}">
                <a16:creationId xmlns:a16="http://schemas.microsoft.com/office/drawing/2014/main" id="{B280A98A-C19F-421A-7819-CCEF150C2AF3}"/>
              </a:ext>
            </a:extLst>
          </p:cNvPr>
          <p:cNvPicPr>
            <a:picLocks noChangeAspect="1"/>
          </p:cNvPicPr>
          <p:nvPr/>
        </p:nvPicPr>
        <p:blipFill>
          <a:blip r:embed="rId2"/>
          <a:stretch>
            <a:fillRect/>
          </a:stretch>
        </p:blipFill>
        <p:spPr>
          <a:xfrm>
            <a:off x="5031467" y="1370885"/>
            <a:ext cx="6517065" cy="3796189"/>
          </a:xfrm>
          <a:prstGeom prst="rect">
            <a:avLst/>
          </a:prstGeom>
        </p:spPr>
      </p:pic>
      <p:sp>
        <p:nvSpPr>
          <p:cNvPr id="8" name="Content Placeholder 5">
            <a:extLst>
              <a:ext uri="{FF2B5EF4-FFF2-40B4-BE49-F238E27FC236}">
                <a16:creationId xmlns:a16="http://schemas.microsoft.com/office/drawing/2014/main" id="{F9B9531B-8DCD-10AD-9E36-991DBB494D02}"/>
              </a:ext>
            </a:extLst>
          </p:cNvPr>
          <p:cNvSpPr txBox="1">
            <a:spLocks/>
          </p:cNvSpPr>
          <p:nvPr/>
        </p:nvSpPr>
        <p:spPr>
          <a:xfrm>
            <a:off x="1371600" y="1959429"/>
            <a:ext cx="3282694" cy="358140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a:latin typeface="Tahoma"/>
                <a:ea typeface="Tahoma"/>
                <a:cs typeface="Tahoma"/>
              </a:rPr>
              <a:t>The graph demonstrates the age of each inventory item in the facility. It will track and help with visualizing data. </a:t>
            </a:r>
            <a:endParaRPr lang="en-US"/>
          </a:p>
        </p:txBody>
      </p:sp>
    </p:spTree>
    <p:extLst>
      <p:ext uri="{BB962C8B-B14F-4D97-AF65-F5344CB8AC3E}">
        <p14:creationId xmlns:p14="http://schemas.microsoft.com/office/powerpoint/2010/main" val="367492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6FEC01-E16F-A525-4E05-C2E4FA71570B}"/>
              </a:ext>
            </a:extLst>
          </p:cNvPr>
          <p:cNvSpPr>
            <a:spLocks noGrp="1"/>
          </p:cNvSpPr>
          <p:nvPr>
            <p:ph type="title"/>
          </p:nvPr>
        </p:nvSpPr>
        <p:spPr>
          <a:xfrm>
            <a:off x="1371600" y="685800"/>
            <a:ext cx="9601200" cy="1485900"/>
          </a:xfrm>
        </p:spPr>
        <p:txBody>
          <a:bodyPr>
            <a:normAutofit/>
          </a:bodyPr>
          <a:lstStyle/>
          <a:p>
            <a:r>
              <a:rPr lang="en-US">
                <a:latin typeface="Tahoma"/>
                <a:ea typeface="Tahoma"/>
                <a:cs typeface="Tahoma"/>
              </a:rPr>
              <a:t>Case Study Summary</a:t>
            </a:r>
          </a:p>
        </p:txBody>
      </p:sp>
      <p:sp>
        <p:nvSpPr>
          <p:cNvPr id="36" name="Rectangle 35">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8" name="Content Placeholder 2">
            <a:extLst>
              <a:ext uri="{FF2B5EF4-FFF2-40B4-BE49-F238E27FC236}">
                <a16:creationId xmlns:a16="http://schemas.microsoft.com/office/drawing/2014/main" id="{83A9716D-ED3B-B5A2-60B0-1436D8613E74}"/>
              </a:ext>
            </a:extLst>
          </p:cNvPr>
          <p:cNvSpPr>
            <a:spLocks noGrp="1"/>
          </p:cNvSpPr>
          <p:nvPr>
            <p:ph idx="1"/>
          </p:nvPr>
        </p:nvSpPr>
        <p:spPr>
          <a:xfrm>
            <a:off x="1371600" y="2286000"/>
            <a:ext cx="9601200" cy="3581400"/>
          </a:xfrm>
        </p:spPr>
        <p:txBody>
          <a:bodyPr vert="horz" lIns="91440" tIns="45720" rIns="91440" bIns="45720" rtlCol="0" anchor="t">
            <a:normAutofit/>
          </a:bodyPr>
          <a:lstStyle/>
          <a:p>
            <a:pPr marL="383540" indent="-383540"/>
            <a:r>
              <a:rPr lang="en-US" dirty="0">
                <a:latin typeface="Tahoma"/>
                <a:ea typeface="Tahoma"/>
                <a:cs typeface="Tahoma"/>
              </a:rPr>
              <a:t>Blythe </a:t>
            </a:r>
            <a:r>
              <a:rPr lang="en-US" dirty="0" err="1">
                <a:latin typeface="Tahoma"/>
                <a:ea typeface="Tahoma"/>
                <a:cs typeface="Tahoma"/>
              </a:rPr>
              <a:t>Timmerson</a:t>
            </a:r>
            <a:r>
              <a:rPr lang="en-US" dirty="0">
                <a:latin typeface="Tahoma"/>
                <a:ea typeface="Tahoma"/>
                <a:cs typeface="Tahoma"/>
              </a:rPr>
              <a:t> and Jim Ford, two outdoor enthusiasts, founded Outland Adventures. The business was originally intended to be a ‘side’ to go along with their primary careers. </a:t>
            </a:r>
          </a:p>
          <a:p>
            <a:pPr marL="383540" indent="-383540"/>
            <a:r>
              <a:rPr lang="en-US" dirty="0">
                <a:latin typeface="Tahoma"/>
                <a:ea typeface="Tahoma"/>
                <a:cs typeface="Tahoma"/>
              </a:rPr>
              <a:t>They have a few employees to act as guides, another for marketing, one for supplies, and another that developed an online shop. </a:t>
            </a:r>
          </a:p>
          <a:p>
            <a:pPr marL="383540" indent="-383540"/>
            <a:r>
              <a:rPr lang="en-US" dirty="0">
                <a:latin typeface="Tahoma"/>
                <a:ea typeface="Tahoma"/>
                <a:cs typeface="Tahoma"/>
              </a:rPr>
              <a:t>The owners are working to find a means to organize their inventory so that they can ensure sales are maintained. </a:t>
            </a:r>
          </a:p>
          <a:p>
            <a:pPr marL="383540" indent="-383540"/>
            <a:r>
              <a:rPr lang="en-US" dirty="0">
                <a:latin typeface="Tahoma"/>
                <a:ea typeface="Tahoma"/>
                <a:cs typeface="Tahoma"/>
              </a:rPr>
              <a:t>Some items may have been hanging around the shop for a while, and there is likely some room to ensure that trip bookings don’t start to dwindle. </a:t>
            </a:r>
          </a:p>
        </p:txBody>
      </p:sp>
    </p:spTree>
    <p:extLst>
      <p:ext uri="{BB962C8B-B14F-4D97-AF65-F5344CB8AC3E}">
        <p14:creationId xmlns:p14="http://schemas.microsoft.com/office/powerpoint/2010/main" val="242056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8"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3" name="Rectangle 12">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F8A07-47E0-B049-F7FC-B9195799D96A}"/>
              </a:ext>
            </a:extLst>
          </p:cNvPr>
          <p:cNvSpPr>
            <a:spLocks noGrp="1"/>
          </p:cNvSpPr>
          <p:nvPr>
            <p:ph type="title"/>
          </p:nvPr>
        </p:nvSpPr>
        <p:spPr>
          <a:xfrm>
            <a:off x="8154186" y="634028"/>
            <a:ext cx="3639917" cy="3732835"/>
          </a:xfrm>
        </p:spPr>
        <p:txBody>
          <a:bodyPr vert="horz" lIns="91440" tIns="45720" rIns="91440" bIns="45720" rtlCol="0" anchor="b">
            <a:normAutofit/>
          </a:bodyPr>
          <a:lstStyle/>
          <a:p>
            <a:pPr algn="ctr"/>
            <a:r>
              <a:rPr lang="en-US" sz="5600" cap="all">
                <a:latin typeface="Tahoma"/>
                <a:ea typeface="Tahoma"/>
                <a:cs typeface="Tahoma"/>
              </a:rPr>
              <a:t>Finalized ERD</a:t>
            </a:r>
          </a:p>
        </p:txBody>
      </p:sp>
      <p:sp>
        <p:nvSpPr>
          <p:cNvPr id="15"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17"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pic>
        <p:nvPicPr>
          <p:cNvPr id="5" name="Content Placeholder 4">
            <a:extLst>
              <a:ext uri="{FF2B5EF4-FFF2-40B4-BE49-F238E27FC236}">
                <a16:creationId xmlns:a16="http://schemas.microsoft.com/office/drawing/2014/main" id="{4D0CB4C6-099C-E1ED-804C-95C1B6C537AE}"/>
              </a:ext>
            </a:extLst>
          </p:cNvPr>
          <p:cNvPicPr>
            <a:picLocks noGrp="1" noChangeAspect="1"/>
          </p:cNvPicPr>
          <p:nvPr>
            <p:ph idx="1"/>
          </p:nvPr>
        </p:nvPicPr>
        <p:blipFill>
          <a:blip r:embed="rId2"/>
          <a:stretch>
            <a:fillRect/>
          </a:stretch>
        </p:blipFill>
        <p:spPr>
          <a:xfrm>
            <a:off x="1161110" y="1098130"/>
            <a:ext cx="6032960" cy="4810131"/>
          </a:xfrm>
          <a:prstGeom prst="rect">
            <a:avLst/>
          </a:prstGeom>
        </p:spPr>
      </p:pic>
    </p:spTree>
    <p:extLst>
      <p:ext uri="{BB962C8B-B14F-4D97-AF65-F5344CB8AC3E}">
        <p14:creationId xmlns:p14="http://schemas.microsoft.com/office/powerpoint/2010/main" val="381604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2350-FD33-DB9E-FD2C-886DBEDACB96}"/>
              </a:ext>
            </a:extLst>
          </p:cNvPr>
          <p:cNvSpPr>
            <a:spLocks noGrp="1"/>
          </p:cNvSpPr>
          <p:nvPr>
            <p:ph type="title"/>
          </p:nvPr>
        </p:nvSpPr>
        <p:spPr>
          <a:xfrm>
            <a:off x="1371600" y="228600"/>
            <a:ext cx="9601200" cy="1485900"/>
          </a:xfrm>
        </p:spPr>
        <p:txBody>
          <a:bodyPr/>
          <a:lstStyle/>
          <a:p>
            <a:pPr algn="ctr"/>
            <a:r>
              <a:rPr lang="en-US">
                <a:latin typeface="Tahoma"/>
                <a:ea typeface="Tahoma"/>
                <a:cs typeface="Tahoma"/>
              </a:rPr>
              <a:t>Report One Details</a:t>
            </a:r>
          </a:p>
        </p:txBody>
      </p:sp>
      <p:sp>
        <p:nvSpPr>
          <p:cNvPr id="5" name="Content Placeholder 2">
            <a:extLst>
              <a:ext uri="{FF2B5EF4-FFF2-40B4-BE49-F238E27FC236}">
                <a16:creationId xmlns:a16="http://schemas.microsoft.com/office/drawing/2014/main" id="{BDD99391-EE3D-BF59-BCED-69B1A34035AA}"/>
              </a:ext>
            </a:extLst>
          </p:cNvPr>
          <p:cNvSpPr txBox="1">
            <a:spLocks/>
          </p:cNvSpPr>
          <p:nvPr/>
        </p:nvSpPr>
        <p:spPr>
          <a:xfrm>
            <a:off x="990601" y="1162793"/>
            <a:ext cx="10511641" cy="5694216"/>
          </a:xfrm>
          <a:prstGeom prst="rect">
            <a:avLst/>
          </a:prstGeom>
        </p:spPr>
        <p:txBody>
          <a:bodyPr vert="horz" lIns="91440" tIns="45720" rIns="91440" bIns="45720" rtlCol="0" anchor="t">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Font typeface="Franklin Gothic Book" panose="020B0503020102020204" pitchFamily="34" charset="0"/>
              <a:buNone/>
            </a:pPr>
            <a:r>
              <a:rPr lang="en-US" sz="1800" b="1" dirty="0">
                <a:solidFill>
                  <a:srgbClr val="000000"/>
                </a:solidFill>
                <a:latin typeface="Tahoma"/>
                <a:ea typeface="Tahoma"/>
                <a:cs typeface="Tahoma"/>
              </a:rPr>
              <a:t>Business Problem:  </a:t>
            </a:r>
            <a:endParaRPr lang="en-US" b="1" dirty="0">
              <a:latin typeface="Tahoma"/>
              <a:ea typeface="Tahoma"/>
              <a:cs typeface="Tahoma"/>
            </a:endParaRPr>
          </a:p>
          <a:p>
            <a:pPr marL="0" indent="0">
              <a:buNone/>
            </a:pPr>
            <a:r>
              <a:rPr lang="en-US" sz="1700" dirty="0">
                <a:solidFill>
                  <a:srgbClr val="000000"/>
                </a:solidFill>
                <a:latin typeface="Tahoma"/>
                <a:ea typeface="Tahoma"/>
                <a:cs typeface="Tahoma"/>
              </a:rPr>
              <a:t> Do enough customers buy equipment to keep sales steady</a:t>
            </a:r>
            <a:r>
              <a:rPr lang="en-US" sz="1700" i="0" dirty="0">
                <a:solidFill>
                  <a:srgbClr val="000000"/>
                </a:solidFill>
                <a:latin typeface="Tahoma"/>
                <a:ea typeface="Tahoma"/>
                <a:cs typeface="Tahoma"/>
              </a:rPr>
              <a:t>?</a:t>
            </a:r>
            <a:endParaRPr lang="en-US" sz="1700" dirty="0">
              <a:solidFill>
                <a:srgbClr val="000000"/>
              </a:solidFill>
              <a:latin typeface="Tahoma"/>
              <a:ea typeface="Tahoma"/>
              <a:cs typeface="Tahoma"/>
            </a:endParaRPr>
          </a:p>
          <a:p>
            <a:pPr marL="530860" lvl="1" indent="0">
              <a:buFont typeface="Franklin Gothic Book" panose="020B0503020102020204" pitchFamily="34" charset="0"/>
              <a:buNone/>
            </a:pPr>
            <a:endParaRPr lang="en-US" sz="1400" i="0">
              <a:solidFill>
                <a:srgbClr val="000000"/>
              </a:solidFill>
              <a:latin typeface="Tahoma"/>
              <a:ea typeface="Tahoma"/>
              <a:cs typeface="Tahoma"/>
            </a:endParaRPr>
          </a:p>
          <a:p>
            <a:pPr marL="0" indent="0" fontAlgn="base">
              <a:buFont typeface="Franklin Gothic Book" panose="020B0503020102020204" pitchFamily="34" charset="0"/>
              <a:buNone/>
            </a:pPr>
            <a:r>
              <a:rPr lang="en-US" sz="1800" b="1" dirty="0">
                <a:solidFill>
                  <a:srgbClr val="000000"/>
                </a:solidFill>
                <a:latin typeface="Tahoma"/>
                <a:ea typeface="Tahoma"/>
                <a:cs typeface="Tahoma"/>
              </a:rPr>
              <a:t>Solution Overview:  </a:t>
            </a:r>
            <a:endParaRPr lang="en-US" b="1" dirty="0">
              <a:latin typeface="Tahoma"/>
              <a:ea typeface="Tahoma"/>
              <a:cs typeface="Tahoma"/>
            </a:endParaRPr>
          </a:p>
          <a:p>
            <a:pPr marL="0" indent="0">
              <a:buNone/>
            </a:pPr>
            <a:r>
              <a:rPr lang="en-US" sz="1600" i="0" dirty="0">
                <a:solidFill>
                  <a:srgbClr val="000000"/>
                </a:solidFill>
                <a:latin typeface="Tahoma"/>
                <a:ea typeface="Tahoma"/>
                <a:cs typeface="Tahoma"/>
              </a:rPr>
              <a:t>This python script will help to retrieve the </a:t>
            </a:r>
            <a:r>
              <a:rPr lang="en-US" sz="1600" dirty="0">
                <a:solidFill>
                  <a:srgbClr val="000000"/>
                </a:solidFill>
                <a:latin typeface="Tahoma"/>
                <a:ea typeface="Tahoma"/>
                <a:cs typeface="Tahoma"/>
              </a:rPr>
              <a:t>total number of distinct customers, the total number of equipment bought (including customers who bought equipment multiple times throughout different bookings), and the total </a:t>
            </a:r>
            <a:r>
              <a:rPr lang="en-US" sz="1600" i="0" dirty="0">
                <a:solidFill>
                  <a:srgbClr val="000000"/>
                </a:solidFill>
                <a:latin typeface="Tahoma"/>
                <a:ea typeface="Tahoma"/>
                <a:cs typeface="Tahoma"/>
              </a:rPr>
              <a:t>number of </a:t>
            </a:r>
            <a:r>
              <a:rPr lang="en-US" sz="1600" dirty="0">
                <a:solidFill>
                  <a:srgbClr val="000000"/>
                </a:solidFill>
                <a:latin typeface="Tahoma"/>
                <a:ea typeface="Tahoma"/>
                <a:cs typeface="Tahoma"/>
              </a:rPr>
              <a:t>equipment rented (including customers who rented equipment multiple times throughout different </a:t>
            </a:r>
            <a:r>
              <a:rPr lang="en-US" sz="1600" i="0" dirty="0">
                <a:solidFill>
                  <a:srgbClr val="000000"/>
                </a:solidFill>
                <a:latin typeface="Tahoma"/>
                <a:ea typeface="Tahoma"/>
                <a:cs typeface="Tahoma"/>
              </a:rPr>
              <a:t>bookings</a:t>
            </a:r>
            <a:r>
              <a:rPr lang="en-US" sz="1600" dirty="0">
                <a:solidFill>
                  <a:srgbClr val="000000"/>
                </a:solidFill>
                <a:latin typeface="Tahoma"/>
                <a:ea typeface="Tahoma"/>
                <a:cs typeface="Tahoma"/>
              </a:rPr>
              <a:t>) which all this data is</a:t>
            </a:r>
            <a:r>
              <a:rPr lang="en-US" sz="1600" i="0" dirty="0">
                <a:solidFill>
                  <a:srgbClr val="000000"/>
                </a:solidFill>
                <a:latin typeface="Tahoma"/>
                <a:ea typeface="Tahoma"/>
                <a:cs typeface="Tahoma"/>
              </a:rPr>
              <a:t> per specified year </a:t>
            </a:r>
            <a:r>
              <a:rPr lang="en-US" sz="1600" dirty="0">
                <a:solidFill>
                  <a:srgbClr val="000000"/>
                </a:solidFill>
                <a:latin typeface="Tahoma"/>
                <a:ea typeface="Tahoma"/>
                <a:cs typeface="Tahoma"/>
              </a:rPr>
              <a:t>decided by the user. </a:t>
            </a:r>
            <a:r>
              <a:rPr lang="en-US" sz="1600" i="0" dirty="0">
                <a:solidFill>
                  <a:srgbClr val="000000"/>
                </a:solidFill>
                <a:latin typeface="Tahoma"/>
                <a:ea typeface="Tahoma"/>
                <a:cs typeface="Tahoma"/>
              </a:rPr>
              <a:t>The data that is retrieved from the database will be </a:t>
            </a:r>
            <a:r>
              <a:rPr lang="en-US" sz="1600" dirty="0">
                <a:solidFill>
                  <a:srgbClr val="000000"/>
                </a:solidFill>
                <a:latin typeface="Tahoma"/>
                <a:ea typeface="Tahoma"/>
                <a:cs typeface="Tahoma"/>
              </a:rPr>
              <a:t>integer </a:t>
            </a:r>
            <a:r>
              <a:rPr lang="en-US" sz="1600" i="0" dirty="0">
                <a:solidFill>
                  <a:srgbClr val="000000"/>
                </a:solidFill>
                <a:latin typeface="Tahoma"/>
                <a:ea typeface="Tahoma"/>
                <a:cs typeface="Tahoma"/>
              </a:rPr>
              <a:t>numbers which can then be put into a graph to make a more visually appealing analysis. Since the data in the database for Outland Adventures currently holds bookings only for the year 2024, the data is limited to be analyzed only for </a:t>
            </a:r>
            <a:r>
              <a:rPr lang="en-US" sz="1600" dirty="0">
                <a:solidFill>
                  <a:srgbClr val="000000"/>
                </a:solidFill>
                <a:latin typeface="Tahoma"/>
                <a:ea typeface="Tahoma"/>
                <a:cs typeface="Tahoma"/>
              </a:rPr>
              <a:t>that year. The current data in </a:t>
            </a:r>
            <a:r>
              <a:rPr lang="en-US" sz="1600" i="0" dirty="0">
                <a:solidFill>
                  <a:srgbClr val="000000"/>
                </a:solidFill>
                <a:latin typeface="Tahoma"/>
                <a:ea typeface="Tahoma"/>
                <a:cs typeface="Tahoma"/>
              </a:rPr>
              <a:t>the </a:t>
            </a:r>
            <a:r>
              <a:rPr lang="en-US" sz="1600" dirty="0">
                <a:solidFill>
                  <a:srgbClr val="000000"/>
                </a:solidFill>
                <a:latin typeface="Tahoma"/>
                <a:ea typeface="Tahoma"/>
                <a:cs typeface="Tahoma"/>
              </a:rPr>
              <a:t>database </a:t>
            </a:r>
            <a:r>
              <a:rPr lang="en-US" sz="1600" i="0" dirty="0">
                <a:solidFill>
                  <a:srgbClr val="000000"/>
                </a:solidFill>
                <a:latin typeface="Tahoma"/>
                <a:ea typeface="Tahoma"/>
                <a:cs typeface="Tahoma"/>
              </a:rPr>
              <a:t>is still </a:t>
            </a:r>
            <a:r>
              <a:rPr lang="en-US" sz="1600" dirty="0">
                <a:solidFill>
                  <a:srgbClr val="000000"/>
                </a:solidFill>
                <a:latin typeface="Tahoma"/>
                <a:ea typeface="Tahoma"/>
                <a:cs typeface="Tahoma"/>
              </a:rPr>
              <a:t>enough </a:t>
            </a:r>
            <a:r>
              <a:rPr lang="en-US" sz="1600" i="0" dirty="0">
                <a:solidFill>
                  <a:srgbClr val="000000"/>
                </a:solidFill>
                <a:latin typeface="Tahoma"/>
                <a:ea typeface="Tahoma"/>
                <a:cs typeface="Tahoma"/>
              </a:rPr>
              <a:t>to see </a:t>
            </a:r>
            <a:r>
              <a:rPr lang="en-US" sz="1600" dirty="0">
                <a:solidFill>
                  <a:srgbClr val="000000"/>
                </a:solidFill>
                <a:latin typeface="Tahoma"/>
                <a:ea typeface="Tahoma"/>
                <a:cs typeface="Tahoma"/>
              </a:rPr>
              <a:t>if enough customers are buying equipment to keep sales steady. If you were to input any other year after 2024, the data for each category will be zeroes because we are still not in the year 2025, thus there </a:t>
            </a:r>
            <a:r>
              <a:rPr lang="en-US" sz="1600" i="0" dirty="0">
                <a:solidFill>
                  <a:srgbClr val="000000"/>
                </a:solidFill>
                <a:latin typeface="Tahoma"/>
                <a:ea typeface="Tahoma"/>
                <a:cs typeface="Tahoma"/>
              </a:rPr>
              <a:t>are </a:t>
            </a:r>
            <a:r>
              <a:rPr lang="en-US" sz="1600" dirty="0">
                <a:solidFill>
                  <a:srgbClr val="000000"/>
                </a:solidFill>
                <a:latin typeface="Tahoma"/>
                <a:ea typeface="Tahoma"/>
                <a:cs typeface="Tahoma"/>
              </a:rPr>
              <a:t>no bookings yet for that year</a:t>
            </a:r>
            <a:r>
              <a:rPr lang="en-US" sz="1600" i="0" dirty="0">
                <a:solidFill>
                  <a:srgbClr val="000000"/>
                </a:solidFill>
                <a:latin typeface="Tahoma"/>
                <a:ea typeface="Tahoma"/>
                <a:cs typeface="Tahoma"/>
              </a:rPr>
              <a:t>. </a:t>
            </a:r>
            <a:r>
              <a:rPr lang="en-US" sz="1600" dirty="0">
                <a:solidFill>
                  <a:srgbClr val="000000"/>
                </a:solidFill>
                <a:latin typeface="Tahoma"/>
                <a:ea typeface="Tahoma"/>
                <a:cs typeface="Tahoma"/>
              </a:rPr>
              <a:t>Once bookings are made for the incoming years and they are inputted to the database, this script will be able to retrieve that information efficiently.</a:t>
            </a:r>
          </a:p>
          <a:p>
            <a:pPr marL="0" indent="0">
              <a:buNone/>
            </a:pPr>
            <a:r>
              <a:rPr lang="en-US" sz="1600" i="0" dirty="0">
                <a:solidFill>
                  <a:srgbClr val="000000"/>
                </a:solidFill>
                <a:latin typeface="Tahoma"/>
                <a:ea typeface="Tahoma"/>
                <a:cs typeface="Tahoma"/>
              </a:rPr>
              <a:t>After running the script</a:t>
            </a:r>
            <a:r>
              <a:rPr lang="en-US" sz="1600" dirty="0">
                <a:solidFill>
                  <a:srgbClr val="000000"/>
                </a:solidFill>
                <a:latin typeface="Tahoma"/>
                <a:ea typeface="Tahoma"/>
                <a:cs typeface="Tahoma"/>
              </a:rPr>
              <a:t> with our current database</a:t>
            </a:r>
            <a:r>
              <a:rPr lang="en-US" sz="1600" i="0" dirty="0">
                <a:solidFill>
                  <a:srgbClr val="000000"/>
                </a:solidFill>
                <a:latin typeface="Tahoma"/>
                <a:ea typeface="Tahoma"/>
                <a:cs typeface="Tahoma"/>
              </a:rPr>
              <a:t>, we can see that </a:t>
            </a:r>
            <a:r>
              <a:rPr lang="en-US" sz="1600" dirty="0">
                <a:solidFill>
                  <a:srgbClr val="000000"/>
                </a:solidFill>
                <a:latin typeface="Tahoma"/>
                <a:ea typeface="Tahoma"/>
                <a:cs typeface="Tahoma"/>
              </a:rPr>
              <a:t>around 33% of the total customers that booked </a:t>
            </a:r>
            <a:r>
              <a:rPr lang="en-US" sz="1600" i="0" dirty="0">
                <a:solidFill>
                  <a:srgbClr val="000000"/>
                </a:solidFill>
                <a:latin typeface="Tahoma"/>
                <a:ea typeface="Tahoma"/>
                <a:cs typeface="Tahoma"/>
              </a:rPr>
              <a:t>for the year 2024 </a:t>
            </a:r>
            <a:r>
              <a:rPr lang="en-US" sz="1600" dirty="0">
                <a:solidFill>
                  <a:srgbClr val="000000"/>
                </a:solidFill>
                <a:latin typeface="Tahoma"/>
                <a:ea typeface="Tahoma"/>
                <a:cs typeface="Tahoma"/>
              </a:rPr>
              <a:t>bought equipment. On </a:t>
            </a:r>
            <a:r>
              <a:rPr lang="en-US" sz="1600" i="0" dirty="0">
                <a:solidFill>
                  <a:srgbClr val="000000"/>
                </a:solidFill>
                <a:latin typeface="Tahoma"/>
                <a:ea typeface="Tahoma"/>
                <a:cs typeface="Tahoma"/>
              </a:rPr>
              <a:t>the other </a:t>
            </a:r>
            <a:r>
              <a:rPr lang="en-US" sz="1600" dirty="0">
                <a:solidFill>
                  <a:srgbClr val="000000"/>
                </a:solidFill>
                <a:latin typeface="Tahoma"/>
                <a:ea typeface="Tahoma"/>
                <a:cs typeface="Tahoma"/>
              </a:rPr>
              <a:t>hand, we can see that 66% of the customers that booked rented out equipment</a:t>
            </a:r>
            <a:r>
              <a:rPr lang="en-US" sz="1600" i="0" dirty="0">
                <a:solidFill>
                  <a:srgbClr val="000000"/>
                </a:solidFill>
                <a:latin typeface="Tahoma"/>
                <a:ea typeface="Tahoma"/>
                <a:cs typeface="Tahoma"/>
              </a:rPr>
              <a:t>. </a:t>
            </a:r>
            <a:r>
              <a:rPr lang="en-US" sz="1600" dirty="0">
                <a:solidFill>
                  <a:srgbClr val="000000"/>
                </a:solidFill>
                <a:latin typeface="Tahoma"/>
                <a:ea typeface="Tahoma"/>
                <a:cs typeface="Tahoma"/>
              </a:rPr>
              <a:t>Based on this information, </a:t>
            </a:r>
            <a:r>
              <a:rPr lang="en-US" sz="1600" i="0" dirty="0">
                <a:solidFill>
                  <a:srgbClr val="000000"/>
                </a:solidFill>
                <a:latin typeface="Tahoma"/>
                <a:ea typeface="Tahoma"/>
                <a:cs typeface="Tahoma"/>
              </a:rPr>
              <a:t>the </a:t>
            </a:r>
            <a:r>
              <a:rPr lang="en-US" sz="1600" dirty="0">
                <a:solidFill>
                  <a:srgbClr val="000000"/>
                </a:solidFill>
                <a:latin typeface="Tahoma"/>
                <a:ea typeface="Tahoma"/>
                <a:cs typeface="Tahoma"/>
              </a:rPr>
              <a:t>owners can decide their threshold on when to pull </a:t>
            </a:r>
            <a:r>
              <a:rPr lang="en-US" sz="1600" i="0" dirty="0">
                <a:solidFill>
                  <a:srgbClr val="000000"/>
                </a:solidFill>
                <a:latin typeface="Tahoma"/>
                <a:ea typeface="Tahoma"/>
                <a:cs typeface="Tahoma"/>
              </a:rPr>
              <a:t>the </a:t>
            </a:r>
            <a:r>
              <a:rPr lang="en-US" sz="1600" dirty="0">
                <a:solidFill>
                  <a:srgbClr val="000000"/>
                </a:solidFill>
                <a:latin typeface="Tahoma"/>
                <a:ea typeface="Tahoma"/>
                <a:cs typeface="Tahoma"/>
              </a:rPr>
              <a:t>plug on continuing </a:t>
            </a:r>
            <a:r>
              <a:rPr lang="en-US" sz="1600" i="0" dirty="0">
                <a:solidFill>
                  <a:srgbClr val="000000"/>
                </a:solidFill>
                <a:latin typeface="Tahoma"/>
                <a:ea typeface="Tahoma"/>
                <a:cs typeface="Tahoma"/>
              </a:rPr>
              <a:t>to </a:t>
            </a:r>
            <a:r>
              <a:rPr lang="en-US" sz="1600" dirty="0">
                <a:solidFill>
                  <a:srgbClr val="000000"/>
                </a:solidFill>
                <a:latin typeface="Tahoma"/>
                <a:ea typeface="Tahoma"/>
                <a:cs typeface="Tahoma"/>
              </a:rPr>
              <a:t>sell </a:t>
            </a:r>
            <a:r>
              <a:rPr lang="en-US" sz="1600" i="0" dirty="0">
                <a:solidFill>
                  <a:srgbClr val="000000"/>
                </a:solidFill>
                <a:latin typeface="Tahoma"/>
                <a:ea typeface="Tahoma"/>
                <a:cs typeface="Tahoma"/>
              </a:rPr>
              <a:t>their </a:t>
            </a:r>
            <a:r>
              <a:rPr lang="en-US" sz="1600" dirty="0">
                <a:solidFill>
                  <a:srgbClr val="000000"/>
                </a:solidFill>
                <a:latin typeface="Tahoma"/>
                <a:ea typeface="Tahoma"/>
                <a:cs typeface="Tahoma"/>
              </a:rPr>
              <a:t>equipment because the customers are not buying enough to keep sales steady. I would say anything less than 50% is not good for the </a:t>
            </a:r>
            <a:r>
              <a:rPr lang="en-US" sz="1600" i="0" dirty="0">
                <a:solidFill>
                  <a:srgbClr val="000000"/>
                </a:solidFill>
                <a:latin typeface="Tahoma"/>
                <a:ea typeface="Tahoma"/>
                <a:cs typeface="Tahoma"/>
              </a:rPr>
              <a:t>business</a:t>
            </a:r>
            <a:r>
              <a:rPr lang="en-US" sz="1600" dirty="0">
                <a:solidFill>
                  <a:srgbClr val="000000"/>
                </a:solidFill>
                <a:latin typeface="Tahoma"/>
                <a:ea typeface="Tahoma"/>
                <a:cs typeface="Tahoma"/>
              </a:rPr>
              <a:t>, therefore I would probably put a high emphasis on just renting equipment since it is making the most profit or I can decide to enhance my advertising for selling my equipment to improve such numbers</a:t>
            </a:r>
            <a:r>
              <a:rPr lang="en-US" sz="1600" i="0" dirty="0">
                <a:solidFill>
                  <a:srgbClr val="000000"/>
                </a:solidFill>
                <a:latin typeface="Tahoma"/>
                <a:ea typeface="Tahoma"/>
                <a:cs typeface="Tahoma"/>
              </a:rPr>
              <a:t>. The </a:t>
            </a:r>
            <a:r>
              <a:rPr lang="en-US" sz="1600" dirty="0">
                <a:solidFill>
                  <a:srgbClr val="000000"/>
                </a:solidFill>
                <a:latin typeface="Tahoma"/>
                <a:ea typeface="Tahoma"/>
                <a:cs typeface="Tahoma"/>
              </a:rPr>
              <a:t>owners have many possibilities of deciding what to do with this information. Although, it is important to emphasize that the </a:t>
            </a:r>
            <a:r>
              <a:rPr lang="en-US" sz="1600" i="0" dirty="0">
                <a:solidFill>
                  <a:srgbClr val="000000"/>
                </a:solidFill>
                <a:latin typeface="Tahoma"/>
                <a:ea typeface="Tahoma"/>
                <a:cs typeface="Tahoma"/>
              </a:rPr>
              <a:t>python script allows for input from the user to analyze the year they desire</a:t>
            </a:r>
            <a:r>
              <a:rPr lang="en-US" sz="1600" dirty="0">
                <a:solidFill>
                  <a:srgbClr val="000000"/>
                </a:solidFill>
                <a:latin typeface="Tahoma"/>
                <a:ea typeface="Tahoma"/>
                <a:cs typeface="Tahoma"/>
              </a:rPr>
              <a:t>, therefore before going public with this database, the owners should </a:t>
            </a:r>
            <a:r>
              <a:rPr lang="en-US" sz="1600" i="0" dirty="0">
                <a:solidFill>
                  <a:srgbClr val="000000"/>
                </a:solidFill>
                <a:latin typeface="Tahoma"/>
                <a:ea typeface="Tahoma"/>
                <a:cs typeface="Tahoma"/>
              </a:rPr>
              <a:t>know that the input does not have validation</a:t>
            </a:r>
            <a:r>
              <a:rPr lang="en-US" sz="1600" dirty="0">
                <a:solidFill>
                  <a:srgbClr val="000000"/>
                </a:solidFill>
                <a:latin typeface="Tahoma"/>
                <a:ea typeface="Tahoma"/>
                <a:cs typeface="Tahoma"/>
              </a:rPr>
              <a:t>. It </a:t>
            </a:r>
            <a:r>
              <a:rPr lang="en-US" sz="1600" i="0" dirty="0">
                <a:solidFill>
                  <a:srgbClr val="000000"/>
                </a:solidFill>
                <a:latin typeface="Tahoma"/>
                <a:ea typeface="Tahoma"/>
                <a:cs typeface="Tahoma"/>
              </a:rPr>
              <a:t>is up to the discretion of the owners if they would like us to provide validation to the input feature if they want to avoid security breaches or restrict incorrect inputs once the database becomes public.</a:t>
            </a:r>
            <a:endParaRPr lang="en-US" sz="1600" dirty="0">
              <a:solidFill>
                <a:srgbClr val="000000"/>
              </a:solidFill>
              <a:latin typeface="Tahoma"/>
              <a:ea typeface="Tahoma"/>
              <a:cs typeface="Tahoma"/>
            </a:endParaRPr>
          </a:p>
          <a:p>
            <a:pPr marL="383540" indent="-383540">
              <a:buFont typeface="Franklin Gothic Book"/>
              <a:buChar char="■"/>
            </a:pPr>
            <a:endParaRPr lang="en-US" sz="1800">
              <a:solidFill>
                <a:srgbClr val="000000"/>
              </a:solidFill>
              <a:latin typeface="Times New Roman"/>
              <a:ea typeface="Tahoma"/>
              <a:cs typeface="Times New Roman"/>
            </a:endParaRPr>
          </a:p>
          <a:p>
            <a:pPr marL="0" indent="0">
              <a:buNone/>
            </a:pPr>
            <a:endParaRPr lang="en-US" sz="1800">
              <a:solidFill>
                <a:srgbClr val="000000"/>
              </a:solidFill>
              <a:latin typeface="Tahoma"/>
              <a:ea typeface="Tahoma"/>
              <a:cs typeface="Tahoma"/>
            </a:endParaRPr>
          </a:p>
          <a:p>
            <a:pPr marL="530860" lvl="1" indent="0">
              <a:buFont typeface="Franklin Gothic Book" panose="020B0503020102020204" pitchFamily="34" charset="0"/>
              <a:buNone/>
            </a:pPr>
            <a:endParaRPr lang="en-US" sz="1400" i="0">
              <a:solidFill>
                <a:srgbClr val="000000"/>
              </a:solidFill>
              <a:latin typeface="Tahoma"/>
              <a:ea typeface="Tahoma"/>
              <a:cs typeface="Tahoma"/>
            </a:endParaRPr>
          </a:p>
          <a:p>
            <a:pPr marL="383540" indent="-383540"/>
            <a:endParaRPr lang="en-US"/>
          </a:p>
        </p:txBody>
      </p:sp>
    </p:spTree>
    <p:extLst>
      <p:ext uri="{BB962C8B-B14F-4D97-AF65-F5344CB8AC3E}">
        <p14:creationId xmlns:p14="http://schemas.microsoft.com/office/powerpoint/2010/main" val="409916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19D84-524C-5D73-6AC7-81CF7D9367A0}"/>
              </a:ext>
            </a:extLst>
          </p:cNvPr>
          <p:cNvSpPr>
            <a:spLocks noGrp="1"/>
          </p:cNvSpPr>
          <p:nvPr>
            <p:ph type="title"/>
          </p:nvPr>
        </p:nvSpPr>
        <p:spPr>
          <a:xfrm>
            <a:off x="7706592" y="1802673"/>
            <a:ext cx="4581171" cy="2417084"/>
          </a:xfrm>
        </p:spPr>
        <p:txBody>
          <a:bodyPr vert="horz" lIns="91440" tIns="45720" rIns="91440" bIns="45720" rtlCol="0" anchor="b">
            <a:normAutofit/>
          </a:bodyPr>
          <a:lstStyle/>
          <a:p>
            <a:pPr algn="ctr"/>
            <a:r>
              <a:rPr lang="en-US" cap="all">
                <a:latin typeface="Tahoma"/>
                <a:ea typeface="Tahoma"/>
                <a:cs typeface="Tahoma"/>
              </a:rPr>
              <a:t>Script Output Image</a:t>
            </a:r>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id="{85A09CCC-B4B3-D7E3-78C3-88ABADF262CE}"/>
              </a:ext>
            </a:extLst>
          </p:cNvPr>
          <p:cNvPicPr>
            <a:picLocks noGrp="1" noChangeAspect="1"/>
          </p:cNvPicPr>
          <p:nvPr>
            <p:ph idx="1"/>
          </p:nvPr>
        </p:nvPicPr>
        <p:blipFill>
          <a:blip r:embed="rId2"/>
          <a:stretch>
            <a:fillRect/>
          </a:stretch>
        </p:blipFill>
        <p:spPr>
          <a:xfrm>
            <a:off x="1379023" y="1420732"/>
            <a:ext cx="5659222" cy="4147994"/>
          </a:xfrm>
          <a:prstGeom prst="rect">
            <a:avLst/>
          </a:prstGeom>
        </p:spPr>
      </p:pic>
      <p:sp>
        <p:nvSpPr>
          <p:cNvPr id="7" name="Title 1">
            <a:extLst>
              <a:ext uri="{FF2B5EF4-FFF2-40B4-BE49-F238E27FC236}">
                <a16:creationId xmlns:a16="http://schemas.microsoft.com/office/drawing/2014/main" id="{873A5C33-6443-8B86-2071-C07399DC9D5B}"/>
              </a:ext>
            </a:extLst>
          </p:cNvPr>
          <p:cNvSpPr txBox="1">
            <a:spLocks/>
          </p:cNvSpPr>
          <p:nvPr/>
        </p:nvSpPr>
        <p:spPr>
          <a:xfrm>
            <a:off x="4792060" y="378"/>
            <a:ext cx="3909097" cy="1110798"/>
          </a:xfrm>
          <a:prstGeom prst="rect">
            <a:avLst/>
          </a:prstGeom>
        </p:spPr>
        <p:txBody>
          <a:bodyPr vert="horz" lIns="91440" tIns="45720" rIns="91440" bIns="45720" rtlCol="0" anchor="b">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4800" cap="all">
                <a:latin typeface="Tahoma"/>
                <a:ea typeface="Tahoma"/>
                <a:cs typeface="Tahoma"/>
              </a:rPr>
              <a:t>Report 1</a:t>
            </a:r>
            <a:r>
              <a:rPr lang="en-US" sz="6000" cap="all">
                <a:latin typeface="Tahoma"/>
                <a:ea typeface="Tahoma"/>
                <a:cs typeface="Tahoma"/>
              </a:rPr>
              <a:t> </a:t>
            </a:r>
          </a:p>
        </p:txBody>
      </p:sp>
    </p:spTree>
    <p:extLst>
      <p:ext uri="{BB962C8B-B14F-4D97-AF65-F5344CB8AC3E}">
        <p14:creationId xmlns:p14="http://schemas.microsoft.com/office/powerpoint/2010/main" val="45055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B1D9-F2DC-4ED9-DB81-E060AF6363C5}"/>
              </a:ext>
            </a:extLst>
          </p:cNvPr>
          <p:cNvSpPr>
            <a:spLocks noGrp="1"/>
          </p:cNvSpPr>
          <p:nvPr>
            <p:ph type="title"/>
          </p:nvPr>
        </p:nvSpPr>
        <p:spPr/>
        <p:txBody>
          <a:bodyPr/>
          <a:lstStyle/>
          <a:p>
            <a:pPr algn="ctr"/>
            <a:r>
              <a:rPr lang="en-US">
                <a:latin typeface="Tahoma"/>
                <a:ea typeface="Tahoma"/>
                <a:cs typeface="Tahoma"/>
              </a:rPr>
              <a:t>Report One Assumptions</a:t>
            </a:r>
          </a:p>
        </p:txBody>
      </p:sp>
      <p:sp>
        <p:nvSpPr>
          <p:cNvPr id="3" name="Content Placeholder 2">
            <a:extLst>
              <a:ext uri="{FF2B5EF4-FFF2-40B4-BE49-F238E27FC236}">
                <a16:creationId xmlns:a16="http://schemas.microsoft.com/office/drawing/2014/main" id="{8979F193-EF51-0758-3B12-EFF9B42BD2BC}"/>
              </a:ext>
            </a:extLst>
          </p:cNvPr>
          <p:cNvSpPr>
            <a:spLocks noGrp="1"/>
          </p:cNvSpPr>
          <p:nvPr>
            <p:ph idx="1"/>
          </p:nvPr>
        </p:nvSpPr>
        <p:spPr>
          <a:xfrm>
            <a:off x="1371600" y="1623392"/>
            <a:ext cx="9601200" cy="4827103"/>
          </a:xfrm>
        </p:spPr>
        <p:txBody>
          <a:bodyPr vert="horz" lIns="91440" tIns="45720" rIns="91440" bIns="45720" rtlCol="0" anchor="t">
            <a:normAutofit/>
          </a:bodyPr>
          <a:lstStyle/>
          <a:p>
            <a:pPr marL="0" indent="0">
              <a:buNone/>
            </a:pPr>
            <a:r>
              <a:rPr lang="en-US" b="1">
                <a:solidFill>
                  <a:srgbClr val="000000"/>
                </a:solidFill>
                <a:latin typeface="Tahoma"/>
                <a:ea typeface="Tahoma"/>
                <a:cs typeface="Times New Roman"/>
              </a:rPr>
              <a:t>Assumptions:</a:t>
            </a:r>
            <a:endParaRPr lang="en-US" b="1"/>
          </a:p>
          <a:p>
            <a:pPr marL="383540" indent="-383540"/>
            <a:r>
              <a:rPr lang="en-US" sz="1600">
                <a:solidFill>
                  <a:srgbClr val="000000"/>
                </a:solidFill>
                <a:latin typeface="Tahoma"/>
                <a:ea typeface="Tahoma"/>
                <a:cs typeface="Times New Roman"/>
              </a:rPr>
              <a:t>The owners want a report to analyze </a:t>
            </a:r>
            <a:r>
              <a:rPr lang="en-US" sz="1600" u="sng">
                <a:solidFill>
                  <a:srgbClr val="000000"/>
                </a:solidFill>
                <a:latin typeface="Tahoma"/>
                <a:ea typeface="Tahoma"/>
                <a:cs typeface="Times New Roman"/>
              </a:rPr>
              <a:t>yearly</a:t>
            </a:r>
            <a:r>
              <a:rPr lang="en-US" sz="1600">
                <a:solidFill>
                  <a:srgbClr val="000000"/>
                </a:solidFill>
                <a:latin typeface="Tahoma"/>
                <a:ea typeface="Tahoma"/>
                <a:cs typeface="Times New Roman"/>
              </a:rPr>
              <a:t> equipment sales made by customers. </a:t>
            </a:r>
          </a:p>
          <a:p>
            <a:pPr marL="383540" indent="-383540"/>
            <a:r>
              <a:rPr lang="en-US" sz="1600">
                <a:solidFill>
                  <a:srgbClr val="000000"/>
                </a:solidFill>
                <a:latin typeface="Tahoma"/>
                <a:ea typeface="Tahoma"/>
                <a:cs typeface="Times New Roman"/>
              </a:rPr>
              <a:t>The owners also wanted to analyze the equipment rented by customers yearly. </a:t>
            </a:r>
          </a:p>
          <a:p>
            <a:pPr marL="383540" indent="-383540"/>
            <a:r>
              <a:rPr lang="en-US" sz="1600">
                <a:solidFill>
                  <a:srgbClr val="000000"/>
                </a:solidFill>
                <a:latin typeface="Tahoma"/>
                <a:ea typeface="Tahoma"/>
                <a:cs typeface="Times New Roman"/>
              </a:rPr>
              <a:t>The owners want a stored procedure with their database to make this type of report.</a:t>
            </a:r>
          </a:p>
          <a:p>
            <a:pPr marL="383540" indent="-383540"/>
            <a:r>
              <a:rPr lang="en-US" sz="1600">
                <a:solidFill>
                  <a:srgbClr val="000000"/>
                </a:solidFill>
                <a:latin typeface="Tahoma"/>
                <a:ea typeface="Tahoma"/>
                <a:cs typeface="Times New Roman"/>
              </a:rPr>
              <a:t>The owners would like to input the year for their analysis of the equipment bought.</a:t>
            </a:r>
          </a:p>
          <a:p>
            <a:pPr marL="383540" indent="-383540"/>
            <a:r>
              <a:rPr lang="en-US" sz="1600">
                <a:solidFill>
                  <a:srgbClr val="000000"/>
                </a:solidFill>
                <a:latin typeface="Tahoma"/>
                <a:ea typeface="Tahoma"/>
                <a:cs typeface="Times New Roman"/>
              </a:rPr>
              <a:t>The owners want the report to display zero sales if there are zero sales for that year. </a:t>
            </a:r>
          </a:p>
          <a:p>
            <a:pPr marL="383540" indent="-383540"/>
            <a:r>
              <a:rPr lang="en-US" sz="1600">
                <a:solidFill>
                  <a:srgbClr val="000000"/>
                </a:solidFill>
                <a:latin typeface="Tahoma"/>
                <a:ea typeface="Tahoma"/>
                <a:cs typeface="Times New Roman"/>
              </a:rPr>
              <a:t>The database would be private.</a:t>
            </a:r>
          </a:p>
          <a:p>
            <a:pPr marL="383540" indent="-383540"/>
            <a:r>
              <a:rPr lang="en-US" sz="1600">
                <a:solidFill>
                  <a:srgbClr val="000000"/>
                </a:solidFill>
                <a:latin typeface="Tahoma"/>
                <a:ea typeface="Tahoma"/>
                <a:cs typeface="Times New Roman"/>
              </a:rPr>
              <a:t>The owners do not want a validation to the input feature since this will be a private database.</a:t>
            </a:r>
          </a:p>
          <a:p>
            <a:pPr marL="383540" indent="-383540"/>
            <a:r>
              <a:rPr lang="en-US" sz="1600">
                <a:solidFill>
                  <a:srgbClr val="000000"/>
                </a:solidFill>
                <a:latin typeface="Tahoma"/>
                <a:ea typeface="Tahoma"/>
                <a:cs typeface="Times New Roman"/>
              </a:rPr>
              <a:t>The owners want to keep track of distinct customers instead of tracking the same customers multiple times.</a:t>
            </a:r>
          </a:p>
          <a:p>
            <a:pPr marL="383540" indent="-383540"/>
            <a:r>
              <a:rPr lang="en-US" sz="1600">
                <a:solidFill>
                  <a:srgbClr val="000000"/>
                </a:solidFill>
                <a:latin typeface="Tahoma"/>
                <a:ea typeface="Tahoma"/>
                <a:cs typeface="Times New Roman"/>
              </a:rPr>
              <a:t>The owners want to keep track of the equipment sold or rented even if it is by the same customer at a later time (a different booking).</a:t>
            </a:r>
          </a:p>
          <a:p>
            <a:pPr marL="383540" indent="-383540"/>
            <a:endParaRPr lang="en-US"/>
          </a:p>
        </p:txBody>
      </p:sp>
    </p:spTree>
    <p:extLst>
      <p:ext uri="{BB962C8B-B14F-4D97-AF65-F5344CB8AC3E}">
        <p14:creationId xmlns:p14="http://schemas.microsoft.com/office/powerpoint/2010/main" val="152382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2B55-BC1A-CA77-9ADE-E1DD19EB3CA0}"/>
              </a:ext>
            </a:extLst>
          </p:cNvPr>
          <p:cNvSpPr>
            <a:spLocks noGrp="1"/>
          </p:cNvSpPr>
          <p:nvPr>
            <p:ph type="title"/>
          </p:nvPr>
        </p:nvSpPr>
        <p:spPr>
          <a:xfrm>
            <a:off x="3776133" y="228600"/>
            <a:ext cx="5766250" cy="1485900"/>
          </a:xfrm>
        </p:spPr>
        <p:txBody>
          <a:bodyPr vert="horz" lIns="91440" tIns="45720" rIns="91440" bIns="45720" rtlCol="0" anchor="t">
            <a:normAutofit/>
          </a:bodyPr>
          <a:lstStyle/>
          <a:p>
            <a:pPr algn="ctr"/>
            <a:r>
              <a:rPr lang="en-US" sz="3400">
                <a:latin typeface="Tahoma"/>
                <a:ea typeface="Tahoma"/>
                <a:cs typeface="Tahoma"/>
              </a:rPr>
              <a:t>Report 1</a:t>
            </a:r>
            <a:br>
              <a:rPr lang="en-US" sz="3400">
                <a:latin typeface="Tahoma"/>
                <a:ea typeface="Tahoma"/>
                <a:cs typeface="Tahoma"/>
              </a:rPr>
            </a:br>
            <a:r>
              <a:rPr lang="en-US" sz="3400">
                <a:latin typeface="Tahoma"/>
                <a:ea typeface="Tahoma"/>
                <a:cs typeface="Tahoma"/>
              </a:rPr>
              <a:t>Data Chart</a:t>
            </a:r>
            <a:endParaRPr lang="en-US">
              <a:latin typeface="Tahoma"/>
              <a:ea typeface="Tahoma"/>
              <a:cs typeface="Tahoma"/>
            </a:endParaRPr>
          </a:p>
        </p:txBody>
      </p:sp>
      <p:sp>
        <p:nvSpPr>
          <p:cNvPr id="6" name="Content Placeholder 5">
            <a:extLst>
              <a:ext uri="{FF2B5EF4-FFF2-40B4-BE49-F238E27FC236}">
                <a16:creationId xmlns:a16="http://schemas.microsoft.com/office/drawing/2014/main" id="{7D9037AA-C482-6969-3664-9E93702FA8DD}"/>
              </a:ext>
            </a:extLst>
          </p:cNvPr>
          <p:cNvSpPr>
            <a:spLocks noGrp="1"/>
          </p:cNvSpPr>
          <p:nvPr>
            <p:ph idx="1"/>
          </p:nvPr>
        </p:nvSpPr>
        <p:spPr>
          <a:xfrm>
            <a:off x="1371600" y="2286000"/>
            <a:ext cx="3282694" cy="3581400"/>
          </a:xfrm>
        </p:spPr>
        <p:txBody>
          <a:bodyPr vert="horz" lIns="91440" tIns="45720" rIns="91440" bIns="45720" rtlCol="0" anchor="t">
            <a:normAutofit/>
          </a:bodyPr>
          <a:lstStyle/>
          <a:p>
            <a:pPr marL="0" indent="0" algn="ctr">
              <a:buNone/>
            </a:pPr>
            <a:r>
              <a:rPr lang="en-US" dirty="0">
                <a:latin typeface="Tahoma"/>
                <a:ea typeface="Tahoma"/>
                <a:cs typeface="Tahoma"/>
              </a:rPr>
              <a:t>This graph aims to illustrate the equipment sales summary for categories such as equipment rented, equipment bought, and the number of distinct customers in the 2024 calendar year.</a:t>
            </a:r>
            <a:endParaRPr lang="en-US" dirty="0"/>
          </a:p>
        </p:txBody>
      </p:sp>
      <p:pic>
        <p:nvPicPr>
          <p:cNvPr id="3" name="Picture 2" descr="A graph of sales&#10;&#10;Description automatically generated">
            <a:extLst>
              <a:ext uri="{FF2B5EF4-FFF2-40B4-BE49-F238E27FC236}">
                <a16:creationId xmlns:a16="http://schemas.microsoft.com/office/drawing/2014/main" id="{A5E67804-C028-A122-832C-4001D1A05CA4}"/>
              </a:ext>
            </a:extLst>
          </p:cNvPr>
          <p:cNvPicPr>
            <a:picLocks noChangeAspect="1"/>
          </p:cNvPicPr>
          <p:nvPr/>
        </p:nvPicPr>
        <p:blipFill>
          <a:blip r:embed="rId2"/>
          <a:stretch>
            <a:fillRect/>
          </a:stretch>
        </p:blipFill>
        <p:spPr>
          <a:xfrm>
            <a:off x="5031467" y="1939925"/>
            <a:ext cx="6517065" cy="3926530"/>
          </a:xfrm>
          <a:prstGeom prst="rect">
            <a:avLst/>
          </a:prstGeom>
        </p:spPr>
      </p:pic>
    </p:spTree>
    <p:extLst>
      <p:ext uri="{BB962C8B-B14F-4D97-AF65-F5344CB8AC3E}">
        <p14:creationId xmlns:p14="http://schemas.microsoft.com/office/powerpoint/2010/main" val="212568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69E44-D13A-16A8-D261-E84E28E8B84F}"/>
              </a:ext>
            </a:extLst>
          </p:cNvPr>
          <p:cNvSpPr>
            <a:spLocks noGrp="1"/>
          </p:cNvSpPr>
          <p:nvPr>
            <p:ph type="title"/>
          </p:nvPr>
        </p:nvSpPr>
        <p:spPr>
          <a:xfrm>
            <a:off x="1371600" y="685800"/>
            <a:ext cx="10121590" cy="1513778"/>
          </a:xfrm>
        </p:spPr>
        <p:txBody>
          <a:bodyPr/>
          <a:lstStyle/>
          <a:p>
            <a:pPr algn="ctr"/>
            <a:r>
              <a:rPr lang="en-US">
                <a:latin typeface="Tahoma"/>
                <a:ea typeface="Tahoma"/>
                <a:cs typeface="Tahoma"/>
              </a:rPr>
              <a:t>Report Two Details</a:t>
            </a:r>
          </a:p>
        </p:txBody>
      </p:sp>
      <p:sp>
        <p:nvSpPr>
          <p:cNvPr id="3" name="Content Placeholder 2">
            <a:extLst>
              <a:ext uri="{FF2B5EF4-FFF2-40B4-BE49-F238E27FC236}">
                <a16:creationId xmlns:a16="http://schemas.microsoft.com/office/drawing/2014/main" id="{2E101F50-EAD3-D990-306C-43170949D7AC}"/>
              </a:ext>
            </a:extLst>
          </p:cNvPr>
          <p:cNvSpPr>
            <a:spLocks noGrp="1"/>
          </p:cNvSpPr>
          <p:nvPr>
            <p:ph idx="1"/>
          </p:nvPr>
        </p:nvSpPr>
        <p:spPr>
          <a:xfrm>
            <a:off x="1371600" y="2230244"/>
            <a:ext cx="10121590" cy="3999570"/>
          </a:xfrm>
        </p:spPr>
        <p:txBody>
          <a:bodyPr vert="horz" lIns="91440" tIns="45720" rIns="91440" bIns="45720" rtlCol="0" anchor="t">
            <a:normAutofit/>
          </a:bodyPr>
          <a:lstStyle/>
          <a:p>
            <a:pPr marL="0" indent="0" algn="l" rtl="0" fontAlgn="base">
              <a:buNone/>
            </a:pPr>
            <a:r>
              <a:rPr lang="en-US" sz="1800" b="1" i="0" strike="noStrike" dirty="0">
                <a:solidFill>
                  <a:srgbClr val="000000"/>
                </a:solidFill>
                <a:effectLst/>
                <a:latin typeface="Tahoma"/>
                <a:ea typeface="Tahoma"/>
                <a:cs typeface="Tahoma"/>
              </a:rPr>
              <a:t>Business Problem</a:t>
            </a:r>
            <a:r>
              <a:rPr lang="en-US" sz="1800" b="1" i="0" u="none" strike="noStrike" dirty="0">
                <a:solidFill>
                  <a:srgbClr val="000000"/>
                </a:solidFill>
                <a:effectLst/>
                <a:latin typeface="Tahoma"/>
                <a:ea typeface="Tahoma"/>
                <a:cs typeface="Tahoma"/>
              </a:rPr>
              <a:t>:  </a:t>
            </a:r>
            <a:endParaRPr lang="en-US" b="1" i="0" u="none" strike="noStrike" dirty="0">
              <a:effectLst/>
              <a:latin typeface="Tahoma"/>
              <a:ea typeface="Tahoma"/>
              <a:cs typeface="Tahoma"/>
            </a:endParaRPr>
          </a:p>
          <a:p>
            <a:pPr marL="530860" lvl="1" indent="0" fontAlgn="base">
              <a:buNone/>
            </a:pPr>
            <a:r>
              <a:rPr lang="en-US" sz="1400" b="0" i="0" u="none" strike="noStrike" dirty="0">
                <a:solidFill>
                  <a:srgbClr val="000000"/>
                </a:solidFill>
                <a:effectLst/>
                <a:latin typeface="Tahoma"/>
                <a:ea typeface="Tahoma"/>
                <a:cs typeface="Tahoma"/>
              </a:rPr>
              <a:t>Is there a specific location (like treks in Africa, Asia, or Southern Europe) where bookings are trending down? </a:t>
            </a:r>
            <a:endParaRPr lang="en-US" b="0" i="0" u="none" strike="noStrike" dirty="0">
              <a:effectLst/>
              <a:latin typeface="Tahoma"/>
              <a:ea typeface="Tahoma"/>
              <a:cs typeface="Tahoma"/>
            </a:endParaRPr>
          </a:p>
          <a:p>
            <a:pPr marL="0" indent="0" algn="l" rtl="0" fontAlgn="base">
              <a:buNone/>
            </a:pPr>
            <a:r>
              <a:rPr lang="en-US" sz="1800" b="1" i="0" strike="noStrike" dirty="0">
                <a:solidFill>
                  <a:srgbClr val="000000"/>
                </a:solidFill>
                <a:effectLst/>
                <a:latin typeface="Tahoma"/>
                <a:ea typeface="Tahoma"/>
                <a:cs typeface="Tahoma"/>
              </a:rPr>
              <a:t>Solution </a:t>
            </a:r>
            <a:r>
              <a:rPr lang="en-US" sz="1800" b="1" dirty="0">
                <a:solidFill>
                  <a:srgbClr val="000000"/>
                </a:solidFill>
                <a:latin typeface="Tahoma"/>
                <a:ea typeface="Tahoma"/>
                <a:cs typeface="Tahoma"/>
              </a:rPr>
              <a:t>Overview</a:t>
            </a:r>
            <a:r>
              <a:rPr lang="en-US" sz="1800" b="1" i="0" u="none" strike="noStrike" dirty="0">
                <a:solidFill>
                  <a:srgbClr val="000000"/>
                </a:solidFill>
                <a:effectLst/>
                <a:latin typeface="Tahoma"/>
                <a:ea typeface="Tahoma"/>
                <a:cs typeface="Tahoma"/>
              </a:rPr>
              <a:t>:  </a:t>
            </a:r>
            <a:endParaRPr lang="en-US" b="1" i="0" u="none" strike="noStrike" dirty="0">
              <a:effectLst/>
              <a:latin typeface="Tahoma"/>
              <a:ea typeface="Tahoma"/>
              <a:cs typeface="Tahoma"/>
            </a:endParaRPr>
          </a:p>
          <a:p>
            <a:pPr marL="530860" lvl="1" indent="0">
              <a:lnSpc>
                <a:spcPct val="84000"/>
              </a:lnSpc>
              <a:buNone/>
            </a:pPr>
            <a:r>
              <a:rPr lang="en-US" sz="1400" i="0" dirty="0">
                <a:solidFill>
                  <a:srgbClr val="000000"/>
                </a:solidFill>
                <a:latin typeface="Tahoma"/>
                <a:ea typeface="Tahoma"/>
                <a:cs typeface="Tahoma"/>
              </a:rPr>
              <a:t>The constructed python script for this business problem will help to retrieve the number of bookings per specified year and grouped per location (specifically continents) which are part of Outland Adventures’ operations. The data that is retrieved from the database will be numbers which can then be put into a graph to make a more visually appealing analysis. Since the data in the database for Outland Adventures currently holds bookings only for the year 2024, the data is limited to be analyzed only for that year which is still helpful to see what locations are trending up or down. </a:t>
            </a:r>
            <a:endParaRPr lang="en-US" dirty="0"/>
          </a:p>
          <a:p>
            <a:pPr marL="530860" lvl="1" indent="0">
              <a:lnSpc>
                <a:spcPct val="84000"/>
              </a:lnSpc>
              <a:buNone/>
            </a:pPr>
            <a:r>
              <a:rPr lang="en-US" sz="1400" i="0" dirty="0">
                <a:solidFill>
                  <a:srgbClr val="000000"/>
                </a:solidFill>
                <a:latin typeface="Tahoma"/>
                <a:ea typeface="Tahoma"/>
                <a:cs typeface="Tahoma"/>
              </a:rPr>
              <a:t>After running the script, one can see that the Southern Europe location for the year 2024 is trending down since there are no bookings compared to the other available locations. After Outland Adventures fills the database with more bookings throughout the years, then they could be able to analyze across different years and see which locations should be removed from their business and which are gaining attraction. The python script allows for input from the user to analyze the year they desire. However, it is important to emphasize that the input does not have validation, therefore it is up to the discretion of the owners if they would like us to provide validation to the input feature if they want to avoid security breaches or restrict incorrect inputs once the database becomes public.  </a:t>
            </a:r>
            <a:endParaRPr lang="en-US" dirty="0"/>
          </a:p>
          <a:p>
            <a:pPr marL="530860" lvl="1" indent="0">
              <a:buNone/>
            </a:pPr>
            <a:r>
              <a:rPr lang="en-US" sz="1400" b="0" i="0" u="none" strike="noStrike" dirty="0">
                <a:solidFill>
                  <a:srgbClr val="000000"/>
                </a:solidFill>
                <a:effectLst/>
                <a:latin typeface="Tahoma"/>
                <a:ea typeface="Tahoma"/>
                <a:cs typeface="Tahoma"/>
              </a:rPr>
              <a:t>  </a:t>
            </a:r>
            <a:endParaRPr lang="en-US" b="0" i="0" u="none" strike="noStrike">
              <a:effectLst/>
              <a:latin typeface="Tahoma"/>
              <a:ea typeface="Tahoma"/>
              <a:cs typeface="Tahoma"/>
            </a:endParaRPr>
          </a:p>
          <a:p>
            <a:pPr marL="383540" indent="-383540"/>
            <a:endParaRPr lang="en-US"/>
          </a:p>
        </p:txBody>
      </p:sp>
    </p:spTree>
    <p:extLst>
      <p:ext uri="{BB962C8B-B14F-4D97-AF65-F5344CB8AC3E}">
        <p14:creationId xmlns:p14="http://schemas.microsoft.com/office/powerpoint/2010/main" val="31525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32"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033"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035" name="Rectangle 1034">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19D84-524C-5D73-6AC7-81CF7D9367A0}"/>
              </a:ext>
            </a:extLst>
          </p:cNvPr>
          <p:cNvSpPr>
            <a:spLocks noGrp="1"/>
          </p:cNvSpPr>
          <p:nvPr>
            <p:ph type="title"/>
          </p:nvPr>
        </p:nvSpPr>
        <p:spPr>
          <a:xfrm>
            <a:off x="8438161" y="2498798"/>
            <a:ext cx="3355942" cy="2540140"/>
          </a:xfrm>
        </p:spPr>
        <p:txBody>
          <a:bodyPr vert="horz" lIns="91440" tIns="45720" rIns="91440" bIns="45720" rtlCol="0" anchor="b">
            <a:normAutofit/>
          </a:bodyPr>
          <a:lstStyle/>
          <a:p>
            <a:pPr algn="ctr"/>
            <a:r>
              <a:rPr lang="en-US" sz="4800" cap="all">
                <a:latin typeface="Tahoma"/>
                <a:ea typeface="Tahoma"/>
                <a:cs typeface="Tahoma"/>
              </a:rPr>
              <a:t>Script Output Image</a:t>
            </a:r>
          </a:p>
        </p:txBody>
      </p:sp>
      <p:sp>
        <p:nvSpPr>
          <p:cNvPr id="1037"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1039"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pic>
        <p:nvPicPr>
          <p:cNvPr id="1026" name="Picture 2">
            <a:extLst>
              <a:ext uri="{FF2B5EF4-FFF2-40B4-BE49-F238E27FC236}">
                <a16:creationId xmlns:a16="http://schemas.microsoft.com/office/drawing/2014/main" id="{040ACA6D-D292-484A-EC33-E721341D4B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9023" y="1527212"/>
            <a:ext cx="5659222" cy="385601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A9FEF522-5B22-95B9-6587-09E2FF719ACA}"/>
              </a:ext>
            </a:extLst>
          </p:cNvPr>
          <p:cNvSpPr txBox="1">
            <a:spLocks/>
          </p:cNvSpPr>
          <p:nvPr/>
        </p:nvSpPr>
        <p:spPr>
          <a:xfrm>
            <a:off x="4681170" y="-728107"/>
            <a:ext cx="4046948" cy="1981655"/>
          </a:xfrm>
          <a:prstGeom prst="rect">
            <a:avLst/>
          </a:prstGeom>
        </p:spPr>
        <p:txBody>
          <a:bodyPr vert="horz" lIns="91440" tIns="45720" rIns="91440" bIns="45720" rtlCol="0" anchor="b">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4800" cap="all">
                <a:latin typeface="Tahoma"/>
                <a:ea typeface="Tahoma"/>
                <a:cs typeface="Tahoma"/>
              </a:rPr>
              <a:t>Report 2</a:t>
            </a:r>
          </a:p>
        </p:txBody>
      </p:sp>
    </p:spTree>
    <p:extLst>
      <p:ext uri="{BB962C8B-B14F-4D97-AF65-F5344CB8AC3E}">
        <p14:creationId xmlns:p14="http://schemas.microsoft.com/office/powerpoint/2010/main" val="232086520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Final_Group4_Milestone4_Presentation</Template>
  <TotalTime>1</TotalTime>
  <Words>1667</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Franklin Gothic Book</vt:lpstr>
      <vt:lpstr>Segoe UI</vt:lpstr>
      <vt:lpstr>Tahoma</vt:lpstr>
      <vt:lpstr>Times New Roman</vt:lpstr>
      <vt:lpstr>Wingdings</vt:lpstr>
      <vt:lpstr>Crop</vt:lpstr>
      <vt:lpstr>Module 11.2 Presentation on the Outland Adventures Case Study</vt:lpstr>
      <vt:lpstr>Case Study Summary</vt:lpstr>
      <vt:lpstr>Finalized ERD</vt:lpstr>
      <vt:lpstr>Report One Details</vt:lpstr>
      <vt:lpstr>Script Output Image</vt:lpstr>
      <vt:lpstr>Report One Assumptions</vt:lpstr>
      <vt:lpstr>Report 1 Data Chart</vt:lpstr>
      <vt:lpstr>Report Two Details</vt:lpstr>
      <vt:lpstr>Script Output Image</vt:lpstr>
      <vt:lpstr>Report 2 Data Chart</vt:lpstr>
      <vt:lpstr>Report Two Assumptions</vt:lpstr>
      <vt:lpstr>Report Three Details</vt:lpstr>
      <vt:lpstr>Report Three Solution Details</vt:lpstr>
      <vt:lpstr> Script Output Image</vt:lpstr>
      <vt:lpstr>Report Three Assumptions</vt:lpstr>
      <vt:lpstr>Report 3   Data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Korbyn Mock</dc:creator>
  <cp:lastModifiedBy>Korbyn Mock</cp:lastModifiedBy>
  <cp:revision>1</cp:revision>
  <dcterms:created xsi:type="dcterms:W3CDTF">2024-10-07T17:36:57Z</dcterms:created>
  <dcterms:modified xsi:type="dcterms:W3CDTF">2024-10-07T17:38:06Z</dcterms:modified>
</cp:coreProperties>
</file>