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365" r:id="rId4"/>
    <p:sldId id="366" r:id="rId5"/>
    <p:sldId id="339" r:id="rId6"/>
    <p:sldId id="348" r:id="rId7"/>
    <p:sldId id="359" r:id="rId8"/>
    <p:sldId id="344" r:id="rId9"/>
    <p:sldId id="345" r:id="rId10"/>
    <p:sldId id="346" r:id="rId11"/>
    <p:sldId id="347" r:id="rId12"/>
    <p:sldId id="340" r:id="rId13"/>
    <p:sldId id="341" r:id="rId14"/>
    <p:sldId id="342" r:id="rId15"/>
    <p:sldId id="363" r:id="rId16"/>
    <p:sldId id="343" r:id="rId17"/>
    <p:sldId id="350" r:id="rId18"/>
    <p:sldId id="349" r:id="rId19"/>
    <p:sldId id="351" r:id="rId20"/>
    <p:sldId id="353" r:id="rId21"/>
    <p:sldId id="352" r:id="rId22"/>
    <p:sldId id="354" r:id="rId23"/>
    <p:sldId id="355" r:id="rId24"/>
    <p:sldId id="360" r:id="rId25"/>
    <p:sldId id="361" r:id="rId26"/>
    <p:sldId id="362" r:id="rId27"/>
    <p:sldId id="356" r:id="rId28"/>
    <p:sldId id="357" r:id="rId29"/>
    <p:sldId id="358" r:id="rId30"/>
    <p:sldId id="364" r:id="rId31"/>
    <p:sldId id="331" r:id="rId32"/>
    <p:sldId id="332" r:id="rId33"/>
  </p:sldIdLst>
  <p:sldSz cx="9144000" cy="6858000" type="screen4x3"/>
  <p:notesSz cx="6648450" cy="9782175"/>
  <p:embeddedFontLs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>
      <a:defRPr lang="pt-BR"/>
    </a:defPPr>
    <a:lvl1pPr algn="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810" y="-180"/>
      </p:cViewPr>
      <p:guideLst>
        <p:guide orient="horz" pos="1298"/>
        <p:guide pos="53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5908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786" tIns="43393" rIns="86786" bIns="43393" numCol="1" anchor="t" anchorCtr="0" compatLnSpc="1">
            <a:prstTxWarp prst="textNoShape">
              <a:avLst/>
            </a:prstTxWarp>
          </a:bodyPr>
          <a:lstStyle>
            <a:lvl1pPr algn="l" defTabSz="868363" eaLnBrk="0" hangingPunct="0">
              <a:defRPr sz="1100" b="0">
                <a:latin typeface="Times New Roman" pitchFamily="18" charset="0"/>
              </a:defRPr>
            </a:lvl1pPr>
          </a:lstStyle>
          <a:p>
            <a:endParaRPr lang="pt-BR" altLang="pt-B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89363" y="0"/>
            <a:ext cx="28590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786" tIns="43393" rIns="86786" bIns="43393" numCol="1" anchor="t" anchorCtr="0" compatLnSpc="1">
            <a:prstTxWarp prst="textNoShape">
              <a:avLst/>
            </a:prstTxWarp>
          </a:bodyPr>
          <a:lstStyle>
            <a:lvl1pPr defTabSz="868363" eaLnBrk="0" hangingPunct="0">
              <a:defRPr sz="1100" b="0">
                <a:latin typeface="Times New Roman" pitchFamily="18" charset="0"/>
              </a:defRPr>
            </a:lvl1pPr>
          </a:lstStyle>
          <a:p>
            <a:endParaRPr lang="pt-BR" altLang="pt-BR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59888"/>
            <a:ext cx="2859088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786" tIns="43393" rIns="86786" bIns="43393" numCol="1" anchor="b" anchorCtr="0" compatLnSpc="1">
            <a:prstTxWarp prst="textNoShape">
              <a:avLst/>
            </a:prstTxWarp>
          </a:bodyPr>
          <a:lstStyle>
            <a:lvl1pPr algn="l" defTabSz="868363" eaLnBrk="0" hangingPunct="0">
              <a:defRPr sz="1100" b="0">
                <a:latin typeface="Times New Roman" pitchFamily="18" charset="0"/>
              </a:defRPr>
            </a:lvl1pPr>
          </a:lstStyle>
          <a:p>
            <a:endParaRPr lang="pt-BR" altLang="pt-BR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89363" y="9259888"/>
            <a:ext cx="2859087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786" tIns="43393" rIns="86786" bIns="43393" numCol="1" anchor="b" anchorCtr="0" compatLnSpc="1">
            <a:prstTxWarp prst="textNoShape">
              <a:avLst/>
            </a:prstTxWarp>
          </a:bodyPr>
          <a:lstStyle>
            <a:lvl1pPr defTabSz="868363" eaLnBrk="0" hangingPunct="0">
              <a:defRPr sz="1100" b="0">
                <a:latin typeface="Times New Roman" pitchFamily="18" charset="0"/>
              </a:defRPr>
            </a:lvl1pPr>
          </a:lstStyle>
          <a:p>
            <a:fld id="{70B47DA4-1844-4870-91D4-9498B769078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9017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76" tIns="46938" rIns="93876" bIns="46938" numCol="1" anchor="t" anchorCtr="0" compatLnSpc="1">
            <a:prstTxWarp prst="textNoShape">
              <a:avLst/>
            </a:prstTxWarp>
          </a:bodyPr>
          <a:lstStyle>
            <a:lvl1pPr algn="l" defTabSz="938213" eaLnBrk="0" hangingPunct="0">
              <a:defRPr b="0">
                <a:latin typeface="Times New Roman" pitchFamily="18" charset="0"/>
              </a:defRPr>
            </a:lvl1pPr>
          </a:lstStyle>
          <a:p>
            <a:endParaRPr lang="pt-BR" alt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8725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76" tIns="46938" rIns="93876" bIns="46938" numCol="1" anchor="t" anchorCtr="0" compatLnSpc="1">
            <a:prstTxWarp prst="textNoShape">
              <a:avLst/>
            </a:prstTxWarp>
          </a:bodyPr>
          <a:lstStyle>
            <a:lvl1pPr defTabSz="938213" eaLnBrk="0" hangingPunct="0">
              <a:defRPr b="0">
                <a:latin typeface="Times New Roman" pitchFamily="18" charset="0"/>
              </a:defRPr>
            </a:lvl1pPr>
          </a:lstStyle>
          <a:p>
            <a:endParaRPr lang="pt-BR" altLang="pt-BR"/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92675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6613"/>
            <a:ext cx="4876800" cy="440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76" tIns="46938" rIns="93876" bIns="469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76" tIns="46938" rIns="93876" bIns="46938" numCol="1" anchor="b" anchorCtr="0" compatLnSpc="1">
            <a:prstTxWarp prst="textNoShape">
              <a:avLst/>
            </a:prstTxWarp>
          </a:bodyPr>
          <a:lstStyle>
            <a:lvl1pPr algn="l" defTabSz="938213" eaLnBrk="0" hangingPunct="0">
              <a:defRPr b="0">
                <a:latin typeface="Times New Roman" pitchFamily="18" charset="0"/>
              </a:defRPr>
            </a:lvl1pPr>
          </a:lstStyle>
          <a:p>
            <a:endParaRPr lang="pt-BR" altLang="pt-B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8725" y="9293225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76" tIns="46938" rIns="93876" bIns="46938" numCol="1" anchor="b" anchorCtr="0" compatLnSpc="1">
            <a:prstTxWarp prst="textNoShape">
              <a:avLst/>
            </a:prstTxWarp>
          </a:bodyPr>
          <a:lstStyle>
            <a:lvl1pPr defTabSz="938213" eaLnBrk="0" hangingPunct="0">
              <a:defRPr b="0">
                <a:latin typeface="Times New Roman" pitchFamily="18" charset="0"/>
              </a:defRPr>
            </a:lvl1pPr>
          </a:lstStyle>
          <a:p>
            <a:fld id="{E6EB8DE1-4E2D-42DD-9543-D7F64791F14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87270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AAB8BD-DC2C-4010-BD29-0139F0A4491C}" type="slidenum">
              <a:rPr lang="pt-BR" altLang="pt-BR"/>
              <a:pPr/>
              <a:t>2</a:t>
            </a:fld>
            <a:endParaRPr lang="pt-BR" altLang="pt-BR"/>
          </a:p>
        </p:txBody>
      </p:sp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9B2088-09A4-4706-B0DA-5FCF02E200CE}" type="slidenum">
              <a:rPr lang="pt-BR" altLang="pt-BR"/>
              <a:pPr/>
              <a:t>5</a:t>
            </a:fld>
            <a:endParaRPr lang="pt-BR" altLang="pt-BR"/>
          </a:p>
        </p:txBody>
      </p:sp>
      <p:sp>
        <p:nvSpPr>
          <p:cNvPr id="1351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1CBDE-E1B3-4CA1-AF5B-43E8758FCCFC}" type="slidenum">
              <a:rPr lang="pt-BR" altLang="pt-BR"/>
              <a:pPr/>
              <a:t>12</a:t>
            </a:fld>
            <a:endParaRPr lang="pt-BR" altLang="pt-BR"/>
          </a:p>
        </p:txBody>
      </p:sp>
      <p:sp>
        <p:nvSpPr>
          <p:cNvPr id="1372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9BD56-48F3-45B1-B4AF-06D0EA5C755E}" type="slidenum">
              <a:rPr lang="pt-BR" altLang="pt-BR"/>
              <a:pPr/>
              <a:t>13</a:t>
            </a:fld>
            <a:endParaRPr lang="pt-BR" altLang="pt-BR"/>
          </a:p>
        </p:txBody>
      </p:sp>
      <p:sp>
        <p:nvSpPr>
          <p:cNvPr id="1392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2FE9B4-9499-438B-BAFB-C00A8A1439C5}" type="slidenum">
              <a:rPr lang="pt-BR" altLang="pt-BR"/>
              <a:pPr/>
              <a:t>14</a:t>
            </a:fld>
            <a:endParaRPr lang="pt-BR" altLang="pt-BR"/>
          </a:p>
        </p:txBody>
      </p:sp>
      <p:sp>
        <p:nvSpPr>
          <p:cNvPr id="141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849CE7-5150-4BC1-BC57-38A43A11CAF3}" type="slidenum">
              <a:rPr lang="pt-BR" altLang="pt-BR"/>
              <a:pPr/>
              <a:t>15</a:t>
            </a:fld>
            <a:endParaRPr lang="pt-BR" altLang="pt-BR"/>
          </a:p>
        </p:txBody>
      </p:sp>
      <p:sp>
        <p:nvSpPr>
          <p:cNvPr id="171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668A79-02CE-4063-92FE-E980E380427F}" type="slidenum">
              <a:rPr lang="pt-BR" altLang="pt-BR"/>
              <a:pPr/>
              <a:t>16</a:t>
            </a:fld>
            <a:endParaRPr lang="pt-BR" altLang="pt-BR"/>
          </a:p>
        </p:txBody>
      </p:sp>
      <p:sp>
        <p:nvSpPr>
          <p:cNvPr id="143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3B7FDF-E9EE-480F-ACCF-5E3E582A35C0}" type="slidenum">
              <a:rPr lang="pt-BR" altLang="pt-BR"/>
              <a:pPr/>
              <a:t>17</a:t>
            </a:fld>
            <a:endParaRPr lang="pt-BR" altLang="pt-BR"/>
          </a:p>
        </p:txBody>
      </p:sp>
      <p:sp>
        <p:nvSpPr>
          <p:cNvPr id="151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08275"/>
            <a:ext cx="7772400" cy="127793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pt-BR" altLang="pt-BR" noProof="0" smtClean="0"/>
              <a:t>Clique para editar o estilo do título mestre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68775"/>
            <a:ext cx="7010400" cy="669925"/>
          </a:xfrm>
        </p:spPr>
        <p:txBody>
          <a:bodyPr anchor="ctr" anchorCtr="1"/>
          <a:lstStyle>
            <a:lvl1pPr marL="0" indent="0" algn="ctr">
              <a:buFont typeface="Wingdings" pitchFamily="2" charset="2"/>
              <a:buNone/>
              <a:defRPr sz="2400" b="1"/>
            </a:lvl1pPr>
          </a:lstStyle>
          <a:p>
            <a:pPr lvl="0"/>
            <a:r>
              <a:rPr lang="pt-BR" altLang="pt-BR" noProof="0" smtClean="0"/>
              <a:t>Clique para editar o estilo do subtítulo mestre</a:t>
            </a:r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pt-BR" altLang="pt-BR" sz="2400" b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/>
              <a:t>A Linguagem de Programação Shell Script</a:t>
            </a:r>
          </a:p>
        </p:txBody>
      </p:sp>
    </p:spTree>
    <p:extLst>
      <p:ext uri="{BB962C8B-B14F-4D97-AF65-F5344CB8AC3E}">
        <p14:creationId xmlns:p14="http://schemas.microsoft.com/office/powerpoint/2010/main" val="361464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27825" y="152400"/>
            <a:ext cx="2111375" cy="6172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88938" y="152400"/>
            <a:ext cx="6186487" cy="6172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/>
              <a:t>A Linguagem de Programação Shell Script</a:t>
            </a:r>
          </a:p>
        </p:txBody>
      </p:sp>
    </p:spTree>
    <p:extLst>
      <p:ext uri="{BB962C8B-B14F-4D97-AF65-F5344CB8AC3E}">
        <p14:creationId xmlns:p14="http://schemas.microsoft.com/office/powerpoint/2010/main" val="2904177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6875" y="152400"/>
            <a:ext cx="8442325" cy="1066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388938" y="1517650"/>
            <a:ext cx="4148137" cy="480695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89475" y="1517650"/>
            <a:ext cx="4149725" cy="480695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>
          <a:xfrm>
            <a:off x="381000" y="6489700"/>
            <a:ext cx="8474075" cy="266700"/>
          </a:xfrm>
        </p:spPr>
        <p:txBody>
          <a:bodyPr/>
          <a:lstStyle>
            <a:lvl1pPr>
              <a:defRPr/>
            </a:lvl1pPr>
          </a:lstStyle>
          <a:p>
            <a:r>
              <a:rPr lang="pt-BR" altLang="pt-BR"/>
              <a:t>A Linguagem de Programação Shell Script</a:t>
            </a:r>
          </a:p>
        </p:txBody>
      </p:sp>
    </p:spTree>
    <p:extLst>
      <p:ext uri="{BB962C8B-B14F-4D97-AF65-F5344CB8AC3E}">
        <p14:creationId xmlns:p14="http://schemas.microsoft.com/office/powerpoint/2010/main" val="329249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/>
              <a:t>A Linguagem de Programação Shell Script</a:t>
            </a:r>
          </a:p>
        </p:txBody>
      </p:sp>
    </p:spTree>
    <p:extLst>
      <p:ext uri="{BB962C8B-B14F-4D97-AF65-F5344CB8AC3E}">
        <p14:creationId xmlns:p14="http://schemas.microsoft.com/office/powerpoint/2010/main" val="188021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/>
              <a:t>A Linguagem de Programação Shell Script</a:t>
            </a:r>
          </a:p>
        </p:txBody>
      </p:sp>
    </p:spTree>
    <p:extLst>
      <p:ext uri="{BB962C8B-B14F-4D97-AF65-F5344CB8AC3E}">
        <p14:creationId xmlns:p14="http://schemas.microsoft.com/office/powerpoint/2010/main" val="226791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88938" y="1517650"/>
            <a:ext cx="4148137" cy="4806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89475" y="1517650"/>
            <a:ext cx="4149725" cy="4806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/>
              <a:t>A Linguagem de Programação Shell Script</a:t>
            </a:r>
          </a:p>
        </p:txBody>
      </p:sp>
    </p:spTree>
    <p:extLst>
      <p:ext uri="{BB962C8B-B14F-4D97-AF65-F5344CB8AC3E}">
        <p14:creationId xmlns:p14="http://schemas.microsoft.com/office/powerpoint/2010/main" val="274947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/>
              <a:t>A Linguagem de Programação Shell Script</a:t>
            </a:r>
          </a:p>
        </p:txBody>
      </p:sp>
    </p:spTree>
    <p:extLst>
      <p:ext uri="{BB962C8B-B14F-4D97-AF65-F5344CB8AC3E}">
        <p14:creationId xmlns:p14="http://schemas.microsoft.com/office/powerpoint/2010/main" val="149380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/>
              <a:t>A Linguagem de Programação Shell Script</a:t>
            </a:r>
          </a:p>
        </p:txBody>
      </p:sp>
    </p:spTree>
    <p:extLst>
      <p:ext uri="{BB962C8B-B14F-4D97-AF65-F5344CB8AC3E}">
        <p14:creationId xmlns:p14="http://schemas.microsoft.com/office/powerpoint/2010/main" val="36013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/>
              <a:t>A Linguagem de Programação Shell Script</a:t>
            </a:r>
          </a:p>
        </p:txBody>
      </p:sp>
    </p:spTree>
    <p:extLst>
      <p:ext uri="{BB962C8B-B14F-4D97-AF65-F5344CB8AC3E}">
        <p14:creationId xmlns:p14="http://schemas.microsoft.com/office/powerpoint/2010/main" val="91380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/>
              <a:t>A Linguagem de Programação Shell Script</a:t>
            </a:r>
          </a:p>
        </p:txBody>
      </p:sp>
    </p:spTree>
    <p:extLst>
      <p:ext uri="{BB962C8B-B14F-4D97-AF65-F5344CB8AC3E}">
        <p14:creationId xmlns:p14="http://schemas.microsoft.com/office/powerpoint/2010/main" val="366074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/>
              <a:t>A Linguagem de Programação Shell Script</a:t>
            </a:r>
          </a:p>
        </p:txBody>
      </p:sp>
    </p:spTree>
    <p:extLst>
      <p:ext uri="{BB962C8B-B14F-4D97-AF65-F5344CB8AC3E}">
        <p14:creationId xmlns:p14="http://schemas.microsoft.com/office/powerpoint/2010/main" val="48014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152400"/>
            <a:ext cx="84423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938" y="1517650"/>
            <a:ext cx="8450262" cy="480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</p:txBody>
      </p:sp>
      <p:sp>
        <p:nvSpPr>
          <p:cNvPr id="58372" name="AutoShape 4"/>
          <p:cNvSpPr>
            <a:spLocks noChangeArrowheads="1"/>
          </p:cNvSpPr>
          <p:nvPr/>
        </p:nvSpPr>
        <p:spPr bwMode="auto">
          <a:xfrm>
            <a:off x="304800" y="1320800"/>
            <a:ext cx="8610600" cy="152400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pt-BR" altLang="pt-BR" sz="2400" b="0">
              <a:latin typeface="Times New Roman" pitchFamily="18" charset="0"/>
            </a:endParaRPr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 flipV="1">
            <a:off x="304800" y="6426200"/>
            <a:ext cx="8612188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89700"/>
            <a:ext cx="84740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>
              <a:defRPr sz="1600"/>
            </a:lvl1pPr>
          </a:lstStyle>
          <a:p>
            <a:r>
              <a:rPr lang="pt-BR" altLang="pt-BR"/>
              <a:t>A Linguagem de Programação Shell Script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just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just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304925" indent="-395288" algn="just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pt-BR"/>
              <a:t>A Linguagem de Programação Shell Script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altLang="pt-BR"/>
              <a:t>Prof. Dr. José Luís Zem</a:t>
            </a: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2978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2096" name="Group 48"/>
          <p:cNvGrpSpPr>
            <a:grpSpLocks/>
          </p:cNvGrpSpPr>
          <p:nvPr/>
        </p:nvGrpSpPr>
        <p:grpSpPr bwMode="auto">
          <a:xfrm>
            <a:off x="1100138" y="5332413"/>
            <a:ext cx="6913562" cy="1008062"/>
            <a:chOff x="612" y="3385"/>
            <a:chExt cx="4355" cy="635"/>
          </a:xfrm>
        </p:grpSpPr>
        <p:sp>
          <p:nvSpPr>
            <p:cNvPr id="2092" name="Rectangle 44"/>
            <p:cNvSpPr>
              <a:spLocks noChangeArrowheads="1"/>
            </p:cNvSpPr>
            <p:nvPr/>
          </p:nvSpPr>
          <p:spPr bwMode="auto">
            <a:xfrm>
              <a:off x="612" y="3385"/>
              <a:ext cx="4355" cy="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93" name="Text Box 45"/>
            <p:cNvSpPr txBox="1">
              <a:spLocks noChangeArrowheads="1"/>
            </p:cNvSpPr>
            <p:nvPr/>
          </p:nvSpPr>
          <p:spPr bwMode="auto">
            <a:xfrm>
              <a:off x="1882" y="3385"/>
              <a:ext cx="3039" cy="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pt-BR" altLang="pt-BR" sz="1400"/>
                <a:t>Universidade Metodista de Piracicaba</a:t>
              </a:r>
            </a:p>
            <a:p>
              <a:pPr>
                <a:spcBef>
                  <a:spcPct val="50000"/>
                </a:spcBef>
              </a:pPr>
              <a:r>
                <a:rPr lang="pt-BR" altLang="pt-BR" sz="1400"/>
                <a:t>Faculdade de Ciências Exatas e da Natureza</a:t>
              </a:r>
            </a:p>
          </p:txBody>
        </p:sp>
        <p:pic>
          <p:nvPicPr>
            <p:cNvPr id="2095" name="Picture 47" descr="logouni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" y="3566"/>
              <a:ext cx="1098" cy="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 Linguagem de Programação Shell Script</a:t>
            </a: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Variáveis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Resumindo ...</a:t>
            </a:r>
          </a:p>
          <a:p>
            <a:endParaRPr lang="pt-BR" altLang="pt-BR"/>
          </a:p>
          <a:p>
            <a:pPr lvl="1"/>
            <a:r>
              <a:rPr lang="pt-BR" altLang="pt-BR"/>
              <a:t>'aspas simples': atribuem à variável EXATAMENTE o que está entre elas;</a:t>
            </a:r>
          </a:p>
          <a:p>
            <a:pPr lvl="2">
              <a:lnSpc>
                <a:spcPct val="60000"/>
              </a:lnSpc>
            </a:pPr>
            <a:endParaRPr lang="pt-BR" altLang="pt-BR"/>
          </a:p>
          <a:p>
            <a:pPr lvl="1"/>
            <a:r>
              <a:rPr lang="pt-BR" altLang="pt-BR"/>
              <a:t>`crases`: atribuem à variável a saída do comando que está entre elas, tem a capacidade de “enxergar” o conteúdo de uma variável;</a:t>
            </a:r>
          </a:p>
          <a:p>
            <a:pPr lvl="2">
              <a:lnSpc>
                <a:spcPct val="60000"/>
              </a:lnSpc>
            </a:pPr>
            <a:endParaRPr lang="pt-BR" altLang="pt-BR"/>
          </a:p>
          <a:p>
            <a:pPr lvl="1"/>
            <a:r>
              <a:rPr lang="pt-BR" altLang="pt-BR"/>
              <a:t>"aspas duplas": atribuem à variável a string, o valor das variáveis que porventura podem estar entre elas, e também a saída de comandos que estejam entre `crases`;</a:t>
            </a:r>
          </a:p>
          <a:p>
            <a:pPr lvl="2">
              <a:lnSpc>
                <a:spcPct val="60000"/>
              </a:lnSpc>
            </a:pPr>
            <a:endParaRPr lang="pt-BR" altLang="pt-BR"/>
          </a:p>
          <a:p>
            <a:pPr lvl="1"/>
            <a:r>
              <a:rPr lang="pt-BR" altLang="pt-BR"/>
              <a:t>nada: similar as aspas duplas, porém ignora espaços excedentes.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 Linguagem de Programação Shell Script</a:t>
            </a:r>
          </a:p>
        </p:txBody>
      </p:sp>
      <p:sp>
        <p:nvSpPr>
          <p:cNvPr id="14746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Variáveis</a:t>
            </a:r>
          </a:p>
        </p:txBody>
      </p:sp>
      <p:sp>
        <p:nvSpPr>
          <p:cNvPr id="14746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Variáveis Arrays</a:t>
            </a:r>
          </a:p>
          <a:p>
            <a:endParaRPr lang="pt-BR" altLang="pt-BR"/>
          </a:p>
          <a:p>
            <a:pPr lvl="1"/>
            <a:r>
              <a:rPr lang="pt-BR" altLang="pt-BR"/>
              <a:t>Também conhecidas como vetores. </a:t>
            </a:r>
          </a:p>
          <a:p>
            <a:pPr lvl="1"/>
            <a:endParaRPr lang="pt-BR" altLang="pt-BR"/>
          </a:p>
          <a:p>
            <a:pPr lvl="1"/>
            <a:r>
              <a:rPr lang="pt-BR" altLang="pt-BR"/>
              <a:t>Este tipo de variável serve para armazenar vários valores sob um nome e um índice. </a:t>
            </a:r>
          </a:p>
          <a:p>
            <a:pPr lvl="1"/>
            <a:endParaRPr lang="pt-BR" altLang="pt-BR"/>
          </a:p>
          <a:p>
            <a:r>
              <a:rPr lang="pt-BR" altLang="pt-BR"/>
              <a:t>Uma maneira de declarar variáveis array é a seguinte:</a:t>
            </a:r>
          </a:p>
          <a:p>
            <a:pPr lvl="2">
              <a:lnSpc>
                <a:spcPct val="0"/>
              </a:lnSpc>
              <a:buFont typeface="Wingdings" pitchFamily="2" charset="2"/>
              <a:buNone/>
            </a:pPr>
            <a:endParaRPr lang="pt-BR" altLang="pt-BR"/>
          </a:p>
          <a:p>
            <a:pPr lvl="2">
              <a:buFont typeface="Wingdings" pitchFamily="2" charset="2"/>
              <a:buNone/>
            </a:pPr>
            <a:r>
              <a:rPr lang="pt-BR" altLang="pt-BR"/>
              <a:t>Nome_variavel[indice]=Conteúdo da Variável</a:t>
            </a:r>
          </a:p>
          <a:p>
            <a:pPr lvl="2">
              <a:buFont typeface="Wingdings" pitchFamily="2" charset="2"/>
              <a:buNone/>
            </a:pPr>
            <a:endParaRPr lang="pt-BR" altLang="pt-BR"/>
          </a:p>
          <a:p>
            <a:r>
              <a:rPr lang="pt-BR" altLang="pt-BR"/>
              <a:t>E uma maneira alternativa seria:</a:t>
            </a:r>
          </a:p>
          <a:p>
            <a:pPr lvl="3">
              <a:lnSpc>
                <a:spcPct val="0"/>
              </a:lnSpc>
            </a:pPr>
            <a:endParaRPr lang="pt-BR" altLang="pt-BR"/>
          </a:p>
          <a:p>
            <a:pPr lvl="2">
              <a:buFont typeface="Wingdings" pitchFamily="2" charset="2"/>
              <a:buNone/>
            </a:pPr>
            <a:r>
              <a:rPr lang="pt-BR" altLang="pt-BR"/>
              <a:t>Nome_variavel=(valor1 valor2 ... valorn)</a:t>
            </a:r>
          </a:p>
          <a:p>
            <a:endParaRPr lang="pt-BR" altLang="pt-BR"/>
          </a:p>
          <a:p>
            <a:r>
              <a:rPr lang="pt-BR" altLang="pt-BR"/>
              <a:t>Usar ${var[índice]}, ${var[@]}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 Linguagem de Programação Shell Script</a:t>
            </a: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Variáveis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De Ambiente (ou do Shell)</a:t>
            </a:r>
          </a:p>
        </p:txBody>
      </p:sp>
      <p:graphicFrame>
        <p:nvGraphicFramePr>
          <p:cNvPr id="136251" name="Group 59"/>
          <p:cNvGraphicFramePr>
            <a:graphicFrameLocks noGrp="1"/>
          </p:cNvGraphicFramePr>
          <p:nvPr>
            <p:ph sz="half" idx="4294967295"/>
          </p:nvPr>
        </p:nvGraphicFramePr>
        <p:xfrm>
          <a:off x="684213" y="2060575"/>
          <a:ext cx="7775575" cy="3911600"/>
        </p:xfrm>
        <a:graphic>
          <a:graphicData uri="http://schemas.openxmlformats.org/drawingml/2006/table">
            <a:tbl>
              <a:tblPr/>
              <a:tblGrid>
                <a:gridCol w="1743075"/>
                <a:gridCol w="6032500"/>
              </a:tblGrid>
              <a:tr h="48895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BASH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Retorna o interpretador de comando utilizado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Retorna o caminho para o diretório base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HOSTNAME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Retorna o nome da máquina (host)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HOSTTYPE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Retorna o tipo da máquina (host)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LOGNAME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Retorna o nome do usuário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PATH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Retorna o PATH utilizado pelo interpretador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PS1 e PS2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Prompt String 1 e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RANDOM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Retorna um número aleatório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 Linguagem de Programação Shell Script</a:t>
            </a: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Variáveis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Operações Especiais</a:t>
            </a:r>
          </a:p>
        </p:txBody>
      </p:sp>
      <p:graphicFrame>
        <p:nvGraphicFramePr>
          <p:cNvPr id="138299" name="Group 59"/>
          <p:cNvGraphicFramePr>
            <a:graphicFrameLocks noGrp="1"/>
          </p:cNvGraphicFramePr>
          <p:nvPr>
            <p:ph sz="half" idx="4294967295"/>
          </p:nvPr>
        </p:nvGraphicFramePr>
        <p:xfrm>
          <a:off x="684213" y="2074863"/>
          <a:ext cx="7775575" cy="3800475"/>
        </p:xfrm>
        <a:graphic>
          <a:graphicData uri="http://schemas.openxmlformats.org/drawingml/2006/table">
            <a:tbl>
              <a:tblPr/>
              <a:tblGrid>
                <a:gridCol w="1743075"/>
                <a:gridCol w="6032500"/>
              </a:tblGrid>
              <a:tr h="42227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${var:-texto}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Se var não está definida, retorna texto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${var:=texto}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Se var não está definida, defina-a com texto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${var:?texto}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Se var não está definida, retorna o erro texto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${var:+texto}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Se var está definida, retorna texto, senão retorna vazio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`...`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Executa comandos e retorna o resultado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(...)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Executa comandos e não retorna o resultado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$(...)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Executa comandos e retorna o resultado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((...))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Testa uma operação aritmética, retornando 0 ou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$((...))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Retorna o resultado de uma operação aritmética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 Linguagem de Programação Shell Script</a:t>
            </a: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Variáveis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Operações Especiais</a:t>
            </a:r>
          </a:p>
        </p:txBody>
      </p:sp>
      <p:graphicFrame>
        <p:nvGraphicFramePr>
          <p:cNvPr id="140352" name="Group 64"/>
          <p:cNvGraphicFramePr>
            <a:graphicFrameLocks noGrp="1"/>
          </p:cNvGraphicFramePr>
          <p:nvPr>
            <p:ph sz="half" idx="4294967295"/>
          </p:nvPr>
        </p:nvGraphicFramePr>
        <p:xfrm>
          <a:off x="468313" y="2074863"/>
          <a:ext cx="7991475" cy="4114165"/>
        </p:xfrm>
        <a:graphic>
          <a:graphicData uri="http://schemas.openxmlformats.org/drawingml/2006/table">
            <a:tbl>
              <a:tblPr/>
              <a:tblGrid>
                <a:gridCol w="2374900"/>
                <a:gridCol w="5616575"/>
              </a:tblGrid>
              <a:tr h="42227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${var}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É o mesmo que $var, porém não ambíguo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${#var}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Retorna o tamanho da string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${var:N}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Retorna o texto a partir da posição 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${var:N:tam}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Retorna tam caracteres a partir da posição 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${var#texto}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Corta texto do início da string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${var%texto}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Corta texto do final da string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${var/texto/novo}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Substitui texto por novo, uma vez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${var/#texto/novo}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Se a string começar com texto, substitui texto por novo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${var/%texto/novo}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Se a string terminar com texto, substitui texto por novo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 Linguagem de Programação Shell Script</a:t>
            </a: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Variáveis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Blocos e Agrupamentos</a:t>
            </a:r>
          </a:p>
        </p:txBody>
      </p:sp>
      <p:graphicFrame>
        <p:nvGraphicFramePr>
          <p:cNvPr id="170047" name="Group 63"/>
          <p:cNvGraphicFramePr>
            <a:graphicFrameLocks noGrp="1"/>
          </p:cNvGraphicFramePr>
          <p:nvPr>
            <p:ph sz="half" idx="4294967295"/>
          </p:nvPr>
        </p:nvGraphicFramePr>
        <p:xfrm>
          <a:off x="468313" y="2074863"/>
          <a:ext cx="7991475" cy="3443288"/>
        </p:xfrm>
        <a:graphic>
          <a:graphicData uri="http://schemas.openxmlformats.org/drawingml/2006/table">
            <a:tbl>
              <a:tblPr/>
              <a:tblGrid>
                <a:gridCol w="2374900"/>
                <a:gridCol w="5616575"/>
              </a:tblGrid>
              <a:tr h="547688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"..."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Protege uma string, mas reconhece $, \ e ` como especiais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'...'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Protege uma string completamente (nenhum caractere é especial)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$'...'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Protege uma string completamente, mas interpreta \n, \t, \a, etc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{...}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Agrupa comandos em um bloco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[...]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Testa uma expressão, retornando 0 ou 1 (alias do comando 'test')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[[...]]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Testa uma expressão, retornando 0 ou 1 (podendo usar &amp;&amp; e ||)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 Linguagem de Programação Shell Script</a:t>
            </a: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Parâmetros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Posicionais</a:t>
            </a:r>
          </a:p>
        </p:txBody>
      </p:sp>
      <p:graphicFrame>
        <p:nvGraphicFramePr>
          <p:cNvPr id="142340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684213" y="2074863"/>
          <a:ext cx="7775575" cy="4001770"/>
        </p:xfrm>
        <a:graphic>
          <a:graphicData uri="http://schemas.openxmlformats.org/drawingml/2006/table">
            <a:tbl>
              <a:tblPr/>
              <a:tblGrid>
                <a:gridCol w="1743075"/>
                <a:gridCol w="6032500"/>
              </a:tblGrid>
              <a:tr h="48895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Parâmetro número 0 (nome do comando ou função)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Parâmetro número 1 (da linha de comando ou função)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Parâmetro número n (da linha de comando ou função)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Parâmetro número 9 (da linha de comando ou função)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${10}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Parâmetro número 10 (da linha de comando ou função)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${n}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Parâmetro número n (da linha de comando ou função)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$#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Número total de parâmetros da linha de comando ou função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Todos os parâmetros, como uma string única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 Linguagem de Programação Shell Script</a:t>
            </a: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Parâmetros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Outros</a:t>
            </a:r>
          </a:p>
        </p:txBody>
      </p:sp>
      <p:graphicFrame>
        <p:nvGraphicFramePr>
          <p:cNvPr id="150562" name="Group 34"/>
          <p:cNvGraphicFramePr>
            <a:graphicFrameLocks noGrp="1"/>
          </p:cNvGraphicFramePr>
          <p:nvPr>
            <p:ph sz="half" idx="4294967295"/>
          </p:nvPr>
        </p:nvGraphicFramePr>
        <p:xfrm>
          <a:off x="684213" y="2074863"/>
          <a:ext cx="7775575" cy="1955800"/>
        </p:xfrm>
        <a:graphic>
          <a:graphicData uri="http://schemas.openxmlformats.org/drawingml/2006/table">
            <a:tbl>
              <a:tblPr/>
              <a:tblGrid>
                <a:gridCol w="1743075"/>
                <a:gridCol w="6032500"/>
              </a:tblGrid>
              <a:tr h="48895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$$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Número PID do processo atual (do próprio script)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$!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Número PID do último job em segundo plano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$_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Último argumento do último comando executado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Código de retorno do último comando executado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 Linguagem de Programação Shell Script</a:t>
            </a: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Comando read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Estrutura geral:</a:t>
            </a:r>
          </a:p>
          <a:p>
            <a:endParaRPr lang="pt-BR" altLang="pt-BR"/>
          </a:p>
          <a:p>
            <a:pPr lvl="1">
              <a:buFont typeface="Wingdings" pitchFamily="2" charset="2"/>
              <a:buNone/>
            </a:pPr>
            <a:r>
              <a:rPr lang="pt-BR" altLang="pt-BR"/>
              <a:t>read variável</a:t>
            </a:r>
          </a:p>
          <a:p>
            <a:pPr>
              <a:buFont typeface="Wingdings" pitchFamily="2" charset="2"/>
              <a:buNone/>
            </a:pPr>
            <a:endParaRPr lang="pt-BR" altLang="pt-BR"/>
          </a:p>
          <a:p>
            <a:r>
              <a:rPr lang="pt-BR" altLang="pt-BR"/>
              <a:t>Lê informações do teclado e armazena em variável.</a:t>
            </a:r>
          </a:p>
          <a:p>
            <a:endParaRPr lang="pt-BR" altLang="pt-BR"/>
          </a:p>
          <a:p>
            <a:r>
              <a:rPr lang="pt-BR" altLang="pt-BR"/>
              <a:t>Exemplos:</a:t>
            </a:r>
          </a:p>
          <a:p>
            <a:endParaRPr lang="pt-BR" altLang="pt-BR"/>
          </a:p>
          <a:p>
            <a:pPr lvl="1"/>
            <a:r>
              <a:rPr lang="pt-BR" altLang="pt-BR"/>
              <a:t>read var</a:t>
            </a:r>
          </a:p>
          <a:p>
            <a:pPr lvl="1">
              <a:lnSpc>
                <a:spcPct val="50000"/>
              </a:lnSpc>
            </a:pPr>
            <a:endParaRPr lang="pt-BR" altLang="pt-BR"/>
          </a:p>
          <a:p>
            <a:pPr lvl="1"/>
            <a:r>
              <a:rPr lang="pt-BR" altLang="pt-BR"/>
              <a:t>read –p “Mensagem” var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 Linguagem de Programação Shell Script</a:t>
            </a: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Comando case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Estrutura geral</a:t>
            </a:r>
          </a:p>
          <a:p>
            <a:endParaRPr lang="pt-BR" altLang="pt-BR"/>
          </a:p>
          <a:p>
            <a:pPr lvl="1">
              <a:buFont typeface="Wingdings" pitchFamily="2" charset="2"/>
              <a:buNone/>
            </a:pPr>
            <a:r>
              <a:rPr lang="pt-BR" altLang="pt-BR"/>
              <a:t>case $var in</a:t>
            </a:r>
          </a:p>
          <a:p>
            <a:pPr lvl="2">
              <a:buFont typeface="Wingdings" pitchFamily="2" charset="2"/>
              <a:buNone/>
            </a:pPr>
            <a:endParaRPr lang="pt-BR" altLang="pt-BR"/>
          </a:p>
          <a:p>
            <a:pPr lvl="2">
              <a:buFont typeface="Wingdings" pitchFamily="2" charset="2"/>
              <a:buNone/>
            </a:pPr>
            <a:r>
              <a:rPr lang="pt-BR" altLang="pt-BR"/>
              <a:t>Texto_1) comandos ;;</a:t>
            </a:r>
          </a:p>
          <a:p>
            <a:pPr lvl="2">
              <a:buFont typeface="Wingdings" pitchFamily="2" charset="2"/>
              <a:buNone/>
            </a:pPr>
            <a:endParaRPr lang="pt-BR" altLang="pt-BR"/>
          </a:p>
          <a:p>
            <a:pPr lvl="2">
              <a:buFont typeface="Wingdings" pitchFamily="2" charset="2"/>
              <a:buNone/>
            </a:pPr>
            <a:r>
              <a:rPr lang="pt-BR" altLang="pt-BR"/>
              <a:t>Texto_2) comandos ;;</a:t>
            </a:r>
          </a:p>
          <a:p>
            <a:pPr lvl="4">
              <a:buFont typeface="Wingdings" pitchFamily="2" charset="2"/>
              <a:buNone/>
            </a:pPr>
            <a:endParaRPr lang="pt-BR" altLang="pt-BR" sz="1800"/>
          </a:p>
          <a:p>
            <a:pPr lvl="2">
              <a:buFont typeface="Wingdings" pitchFamily="2" charset="2"/>
              <a:buNone/>
            </a:pPr>
            <a:r>
              <a:rPr lang="pt-BR" altLang="pt-BR"/>
              <a:t>Texto_n) comando ;;</a:t>
            </a:r>
          </a:p>
          <a:p>
            <a:pPr lvl="2">
              <a:buFont typeface="Wingdings" pitchFamily="2" charset="2"/>
              <a:buNone/>
            </a:pPr>
            <a:endParaRPr lang="pt-BR" altLang="pt-BR"/>
          </a:p>
          <a:p>
            <a:pPr lvl="2">
              <a:buFont typeface="Wingdings" pitchFamily="2" charset="2"/>
              <a:buNone/>
            </a:pPr>
            <a:r>
              <a:rPr lang="pt-BR" altLang="pt-BR"/>
              <a:t>*) comandos ;;</a:t>
            </a:r>
          </a:p>
          <a:p>
            <a:pPr lvl="2">
              <a:buFont typeface="Wingdings" pitchFamily="2" charset="2"/>
              <a:buNone/>
            </a:pPr>
            <a:endParaRPr lang="pt-BR" altLang="pt-BR"/>
          </a:p>
          <a:p>
            <a:pPr lvl="1">
              <a:buFont typeface="Wingdings" pitchFamily="2" charset="2"/>
              <a:buNone/>
            </a:pPr>
            <a:r>
              <a:rPr lang="pt-BR" altLang="pt-BR"/>
              <a:t>esac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 Linguagem de Programação Shell Script</a:t>
            </a:r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Tópicos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O Shell, a linguagem e o script</a:t>
            </a:r>
          </a:p>
          <a:p>
            <a:pPr>
              <a:lnSpc>
                <a:spcPct val="120000"/>
              </a:lnSpc>
            </a:pPr>
            <a:r>
              <a:rPr lang="pt-BR" altLang="pt-BR"/>
              <a:t>Redirecionamentos</a:t>
            </a:r>
          </a:p>
          <a:p>
            <a:pPr>
              <a:lnSpc>
                <a:spcPct val="120000"/>
              </a:lnSpc>
            </a:pPr>
            <a:r>
              <a:rPr lang="pt-BR" altLang="pt-BR"/>
              <a:t>Comando echo</a:t>
            </a:r>
          </a:p>
          <a:p>
            <a:pPr>
              <a:lnSpc>
                <a:spcPct val="120000"/>
              </a:lnSpc>
            </a:pPr>
            <a:r>
              <a:rPr lang="pt-BR" altLang="pt-BR"/>
              <a:t>Variáveis</a:t>
            </a:r>
          </a:p>
          <a:p>
            <a:pPr>
              <a:lnSpc>
                <a:spcPct val="120000"/>
              </a:lnSpc>
            </a:pPr>
            <a:r>
              <a:rPr lang="pt-BR" altLang="pt-BR"/>
              <a:t>Parâmetros</a:t>
            </a:r>
          </a:p>
          <a:p>
            <a:pPr>
              <a:lnSpc>
                <a:spcPct val="120000"/>
              </a:lnSpc>
            </a:pPr>
            <a:r>
              <a:rPr lang="pt-BR" altLang="pt-BR"/>
              <a:t>Comando read</a:t>
            </a:r>
          </a:p>
          <a:p>
            <a:pPr>
              <a:lnSpc>
                <a:spcPct val="120000"/>
              </a:lnSpc>
            </a:pPr>
            <a:r>
              <a:rPr lang="pt-BR" altLang="pt-BR"/>
              <a:t>Comando case</a:t>
            </a:r>
          </a:p>
          <a:p>
            <a:pPr>
              <a:lnSpc>
                <a:spcPct val="120000"/>
              </a:lnSpc>
            </a:pPr>
            <a:r>
              <a:rPr lang="pt-BR" altLang="pt-BR"/>
              <a:t>Comando for</a:t>
            </a:r>
          </a:p>
          <a:p>
            <a:pPr>
              <a:lnSpc>
                <a:spcPct val="120000"/>
              </a:lnSpc>
            </a:pPr>
            <a:r>
              <a:rPr lang="pt-BR" altLang="pt-BR"/>
              <a:t>Comando test</a:t>
            </a:r>
          </a:p>
          <a:p>
            <a:pPr>
              <a:lnSpc>
                <a:spcPct val="120000"/>
              </a:lnSpc>
            </a:pPr>
            <a:r>
              <a:rPr lang="pt-BR" altLang="pt-BR"/>
              <a:t>Comando if</a:t>
            </a:r>
          </a:p>
          <a:p>
            <a:pPr>
              <a:lnSpc>
                <a:spcPct val="120000"/>
              </a:lnSpc>
            </a:pPr>
            <a:r>
              <a:rPr lang="pt-BR" altLang="pt-BR"/>
              <a:t>Comando while</a:t>
            </a:r>
          </a:p>
          <a:p>
            <a:pPr>
              <a:lnSpc>
                <a:spcPct val="120000"/>
              </a:lnSpc>
            </a:pPr>
            <a:r>
              <a:rPr lang="pt-BR" altLang="pt-BR"/>
              <a:t>Formatadores para o 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 Linguagem de Programação Shell Script</a:t>
            </a:r>
          </a:p>
        </p:txBody>
      </p:sp>
      <p:sp>
        <p:nvSpPr>
          <p:cNvPr id="154656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Comando case</a:t>
            </a:r>
          </a:p>
        </p:txBody>
      </p:sp>
      <p:sp>
        <p:nvSpPr>
          <p:cNvPr id="154657" name="Rectangle 3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Metacaracteres para o comando case</a:t>
            </a:r>
          </a:p>
          <a:p>
            <a:endParaRPr lang="pt-BR" altLang="pt-BR"/>
          </a:p>
          <a:p>
            <a:endParaRPr lang="pt-BR" altLang="pt-BR"/>
          </a:p>
        </p:txBody>
      </p:sp>
      <p:graphicFrame>
        <p:nvGraphicFramePr>
          <p:cNvPr id="154662" name="Group 38"/>
          <p:cNvGraphicFramePr>
            <a:graphicFrameLocks noGrp="1"/>
          </p:cNvGraphicFramePr>
          <p:nvPr>
            <p:ph sz="half" idx="4294967295"/>
          </p:nvPr>
        </p:nvGraphicFramePr>
        <p:xfrm>
          <a:off x="755650" y="2060575"/>
          <a:ext cx="7704138" cy="3984625"/>
        </p:xfrm>
        <a:graphic>
          <a:graphicData uri="http://schemas.openxmlformats.org/drawingml/2006/table">
            <a:tbl>
              <a:tblPr/>
              <a:tblGrid>
                <a:gridCol w="1079500"/>
                <a:gridCol w="4056063"/>
                <a:gridCol w="2568575"/>
              </a:tblGrid>
              <a:tr h="79692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*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Qualquer coisa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*.txt) echo ;;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692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?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Um caracter qualquer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Arq-??.zip) echo ;;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692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[...]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Qualquer um dos caracteres listados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[0-9] echo ;;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692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[^...]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Qualquer um dos caracteres, exceto os listados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[^0-9] echo ;;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692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...|...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Qualquer um dos textos separados por |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txt|html) echo ;;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 Linguagem de Programação Shell Script</a:t>
            </a: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Comando for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Estrutura geral:</a:t>
            </a:r>
          </a:p>
          <a:p>
            <a:endParaRPr lang="pt-BR" altLang="pt-BR"/>
          </a:p>
          <a:p>
            <a:pPr lvl="1">
              <a:buFont typeface="Wingdings" pitchFamily="2" charset="2"/>
              <a:buNone/>
            </a:pPr>
            <a:r>
              <a:rPr lang="pt-BR" altLang="pt-BR"/>
              <a:t>For var in lista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pt-BR" altLang="pt-BR"/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pt-BR" altLang="pt-BR"/>
              <a:t>do</a:t>
            </a:r>
          </a:p>
          <a:p>
            <a:pPr lvl="2">
              <a:lnSpc>
                <a:spcPct val="70000"/>
              </a:lnSpc>
              <a:buFont typeface="Wingdings" pitchFamily="2" charset="2"/>
              <a:buNone/>
            </a:pPr>
            <a:endParaRPr lang="pt-BR" altLang="pt-BR"/>
          </a:p>
          <a:p>
            <a:pPr lvl="2">
              <a:lnSpc>
                <a:spcPct val="70000"/>
              </a:lnSpc>
              <a:buFont typeface="Wingdings" pitchFamily="2" charset="2"/>
              <a:buNone/>
            </a:pPr>
            <a:r>
              <a:rPr lang="pt-BR" altLang="pt-BR"/>
              <a:t>Comandos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pt-BR" altLang="pt-BR"/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pt-BR" altLang="pt-BR"/>
              <a:t>done</a:t>
            </a:r>
          </a:p>
          <a:p>
            <a:pPr lvl="1">
              <a:buFont typeface="Wingdings" pitchFamily="2" charset="2"/>
              <a:buNone/>
            </a:pPr>
            <a:endParaRPr lang="pt-BR" altLang="pt-BR"/>
          </a:p>
          <a:p>
            <a:pPr lvl="1">
              <a:buFont typeface="Wingdings" pitchFamily="2" charset="2"/>
              <a:buNone/>
            </a:pPr>
            <a:endParaRPr lang="pt-BR" altLang="pt-BR"/>
          </a:p>
          <a:p>
            <a:pPr lvl="1">
              <a:buFont typeface="Wingdings" pitchFamily="2" charset="2"/>
              <a:buNone/>
            </a:pPr>
            <a:r>
              <a:rPr lang="pt-BR" altLang="pt-BR"/>
              <a:t>Ou</a:t>
            </a:r>
          </a:p>
          <a:p>
            <a:pPr lvl="1">
              <a:buFont typeface="Wingdings" pitchFamily="2" charset="2"/>
              <a:buNone/>
            </a:pPr>
            <a:endParaRPr lang="pt-BR" altLang="pt-BR"/>
          </a:p>
          <a:p>
            <a:pPr lvl="1">
              <a:buFont typeface="Wingdings" pitchFamily="2" charset="2"/>
              <a:buNone/>
            </a:pPr>
            <a:r>
              <a:rPr lang="pt-BR" altLang="pt-BR"/>
              <a:t>for ((exp1;exp2;exp3))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 Linguagem de Programação Shell Script</a:t>
            </a: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Comando test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Estrutura geral:</a:t>
            </a:r>
          </a:p>
          <a:p>
            <a:endParaRPr lang="pt-BR" altLang="pt-BR"/>
          </a:p>
          <a:p>
            <a:pPr lvl="1">
              <a:buFont typeface="Wingdings" pitchFamily="2" charset="2"/>
              <a:buNone/>
            </a:pPr>
            <a:r>
              <a:rPr lang="pt-BR" altLang="pt-BR"/>
              <a:t>test condição</a:t>
            </a:r>
          </a:p>
          <a:p>
            <a:endParaRPr lang="pt-BR" altLang="pt-BR"/>
          </a:p>
          <a:p>
            <a:r>
              <a:rPr lang="pt-BR" altLang="pt-BR"/>
              <a:t>Verificação do retorno deve ser feito através do $?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 Linguagem de Programação Shell Script</a:t>
            </a:r>
          </a:p>
        </p:txBody>
      </p:sp>
      <p:sp>
        <p:nvSpPr>
          <p:cNvPr id="158749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Comando test</a:t>
            </a:r>
          </a:p>
        </p:txBody>
      </p:sp>
      <p:sp>
        <p:nvSpPr>
          <p:cNvPr id="158750" name="Rectangle 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Testes em Arquivos</a:t>
            </a:r>
          </a:p>
        </p:txBody>
      </p:sp>
      <p:graphicFrame>
        <p:nvGraphicFramePr>
          <p:cNvPr id="158788" name="Group 68"/>
          <p:cNvGraphicFramePr>
            <a:graphicFrameLocks noGrp="1"/>
          </p:cNvGraphicFramePr>
          <p:nvPr>
            <p:ph sz="half" idx="4294967295"/>
          </p:nvPr>
        </p:nvGraphicFramePr>
        <p:xfrm>
          <a:off x="611188" y="2060575"/>
          <a:ext cx="7848600" cy="4111630"/>
        </p:xfrm>
        <a:graphic>
          <a:graphicData uri="http://schemas.openxmlformats.org/drawingml/2006/table">
            <a:tbl>
              <a:tblPr/>
              <a:tblGrid>
                <a:gridCol w="1728787"/>
                <a:gridCol w="6119813"/>
              </a:tblGrid>
              <a:tr h="411163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É um dispositivo de bloco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É um dispositivo de caracter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É um diretório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 arquivo existe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É um arquivo normal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 arquivo é um named pipe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 arquivo é um socket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 arquivo é um link simbólico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 tamanho do arquivo é maior do que zero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 dono do arquivo é o usuário atual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 Linguagem de Programação Shell Script</a:t>
            </a: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Comando test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Testes em Arquivos</a:t>
            </a:r>
          </a:p>
        </p:txBody>
      </p:sp>
      <p:graphicFrame>
        <p:nvGraphicFramePr>
          <p:cNvPr id="165927" name="Group 39"/>
          <p:cNvGraphicFramePr>
            <a:graphicFrameLocks noGrp="1"/>
          </p:cNvGraphicFramePr>
          <p:nvPr>
            <p:ph sz="half" idx="4294967295"/>
          </p:nvPr>
        </p:nvGraphicFramePr>
        <p:xfrm>
          <a:off x="611188" y="2060575"/>
          <a:ext cx="7848600" cy="2466978"/>
        </p:xfrm>
        <a:graphic>
          <a:graphicData uri="http://schemas.openxmlformats.org/drawingml/2006/table">
            <a:tbl>
              <a:tblPr/>
              <a:tblGrid>
                <a:gridCol w="1728787"/>
                <a:gridCol w="6119813"/>
              </a:tblGrid>
              <a:tr h="411163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 arquivo tem permissão de leitura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 arquivo tem permissão de escrita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 arquivo tem permissão de execução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 arquivo é o mais recente (NewerThan)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-ot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 arquivo é o mais antigo (OlderThan)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-ef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 arquivo é o mesmo (EqualFile)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 Linguagem de Programação Shell Script</a:t>
            </a: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Comando test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Comparação Numérica</a:t>
            </a:r>
          </a:p>
        </p:txBody>
      </p:sp>
      <p:graphicFrame>
        <p:nvGraphicFramePr>
          <p:cNvPr id="166916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611188" y="2060575"/>
          <a:ext cx="7848600" cy="2466978"/>
        </p:xfrm>
        <a:graphic>
          <a:graphicData uri="http://schemas.openxmlformats.org/drawingml/2006/table">
            <a:tbl>
              <a:tblPr/>
              <a:tblGrid>
                <a:gridCol w="1728787"/>
                <a:gridCol w="6119813"/>
              </a:tblGrid>
              <a:tr h="411163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-lt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É menor que (LessThan)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-gt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É maior que (GreaterThan)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É menor ou igual (LessEqual)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É maior ou igual (GreaterEqual)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-eq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É igual (Equal)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-ne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É diferente (NotEqual)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 Linguagem de Programação Shell Script</a:t>
            </a: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Comando test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8938" y="1517650"/>
            <a:ext cx="8070850" cy="4806950"/>
          </a:xfrm>
        </p:spPr>
        <p:txBody>
          <a:bodyPr/>
          <a:lstStyle/>
          <a:p>
            <a:r>
              <a:rPr lang="pt-BR" altLang="pt-BR"/>
              <a:t>Comparação de Strings</a:t>
            </a:r>
          </a:p>
          <a:p>
            <a:endParaRPr lang="pt-BR" altLang="pt-BR"/>
          </a:p>
          <a:p>
            <a:endParaRPr lang="pt-BR" altLang="pt-BR"/>
          </a:p>
          <a:p>
            <a:endParaRPr lang="pt-BR" altLang="pt-BR"/>
          </a:p>
          <a:p>
            <a:endParaRPr lang="pt-BR" altLang="pt-BR"/>
          </a:p>
          <a:p>
            <a:endParaRPr lang="pt-BR" altLang="pt-BR"/>
          </a:p>
          <a:p>
            <a:endParaRPr lang="pt-BR" altLang="pt-BR"/>
          </a:p>
          <a:p>
            <a:r>
              <a:rPr lang="pt-BR" altLang="pt-BR"/>
              <a:t>Operadores Lógicos</a:t>
            </a:r>
          </a:p>
        </p:txBody>
      </p:sp>
      <p:graphicFrame>
        <p:nvGraphicFramePr>
          <p:cNvPr id="167963" name="Group 27"/>
          <p:cNvGraphicFramePr>
            <a:graphicFrameLocks noGrp="1"/>
          </p:cNvGraphicFramePr>
          <p:nvPr>
            <p:ph sz="half" idx="4294967295"/>
          </p:nvPr>
        </p:nvGraphicFramePr>
        <p:xfrm>
          <a:off x="611188" y="2060575"/>
          <a:ext cx="7848600" cy="1644652"/>
        </p:xfrm>
        <a:graphic>
          <a:graphicData uri="http://schemas.openxmlformats.org/drawingml/2006/table">
            <a:tbl>
              <a:tblPr/>
              <a:tblGrid>
                <a:gridCol w="1728787"/>
                <a:gridCol w="6119813"/>
              </a:tblGrid>
              <a:tr h="411163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É igual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!=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É diferente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É não-nula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-z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É nula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7982" name="Group 46"/>
          <p:cNvGraphicFramePr>
            <a:graphicFrameLocks noGrp="1"/>
          </p:cNvGraphicFramePr>
          <p:nvPr>
            <p:ph sz="half" idx="2"/>
          </p:nvPr>
        </p:nvGraphicFramePr>
        <p:xfrm>
          <a:off x="638175" y="4437063"/>
          <a:ext cx="7821613" cy="1241426"/>
        </p:xfrm>
        <a:graphic>
          <a:graphicData uri="http://schemas.openxmlformats.org/drawingml/2006/table">
            <a:tbl>
              <a:tblPr/>
              <a:tblGrid>
                <a:gridCol w="1722438"/>
                <a:gridCol w="6099175"/>
              </a:tblGrid>
              <a:tr h="414338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!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NÃO lógico (NOT)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 lógico (AND)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OU lógico (OR)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 Linguagem de Programação Shell Script</a:t>
            </a: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Comando if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Estrutura geral:</a:t>
            </a:r>
          </a:p>
          <a:p>
            <a:endParaRPr lang="pt-BR" altLang="pt-BR"/>
          </a:p>
          <a:p>
            <a:pPr lvl="1">
              <a:buFont typeface="Wingdings" pitchFamily="2" charset="2"/>
              <a:buNone/>
            </a:pPr>
            <a:r>
              <a:rPr lang="pt-BR" altLang="pt-BR"/>
              <a:t>if condição</a:t>
            </a:r>
          </a:p>
          <a:p>
            <a:pPr lvl="1">
              <a:lnSpc>
                <a:spcPct val="180000"/>
              </a:lnSpc>
              <a:buFont typeface="Wingdings" pitchFamily="2" charset="2"/>
              <a:buNone/>
            </a:pPr>
            <a:r>
              <a:rPr lang="pt-BR" altLang="pt-BR"/>
              <a:t>then</a:t>
            </a:r>
          </a:p>
          <a:p>
            <a:pPr lvl="2">
              <a:lnSpc>
                <a:spcPct val="180000"/>
              </a:lnSpc>
              <a:buFont typeface="Wingdings" pitchFamily="2" charset="2"/>
              <a:buNone/>
            </a:pPr>
            <a:r>
              <a:rPr lang="pt-BR" altLang="pt-BR"/>
              <a:t>comandos</a:t>
            </a:r>
          </a:p>
          <a:p>
            <a:pPr lvl="1">
              <a:lnSpc>
                <a:spcPct val="180000"/>
              </a:lnSpc>
              <a:buFont typeface="Wingdings" pitchFamily="2" charset="2"/>
              <a:buNone/>
            </a:pPr>
            <a:r>
              <a:rPr lang="pt-BR" altLang="pt-BR"/>
              <a:t>else</a:t>
            </a:r>
          </a:p>
          <a:p>
            <a:pPr lvl="2">
              <a:lnSpc>
                <a:spcPct val="180000"/>
              </a:lnSpc>
              <a:buFont typeface="Wingdings" pitchFamily="2" charset="2"/>
              <a:buNone/>
            </a:pPr>
            <a:r>
              <a:rPr lang="pt-BR" altLang="pt-BR"/>
              <a:t>comandos</a:t>
            </a:r>
          </a:p>
          <a:p>
            <a:pPr lvl="1">
              <a:lnSpc>
                <a:spcPct val="180000"/>
              </a:lnSpc>
              <a:buFont typeface="Wingdings" pitchFamily="2" charset="2"/>
              <a:buNone/>
            </a:pPr>
            <a:r>
              <a:rPr lang="pt-BR" altLang="pt-BR"/>
              <a:t>fi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 Linguagem de Programação Shell Script</a:t>
            </a: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Comando while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Estrutura geral:</a:t>
            </a:r>
          </a:p>
          <a:p>
            <a:endParaRPr lang="pt-BR" altLang="pt-BR"/>
          </a:p>
          <a:p>
            <a:pPr lvl="1">
              <a:buFont typeface="Wingdings" pitchFamily="2" charset="2"/>
              <a:buNone/>
            </a:pPr>
            <a:r>
              <a:rPr lang="pt-BR" altLang="pt-BR"/>
              <a:t>while condição</a:t>
            </a:r>
          </a:p>
          <a:p>
            <a:pPr lvl="1">
              <a:lnSpc>
                <a:spcPct val="180000"/>
              </a:lnSpc>
              <a:buFont typeface="Wingdings" pitchFamily="2" charset="2"/>
              <a:buNone/>
            </a:pPr>
            <a:r>
              <a:rPr lang="pt-BR" altLang="pt-BR"/>
              <a:t>do</a:t>
            </a:r>
          </a:p>
          <a:p>
            <a:pPr lvl="2">
              <a:lnSpc>
                <a:spcPct val="180000"/>
              </a:lnSpc>
              <a:buFont typeface="Wingdings" pitchFamily="2" charset="2"/>
              <a:buNone/>
            </a:pPr>
            <a:r>
              <a:rPr lang="pt-BR" altLang="pt-BR"/>
              <a:t>comandos</a:t>
            </a:r>
          </a:p>
          <a:p>
            <a:pPr lvl="1">
              <a:lnSpc>
                <a:spcPct val="180000"/>
              </a:lnSpc>
              <a:buFont typeface="Wingdings" pitchFamily="2" charset="2"/>
              <a:buNone/>
            </a:pPr>
            <a:r>
              <a:rPr lang="pt-BR" altLang="pt-BR"/>
              <a:t>done</a:t>
            </a:r>
          </a:p>
          <a:p>
            <a:pPr lvl="1">
              <a:buFont typeface="Wingdings" pitchFamily="2" charset="2"/>
              <a:buNone/>
            </a:pPr>
            <a:endParaRPr lang="pt-BR" altLang="pt-BR"/>
          </a:p>
          <a:p>
            <a:pPr lvl="1">
              <a:buFont typeface="Wingdings" pitchFamily="2" charset="2"/>
              <a:buNone/>
            </a:pPr>
            <a:endParaRPr lang="pt-BR" altLang="pt-B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 Linguagem de Programação Shell Script</a:t>
            </a: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Formatadores para o date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Fomato: date +%</a:t>
            </a:r>
            <a:r>
              <a:rPr lang="pt-BR" altLang="pt-BR" i="1"/>
              <a:t>formatadores</a:t>
            </a:r>
          </a:p>
          <a:p>
            <a:endParaRPr lang="pt-BR" altLang="pt-BR" i="1"/>
          </a:p>
          <a:p>
            <a:pPr lvl="1"/>
            <a:r>
              <a:rPr lang="pt-BR" altLang="pt-BR" i="1"/>
              <a:t>%a  	Nome do dia da semana abreviado (Dom..Sáb)</a:t>
            </a:r>
          </a:p>
          <a:p>
            <a:pPr lvl="1"/>
            <a:r>
              <a:rPr lang="pt-BR" altLang="pt-BR" i="1"/>
              <a:t>%A  	Nome do dia da semana (Domingo..Sábado)</a:t>
            </a:r>
          </a:p>
          <a:p>
            <a:pPr lvl="1"/>
            <a:r>
              <a:rPr lang="pt-BR" altLang="pt-BR" i="1"/>
              <a:t>%b  	Nome do mês abreviado (Jan..Dez)</a:t>
            </a:r>
          </a:p>
          <a:p>
            <a:pPr lvl="1"/>
            <a:r>
              <a:rPr lang="pt-BR" altLang="pt-BR" i="1"/>
              <a:t>%B  	Nome do mês (Janeiro..Dezembro)</a:t>
            </a:r>
          </a:p>
          <a:p>
            <a:pPr lvl="1"/>
            <a:r>
              <a:rPr lang="pt-BR" altLang="pt-BR" i="1"/>
              <a:t>%c  	Data completa (Sat Nov 04 12:02:33 EST 1989)</a:t>
            </a:r>
          </a:p>
          <a:p>
            <a:pPr lvl="1"/>
            <a:r>
              <a:rPr lang="pt-BR" altLang="pt-BR" i="1"/>
              <a:t>%y  	Ano (dois dígitos)</a:t>
            </a:r>
          </a:p>
          <a:p>
            <a:pPr lvl="1"/>
            <a:r>
              <a:rPr lang="pt-BR" altLang="pt-BR" i="1"/>
              <a:t>%Y  	Ano (quatro dígitos)</a:t>
            </a:r>
          </a:p>
          <a:p>
            <a:pPr lvl="1"/>
            <a:r>
              <a:rPr lang="pt-BR" altLang="pt-BR" i="1"/>
              <a:t>%m	Mês (01..12)</a:t>
            </a:r>
          </a:p>
          <a:p>
            <a:pPr lvl="1"/>
            <a:r>
              <a:rPr lang="pt-BR" altLang="pt-BR" i="1"/>
              <a:t>%d  	Dia (01..31)</a:t>
            </a:r>
          </a:p>
          <a:p>
            <a:pPr lvl="1"/>
            <a:r>
              <a:rPr lang="pt-BR" altLang="pt-BR" i="1"/>
              <a:t>%j 	Dia do ano (001..366)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 Linguagem de Programação Shell Script</a:t>
            </a:r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O Shell e a linguagem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 Vários tipos de </a:t>
            </a:r>
            <a:r>
              <a:rPr lang="pt-BR" altLang="pt-BR" i="1"/>
              <a:t>Shell:</a:t>
            </a:r>
          </a:p>
          <a:p>
            <a:pPr lvl="1"/>
            <a:endParaRPr lang="pt-BR" altLang="pt-BR" i="1"/>
          </a:p>
          <a:p>
            <a:pPr lvl="1"/>
            <a:r>
              <a:rPr lang="pt-BR" altLang="pt-BR" i="1"/>
              <a:t>bash</a:t>
            </a:r>
          </a:p>
          <a:p>
            <a:pPr lvl="1"/>
            <a:r>
              <a:rPr lang="pt-BR" altLang="pt-BR" i="1"/>
              <a:t>sh</a:t>
            </a:r>
          </a:p>
          <a:p>
            <a:pPr lvl="1"/>
            <a:r>
              <a:rPr lang="pt-BR" altLang="pt-BR" i="1"/>
              <a:t>csh</a:t>
            </a:r>
          </a:p>
          <a:p>
            <a:pPr lvl="1"/>
            <a:r>
              <a:rPr lang="pt-BR" altLang="pt-BR" i="1"/>
              <a:t>ksh</a:t>
            </a:r>
          </a:p>
          <a:p>
            <a:endParaRPr lang="pt-BR" altLang="pt-BR"/>
          </a:p>
          <a:p>
            <a:r>
              <a:rPr lang="pt-BR" altLang="pt-BR"/>
              <a:t>Linguagem de Programação poderosa.</a:t>
            </a:r>
          </a:p>
          <a:p>
            <a:pPr lvl="1"/>
            <a:endParaRPr lang="pt-BR" altLang="pt-BR"/>
          </a:p>
          <a:p>
            <a:r>
              <a:rPr lang="pt-BR" altLang="pt-BR"/>
              <a:t>Linguagem Interpretada.</a:t>
            </a:r>
          </a:p>
          <a:p>
            <a:pPr lvl="1"/>
            <a:endParaRPr lang="pt-BR" altLang="pt-BR"/>
          </a:p>
          <a:p>
            <a:r>
              <a:rPr lang="pt-BR" altLang="pt-BR"/>
              <a:t>Comandos podem ser digitados na console ou armazenados em arquivos.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 Linguagem de Programação Shell Script</a:t>
            </a: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Formatadores para o date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Fomato: date +%</a:t>
            </a:r>
            <a:r>
              <a:rPr lang="pt-BR" altLang="pt-BR" i="1"/>
              <a:t>formatadores</a:t>
            </a:r>
          </a:p>
          <a:p>
            <a:endParaRPr lang="pt-BR" altLang="pt-BR" i="1"/>
          </a:p>
          <a:p>
            <a:pPr lvl="1"/>
            <a:r>
              <a:rPr lang="pt-BR" altLang="pt-BR" i="1"/>
              <a:t>%H	Horas (00..23)</a:t>
            </a:r>
          </a:p>
          <a:p>
            <a:pPr lvl="1"/>
            <a:r>
              <a:rPr lang="pt-BR" altLang="pt-BR" i="1"/>
              <a:t>%M	Minutos (00..59)</a:t>
            </a:r>
          </a:p>
          <a:p>
            <a:pPr lvl="1"/>
            <a:r>
              <a:rPr lang="pt-BR" altLang="pt-BR" i="1"/>
              <a:t>%S	Segundos (00..60)</a:t>
            </a:r>
          </a:p>
          <a:p>
            <a:pPr lvl="1"/>
            <a:r>
              <a:rPr lang="pt-BR" altLang="pt-BR" i="1"/>
              <a:t>%s	Segundos desde 1º de Janeiro de 1970</a:t>
            </a:r>
          </a:p>
          <a:p>
            <a:pPr lvl="1"/>
            <a:r>
              <a:rPr lang="pt-BR" altLang="pt-BR" i="1"/>
              <a:t>%%	Um % literal</a:t>
            </a:r>
          </a:p>
          <a:p>
            <a:pPr lvl="1"/>
            <a:r>
              <a:rPr lang="pt-BR" altLang="pt-BR" i="1"/>
              <a:t>%t	Um TAB</a:t>
            </a:r>
          </a:p>
          <a:p>
            <a:pPr lvl="1"/>
            <a:r>
              <a:rPr lang="pt-BR" altLang="pt-BR" i="1"/>
              <a:t>%n	Uma quebra de linha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 Linguagem de Programação Shell Script</a:t>
            </a:r>
          </a:p>
        </p:txBody>
      </p:sp>
      <p:pic>
        <p:nvPicPr>
          <p:cNvPr id="108548" name="Picture 4" descr="BD06670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50" y="1484313"/>
            <a:ext cx="4783138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pt-BR"/>
              <a:t>A Linguagem de Programação Shell Script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altLang="pt-BR"/>
              <a:t>Prof. Dr. José Luís Zem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0" y="2978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110597" name="Group 5"/>
          <p:cNvGrpSpPr>
            <a:grpSpLocks/>
          </p:cNvGrpSpPr>
          <p:nvPr/>
        </p:nvGrpSpPr>
        <p:grpSpPr bwMode="auto">
          <a:xfrm>
            <a:off x="1100138" y="5332413"/>
            <a:ext cx="6913562" cy="1008062"/>
            <a:chOff x="612" y="3385"/>
            <a:chExt cx="4355" cy="635"/>
          </a:xfrm>
        </p:grpSpPr>
        <p:sp>
          <p:nvSpPr>
            <p:cNvPr id="110598" name="Rectangle 6"/>
            <p:cNvSpPr>
              <a:spLocks noChangeArrowheads="1"/>
            </p:cNvSpPr>
            <p:nvPr/>
          </p:nvSpPr>
          <p:spPr bwMode="auto">
            <a:xfrm>
              <a:off x="612" y="3385"/>
              <a:ext cx="4355" cy="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0599" name="Text Box 7"/>
            <p:cNvSpPr txBox="1">
              <a:spLocks noChangeArrowheads="1"/>
            </p:cNvSpPr>
            <p:nvPr/>
          </p:nvSpPr>
          <p:spPr bwMode="auto">
            <a:xfrm>
              <a:off x="1882" y="3385"/>
              <a:ext cx="3039" cy="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pt-BR" altLang="pt-BR" sz="1400"/>
                <a:t>Universidade Metodista de Piracicaba</a:t>
              </a:r>
            </a:p>
            <a:p>
              <a:pPr>
                <a:spcBef>
                  <a:spcPct val="50000"/>
                </a:spcBef>
              </a:pPr>
              <a:r>
                <a:rPr lang="pt-BR" altLang="pt-BR" sz="1400"/>
                <a:t>Faculdade de Ciências Exatas e da Natureza</a:t>
              </a:r>
            </a:p>
          </p:txBody>
        </p:sp>
        <p:pic>
          <p:nvPicPr>
            <p:cNvPr id="110600" name="Picture 8" descr="logouni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" y="3566"/>
              <a:ext cx="1098" cy="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 Linguagem de Programação Shell Script</a:t>
            </a: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O Shell Script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Estrutura do script</a:t>
            </a:r>
          </a:p>
          <a:p>
            <a:endParaRPr lang="pt-BR" altLang="pt-BR"/>
          </a:p>
          <a:p>
            <a:r>
              <a:rPr lang="pt-BR" altLang="pt-BR"/>
              <a:t>cat &gt; script.sh</a:t>
            </a:r>
          </a:p>
          <a:p>
            <a:pPr lvl="1">
              <a:buFont typeface="Wingdings" pitchFamily="2" charset="2"/>
              <a:buNone/>
            </a:pPr>
            <a:r>
              <a:rPr lang="pt-BR" altLang="pt-BR"/>
              <a:t>#!/bin/bash</a:t>
            </a:r>
          </a:p>
          <a:p>
            <a:pPr lvl="1">
              <a:buFont typeface="Wingdings" pitchFamily="2" charset="2"/>
              <a:buNone/>
            </a:pPr>
            <a:r>
              <a:rPr lang="pt-BR" altLang="pt-BR"/>
              <a:t># Este é um exemplo de um script</a:t>
            </a:r>
          </a:p>
          <a:p>
            <a:pPr lvl="1">
              <a:buFont typeface="Wingdings" pitchFamily="2" charset="2"/>
              <a:buNone/>
            </a:pPr>
            <a:r>
              <a:rPr lang="pt-BR" altLang="pt-BR"/>
              <a:t>clear</a:t>
            </a:r>
          </a:p>
          <a:p>
            <a:pPr lvl="1">
              <a:buFont typeface="Wingdings" pitchFamily="2" charset="2"/>
              <a:buNone/>
            </a:pPr>
            <a:r>
              <a:rPr lang="pt-BR" altLang="pt-BR"/>
              <a:t>date</a:t>
            </a:r>
          </a:p>
          <a:p>
            <a:pPr lvl="1">
              <a:buFont typeface="Wingdings" pitchFamily="2" charset="2"/>
              <a:buNone/>
            </a:pPr>
            <a:r>
              <a:rPr lang="pt-BR" altLang="pt-BR"/>
              <a:t>pwd</a:t>
            </a:r>
          </a:p>
          <a:p>
            <a:endParaRPr lang="pt-BR" altLang="pt-BR"/>
          </a:p>
          <a:p>
            <a:r>
              <a:rPr lang="pt-BR" altLang="pt-BR"/>
              <a:t>chmod +x script.sh</a:t>
            </a:r>
          </a:p>
          <a:p>
            <a:endParaRPr lang="pt-BR" altLang="pt-BR"/>
          </a:p>
          <a:p>
            <a:r>
              <a:rPr lang="pt-BR" altLang="pt-BR"/>
              <a:t>./script.sh</a:t>
            </a:r>
          </a:p>
          <a:p>
            <a:endParaRPr lang="pt-BR" alt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 Linguagem de Programação Shell Script</a:t>
            </a:r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Redirecionamento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Redirecionamento de entrada e saída</a:t>
            </a:r>
          </a:p>
        </p:txBody>
      </p:sp>
      <p:graphicFrame>
        <p:nvGraphicFramePr>
          <p:cNvPr id="134177" name="Group 33"/>
          <p:cNvGraphicFramePr>
            <a:graphicFrameLocks noGrp="1"/>
          </p:cNvGraphicFramePr>
          <p:nvPr>
            <p:ph sz="half" idx="4294967295"/>
          </p:nvPr>
        </p:nvGraphicFramePr>
        <p:xfrm>
          <a:off x="684213" y="2074863"/>
          <a:ext cx="7775575" cy="1689100"/>
        </p:xfrm>
        <a:graphic>
          <a:graphicData uri="http://schemas.openxmlformats.org/drawingml/2006/table">
            <a:tbl>
              <a:tblPr/>
              <a:tblGrid>
                <a:gridCol w="1743075"/>
                <a:gridCol w="6032500"/>
              </a:tblGrid>
              <a:tr h="42227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&lt;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Redireciona a entrada padrão (STDIN)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Redireciona a saída padrão (STDOUT)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&gt;&gt;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Redireciona a saída padrão, anexando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|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47148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909638"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Conecta a saída padrão com a entrada padrão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 Linguagem de Programação Shell Script</a:t>
            </a: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Comando echo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Estrutura geral:</a:t>
            </a:r>
          </a:p>
          <a:p>
            <a:endParaRPr lang="pt-BR" altLang="pt-BR"/>
          </a:p>
          <a:p>
            <a:pPr lvl="1">
              <a:buFont typeface="Wingdings" pitchFamily="2" charset="2"/>
              <a:buNone/>
            </a:pPr>
            <a:r>
              <a:rPr lang="pt-BR" altLang="pt-BR"/>
              <a:t>echo  [–opção] mensagem</a:t>
            </a:r>
          </a:p>
          <a:p>
            <a:pPr lvl="1">
              <a:buFont typeface="Wingdings" pitchFamily="2" charset="2"/>
              <a:buNone/>
            </a:pPr>
            <a:endParaRPr lang="pt-BR" altLang="pt-BR"/>
          </a:p>
          <a:p>
            <a:pPr lvl="1">
              <a:buFont typeface="Wingdings" pitchFamily="2" charset="2"/>
              <a:buNone/>
            </a:pPr>
            <a:r>
              <a:rPr lang="pt-BR" altLang="pt-BR"/>
              <a:t>echo  [–opção] “mensagem”</a:t>
            </a:r>
          </a:p>
          <a:p>
            <a:pPr lvl="1">
              <a:buFont typeface="Wingdings" pitchFamily="2" charset="2"/>
              <a:buNone/>
            </a:pPr>
            <a:endParaRPr lang="pt-BR" altLang="pt-BR"/>
          </a:p>
          <a:p>
            <a:pPr lvl="1">
              <a:buFont typeface="Wingdings" pitchFamily="2" charset="2"/>
              <a:buNone/>
            </a:pPr>
            <a:r>
              <a:rPr lang="pt-BR" altLang="pt-BR"/>
              <a:t>echo  [–opção] ‘mensagem’</a:t>
            </a:r>
          </a:p>
          <a:p>
            <a:endParaRPr lang="pt-BR" altLang="pt-BR"/>
          </a:p>
          <a:p>
            <a:r>
              <a:rPr lang="pt-BR" altLang="pt-BR"/>
              <a:t>Exibe uma linha de texto.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 Linguagem de Programação Shell Script</a:t>
            </a: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Comando echo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Escapes do comando echo</a:t>
            </a:r>
          </a:p>
          <a:p>
            <a:endParaRPr lang="pt-BR" altLang="pt-BR"/>
          </a:p>
          <a:p>
            <a:pPr lvl="1"/>
            <a:r>
              <a:rPr lang="en-US" altLang="pt-BR"/>
              <a:t>\\ - barra</a:t>
            </a:r>
          </a:p>
          <a:p>
            <a:pPr lvl="1"/>
            <a:r>
              <a:rPr lang="en-US" altLang="pt-BR"/>
              <a:t>\a - alerta (BEL)</a:t>
            </a:r>
          </a:p>
          <a:p>
            <a:pPr lvl="1"/>
            <a:r>
              <a:rPr lang="en-US" altLang="pt-BR"/>
              <a:t>\c – suprime a quebra de linha</a:t>
            </a:r>
          </a:p>
          <a:p>
            <a:pPr lvl="1"/>
            <a:r>
              <a:rPr lang="en-US" altLang="pt-BR"/>
              <a:t>\n – nova linha</a:t>
            </a:r>
          </a:p>
          <a:p>
            <a:pPr lvl="1"/>
            <a:r>
              <a:rPr lang="en-US" altLang="pt-BR"/>
              <a:t>\t    Tabulação horizontal tab</a:t>
            </a:r>
          </a:p>
          <a:p>
            <a:pPr lvl="1"/>
            <a:r>
              <a:rPr lang="en-US" altLang="pt-BR"/>
              <a:t>\v    Tabulação vertical tab</a:t>
            </a:r>
          </a:p>
          <a:p>
            <a:endParaRPr lang="en-US" altLang="pt-BR"/>
          </a:p>
          <a:p>
            <a:r>
              <a:rPr lang="en-US" altLang="pt-BR"/>
              <a:t>Utilizar sempre com a opção -e</a:t>
            </a:r>
            <a:endParaRPr lang="pt-BR" alt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 Linguagem de Programação Shell Script</a:t>
            </a: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Variáveis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Não possui tipos de dados.</a:t>
            </a:r>
          </a:p>
          <a:p>
            <a:endParaRPr lang="pt-BR" altLang="pt-BR"/>
          </a:p>
          <a:p>
            <a:r>
              <a:rPr lang="pt-BR" altLang="pt-BR"/>
              <a:t>Utiliza string para representar todos os tipos de dados que serão usados pelas variáveis.</a:t>
            </a:r>
          </a:p>
          <a:p>
            <a:endParaRPr lang="pt-BR" altLang="pt-BR"/>
          </a:p>
          <a:p>
            <a:r>
              <a:rPr lang="pt-BR" altLang="pt-BR"/>
              <a:t>Considerações importantes sobre as variáveis:</a:t>
            </a:r>
          </a:p>
          <a:p>
            <a:pPr lvl="1"/>
            <a:endParaRPr lang="pt-BR" altLang="pt-BR"/>
          </a:p>
          <a:p>
            <a:pPr lvl="1"/>
            <a:r>
              <a:rPr lang="pt-BR" altLang="pt-BR"/>
              <a:t>Usar apenas caracteres alfanuméricos e </a:t>
            </a:r>
            <a:r>
              <a:rPr lang="pt-BR" altLang="pt-BR" i="1"/>
              <a:t>underline</a:t>
            </a:r>
            <a:r>
              <a:rPr lang="pt-BR" altLang="pt-BR"/>
              <a:t>;</a:t>
            </a:r>
          </a:p>
          <a:p>
            <a:pPr lvl="1"/>
            <a:r>
              <a:rPr lang="pt-BR" altLang="pt-BR"/>
              <a:t>Começar apenas com letra ou </a:t>
            </a:r>
            <a:r>
              <a:rPr lang="pt-BR" altLang="pt-BR" i="1"/>
              <a:t>underline</a:t>
            </a:r>
            <a:r>
              <a:rPr lang="pt-BR" altLang="pt-BR"/>
              <a:t> (número não pode);</a:t>
            </a:r>
          </a:p>
          <a:p>
            <a:pPr lvl="1"/>
            <a:r>
              <a:rPr lang="pt-BR" altLang="pt-BR"/>
              <a:t>Não deve conter espaços em branco;</a:t>
            </a:r>
          </a:p>
          <a:p>
            <a:pPr lvl="1"/>
            <a:r>
              <a:rPr lang="pt-BR" altLang="pt-BR"/>
              <a:t>Os identificadores NÃO podem conter acentos!</a:t>
            </a:r>
          </a:p>
          <a:p>
            <a:pPr lvl="1"/>
            <a:endParaRPr lang="pt-BR" altLang="pt-BR"/>
          </a:p>
          <a:p>
            <a:r>
              <a:rPr lang="pt-BR" altLang="pt-BR"/>
              <a:t>No que diz respeito aos nomes de variáveis não há palavras reservadas.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altLang="pt-BR"/>
              <a:t>A Linguagem de Programação Shell Script</a:t>
            </a: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Variáveis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Variáveis do Usuário</a:t>
            </a:r>
          </a:p>
          <a:p>
            <a:endParaRPr lang="pt-BR" altLang="pt-BR"/>
          </a:p>
          <a:p>
            <a:pPr lvl="1"/>
            <a:r>
              <a:rPr lang="pt-BR" altLang="pt-BR"/>
              <a:t>São aquelas declaradas, lidas, inicializadas e modificadas pelo próprio usuário.</a:t>
            </a:r>
          </a:p>
          <a:p>
            <a:endParaRPr lang="pt-BR" altLang="pt-BR"/>
          </a:p>
          <a:p>
            <a:r>
              <a:rPr lang="pt-BR" altLang="pt-BR"/>
              <a:t>São declaradas como:</a:t>
            </a:r>
          </a:p>
          <a:p>
            <a:pPr lvl="2">
              <a:lnSpc>
                <a:spcPct val="0"/>
              </a:lnSpc>
              <a:buFont typeface="Wingdings" pitchFamily="2" charset="2"/>
              <a:buNone/>
            </a:pPr>
            <a:endParaRPr lang="pt-BR" altLang="pt-BR"/>
          </a:p>
          <a:p>
            <a:pPr lvl="2">
              <a:buFont typeface="Wingdings" pitchFamily="2" charset="2"/>
              <a:buNone/>
            </a:pPr>
            <a:r>
              <a:rPr lang="pt-BR" altLang="pt-BR"/>
              <a:t>nome_variavel=Conteúdo da Variável</a:t>
            </a:r>
          </a:p>
          <a:p>
            <a:endParaRPr lang="pt-BR" altLang="pt-BR"/>
          </a:p>
          <a:p>
            <a:r>
              <a:rPr lang="pt-BR" altLang="pt-BR"/>
              <a:t>Variável Local ou Global (export).</a:t>
            </a:r>
          </a:p>
          <a:p>
            <a:endParaRPr lang="pt-BR" altLang="pt-BR"/>
          </a:p>
          <a:p>
            <a:r>
              <a:rPr lang="pt-BR" altLang="pt-BR"/>
              <a:t>Existe diferença entre usar 'aspas simples', "aspas duplas", `crases`e não usar nada.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">
  <a:themeElements>
    <a:clrScheme name="slide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slide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pt-BR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pt-BR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slide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modelo_original</Template>
  <TotalTime>909</TotalTime>
  <Words>1628</Words>
  <Application>Microsoft Office PowerPoint</Application>
  <PresentationFormat>Apresentação na tela (4:3)</PresentationFormat>
  <Paragraphs>443</Paragraphs>
  <Slides>32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Times New Roman</vt:lpstr>
      <vt:lpstr>Verdana</vt:lpstr>
      <vt:lpstr>Wingdings</vt:lpstr>
      <vt:lpstr>slides</vt:lpstr>
      <vt:lpstr>A Linguagem de Programação Shell Script</vt:lpstr>
      <vt:lpstr>Tópicos</vt:lpstr>
      <vt:lpstr>O Shell e a linguagem</vt:lpstr>
      <vt:lpstr>O Shell Script</vt:lpstr>
      <vt:lpstr>Redirecionamento</vt:lpstr>
      <vt:lpstr>Comando echo</vt:lpstr>
      <vt:lpstr>Comando echo</vt:lpstr>
      <vt:lpstr>Variáveis</vt:lpstr>
      <vt:lpstr>Variáveis</vt:lpstr>
      <vt:lpstr>Variáveis</vt:lpstr>
      <vt:lpstr>Variáveis</vt:lpstr>
      <vt:lpstr>Variáveis</vt:lpstr>
      <vt:lpstr>Variáveis</vt:lpstr>
      <vt:lpstr>Variáveis</vt:lpstr>
      <vt:lpstr>Variáveis</vt:lpstr>
      <vt:lpstr>Parâmetros</vt:lpstr>
      <vt:lpstr>Parâmetros</vt:lpstr>
      <vt:lpstr>Comando read</vt:lpstr>
      <vt:lpstr>Comando case</vt:lpstr>
      <vt:lpstr>Comando case</vt:lpstr>
      <vt:lpstr>Comando for</vt:lpstr>
      <vt:lpstr>Comando test</vt:lpstr>
      <vt:lpstr>Comando test</vt:lpstr>
      <vt:lpstr>Comando test</vt:lpstr>
      <vt:lpstr>Comando test</vt:lpstr>
      <vt:lpstr>Comando test</vt:lpstr>
      <vt:lpstr>Comando if</vt:lpstr>
      <vt:lpstr>Comando while</vt:lpstr>
      <vt:lpstr>Formatadores para o date</vt:lpstr>
      <vt:lpstr>Formatadores para o date</vt:lpstr>
      <vt:lpstr>Apresentação do PowerPoint</vt:lpstr>
      <vt:lpstr>A Linguagem de Programação Shell Script</vt:lpstr>
    </vt:vector>
  </TitlesOfParts>
  <Company>FACEN - UNIMEP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Linguagem de Programação Shell Script.</dc:title>
  <dc:subject>Shell Script Aplicado ao Sistema Operacional LINUX.</dc:subject>
  <dc:creator>Prof. Dr. José Luís Zem.</dc:creator>
  <cp:lastModifiedBy>Operador</cp:lastModifiedBy>
  <cp:revision>220</cp:revision>
  <cp:lastPrinted>2003-07-31T15:41:37Z</cp:lastPrinted>
  <dcterms:created xsi:type="dcterms:W3CDTF">2003-07-22T15:23:11Z</dcterms:created>
  <dcterms:modified xsi:type="dcterms:W3CDTF">2015-02-27T22:26:35Z</dcterms:modified>
</cp:coreProperties>
</file>