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10287000" cy="18288000"/>
  <p:embeddedFontLs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ebas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bb54a6871_1_7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bb54a6871_1_7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b54a6871_1_34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bb54a6871_1_34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bb54a6871_1_27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ebb54a6871_1_27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bb54a6871_1_30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ebb54a6871_1_30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bb54a6871_1_5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ebb54a6871_1_5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bb54a6871_1_15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ebb54a6871_1_15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bb54a6871_1_6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ebb54a6871_1_6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bb54a6871_1_23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ebb54a6871_1_23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bb54a6871_1_17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ebb54a6871_1_17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b54a6871_0_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b54a6871_0_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bb54a6871_3_6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ebb54a6871_3_6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bb54a6871_1_35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ebb54a6871_1_35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b54a6871_1_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bb54a6871_1_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b54a6871_1_3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1인당 GDP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인도 - 2,099.50USD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방글라데시 - 1,855.74USD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bb54a6871_1_3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b54a6871_0_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bb54a6871_0_1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b54a6871_1_13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bb54a6871_1_13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10" Type="http://schemas.openxmlformats.org/officeDocument/2006/relationships/image" Target="../media/image47.png"/><Relationship Id="rId9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48.png"/><Relationship Id="rId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9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767833" y="853363"/>
            <a:ext cx="13647300" cy="8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0">
                <a:latin typeface="Impact"/>
                <a:ea typeface="Impact"/>
                <a:cs typeface="Impact"/>
                <a:sym typeface="Impact"/>
              </a:rPr>
              <a:t>COVID-19</a:t>
            </a:r>
            <a:endParaRPr sz="21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India</a:t>
            </a:r>
            <a:endParaRPr sz="21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764924" y="7496758"/>
            <a:ext cx="8650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5FFF"/>
                </a:solidFill>
              </a:rPr>
              <a:t> 인도, 그리고 인도 vs 방글라데시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797075" y="8717288"/>
            <a:ext cx="82803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 </a:t>
            </a:r>
            <a:r>
              <a:rPr b="1" lang="en-US" sz="3600"/>
              <a:t>4조 </a:t>
            </a:r>
            <a:r>
              <a:rPr lang="en-US" sz="2900"/>
              <a:t>곽승현       윤지원        이창준</a:t>
            </a:r>
            <a:endParaRPr i="0" sz="2500" u="none" cap="none" strike="noStrike">
              <a:solidFill>
                <a:schemeClr val="dk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725" y="4451199"/>
            <a:ext cx="3406724" cy="24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025" y="1108162"/>
            <a:ext cx="1129700" cy="11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425" y="1581913"/>
            <a:ext cx="1354024" cy="13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2175" y="8638459"/>
            <a:ext cx="779500" cy="82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6988" y="8608088"/>
            <a:ext cx="779509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97975" y="8658814"/>
            <a:ext cx="779500" cy="7850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20981200" y="1885950"/>
            <a:ext cx="12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" y="0"/>
            <a:ext cx="18288000" cy="3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9929425"/>
            <a:ext cx="18288000" cy="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223" name="Google Shape;223;p22"/>
          <p:cNvSpPr txBox="1"/>
          <p:nvPr/>
        </p:nvSpPr>
        <p:spPr>
          <a:xfrm>
            <a:off x="560644" y="779471"/>
            <a:ext cx="2000276" cy="233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89215" y="3122991"/>
            <a:ext cx="5285962" cy="74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/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589215" y="4941637"/>
            <a:ext cx="5285962" cy="74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2700"/>
              <a:t> 도시별 확진자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89215" y="3963877"/>
            <a:ext cx="4898413" cy="95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3500">
                <a:solidFill>
                  <a:srgbClr val="3F5FFF"/>
                </a:solidFill>
              </a:rPr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6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3375" y="2535150"/>
            <a:ext cx="12520376" cy="7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/>
        </p:nvSpPr>
        <p:spPr>
          <a:xfrm>
            <a:off x="5500457" y="1073609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237" name="Google Shape;237;p23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589215" y="3122991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/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589215" y="3979634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89215" y="4820520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3500">
                <a:solidFill>
                  <a:srgbClr val="3F5FFF"/>
                </a:solidFill>
              </a:rPr>
              <a:t>도시별 확진자</a:t>
            </a: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1063" y="2900374"/>
            <a:ext cx="7853074" cy="50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/>
        </p:nvSpPr>
        <p:spPr>
          <a:xfrm>
            <a:off x="5500457" y="1073609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251" name="Google Shape;251;p24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589215" y="3122991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/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589215" y="3979634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589215" y="4820520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3500">
                <a:solidFill>
                  <a:srgbClr val="3F5FFF"/>
                </a:solidFill>
              </a:rPr>
              <a:t>도시별 확진자</a:t>
            </a: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6725" y="4140675"/>
            <a:ext cx="13137476" cy="61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5500457" y="1073609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265" name="Google Shape;265;p25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589215" y="3122991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/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89215" y="3979634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589215" y="4820520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3500">
                <a:solidFill>
                  <a:srgbClr val="3F5FFF"/>
                </a:solidFill>
              </a:rPr>
              <a:t>도시별 확진자</a:t>
            </a: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3800" y="3870900"/>
            <a:ext cx="13084200" cy="62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/>
        </p:nvSpPr>
        <p:spPr>
          <a:xfrm>
            <a:off x="5500457" y="1073609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279" name="Google Shape;279;p26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89215" y="3122991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/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589215" y="3979634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589215" y="4820520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3500">
                <a:solidFill>
                  <a:srgbClr val="3F5FFF"/>
                </a:solidFill>
              </a:rPr>
              <a:t>도시별 확진자</a:t>
            </a: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925" y="4034108"/>
            <a:ext cx="13137475" cy="610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855558" y="3360089"/>
            <a:ext cx="4198500" cy="6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-US" sz="23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6534325" y="4314725"/>
            <a:ext cx="4198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>
                <a:solidFill>
                  <a:srgbClr val="FFFFFF"/>
                </a:solidFill>
              </a:rPr>
              <a:t>인도 vs 방글라데시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54394" y="5106869"/>
            <a:ext cx="2853359" cy="45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17897" y="5272538"/>
            <a:ext cx="2857678" cy="12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/>
        </p:nvSpPr>
        <p:spPr>
          <a:xfrm>
            <a:off x="4572004" y="2918403"/>
            <a:ext cx="7169400" cy="4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8"/>
          <p:cNvSpPr txBox="1"/>
          <p:nvPr/>
        </p:nvSpPr>
        <p:spPr>
          <a:xfrm>
            <a:off x="5427049" y="1117800"/>
            <a:ext cx="75330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highlight>
                  <a:schemeClr val="dk1"/>
                </a:highlight>
              </a:rPr>
              <a:t> 인도 vs 방글라데시</a:t>
            </a:r>
            <a:endParaRPr sz="18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302" name="Google Shape;302;p28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344" y="1982249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7049" y="2221675"/>
            <a:ext cx="12520375" cy="786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/>
        </p:nvSpPr>
        <p:spPr>
          <a:xfrm>
            <a:off x="1855558" y="3360089"/>
            <a:ext cx="4198500" cy="6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-US" sz="23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6869775" y="4370650"/>
            <a:ext cx="4198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 분석 결과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54394" y="5106869"/>
            <a:ext cx="2853359" cy="45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17897" y="5272538"/>
            <a:ext cx="2857678" cy="12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/>
        </p:nvSpPr>
        <p:spPr>
          <a:xfrm>
            <a:off x="5427057" y="953109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분석 결과 요약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933913" y="1522664"/>
            <a:ext cx="3109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분석 결과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" y="23849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684" y="2936700"/>
            <a:ext cx="9314625" cy="50823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4933354" y="6305580"/>
            <a:ext cx="2436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Bebas Neue"/>
                <a:ea typeface="Bebas Neue"/>
                <a:cs typeface="Bebas Neue"/>
                <a:sym typeface="Bebas Neue"/>
              </a:rPr>
              <a:t>climate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1255" y="4120096"/>
            <a:ext cx="1645502" cy="171943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005145" y="6305573"/>
            <a:ext cx="2436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HEALTH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11062615" y="6305580"/>
            <a:ext cx="24360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ECONOMIC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-US" sz="2500">
                <a:latin typeface="Bebas Neue"/>
                <a:ea typeface="Bebas Neue"/>
                <a:cs typeface="Bebas Neue"/>
                <a:sym typeface="Bebas Neue"/>
              </a:rPr>
              <a:t>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040948" y="5313230"/>
            <a:ext cx="3306951" cy="5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9098438" y="5313230"/>
            <a:ext cx="3306951" cy="5958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 txBox="1"/>
          <p:nvPr/>
        </p:nvSpPr>
        <p:spPr>
          <a:xfrm>
            <a:off x="5769924" y="8193650"/>
            <a:ext cx="62295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chemeClr val="dk1"/>
                </a:solidFill>
                <a:highlight>
                  <a:srgbClr val="FFFFFF"/>
                </a:highlight>
              </a:rPr>
              <a:t>大同小</a:t>
            </a:r>
            <a:r>
              <a:rPr lang="en-US" sz="6000">
                <a:solidFill>
                  <a:schemeClr val="dk1"/>
                </a:solidFill>
                <a:highlight>
                  <a:srgbClr val="FFFFFF"/>
                </a:highlight>
              </a:rPr>
              <a:t>異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6021" y="4317149"/>
            <a:ext cx="2001597" cy="171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37051" y="3811688"/>
            <a:ext cx="1645498" cy="233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/>
        </p:nvSpPr>
        <p:spPr>
          <a:xfrm>
            <a:off x="1855558" y="3360089"/>
            <a:ext cx="4198500" cy="6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-US" sz="23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7288650" y="4538350"/>
            <a:ext cx="4198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 GUI 구현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54394" y="5106869"/>
            <a:ext cx="2853359" cy="45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17897" y="5272538"/>
            <a:ext cx="2857678" cy="1217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11487155" y="4293870"/>
            <a:ext cx="59121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124825" y="1307704"/>
            <a:ext cx="4801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Bebas Neue"/>
                <a:ea typeface="Bebas Neue"/>
                <a:cs typeface="Bebas Neue"/>
                <a:sym typeface="Bebas Neue"/>
              </a:rPr>
              <a:t>TIMELINE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41" y="262185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243" y="3042250"/>
            <a:ext cx="15278576" cy="6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100">
                <a:solidFill>
                  <a:schemeClr val="lt1"/>
                </a:solidFill>
                <a:highlight>
                  <a:schemeClr val="dk1"/>
                </a:highlight>
              </a:rPr>
              <a:t> GUI 구현</a:t>
            </a:r>
            <a:endParaRPr sz="25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</p:txBody>
      </p:sp>
      <p:sp>
        <p:nvSpPr>
          <p:cNvPr id="349" name="Google Shape;349;p32"/>
          <p:cNvSpPr txBox="1"/>
          <p:nvPr/>
        </p:nvSpPr>
        <p:spPr>
          <a:xfrm>
            <a:off x="489894" y="378046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419" y="2079849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6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333600" y="3835750"/>
            <a:ext cx="176208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/>
              <a:t>동영상</a:t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112" y="6666961"/>
            <a:ext cx="11873787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/>
          <p:nvPr/>
        </p:nvSpPr>
        <p:spPr>
          <a:xfrm>
            <a:off x="333600" y="3472350"/>
            <a:ext cx="176208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00"/>
              <a:t>Q&amp;A</a:t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962" y="3261690"/>
            <a:ext cx="11873787" cy="31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112" y="6666961"/>
            <a:ext cx="11873787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333600" y="3472350"/>
            <a:ext cx="176208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962" y="3261690"/>
            <a:ext cx="11873787" cy="31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8056397" y="2282923"/>
            <a:ext cx="1072174" cy="92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522541" y="2063867"/>
            <a:ext cx="6481248" cy="206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003800" y="2554125"/>
            <a:ext cx="6796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주제 선정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003805" y="3315411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인도 코로나 현황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9003805" y="4076681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인도 vs 방글라데시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003805" y="5599218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GUI 환경 구현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541" y="360510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694224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9003805" y="4837943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분석 결과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487" y="4268888"/>
            <a:ext cx="1372050" cy="1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125" y="6056450"/>
            <a:ext cx="2662775" cy="34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855558" y="3360089"/>
            <a:ext cx="4198650" cy="66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930772" y="4396209"/>
            <a:ext cx="34341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 주제 선정</a:t>
            </a:r>
            <a:endParaRPr i="0" sz="3400" u="none" cap="none" strike="noStrike">
              <a:solidFill>
                <a:schemeClr val="dk1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54394" y="5106869"/>
            <a:ext cx="2853359" cy="45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17897" y="5272538"/>
            <a:ext cx="2857678" cy="121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1487155" y="4293870"/>
            <a:ext cx="5912049" cy="3163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00">
                <a:solidFill>
                  <a:srgbClr val="FFFFFF"/>
                </a:solidFill>
              </a:rPr>
              <a:t>1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>
                <a:solidFill>
                  <a:srgbClr val="FFFFFF"/>
                </a:solidFill>
              </a:rPr>
              <a:t>분석 주제 선정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00">
                <a:solidFill>
                  <a:srgbClr val="FFFFFF"/>
                </a:solidFill>
              </a:rPr>
              <a:t>2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>
                <a:solidFill>
                  <a:srgbClr val="FFFFFF"/>
                </a:solidFill>
              </a:rPr>
              <a:t>주제 선정 이유 - 인도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00">
                <a:solidFill>
                  <a:srgbClr val="FFFFFF"/>
                </a:solidFill>
              </a:rPr>
              <a:t>3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>
                <a:solidFill>
                  <a:srgbClr val="FFFFFF"/>
                </a:solidFill>
              </a:rPr>
              <a:t>비교군 선정 이유 - 방글라데시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589215" y="3054554"/>
            <a:ext cx="4898413" cy="95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3500">
                <a:solidFill>
                  <a:srgbClr val="3F5FFF"/>
                </a:solidFill>
              </a:rPr>
              <a:t>분석 주제 선정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2004" y="2918403"/>
            <a:ext cx="7169400" cy="4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7"/>
          <p:cNvSpPr txBox="1"/>
          <p:nvPr/>
        </p:nvSpPr>
        <p:spPr>
          <a:xfrm>
            <a:off x="5427049" y="1117800"/>
            <a:ext cx="75330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분석 주제 선정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60654" y="779475"/>
            <a:ext cx="33459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89215" y="4069769"/>
            <a:ext cx="5285962" cy="74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주제 선정 이유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89215" y="4941637"/>
            <a:ext cx="5285962" cy="74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700"/>
              <a:t>비교군 주제 선정 및 이유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82267" y="2979841"/>
            <a:ext cx="5147826" cy="66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2633699" y="3829565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유기 동물 관리 &amp; 동물병원 약국정보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2633701" y="5392998"/>
            <a:ext cx="2892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배달관련 유동 인구 데이터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3511650" y="7003200"/>
            <a:ext cx="2000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가축 전염병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3689699" y="8514999"/>
            <a:ext cx="2411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요일/ 연령대/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사고 유형별 교통 사고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5487654" y="3827910"/>
            <a:ext cx="6330848" cy="226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5726663" y="4404125"/>
            <a:ext cx="63309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분석 </a:t>
            </a:r>
            <a:r>
              <a:rPr lang="en-US" sz="3400">
                <a:solidFill>
                  <a:srgbClr val="FFFFF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15725701" y="1029301"/>
            <a:ext cx="1563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(\_(\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(„• ֊ •„)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O💖O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2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8"/>
          <p:cNvSpPr txBox="1"/>
          <p:nvPr/>
        </p:nvSpPr>
        <p:spPr>
          <a:xfrm>
            <a:off x="5427057" y="1105496"/>
            <a:ext cx="8394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주제 선정 이유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9186417" y="3054541"/>
            <a:ext cx="5147826" cy="661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589215" y="3054554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>
                <a:solidFill>
                  <a:schemeClr val="dk1"/>
                </a:solidFill>
              </a:rPr>
              <a:t>분석 주제 선정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01040" y="3894369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3500">
                <a:solidFill>
                  <a:srgbClr val="3F5FFF"/>
                </a:solidFill>
              </a:rPr>
              <a:t>주제 선정 이유</a:t>
            </a:r>
            <a:endParaRPr b="0" i="0" sz="3500" u="none" cap="none" strike="noStrike">
              <a:solidFill>
                <a:srgbClr val="3F5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89215" y="4941637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700"/>
              <a:t>비교군 주제 선정 및 이유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0103474" y="3978865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인구수 2위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577949" y="5102240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코로나 확진수 2위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0577949" y="5885903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신뢰할만한 공개 데이터 보유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9882187" y="8899078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카스트제도 -- 하층민이 많다.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0577962" y="7235828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위생관념에 취약하다. 확진자 ♕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427047" y="1117800"/>
            <a:ext cx="114468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비교군  선정 및 이유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3600431" y="4272768"/>
            <a:ext cx="42783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유기 동물 관리 &amp; 동물병원 약국정보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배달관련 유동 인구 데이터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가축 전염병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2870420" y="6887415"/>
            <a:ext cx="40323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89215" y="3054554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700">
                <a:solidFill>
                  <a:schemeClr val="dk1"/>
                </a:solidFill>
              </a:rPr>
              <a:t>분석 주제 선정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89215" y="3993569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>
                <a:solidFill>
                  <a:schemeClr val="dk1"/>
                </a:solidFill>
              </a:rPr>
              <a:t>주제 선정 이유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01615" y="4885137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3F5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900">
                <a:solidFill>
                  <a:srgbClr val="3F5FFF"/>
                </a:solidFill>
                <a:highlight>
                  <a:schemeClr val="lt1"/>
                </a:highlight>
              </a:rPr>
              <a:t>비교군 주제 선정 및 이유</a:t>
            </a:r>
            <a:endParaRPr b="0" i="0" sz="2900" u="none" cap="none" strike="noStrike">
              <a:solidFill>
                <a:srgbClr val="3F5FF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1325" y="2535151"/>
            <a:ext cx="7557151" cy="716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4651" y="5817713"/>
            <a:ext cx="2483550" cy="1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1050" y="5799109"/>
            <a:ext cx="2547200" cy="186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6769750" y="3429000"/>
            <a:ext cx="1956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기후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487625" y="7983025"/>
            <a:ext cx="306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지리적 위치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5222600" y="5368375"/>
            <a:ext cx="306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1인당 GDP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1855558" y="3360089"/>
            <a:ext cx="4198500" cy="6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-US" sz="23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6436526" y="4353850"/>
            <a:ext cx="41985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  인도 코로나 현황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54394" y="5106869"/>
            <a:ext cx="2853359" cy="45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17897" y="5272538"/>
            <a:ext cx="2857678" cy="121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11487155" y="4293870"/>
            <a:ext cx="59121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01. 월별 확진자/ 사망자 현황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00">
                <a:solidFill>
                  <a:srgbClr val="FFFFFF"/>
                </a:solidFill>
              </a:rPr>
              <a:t>2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>
                <a:solidFill>
                  <a:srgbClr val="FFFFFF"/>
                </a:solidFill>
              </a:rPr>
              <a:t>일별 확진자/ 사망자 현황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00">
                <a:solidFill>
                  <a:srgbClr val="FFFFFF"/>
                </a:solidFill>
              </a:rPr>
              <a:t>3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>
                <a:solidFill>
                  <a:srgbClr val="FFFFFF"/>
                </a:solidFill>
              </a:rPr>
              <a:t>도시별 확진자 현황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589215" y="3054554"/>
            <a:ext cx="4898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3500">
                <a:solidFill>
                  <a:srgbClr val="3F5FFF"/>
                </a:solidFill>
              </a:rPr>
              <a:t>월별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427049" y="1117800"/>
            <a:ext cx="75330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 인도 코로나19 현황 </a:t>
            </a:r>
            <a:r>
              <a:rPr lang="en-US" sz="3400">
                <a:solidFill>
                  <a:schemeClr val="lt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🍛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60644" y="77947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400"/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89215" y="4069769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700"/>
              <a:t>일별 확진자/사망자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589215" y="4941637"/>
            <a:ext cx="5286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700"/>
              <a:t>도시별 확진자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12633699" y="3829565"/>
            <a:ext cx="375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유기 동물 관리 &amp; 동물병원 약국정보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12633701" y="5392998"/>
            <a:ext cx="2892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배달관련 유동 인구 데이터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13511650" y="7003200"/>
            <a:ext cx="2000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가축 전염병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3689699" y="8514999"/>
            <a:ext cx="2411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요일/ 연령대/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사고 유형별 교통 사고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7615" y="6360475"/>
            <a:ext cx="48672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7631" y="4590248"/>
            <a:ext cx="48672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92000" y="1929926"/>
            <a:ext cx="6867050" cy="662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9975" y="2221687"/>
            <a:ext cx="4802583" cy="204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