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1"/>
  </p:notesMasterIdLst>
  <p:sldIdLst>
    <p:sldId id="256" r:id="rId2"/>
    <p:sldId id="297" r:id="rId3"/>
    <p:sldId id="299" r:id="rId4"/>
    <p:sldId id="343" r:id="rId5"/>
    <p:sldId id="298" r:id="rId6"/>
    <p:sldId id="336" r:id="rId7"/>
    <p:sldId id="337" r:id="rId8"/>
    <p:sldId id="345" r:id="rId9"/>
    <p:sldId id="300" r:id="rId10"/>
    <p:sldId id="301" r:id="rId11"/>
    <p:sldId id="302" r:id="rId12"/>
    <p:sldId id="303" r:id="rId13"/>
    <p:sldId id="304" r:id="rId14"/>
    <p:sldId id="305" r:id="rId15"/>
    <p:sldId id="341" r:id="rId16"/>
    <p:sldId id="348" r:id="rId17"/>
    <p:sldId id="306" r:id="rId18"/>
    <p:sldId id="307" r:id="rId19"/>
    <p:sldId id="308" r:id="rId20"/>
    <p:sldId id="309" r:id="rId21"/>
    <p:sldId id="311" r:id="rId22"/>
    <p:sldId id="313" r:id="rId23"/>
    <p:sldId id="314" r:id="rId24"/>
    <p:sldId id="338" r:id="rId25"/>
    <p:sldId id="315" r:id="rId26"/>
    <p:sldId id="339" r:id="rId27"/>
    <p:sldId id="333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42" r:id="rId37"/>
    <p:sldId id="346" r:id="rId38"/>
    <p:sldId id="347" r:id="rId39"/>
    <p:sldId id="332" r:id="rId4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  <p:embeddedFont>
      <p:font typeface="Roboto Slab" pitchFamily="2" charset="0"/>
      <p:regular r:id="rId50"/>
      <p:bold r:id="rId51"/>
    </p:embeddedFont>
    <p:embeddedFont>
      <p:font typeface="Source Sans Pro" panose="020B050303040302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2" autoAdjust="0"/>
    <p:restoredTop sz="91909" autoAdjust="0"/>
  </p:normalViewPr>
  <p:slideViewPr>
    <p:cSldViewPr>
      <p:cViewPr varScale="1">
        <p:scale>
          <a:sx n="114" d="100"/>
          <a:sy n="114" d="100"/>
        </p:scale>
        <p:origin x="1072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74011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c-plus-plus-vs-go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indianappdevelopers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https://en.wikipedia.org/wiki/Languages_used_on_the_Internet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334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https://www.jetbrains.com/pycharm/download/#section=windows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449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248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762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64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easy</a:t>
            </a:r>
          </a:p>
          <a:p>
            <a:pPr lvl="1"/>
            <a:r>
              <a:rPr lang="en-US" altLang="zh-CN" dirty="0"/>
              <a:t>https://www.codewars.com/kata/50654ddff44f800200000004/train/python</a:t>
            </a:r>
          </a:p>
          <a:p>
            <a:r>
              <a:rPr lang="en-US" altLang="zh-CN" dirty="0"/>
              <a:t>normal</a:t>
            </a:r>
          </a:p>
          <a:p>
            <a:pPr lvl="1"/>
            <a:r>
              <a:rPr lang="en-US" altLang="zh-CN" dirty="0"/>
              <a:t>https://www.codewars.com/kata/55c6126177c9441a570000cc/python</a:t>
            </a:r>
          </a:p>
          <a:p>
            <a:r>
              <a:rPr lang="en-US" altLang="zh-CN" dirty="0"/>
              <a:t>hard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98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Python</a:t>
            </a:r>
            <a:r>
              <a:rPr lang="zh-CN" altLang="en-US"/>
              <a:t>编写的著名应用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Dropbox — </a:t>
            </a:r>
            <a:r>
              <a:rPr lang="zh-CN" altLang="en-US"/>
              <a:t>文件分享软件</a:t>
            </a:r>
          </a:p>
          <a:p>
            <a:r>
              <a:rPr lang="en-US" altLang="zh-CN"/>
              <a:t>Instagram — </a:t>
            </a:r>
            <a:r>
              <a:rPr lang="zh-CN" altLang="en-US"/>
              <a:t>图片分享软件</a:t>
            </a:r>
          </a:p>
          <a:p>
            <a:r>
              <a:rPr lang="zh-CN" altLang="en-US"/>
              <a:t>豆瓣网 </a:t>
            </a:r>
            <a:r>
              <a:rPr lang="en-US" altLang="zh-CN"/>
              <a:t>— </a:t>
            </a:r>
            <a:r>
              <a:rPr lang="zh-CN" altLang="en-US"/>
              <a:t>国内著名的图书、唱片、电影评论网站</a:t>
            </a:r>
          </a:p>
          <a:p>
            <a:r>
              <a:rPr lang="zh-CN" altLang="en-US"/>
              <a:t>知乎网 </a:t>
            </a:r>
            <a:r>
              <a:rPr lang="en-US" altLang="zh-CN"/>
              <a:t>— </a:t>
            </a:r>
            <a:r>
              <a:rPr lang="zh-CN" altLang="en-US"/>
              <a:t>国内著名的问答网站</a:t>
            </a:r>
          </a:p>
          <a:p>
            <a:r>
              <a:rPr lang="zh-CN" altLang="en-US"/>
              <a:t>果壳网 </a:t>
            </a:r>
            <a:r>
              <a:rPr lang="en-US" altLang="zh-CN"/>
              <a:t>— </a:t>
            </a:r>
            <a:r>
              <a:rPr lang="zh-CN" altLang="en-US"/>
              <a:t>国内著名的泛科技主题网站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56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该搜索排名主要基于搜索引擎的数据</a:t>
            </a:r>
          </a:p>
        </p:txBody>
      </p:sp>
    </p:spTree>
    <p:extLst>
      <p:ext uri="{BB962C8B-B14F-4D97-AF65-F5344CB8AC3E}">
        <p14:creationId xmlns:p14="http://schemas.microsoft.com/office/powerpoint/2010/main" val="161167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9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解释器不会检查源代码的语法错误，有语法错误的代码只有执行后才会抛出错误。</a:t>
            </a:r>
            <a:endParaRPr lang="en-US" altLang="zh-CN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# Check the interpreter type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import </a:t>
            </a:r>
            <a:r>
              <a:rPr lang="en-US" altLang="zh-CN"/>
              <a:t>platform</a:t>
            </a: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print</a:t>
            </a:r>
            <a:r>
              <a:rPr lang="en-US" altLang="zh-CN" sz="1200" i="1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/>
              <a:t>platform.python_implementation</a:t>
            </a:r>
            <a:r>
              <a:rPr lang="en-US" altLang="zh-CN" sz="1200" i="1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())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38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GIL</a:t>
            </a:r>
            <a:r>
              <a:rPr lang="zh-CN" altLang="en-US" dirty="0"/>
              <a:t>： </a:t>
            </a:r>
            <a:r>
              <a:rPr lang="en-US" altLang="zh-CN" dirty="0"/>
              <a:t>global interpreter lock</a:t>
            </a:r>
            <a:r>
              <a:rPr lang="zh-CN" altLang="en-US" dirty="0"/>
              <a:t>使得</a:t>
            </a:r>
            <a:r>
              <a:rPr lang="en-US" altLang="zh-CN" dirty="0"/>
              <a:t>python</a:t>
            </a:r>
            <a:r>
              <a:rPr lang="zh-CN" altLang="en-US" dirty="0"/>
              <a:t>程序实际上不能并发运行，无法利用</a:t>
            </a:r>
            <a:r>
              <a:rPr lang="en-US" altLang="zh-CN" dirty="0"/>
              <a:t>CPU</a:t>
            </a:r>
            <a:r>
              <a:rPr lang="zh-CN" altLang="en-US" dirty="0"/>
              <a:t>多核</a:t>
            </a:r>
          </a:p>
        </p:txBody>
      </p:sp>
    </p:spTree>
    <p:extLst>
      <p:ext uri="{BB962C8B-B14F-4D97-AF65-F5344CB8AC3E}">
        <p14:creationId xmlns:p14="http://schemas.microsoft.com/office/powerpoint/2010/main" val="43987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660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Go or GoLang, as it is called, is a robust system-level language used for programming across large-scale network servers and big distributed systems. </a:t>
            </a:r>
            <a:r>
              <a:rPr lang="en-US" altLang="zh-CN" sz="1200" b="0" i="0" u="sng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  <a:hlinkClick r:id="rId3"/>
              </a:rPr>
              <a:t>Golang emerged as an alternative to C++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 and Java for the </a:t>
            </a:r>
            <a:r>
              <a:rPr lang="en-US" altLang="zh-CN" sz="1200" b="0" i="0" u="sng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  <a:hlinkClick r:id="rId4"/>
              </a:rPr>
              <a:t>app developers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 in the context of what Google needed for its network servers and distributed systems.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BAE99F5-F74F-450B-8692-DAF4B8A40DD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1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339725"/>
            <a:ext cx="5832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40153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136" y="1774086"/>
            <a:ext cx="7955280" cy="4069080"/>
          </a:xfrm>
        </p:spPr>
        <p:txBody>
          <a:bodyPr/>
          <a:lstStyle>
            <a:lvl1pPr>
              <a:lnSpc>
                <a:spcPct val="110000"/>
              </a:lnSpc>
              <a:defRPr sz="2600"/>
            </a:lvl1pPr>
            <a:lvl2pPr>
              <a:lnSpc>
                <a:spcPct val="110000"/>
              </a:lnSpc>
              <a:defRPr sz="2400"/>
            </a:lvl2pPr>
            <a:lvl3pPr>
              <a:lnSpc>
                <a:spcPct val="110000"/>
              </a:lnSpc>
              <a:defRPr sz="2200"/>
            </a:lvl3pPr>
            <a:lvl4pPr>
              <a:lnSpc>
                <a:spcPct val="110000"/>
              </a:lnSpc>
              <a:defRPr sz="2200"/>
            </a:lvl4pPr>
            <a:lvl5pPr>
              <a:lnSpc>
                <a:spcPct val="110000"/>
              </a:lnSpc>
              <a:defRPr sz="2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581A783B-FA21-427C-BB1F-F00F1D0FC79B}" type="datetime1">
              <a:rPr lang="zh-CN" altLang="en-US" smtClean="0"/>
              <a:t>2023/8/27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61" y="779979"/>
            <a:ext cx="8520600" cy="763500"/>
          </a:xfrm>
        </p:spPr>
        <p:txBody>
          <a:bodyPr>
            <a:no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548" y="1914641"/>
            <a:ext cx="4007306" cy="435553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9322" y="1953208"/>
            <a:ext cx="3940317" cy="431043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92C6830D-5A2E-4233-93B1-0D08F65EB96A}" type="datetime1">
              <a:rPr lang="zh-CN" altLang="en-US" smtClean="0"/>
              <a:t>2023/8/27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0D32-7070-4893-947D-03F6FEA8B48C}" type="slidenum">
              <a:rPr lang="zh-CN" alt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7"/>
            <a:ext cx="75717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0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8259558@QQ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i/openai-quickstart-python" TargetMode="External"/><Relationship Id="rId7" Type="http://schemas.openxmlformats.org/officeDocument/2006/relationships/hyperlink" Target="https://github.com/XingangPan/DragGA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facebookresearch/segment-anything" TargetMode="External"/><Relationship Id="rId5" Type="http://schemas.openxmlformats.org/officeDocument/2006/relationships/hyperlink" Target="https://github.com/AUTOMATIC1111/stable-diffusion-webui" TargetMode="External"/><Relationship Id="rId4" Type="http://schemas.openxmlformats.org/officeDocument/2006/relationships/hyperlink" Target="https://github.com/openai/openai-cookbook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sz="5400"/>
              <a:t>Python</a:t>
            </a:r>
            <a:br>
              <a:rPr lang="en-US" altLang="zh-CN" sz="5400"/>
            </a:br>
            <a:r>
              <a:rPr lang="zh-CN" altLang="en-US" sz="5400"/>
              <a:t>程序开发基础</a:t>
            </a:r>
            <a:br>
              <a:rPr lang="en-US" altLang="zh-CN" sz="5400"/>
            </a:br>
            <a:br>
              <a:rPr lang="en-US" altLang="zh-CN" sz="5400"/>
            </a:br>
            <a:endParaRPr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475656" y="3933056"/>
            <a:ext cx="5832600" cy="1046400"/>
          </a:xfrm>
        </p:spPr>
        <p:txBody>
          <a:bodyPr/>
          <a:lstStyle/>
          <a:p>
            <a:r>
              <a:rPr lang="zh-CN" altLang="en-US" dirty="0"/>
              <a:t>周景</a:t>
            </a:r>
            <a:endParaRPr lang="en-US" altLang="zh-CN" dirty="0"/>
          </a:p>
          <a:p>
            <a:r>
              <a:rPr lang="en-US" altLang="zh-CN" dirty="0"/>
              <a:t>8259558@qq.com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Google Shape;278;p13"/>
          <p:cNvSpPr txBox="1">
            <a:spLocks/>
          </p:cNvSpPr>
          <p:nvPr/>
        </p:nvSpPr>
        <p:spPr>
          <a:xfrm>
            <a:off x="824000" y="4795067"/>
            <a:ext cx="4255500" cy="9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764373"/>
            <a:ext cx="6353904" cy="1080451"/>
          </a:xfrm>
        </p:spPr>
        <p:txBody>
          <a:bodyPr/>
          <a:lstStyle/>
          <a:p>
            <a:r>
              <a:rPr lang="en-US" altLang="zh-CN" dirty="0">
                <a:solidFill>
                  <a:srgbClr val="0079BF"/>
                </a:solidFill>
                <a:latin typeface="Roboto" panose="020B0604020202020204" pitchFamily="2" charset="0"/>
              </a:rPr>
              <a:t>TIOBE Index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76511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566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6425912" cy="720079"/>
          </a:xfrm>
        </p:spPr>
        <p:txBody>
          <a:bodyPr/>
          <a:lstStyle/>
          <a:p>
            <a:r>
              <a:rPr lang="en-US" altLang="zh-CN"/>
              <a:t>Why PHYON? </a:t>
            </a:r>
            <a:endParaRPr lang="zh-CN" altLang="en-US"/>
          </a:p>
        </p:txBody>
      </p:sp>
      <p:pic>
        <p:nvPicPr>
          <p:cNvPr id="2050" name="Picture 2" descr="C:\微云同步助手\19软件Python\媒体\FEPIe-MXsAoVv_w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285" y="795576"/>
            <a:ext cx="5161796" cy="606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74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语言可以做什么？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099296" cy="4536504"/>
          </a:xfrm>
        </p:spPr>
        <p:txBody>
          <a:bodyPr>
            <a:normAutofit/>
          </a:bodyPr>
          <a:lstStyle/>
          <a:p>
            <a:r>
              <a:rPr lang="zh-CN" altLang="en-US" dirty="0"/>
              <a:t>数据科学</a:t>
            </a:r>
            <a:endParaRPr lang="en-US" altLang="zh-CN" dirty="0"/>
          </a:p>
          <a:p>
            <a:r>
              <a:rPr lang="zh-CN" altLang="en-US" dirty="0"/>
              <a:t>人工智能</a:t>
            </a:r>
            <a:endParaRPr lang="en-US" altLang="zh-CN" dirty="0"/>
          </a:p>
          <a:p>
            <a:r>
              <a:rPr lang="zh-CN" altLang="en-US" dirty="0"/>
              <a:t>科学运算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应用开发</a:t>
            </a:r>
            <a:r>
              <a:rPr lang="en-US" altLang="zh-CN" dirty="0"/>
              <a:t>(Django)</a:t>
            </a:r>
          </a:p>
          <a:p>
            <a:r>
              <a:rPr lang="zh-CN" altLang="en-US" dirty="0"/>
              <a:t>命令行程序</a:t>
            </a:r>
            <a:endParaRPr lang="en-US" altLang="zh-CN" dirty="0"/>
          </a:p>
          <a:p>
            <a:r>
              <a:rPr lang="zh-CN" altLang="en-US" dirty="0"/>
              <a:t>网络爬虫</a:t>
            </a:r>
            <a:endParaRPr lang="en-US" altLang="zh-CN" dirty="0"/>
          </a:p>
          <a:p>
            <a:r>
              <a:rPr lang="zh-CN" altLang="en-US" dirty="0"/>
              <a:t>嵌入式开发（</a:t>
            </a:r>
            <a:r>
              <a:rPr lang="en-US" altLang="zh-CN" dirty="0" err="1"/>
              <a:t>MicroPython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游戏开发（</a:t>
            </a:r>
            <a:r>
              <a:rPr lang="en-US" altLang="zh-CN" dirty="0"/>
              <a:t>Pygame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40546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代码的运行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933056"/>
            <a:ext cx="8280920" cy="208823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是解释型语言，和</a:t>
            </a:r>
            <a:r>
              <a:rPr lang="en-US" altLang="zh-CN" dirty="0"/>
              <a:t>Java</a:t>
            </a:r>
            <a:r>
              <a:rPr lang="zh-CN" altLang="en-US" dirty="0"/>
              <a:t>语言不同的是，</a:t>
            </a:r>
            <a:r>
              <a:rPr lang="en-US" altLang="zh-CN" dirty="0"/>
              <a:t>Python</a:t>
            </a:r>
            <a:r>
              <a:rPr lang="zh-CN" altLang="en-US" dirty="0"/>
              <a:t>语言解释一句，执行一句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相比编译型语言，解释型语言的性能相对较差。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55167"/>
            <a:ext cx="7056784" cy="245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533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47664" y="764373"/>
            <a:ext cx="7001976" cy="1293028"/>
          </a:xfrm>
        </p:spPr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语言的优点和缺点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561230" y="2168055"/>
            <a:ext cx="3910579" cy="40690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优点：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全能的语言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易于理解和使用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活跃的开源社区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丰富的软件库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非常合适用于开发原型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生产力高</a:t>
            </a:r>
            <a:endParaRPr lang="en-US" altLang="zh-CN" sz="2200" dirty="0"/>
          </a:p>
          <a:p>
            <a:pPr lvl="1"/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459357" y="2194560"/>
            <a:ext cx="4505131" cy="4153229"/>
          </a:xfrm>
        </p:spPr>
        <p:txBody>
          <a:bodyPr/>
          <a:lstStyle/>
          <a:p>
            <a:r>
              <a:rPr lang="zh-CN" altLang="en-US" sz="2400" dirty="0"/>
              <a:t>缺点：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性能相对较差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多线程的问题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不能用于开发原生移动应用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内存消耗相对较大</a:t>
            </a:r>
            <a:endParaRPr lang="en-US" altLang="zh-CN" sz="2200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325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如何解决</a:t>
            </a:r>
            <a:r>
              <a:rPr lang="en-US" altLang="zh-CN"/>
              <a:t>Python</a:t>
            </a:r>
            <a:r>
              <a:rPr lang="zh-CN" altLang="en-US"/>
              <a:t>语言的性能问题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136" y="1774086"/>
            <a:ext cx="8405328" cy="4391218"/>
          </a:xfrm>
        </p:spPr>
        <p:txBody>
          <a:bodyPr/>
          <a:lstStyle/>
          <a:p>
            <a:r>
              <a:rPr lang="zh-CN" altLang="en-US"/>
              <a:t>最新的</a:t>
            </a:r>
            <a:r>
              <a:rPr lang="en-US" altLang="zh-CN"/>
              <a:t>Python 3.11</a:t>
            </a:r>
            <a:r>
              <a:rPr lang="zh-CN" altLang="en-US"/>
              <a:t>相比</a:t>
            </a:r>
            <a:r>
              <a:rPr lang="en-US" altLang="zh-CN"/>
              <a:t>Python 3.10</a:t>
            </a:r>
            <a:r>
              <a:rPr lang="zh-CN" altLang="en-US"/>
              <a:t>性能提升了</a:t>
            </a:r>
            <a:r>
              <a:rPr lang="en-US" altLang="zh-CN"/>
              <a:t>10%-60%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>
                <a:solidFill>
                  <a:schemeClr val="tx1"/>
                </a:solidFill>
              </a:rPr>
              <a:t>Python</a:t>
            </a:r>
            <a:r>
              <a:rPr lang="zh-CN" altLang="en-US">
                <a:solidFill>
                  <a:schemeClr val="tx1"/>
                </a:solidFill>
              </a:rPr>
              <a:t>语言可以调用其他高性能编译语言编写的库（例如</a:t>
            </a:r>
            <a:r>
              <a:rPr lang="en-US" altLang="zh-CN">
                <a:solidFill>
                  <a:schemeClr val="tx1"/>
                </a:solidFill>
              </a:rPr>
              <a:t>Numpy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Pandas</a:t>
            </a:r>
            <a:r>
              <a:rPr lang="zh-CN" altLang="en-US">
                <a:solidFill>
                  <a:schemeClr val="tx1"/>
                </a:solidFill>
              </a:rPr>
              <a:t>），大大提升</a:t>
            </a:r>
            <a:r>
              <a:rPr lang="en-US" altLang="zh-CN">
                <a:solidFill>
                  <a:schemeClr val="tx1"/>
                </a:solidFill>
              </a:rPr>
              <a:t>Python</a:t>
            </a:r>
            <a:r>
              <a:rPr lang="zh-CN" altLang="en-US">
                <a:solidFill>
                  <a:schemeClr val="tx1"/>
                </a:solidFill>
              </a:rPr>
              <a:t>程序的性能。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优化你的</a:t>
            </a:r>
            <a:r>
              <a:rPr lang="en-US" altLang="zh-CN">
                <a:solidFill>
                  <a:schemeClr val="tx1"/>
                </a:solidFill>
              </a:rPr>
              <a:t>Python</a:t>
            </a:r>
            <a:r>
              <a:rPr lang="zh-CN" altLang="en-US">
                <a:solidFill>
                  <a:schemeClr val="tx1"/>
                </a:solidFill>
              </a:rPr>
              <a:t>代码（数据结构和算法）。</a:t>
            </a:r>
            <a:endParaRPr lang="en-US" altLang="zh-CN">
              <a:solidFill>
                <a:schemeClr val="tx1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57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FD0E7-6677-C83E-CC48-3DE7622C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语言的一致性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CBEC1-9981-D85F-7432-0C0F1D393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effectLst/>
                <a:latin typeface="+mn-lt"/>
              </a:rPr>
              <a:t>One of the best qualities of Python is its </a:t>
            </a:r>
            <a:r>
              <a:rPr lang="en-US" altLang="zh-CN" sz="2400" b="1" i="0">
                <a:solidFill>
                  <a:srgbClr val="FF0000"/>
                </a:solidFill>
                <a:effectLst/>
                <a:latin typeface="+mn-lt"/>
              </a:rPr>
              <a:t>consistency</a:t>
            </a:r>
            <a:r>
              <a:rPr lang="en-US" altLang="zh-CN" sz="2400" b="0" i="0">
                <a:solidFill>
                  <a:srgbClr val="000000"/>
                </a:solidFill>
                <a:effectLst/>
                <a:latin typeface="+mn-lt"/>
              </a:rPr>
              <a:t>. After working with Python for a while, you are able to start making informed, correct guesses about features that are new to you.</a:t>
            </a:r>
            <a:r>
              <a:rPr lang="en-US" altLang="zh-CN" sz="2400">
                <a:latin typeface="+mn-lt"/>
              </a:rPr>
              <a:t> </a:t>
            </a:r>
          </a:p>
          <a:p>
            <a:pPr marL="38100" indent="0">
              <a:lnSpc>
                <a:spcPct val="150000"/>
              </a:lnSpc>
              <a:buNone/>
            </a:pPr>
            <a:r>
              <a:rPr lang="en-US" altLang="zh-CN" sz="2400">
                <a:latin typeface="+mn-lt"/>
              </a:rPr>
              <a:t>                                           --- Luciano《Fluent Python》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3FAAAB-D8C9-63C0-B46A-A1552E70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6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主流编程语言的对比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</a:p>
          <a:p>
            <a:r>
              <a:rPr lang="en-US" altLang="zh-CN" dirty="0"/>
              <a:t>C++</a:t>
            </a:r>
          </a:p>
          <a:p>
            <a:r>
              <a:rPr lang="en-US" altLang="zh-CN" dirty="0"/>
              <a:t>Java</a:t>
            </a:r>
          </a:p>
          <a:p>
            <a:r>
              <a:rPr lang="en-US" altLang="zh-CN" dirty="0"/>
              <a:t>Python</a:t>
            </a:r>
          </a:p>
          <a:p>
            <a:r>
              <a:rPr lang="en-US" altLang="zh-CN" dirty="0"/>
              <a:t>JavaScript</a:t>
            </a:r>
          </a:p>
          <a:p>
            <a:r>
              <a:rPr lang="en-US" altLang="zh-CN" dirty="0"/>
              <a:t>PHP</a:t>
            </a:r>
          </a:p>
          <a:p>
            <a:r>
              <a:rPr lang="en-US" altLang="zh-CN"/>
              <a:t>C#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290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363272" cy="4680520"/>
          </a:xfrm>
        </p:spPr>
        <p:txBody>
          <a:bodyPr/>
          <a:lstStyle/>
          <a:p>
            <a:r>
              <a:rPr lang="zh-CN" altLang="en-US" dirty="0"/>
              <a:t>每一台计算机都运行着</a:t>
            </a:r>
            <a:r>
              <a:rPr lang="en-US" altLang="zh-CN" dirty="0"/>
              <a:t>C</a:t>
            </a:r>
            <a:r>
              <a:rPr lang="zh-CN" altLang="en-US" dirty="0"/>
              <a:t>语言。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语言被广泛地用于</a:t>
            </a:r>
            <a:endParaRPr lang="en-US" altLang="zh-CN" dirty="0"/>
          </a:p>
          <a:p>
            <a:pPr lvl="1"/>
            <a:r>
              <a:rPr lang="zh-CN" altLang="en-US" dirty="0"/>
              <a:t>操作系统（驱动程序）</a:t>
            </a:r>
            <a:endParaRPr lang="en-US" altLang="zh-CN" dirty="0"/>
          </a:p>
          <a:p>
            <a:pPr lvl="1"/>
            <a:r>
              <a:rPr lang="zh-CN" altLang="en-US" dirty="0"/>
              <a:t>嵌入式系统</a:t>
            </a:r>
            <a:endParaRPr lang="en-US" altLang="zh-CN" dirty="0"/>
          </a:p>
          <a:p>
            <a:pPr lvl="1"/>
            <a:r>
              <a:rPr lang="zh-CN" altLang="en-US" dirty="0"/>
              <a:t>数据库</a:t>
            </a:r>
            <a:endParaRPr lang="en-US" altLang="zh-CN" dirty="0"/>
          </a:p>
          <a:p>
            <a:pPr lvl="1"/>
            <a:r>
              <a:rPr lang="zh-CN" altLang="en-US" dirty="0"/>
              <a:t>编译器、解释器</a:t>
            </a:r>
            <a:r>
              <a:rPr lang="en-US" altLang="zh-CN" dirty="0"/>
              <a:t>(</a:t>
            </a:r>
            <a:r>
              <a:rPr lang="en-US" altLang="zh-CN" dirty="0" err="1"/>
              <a:t>CPython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基础软件包（</a:t>
            </a:r>
            <a:r>
              <a:rPr lang="en-US" altLang="zh-CN" dirty="0"/>
              <a:t>Numpy</a:t>
            </a:r>
            <a:r>
              <a:rPr lang="zh-CN" altLang="en-US" dirty="0"/>
              <a:t>，</a:t>
            </a:r>
            <a:r>
              <a:rPr lang="en-US" altLang="zh-CN" dirty="0"/>
              <a:t>Pandas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语言的优点：</a:t>
            </a:r>
            <a:endParaRPr lang="en-US" altLang="zh-CN" dirty="0"/>
          </a:p>
          <a:p>
            <a:pPr lvl="1"/>
            <a:r>
              <a:rPr lang="zh-CN" altLang="en-US" dirty="0"/>
              <a:t>运行效率高</a:t>
            </a:r>
            <a:endParaRPr lang="en-US" altLang="zh-CN" dirty="0"/>
          </a:p>
          <a:p>
            <a:pPr lvl="1"/>
            <a:r>
              <a:rPr lang="zh-CN" altLang="en-US" dirty="0"/>
              <a:t>占用空间小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161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80920" cy="4752528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可以用于：</a:t>
            </a:r>
            <a:endParaRPr lang="en-US" altLang="zh-CN"/>
          </a:p>
          <a:p>
            <a:pPr lvl="1"/>
            <a:r>
              <a:rPr lang="zh-CN" altLang="en-US"/>
              <a:t>游戏</a:t>
            </a:r>
            <a:r>
              <a:rPr lang="en-US" altLang="zh-CN"/>
              <a:t>(</a:t>
            </a:r>
            <a:r>
              <a:rPr lang="zh-CN" altLang="en-US"/>
              <a:t>图形学</a:t>
            </a:r>
            <a:r>
              <a:rPr lang="en-US" altLang="zh-CN"/>
              <a:t>)</a:t>
            </a:r>
          </a:p>
          <a:p>
            <a:pPr lvl="1"/>
            <a:r>
              <a:rPr lang="zh-CN" altLang="en-US"/>
              <a:t>图形界面</a:t>
            </a:r>
            <a:endParaRPr lang="en-US" altLang="zh-CN"/>
          </a:p>
          <a:p>
            <a:pPr lvl="1"/>
            <a:r>
              <a:rPr lang="zh-CN" altLang="en-US"/>
              <a:t>数据库</a:t>
            </a:r>
            <a:endParaRPr lang="en-US" altLang="zh-CN"/>
          </a:p>
          <a:p>
            <a:pPr lvl="1"/>
            <a:r>
              <a:rPr lang="zh-CN" altLang="en-US"/>
              <a:t>操作系统</a:t>
            </a:r>
            <a:endParaRPr lang="en-US" altLang="zh-CN"/>
          </a:p>
          <a:p>
            <a:pPr lvl="1"/>
            <a:r>
              <a:rPr lang="en-US" altLang="zh-CN"/>
              <a:t>...</a:t>
            </a: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5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DDF45-D284-43AB-BE26-E1DB6A35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866"/>
            <a:ext cx="7571700" cy="936800"/>
          </a:xfrm>
        </p:spPr>
        <p:txBody>
          <a:bodyPr/>
          <a:lstStyle/>
          <a:p>
            <a:r>
              <a:rPr lang="zh-CN" altLang="en-US" dirty="0"/>
              <a:t>联系方式以及课程网站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F1617-F5AC-4B48-9816-C64B3F0D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29" y="1556792"/>
            <a:ext cx="8640960" cy="4968334"/>
          </a:xfrm>
        </p:spPr>
        <p:txBody>
          <a:bodyPr>
            <a:normAutofit fontScale="92500"/>
          </a:bodyPr>
          <a:lstStyle/>
          <a:p>
            <a:r>
              <a:rPr lang="en-US" altLang="zh-CN" sz="2800" dirty="0"/>
              <a:t>QQ : 8259558</a:t>
            </a:r>
          </a:p>
          <a:p>
            <a:r>
              <a:rPr lang="en-US" altLang="zh-CN" sz="2800" dirty="0"/>
              <a:t>EMAIL: </a:t>
            </a:r>
            <a:r>
              <a:rPr lang="en-US" altLang="zh-CN" sz="2800" dirty="0">
                <a:hlinkClick r:id="rId2"/>
              </a:rPr>
              <a:t>8259558@QQ.COM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b="1" dirty="0" err="1"/>
              <a:t>Github</a:t>
            </a:r>
            <a:r>
              <a:rPr lang="zh-CN" altLang="en-US" sz="2800" b="1" dirty="0"/>
              <a:t>地址：</a:t>
            </a:r>
            <a:endParaRPr lang="en-US" altLang="zh-CN" sz="2800" b="1" dirty="0"/>
          </a:p>
          <a:p>
            <a:r>
              <a:rPr lang="en-US" altLang="zh-CN" sz="3000" b="1" dirty="0"/>
              <a:t>https://github.com/zhoujing204/python_course</a:t>
            </a:r>
          </a:p>
          <a:p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3AFCCF-1BCE-4DD4-A151-3407EC54B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371" y="1196963"/>
            <a:ext cx="3586117" cy="46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33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从</a:t>
            </a:r>
            <a:r>
              <a:rPr lang="en-US" altLang="zh-CN" dirty="0"/>
              <a:t>2000</a:t>
            </a:r>
            <a:r>
              <a:rPr lang="zh-CN" altLang="en-US" dirty="0"/>
              <a:t>年后开始长期占据编程语言排行榜（</a:t>
            </a:r>
            <a:r>
              <a:rPr lang="en-US" altLang="zh-CN" dirty="0"/>
              <a:t>TIOBE</a:t>
            </a:r>
            <a:r>
              <a:rPr lang="zh-CN" altLang="en-US" dirty="0"/>
              <a:t>）第一的位置。</a:t>
            </a:r>
            <a:endParaRPr lang="en-US" altLang="zh-CN" dirty="0"/>
          </a:p>
          <a:p>
            <a:r>
              <a:rPr lang="en-US" altLang="zh-CN" dirty="0"/>
              <a:t>Spring</a:t>
            </a:r>
            <a:r>
              <a:rPr lang="zh-CN" altLang="en-US" dirty="0"/>
              <a:t>框架使得使用</a:t>
            </a:r>
            <a:r>
              <a:rPr lang="en-US" altLang="zh-CN" dirty="0"/>
              <a:t>Java</a:t>
            </a:r>
            <a:r>
              <a:rPr lang="zh-CN" altLang="en-US" dirty="0"/>
              <a:t>创建企业级的软件非常容易，大约</a:t>
            </a:r>
            <a:r>
              <a:rPr lang="en-US" altLang="zh-CN" dirty="0"/>
              <a:t>97%</a:t>
            </a:r>
            <a:r>
              <a:rPr lang="zh-CN" altLang="en-US" dirty="0"/>
              <a:t>的企业级软件使用的是</a:t>
            </a:r>
            <a:r>
              <a:rPr lang="en-US" altLang="zh-CN" dirty="0"/>
              <a:t>Java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274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C#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微软的</a:t>
            </a:r>
            <a:r>
              <a:rPr lang="en-US" altLang="zh-CN" dirty="0"/>
              <a:t>Java</a:t>
            </a:r>
            <a:r>
              <a:rPr lang="zh-CN" altLang="en-US" dirty="0"/>
              <a:t>语言（原名</a:t>
            </a:r>
            <a:r>
              <a:rPr lang="en-US" altLang="zh-CN" dirty="0"/>
              <a:t>Visual Java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主要用于</a:t>
            </a:r>
            <a:r>
              <a:rPr lang="en-US" altLang="zh-CN" dirty="0"/>
              <a:t>Windows</a:t>
            </a:r>
            <a:r>
              <a:rPr lang="zh-CN" altLang="en-US" dirty="0"/>
              <a:t>平台的应用开发。</a:t>
            </a:r>
            <a:endParaRPr lang="en-US" altLang="zh-CN" dirty="0"/>
          </a:p>
          <a:p>
            <a:r>
              <a:rPr lang="en-US" altLang="zh-CN" dirty="0"/>
              <a:t>Unity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324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最便捷的</a:t>
            </a:r>
            <a:r>
              <a:rPr lang="en-US" altLang="zh-CN" dirty="0"/>
              <a:t>WEB</a:t>
            </a:r>
            <a:r>
              <a:rPr lang="zh-CN" altLang="en-US" dirty="0"/>
              <a:t>后端编程语言，最适合建立简单的</a:t>
            </a:r>
            <a:r>
              <a:rPr lang="en-US" altLang="zh-CN" dirty="0"/>
              <a:t>Web</a:t>
            </a:r>
            <a:r>
              <a:rPr lang="zh-CN" altLang="en-US" dirty="0"/>
              <a:t>网站。</a:t>
            </a:r>
            <a:endParaRPr lang="en-US" altLang="zh-CN" dirty="0"/>
          </a:p>
          <a:p>
            <a:r>
              <a:rPr lang="en-US" altLang="zh-CN" dirty="0"/>
              <a:t>WordPress</a:t>
            </a:r>
            <a:r>
              <a:rPr lang="zh-CN" altLang="en-US" dirty="0"/>
              <a:t>是一个使用</a:t>
            </a:r>
            <a:r>
              <a:rPr lang="en-US" altLang="zh-CN" dirty="0"/>
              <a:t>PHP</a:t>
            </a:r>
            <a:r>
              <a:rPr lang="zh-CN" altLang="en-US" dirty="0"/>
              <a:t>语言的开源软件，全世界有</a:t>
            </a:r>
            <a:r>
              <a:rPr lang="en-US" altLang="zh-CN" dirty="0"/>
              <a:t>7500</a:t>
            </a:r>
            <a:r>
              <a:rPr lang="zh-CN" altLang="en-US" dirty="0"/>
              <a:t>万网站是使用</a:t>
            </a:r>
            <a:r>
              <a:rPr lang="en-US" altLang="zh-CN" dirty="0"/>
              <a:t>WordPress</a:t>
            </a:r>
            <a:r>
              <a:rPr lang="zh-CN" altLang="en-US" dirty="0"/>
              <a:t>创建的。</a:t>
            </a:r>
          </a:p>
        </p:txBody>
      </p:sp>
    </p:spTree>
    <p:extLst>
      <p:ext uri="{BB962C8B-B14F-4D97-AF65-F5344CB8AC3E}">
        <p14:creationId xmlns:p14="http://schemas.microsoft.com/office/powerpoint/2010/main" val="3460606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204864"/>
            <a:ext cx="7955280" cy="4179478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是一种可以用于</a:t>
            </a:r>
            <a:r>
              <a:rPr lang="zh-CN" altLang="en-US" b="1" dirty="0">
                <a:solidFill>
                  <a:srgbClr val="FF0000"/>
                </a:solidFill>
              </a:rPr>
              <a:t>前端</a:t>
            </a:r>
            <a:r>
              <a:rPr lang="zh-CN" altLang="en-US" dirty="0"/>
              <a:t>和服务端（</a:t>
            </a:r>
            <a:r>
              <a:rPr lang="en-US" altLang="zh-CN" dirty="0"/>
              <a:t>Node.js</a:t>
            </a:r>
            <a:r>
              <a:rPr lang="zh-CN" altLang="en-US" dirty="0"/>
              <a:t>）的脚本语言。</a:t>
            </a:r>
            <a:endParaRPr lang="en-US" altLang="zh-CN" dirty="0"/>
          </a:p>
          <a:p>
            <a:r>
              <a:rPr lang="zh-CN" altLang="en-US" dirty="0"/>
              <a:t>前端技术被广泛用于创建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应用界面</a:t>
            </a:r>
            <a:endParaRPr lang="en-US" altLang="zh-CN" dirty="0"/>
          </a:p>
          <a:p>
            <a:pPr lvl="1"/>
            <a:r>
              <a:rPr lang="zh-CN" altLang="en-US" dirty="0"/>
              <a:t>移动应用的界面</a:t>
            </a:r>
          </a:p>
        </p:txBody>
      </p:sp>
    </p:spTree>
    <p:extLst>
      <p:ext uri="{BB962C8B-B14F-4D97-AF65-F5344CB8AC3E}">
        <p14:creationId xmlns:p14="http://schemas.microsoft.com/office/powerpoint/2010/main" val="3098223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新的编程语言的介绍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136" y="1774086"/>
            <a:ext cx="8261312" cy="4175194"/>
          </a:xfrm>
        </p:spPr>
        <p:txBody>
          <a:bodyPr/>
          <a:lstStyle/>
          <a:p>
            <a:r>
              <a:rPr lang="en-US" altLang="zh-CN" dirty="0"/>
              <a:t>Rust     --- &gt;  c,  </a:t>
            </a:r>
            <a:r>
              <a:rPr lang="en-US" altLang="zh-CN" dirty="0" err="1"/>
              <a:t>c++</a:t>
            </a:r>
            <a:endParaRPr lang="en-US" altLang="zh-CN" dirty="0"/>
          </a:p>
          <a:p>
            <a:r>
              <a:rPr lang="en-US" altLang="zh-CN"/>
              <a:t>Go </a:t>
            </a:r>
            <a:r>
              <a:rPr lang="zh-CN" altLang="en-US"/>
              <a:t>擅长并发编程</a:t>
            </a:r>
            <a:endParaRPr lang="en-US" altLang="zh-CN" dirty="0"/>
          </a:p>
          <a:p>
            <a:r>
              <a:rPr lang="en-US" altLang="zh-CN" dirty="0"/>
              <a:t>Kotlin    ---- &gt;  Java</a:t>
            </a:r>
          </a:p>
          <a:p>
            <a:r>
              <a:rPr lang="en-US" altLang="zh-CN" dirty="0"/>
              <a:t>TypeScript    ----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/>
              <a:t>&gt;</a:t>
            </a:r>
            <a:r>
              <a:rPr lang="en-US" altLang="zh-CN" dirty="0">
                <a:sym typeface="Wingdings" panose="05000000000000000000" pitchFamily="2" charset="2"/>
              </a:rPr>
              <a:t>  JavaScript</a:t>
            </a:r>
            <a:endParaRPr lang="en-US" altLang="zh-CN" dirty="0"/>
          </a:p>
          <a:p>
            <a:r>
              <a:rPr lang="en-US" altLang="zh-CN" dirty="0"/>
              <a:t>Julia       ---- &gt;   Python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99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981200"/>
            <a:ext cx="8507288" cy="3968080"/>
          </a:xfrm>
        </p:spPr>
        <p:txBody>
          <a:bodyPr/>
          <a:lstStyle/>
          <a:p>
            <a:r>
              <a:rPr lang="en-US" altLang="zh-CN"/>
              <a:t>Go</a:t>
            </a:r>
            <a:r>
              <a:rPr lang="zh-CN" altLang="en-US"/>
              <a:t>语言用于大规模的服务端或者大的分布式系统。</a:t>
            </a:r>
            <a:endParaRPr lang="en-US" altLang="zh-CN"/>
          </a:p>
          <a:p>
            <a:r>
              <a:rPr lang="en-US" altLang="zh-CN"/>
              <a:t>Go</a:t>
            </a:r>
            <a:r>
              <a:rPr lang="zh-CN" altLang="en-US"/>
              <a:t>语言最主要的特点是多线程和并发编程。</a:t>
            </a:r>
          </a:p>
        </p:txBody>
      </p:sp>
    </p:spTree>
    <p:extLst>
      <p:ext uri="{BB962C8B-B14F-4D97-AF65-F5344CB8AC3E}">
        <p14:creationId xmlns:p14="http://schemas.microsoft.com/office/powerpoint/2010/main" val="4165848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Kotlin</a:t>
            </a:r>
            <a:r>
              <a:rPr lang="zh-CN" altLang="en-US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Kotlin</a:t>
            </a:r>
            <a:r>
              <a:rPr lang="zh-CN" altLang="en-US"/>
              <a:t>目前主要用于</a:t>
            </a:r>
            <a:r>
              <a:rPr lang="en-US" altLang="zh-CN"/>
              <a:t>Android</a:t>
            </a:r>
            <a:r>
              <a:rPr lang="zh-CN" altLang="en-US"/>
              <a:t>应用的开发。</a:t>
            </a:r>
            <a:endParaRPr lang="en-US" altLang="zh-CN"/>
          </a:p>
          <a:p>
            <a:r>
              <a:rPr lang="en-US" altLang="zh-CN"/>
              <a:t>Kotlin</a:t>
            </a:r>
            <a:r>
              <a:rPr lang="zh-CN" altLang="en-US"/>
              <a:t>完全与</a:t>
            </a:r>
            <a:r>
              <a:rPr lang="en-US" altLang="zh-CN"/>
              <a:t>Java</a:t>
            </a:r>
            <a:r>
              <a:rPr lang="zh-CN" altLang="en-US"/>
              <a:t>相互兼容，可以相互操作，在所有可以应用</a:t>
            </a:r>
            <a:r>
              <a:rPr lang="en-US" altLang="zh-CN"/>
              <a:t>Java</a:t>
            </a:r>
            <a:r>
              <a:rPr lang="zh-CN" altLang="en-US"/>
              <a:t>的地方都可以使用</a:t>
            </a:r>
            <a:r>
              <a:rPr lang="en-US" altLang="zh-CN"/>
              <a:t>Kotlin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90786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755576" y="1556792"/>
            <a:ext cx="7918648" cy="2088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zh-CN" altLang="en-US" sz="6000" dirty="0"/>
              <a:t>哪种编程语言是你最偏好的编程语言？</a:t>
            </a:r>
            <a:endParaRPr sz="6000" b="1"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012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76672"/>
            <a:ext cx="4660154" cy="6192688"/>
          </a:xfrm>
        </p:spPr>
      </p:pic>
    </p:spTree>
    <p:extLst>
      <p:ext uri="{BB962C8B-B14F-4D97-AF65-F5344CB8AC3E}">
        <p14:creationId xmlns:p14="http://schemas.microsoft.com/office/powerpoint/2010/main" val="3688900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英语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916832"/>
            <a:ext cx="8208912" cy="4104456"/>
          </a:xfrm>
        </p:spPr>
        <p:txBody>
          <a:bodyPr/>
          <a:lstStyle/>
          <a:p>
            <a:r>
              <a:rPr lang="zh-CN" altLang="en-US" dirty="0"/>
              <a:t>英语是所有编程语言的基础语言。</a:t>
            </a:r>
            <a:endParaRPr lang="en-US" altLang="zh-CN" dirty="0"/>
          </a:p>
          <a:p>
            <a:pPr lvl="1"/>
            <a:r>
              <a:rPr lang="zh-CN" altLang="en-US" dirty="0"/>
              <a:t>所有编程语言的</a:t>
            </a:r>
            <a:r>
              <a:rPr lang="en-US" altLang="zh-CN" dirty="0"/>
              <a:t>API</a:t>
            </a:r>
            <a:r>
              <a:rPr lang="zh-CN" altLang="en-US" dirty="0"/>
              <a:t>和官方文档都是基于英文的。</a:t>
            </a:r>
            <a:endParaRPr lang="en-US" altLang="zh-CN" dirty="0"/>
          </a:p>
          <a:p>
            <a:pPr lvl="1"/>
            <a:r>
              <a:rPr lang="en-US" altLang="zh-CN" dirty="0"/>
              <a:t>statckoverflow.com: </a:t>
            </a:r>
            <a:r>
              <a:rPr lang="zh-CN" altLang="en-US" dirty="0"/>
              <a:t>世界上最大的关于编程问题解答的社区使用的是英语</a:t>
            </a:r>
            <a:endParaRPr lang="en-US" altLang="zh-CN" dirty="0"/>
          </a:p>
          <a:p>
            <a:pPr lvl="1"/>
            <a:r>
              <a:rPr lang="en-US" altLang="zh-CN" dirty="0"/>
              <a:t>github.com: </a:t>
            </a:r>
            <a:r>
              <a:rPr lang="zh-CN" altLang="en-US" dirty="0"/>
              <a:t>世界上最大的开源软件社区主要使用的语言的英语。</a:t>
            </a:r>
            <a:endParaRPr lang="en-US" altLang="zh-CN" dirty="0"/>
          </a:p>
          <a:p>
            <a:r>
              <a:rPr lang="zh-CN" altLang="en-US" dirty="0"/>
              <a:t>最顶尖的学术文章主要都是使用的是英文。</a:t>
            </a:r>
            <a:endParaRPr lang="en-US" altLang="zh-CN" dirty="0"/>
          </a:p>
          <a:p>
            <a:r>
              <a:rPr lang="zh-CN" altLang="en-US" dirty="0"/>
              <a:t>绝大多数互联网的内容都是英文。</a:t>
            </a:r>
          </a:p>
        </p:txBody>
      </p:sp>
    </p:spTree>
    <p:extLst>
      <p:ext uri="{BB962C8B-B14F-4D97-AF65-F5344CB8AC3E}">
        <p14:creationId xmlns:p14="http://schemas.microsoft.com/office/powerpoint/2010/main" val="214746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</a:t>
            </a:r>
            <a:r>
              <a:rPr lang="en-US" altLang="zh-CN" dirty="0"/>
              <a:t>Python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  <a:endParaRPr lang="en-US" altLang="zh-CN" dirty="0"/>
          </a:p>
          <a:p>
            <a:r>
              <a:rPr lang="en-US" altLang="zh-CN" dirty="0"/>
              <a:t>Why Python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语言的介绍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与其他编程语言的对比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开发环境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应用展示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3943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A8A73-78D9-49C7-9C03-F29F4B04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768" y="260648"/>
            <a:ext cx="6209888" cy="864096"/>
          </a:xfrm>
        </p:spPr>
        <p:txBody>
          <a:bodyPr/>
          <a:lstStyle/>
          <a:p>
            <a:r>
              <a:rPr lang="zh-CN" altLang="en-US" dirty="0"/>
              <a:t>互联网使用的语言比率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CABB06-8040-4B40-9E48-EEFAF1791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4" y="1268760"/>
            <a:ext cx="7029672" cy="5229200"/>
          </a:xfrm>
        </p:spPr>
      </p:pic>
    </p:spTree>
    <p:extLst>
      <p:ext uri="{BB962C8B-B14F-4D97-AF65-F5344CB8AC3E}">
        <p14:creationId xmlns:p14="http://schemas.microsoft.com/office/powerpoint/2010/main" val="1290622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83E56-140D-490D-85F6-E300FC5D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开</a:t>
            </a:r>
            <a:r>
              <a:rPr lang="zh-CN" altLang="en-US" dirty="0"/>
              <a:t>发环境的安装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8E73-AAD9-43B5-BAD6-C2CCA7895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628800"/>
            <a:ext cx="7811264" cy="4824536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软件包（官网：</a:t>
            </a:r>
            <a:r>
              <a:rPr lang="en-US" altLang="zh-CN" dirty="0"/>
              <a:t>python.org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建议 </a:t>
            </a:r>
            <a:r>
              <a:rPr lang="en-US" altLang="zh-CN" dirty="0"/>
              <a:t>3.7+</a:t>
            </a:r>
          </a:p>
          <a:p>
            <a:r>
              <a:rPr lang="zh-CN" altLang="en-US" dirty="0"/>
              <a:t>安装集成开发环境：</a:t>
            </a:r>
            <a:endParaRPr lang="en-US" altLang="zh-CN" dirty="0"/>
          </a:p>
          <a:p>
            <a:pPr lvl="1"/>
            <a:r>
              <a:rPr lang="en-US" altLang="zh-CN" dirty="0"/>
              <a:t>Visual Studio Code</a:t>
            </a:r>
          </a:p>
          <a:p>
            <a:pPr lvl="1"/>
            <a:r>
              <a:rPr lang="en-US" altLang="zh-CN" dirty="0"/>
              <a:t>Pycharm</a:t>
            </a:r>
            <a:r>
              <a:rPr lang="zh-CN" altLang="en-US" dirty="0"/>
              <a:t>（</a:t>
            </a:r>
            <a:r>
              <a:rPr lang="en-US" altLang="zh-CN" dirty="0"/>
              <a:t>Community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Sublime</a:t>
            </a:r>
          </a:p>
          <a:p>
            <a:r>
              <a:rPr lang="zh-CN" altLang="en-US" dirty="0"/>
              <a:t>安装</a:t>
            </a:r>
            <a:r>
              <a:rPr lang="en-US" altLang="zh-CN" dirty="0"/>
              <a:t>Anaconda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Python开发环境的管理</a:t>
            </a:r>
            <a:endParaRPr lang="en-US" altLang="zh-CN" dirty="0"/>
          </a:p>
          <a:p>
            <a:pPr lvl="1"/>
            <a:r>
              <a:rPr lang="zh-CN" altLang="en-US" dirty="0"/>
              <a:t>下载地址：</a:t>
            </a:r>
            <a:r>
              <a:rPr lang="en-US" altLang="zh-CN" dirty="0"/>
              <a:t> https://www.anaconda.com/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551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</a:t>
            </a:r>
            <a:r>
              <a:rPr lang="en-US" altLang="zh-CN"/>
              <a:t>Python</a:t>
            </a:r>
            <a:r>
              <a:rPr lang="zh-CN" altLang="en-US"/>
              <a:t>软件包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568952" cy="482453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数据科学与人工智能</a:t>
            </a:r>
            <a:endParaRPr lang="en-US" altLang="zh-CN" dirty="0"/>
          </a:p>
          <a:p>
            <a:pPr lvl="1"/>
            <a:r>
              <a:rPr lang="en-US" altLang="zh-CN" dirty="0"/>
              <a:t>Numpy</a:t>
            </a:r>
            <a:r>
              <a:rPr lang="zh-CN" altLang="en-US" dirty="0"/>
              <a:t>：科学运算（矩阵运算）</a:t>
            </a:r>
            <a:endParaRPr lang="en-US" altLang="zh-CN" dirty="0"/>
          </a:p>
          <a:p>
            <a:pPr lvl="1"/>
            <a:r>
              <a:rPr lang="en-US" altLang="zh-CN" dirty="0"/>
              <a:t>Pandas</a:t>
            </a:r>
            <a:r>
              <a:rPr lang="zh-CN" altLang="en-US" dirty="0"/>
              <a:t>： 数据处理</a:t>
            </a:r>
            <a:endParaRPr lang="en-US" altLang="zh-CN" dirty="0"/>
          </a:p>
          <a:p>
            <a:pPr lvl="1"/>
            <a:r>
              <a:rPr lang="en-US" altLang="zh-CN" dirty="0"/>
              <a:t>Matplotlib: </a:t>
            </a:r>
            <a:r>
              <a:rPr lang="zh-CN" altLang="en-US" dirty="0"/>
              <a:t>数据可视化</a:t>
            </a:r>
            <a:endParaRPr lang="en-US" altLang="zh-CN" dirty="0"/>
          </a:p>
          <a:p>
            <a:pPr lvl="1"/>
            <a:r>
              <a:rPr lang="en-US" altLang="zh-CN" dirty="0"/>
              <a:t>Seaborn: </a:t>
            </a:r>
            <a:r>
              <a:rPr lang="zh-CN" altLang="en-US" dirty="0"/>
              <a:t>数据可视化的美化</a:t>
            </a:r>
            <a:endParaRPr lang="en-US" altLang="zh-CN" dirty="0"/>
          </a:p>
          <a:p>
            <a:pPr lvl="1"/>
            <a:r>
              <a:rPr lang="en-US" altLang="zh-CN" dirty="0"/>
              <a:t>Scikit-learn: </a:t>
            </a:r>
            <a:r>
              <a:rPr lang="zh-CN" altLang="en-US" dirty="0"/>
              <a:t>机器学习</a:t>
            </a:r>
            <a:endParaRPr lang="en-US" altLang="zh-CN" dirty="0"/>
          </a:p>
          <a:p>
            <a:pPr lvl="1"/>
            <a:r>
              <a:rPr lang="en-US" altLang="zh-CN" dirty="0"/>
              <a:t>NLTK</a:t>
            </a:r>
            <a:r>
              <a:rPr lang="zh-CN" altLang="en-US" dirty="0"/>
              <a:t>：自然语言处理</a:t>
            </a:r>
            <a:endParaRPr lang="en-US" altLang="zh-CN" dirty="0"/>
          </a:p>
          <a:p>
            <a:pPr lvl="1"/>
            <a:r>
              <a:rPr lang="en-US" altLang="zh-CN" dirty="0" err="1"/>
              <a:t>Opencv</a:t>
            </a:r>
            <a:r>
              <a:rPr lang="en-US" altLang="zh-CN" dirty="0"/>
              <a:t>: </a:t>
            </a:r>
            <a:r>
              <a:rPr lang="zh-CN" altLang="en-US" dirty="0"/>
              <a:t>图像识别</a:t>
            </a:r>
            <a:endParaRPr lang="en-US" altLang="zh-CN" dirty="0"/>
          </a:p>
          <a:p>
            <a:r>
              <a:rPr lang="zh-CN" altLang="en-US" dirty="0"/>
              <a:t>游戏：</a:t>
            </a:r>
            <a:r>
              <a:rPr lang="en-US" altLang="zh-CN" dirty="0" err="1"/>
              <a:t>Pygame</a:t>
            </a:r>
            <a:endParaRPr lang="en-US" altLang="zh-CN" dirty="0"/>
          </a:p>
          <a:p>
            <a:r>
              <a:rPr lang="zh-CN" altLang="en-US" dirty="0"/>
              <a:t>图像处理：</a:t>
            </a:r>
            <a:r>
              <a:rPr lang="en-US" altLang="zh-CN" dirty="0"/>
              <a:t>Pillow</a:t>
            </a:r>
          </a:p>
          <a:p>
            <a:r>
              <a:rPr lang="en-US" altLang="zh-CN" dirty="0"/>
              <a:t>HTTP</a:t>
            </a:r>
            <a:r>
              <a:rPr lang="zh-CN" altLang="en-US" dirty="0"/>
              <a:t>网络编程：</a:t>
            </a:r>
            <a:r>
              <a:rPr lang="en-US" altLang="zh-CN" dirty="0"/>
              <a:t>Requests, urllib3</a:t>
            </a:r>
          </a:p>
          <a:p>
            <a:r>
              <a:rPr lang="zh-CN" altLang="en-US" dirty="0"/>
              <a:t>科学运算： </a:t>
            </a:r>
            <a:r>
              <a:rPr lang="en-US" altLang="zh-CN" dirty="0" err="1"/>
              <a:t>scipy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720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查看安装的软件包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44824"/>
            <a:ext cx="7955280" cy="4069080"/>
          </a:xfrm>
        </p:spPr>
        <p:txBody>
          <a:bodyPr/>
          <a:lstStyle/>
          <a:p>
            <a:r>
              <a:rPr lang="zh-CN" altLang="en-US"/>
              <a:t>使用命令  </a:t>
            </a:r>
            <a:r>
              <a:rPr lang="en-US" altLang="zh-CN"/>
              <a:t>pip list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75" y="2636912"/>
            <a:ext cx="575867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630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安装软件包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16832"/>
            <a:ext cx="7955280" cy="681690"/>
          </a:xfrm>
        </p:spPr>
        <p:txBody>
          <a:bodyPr/>
          <a:lstStyle/>
          <a:p>
            <a:r>
              <a:rPr lang="zh-CN" altLang="en-US"/>
              <a:t>使用命令</a:t>
            </a:r>
            <a:r>
              <a:rPr lang="en-US" altLang="zh-CN"/>
              <a:t>pip install &lt;</a:t>
            </a:r>
            <a:r>
              <a:rPr lang="zh-CN" altLang="en-US"/>
              <a:t>软件名</a:t>
            </a:r>
            <a:r>
              <a:rPr lang="en-US" altLang="zh-CN"/>
              <a:t>&gt;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1" y="2492896"/>
            <a:ext cx="9084259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341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VsCode Python</a:t>
            </a:r>
            <a:r>
              <a:rPr lang="zh-CN" altLang="en-US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761" y="1844824"/>
            <a:ext cx="7892671" cy="1152128"/>
          </a:xfrm>
        </p:spPr>
        <p:txBody>
          <a:bodyPr/>
          <a:lstStyle/>
          <a:p>
            <a:r>
              <a:rPr lang="zh-CN" altLang="en-US"/>
              <a:t>点击插件按钮，搜索</a:t>
            </a:r>
            <a:r>
              <a:rPr lang="en-US" altLang="zh-CN"/>
              <a:t>python</a:t>
            </a:r>
            <a:r>
              <a:rPr lang="zh-CN" altLang="en-US"/>
              <a:t>，安装</a:t>
            </a:r>
            <a:r>
              <a:rPr lang="en-US" altLang="zh-CN"/>
              <a:t>Python Extension Pack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2" y="3068960"/>
            <a:ext cx="8803786" cy="339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537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编程问题如何解决？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44824"/>
            <a:ext cx="8352928" cy="4247202"/>
          </a:xfrm>
        </p:spPr>
        <p:txBody>
          <a:bodyPr/>
          <a:lstStyle/>
          <a:p>
            <a:r>
              <a:rPr lang="zh-CN" altLang="en-US" dirty="0"/>
              <a:t>网络搜索：</a:t>
            </a:r>
            <a:endParaRPr lang="en-US" altLang="zh-CN" dirty="0"/>
          </a:p>
          <a:p>
            <a:pPr lvl="1"/>
            <a:r>
              <a:rPr lang="en-US" altLang="zh-CN" dirty="0"/>
              <a:t>www.stackoverflow.com</a:t>
            </a:r>
          </a:p>
          <a:p>
            <a:pPr lvl="1"/>
            <a:r>
              <a:rPr lang="en-US" altLang="zh-CN" dirty="0"/>
              <a:t>geeksforgeeks.org</a:t>
            </a:r>
          </a:p>
          <a:p>
            <a:pPr lvl="1"/>
            <a:r>
              <a:rPr lang="en-US" altLang="zh-CN" dirty="0"/>
              <a:t>realpython.com</a:t>
            </a:r>
          </a:p>
          <a:p>
            <a:pPr lvl="1"/>
            <a:r>
              <a:rPr lang="en-US" altLang="zh-CN" dirty="0"/>
              <a:t>Google.com</a:t>
            </a:r>
            <a:r>
              <a:rPr lang="zh-CN" altLang="en-US" dirty="0"/>
              <a:t>（</a:t>
            </a:r>
            <a:r>
              <a:rPr lang="en-US" altLang="zh-CN" dirty="0"/>
              <a:t>bing.</a:t>
            </a:r>
            <a:r>
              <a:rPr lang="en-US" altLang="zh-CN"/>
              <a:t>com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借助</a:t>
            </a:r>
            <a:r>
              <a:rPr lang="en-US" altLang="zh-CN"/>
              <a:t>AI</a:t>
            </a:r>
          </a:p>
          <a:p>
            <a:pPr lvl="1"/>
            <a:r>
              <a:rPr lang="en-US" altLang="zh-CN"/>
              <a:t>chatgpt</a:t>
            </a:r>
          </a:p>
          <a:p>
            <a:pPr lvl="1"/>
            <a:r>
              <a:rPr lang="en-US" altLang="zh-CN"/>
              <a:t>poe.com</a:t>
            </a:r>
            <a:endParaRPr lang="en-US" altLang="zh-CN" dirty="0"/>
          </a:p>
          <a:p>
            <a:r>
              <a:rPr lang="zh-CN" altLang="en-US"/>
              <a:t>向老师</a:t>
            </a:r>
            <a:r>
              <a:rPr lang="zh-CN" altLang="en-US" dirty="0"/>
              <a:t>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16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E7BB1-E055-393E-3DDA-521C3617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日常应用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02A9F-6C1D-0F55-100D-231A1BF1A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774085"/>
            <a:ext cx="8280920" cy="455905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非常适合应付日常的需求，例如：</a:t>
            </a:r>
            <a:endParaRPr lang="en-US" altLang="zh-CN" dirty="0"/>
          </a:p>
          <a:p>
            <a:pPr lvl="1"/>
            <a:r>
              <a:rPr lang="zh-CN" altLang="en-US" dirty="0"/>
              <a:t>处理各种文档：</a:t>
            </a:r>
            <a:r>
              <a:rPr lang="en-US" altLang="zh-CN" dirty="0"/>
              <a:t>office</a:t>
            </a:r>
            <a:r>
              <a:rPr lang="zh-CN" altLang="en-US" dirty="0"/>
              <a:t>文档、</a:t>
            </a:r>
            <a:r>
              <a:rPr lang="en-US" altLang="zh-CN" dirty="0"/>
              <a:t>pdf</a:t>
            </a:r>
            <a:r>
              <a:rPr lang="zh-CN" altLang="en-US" dirty="0"/>
              <a:t>文档</a:t>
            </a:r>
            <a:endParaRPr lang="en-US" altLang="zh-CN" dirty="0"/>
          </a:p>
          <a:p>
            <a:pPr lvl="1"/>
            <a:r>
              <a:rPr lang="zh-CN" altLang="en-US" dirty="0"/>
              <a:t>生成二维码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处理图片、视频、音频</a:t>
            </a:r>
            <a:endParaRPr lang="en-US" altLang="zh-CN" dirty="0"/>
          </a:p>
          <a:p>
            <a:pPr lvl="1"/>
            <a:r>
              <a:rPr lang="zh-CN" altLang="en-US" dirty="0"/>
              <a:t>游戏</a:t>
            </a:r>
            <a:endParaRPr lang="en-US" altLang="zh-CN" dirty="0"/>
          </a:p>
          <a:p>
            <a:pPr lvl="1"/>
            <a:r>
              <a:rPr lang="zh-CN" altLang="en-US" dirty="0"/>
              <a:t>网络爬虫</a:t>
            </a:r>
            <a:endParaRPr lang="en-US" altLang="zh-CN" dirty="0"/>
          </a:p>
          <a:p>
            <a:r>
              <a:rPr lang="zh-CN" altLang="en-US" dirty="0"/>
              <a:t>处理这些简单的日常需求，使用</a:t>
            </a:r>
            <a:r>
              <a:rPr lang="en-US" altLang="zh-CN" dirty="0"/>
              <a:t>Python</a:t>
            </a:r>
            <a:r>
              <a:rPr lang="zh-CN" altLang="en-US" dirty="0"/>
              <a:t>通常都只需要非常简短的代码。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B8B513-3DE7-F58A-E316-69D8CF6F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32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5A026-F20B-A459-338D-665D0CCE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AI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90A72-055C-147A-C389-64878B3B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774086"/>
            <a:ext cx="7758864" cy="2951058"/>
          </a:xfrm>
        </p:spPr>
        <p:txBody>
          <a:bodyPr/>
          <a:lstStyle/>
          <a:p>
            <a:r>
              <a:rPr lang="en-US" altLang="zh-CN" dirty="0">
                <a:hlinkClick r:id="rId3"/>
              </a:rPr>
              <a:t>OpenAI-</a:t>
            </a:r>
            <a:r>
              <a:rPr lang="en-US" altLang="zh-CN" dirty="0" err="1">
                <a:hlinkClick r:id="rId3"/>
              </a:rPr>
              <a:t>quickstart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OpenAI Cookbook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Stable Diffusion Webui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Segment Anything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Draggan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FD203A-4214-14CA-7588-86C90730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20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933023"/>
            <a:ext cx="8237512" cy="46805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开发环境：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安装包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pip install</a:t>
            </a:r>
            <a:r>
              <a:rPr lang="zh-CN" altLang="en-US" dirty="0"/>
              <a:t>安装</a:t>
            </a:r>
            <a:r>
              <a:rPr lang="en-US" altLang="zh-CN" dirty="0" err="1"/>
              <a:t>numpy</a:t>
            </a:r>
            <a:r>
              <a:rPr lang="en-US" altLang="zh-CN" dirty="0"/>
              <a:t>, pandas, </a:t>
            </a:r>
            <a:r>
              <a:rPr lang="en-US" altLang="zh-CN" dirty="0" err="1"/>
              <a:t>pygame,matplotlib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安装集成开发环境（</a:t>
            </a:r>
            <a:r>
              <a:rPr lang="en-US" altLang="zh-CN" dirty="0" err="1"/>
              <a:t>vscode</a:t>
            </a:r>
            <a:r>
              <a:rPr lang="zh-CN" altLang="en-US" dirty="0"/>
              <a:t>或者</a:t>
            </a:r>
            <a:r>
              <a:rPr lang="en-US" altLang="zh-CN" dirty="0" err="1"/>
              <a:t>pycharm</a:t>
            </a:r>
            <a:r>
              <a:rPr lang="zh-CN" altLang="en-US" dirty="0"/>
              <a:t>）及插件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注册一个</a:t>
            </a:r>
            <a:r>
              <a:rPr lang="en-US" altLang="zh-CN" dirty="0" err="1"/>
              <a:t>Github</a:t>
            </a:r>
            <a:r>
              <a:rPr lang="zh-CN" altLang="en-US" dirty="0"/>
              <a:t>账号，并安装</a:t>
            </a:r>
            <a:r>
              <a:rPr lang="en-US" altLang="zh-CN" dirty="0"/>
              <a:t>git</a:t>
            </a:r>
            <a:r>
              <a:rPr lang="zh-CN" altLang="en-US" dirty="0"/>
              <a:t>软件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注册</a:t>
            </a:r>
            <a:r>
              <a:rPr lang="en-US" altLang="zh-CN" dirty="0" err="1"/>
              <a:t>Codewars</a:t>
            </a:r>
            <a:r>
              <a:rPr lang="zh-CN" altLang="en-US" dirty="0"/>
              <a:t>账号，并完成一个</a:t>
            </a:r>
            <a:r>
              <a:rPr lang="en-US" altLang="zh-CN" dirty="0"/>
              <a:t>python kata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www.codewars.com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91173D-832B-C01C-4023-307211E5D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998" y="0"/>
            <a:ext cx="2722021" cy="349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教材及参考书介绍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《Python</a:t>
            </a:r>
            <a:r>
              <a:rPr lang="zh-CN" altLang="en-US" dirty="0"/>
              <a:t>编程</a:t>
            </a:r>
            <a:r>
              <a:rPr lang="en-US" altLang="zh-CN" dirty="0"/>
              <a:t>-</a:t>
            </a:r>
            <a:r>
              <a:rPr lang="zh-CN" altLang="en-US" dirty="0"/>
              <a:t>从入门到实践</a:t>
            </a:r>
            <a:r>
              <a:rPr lang="en-US" altLang="zh-CN" dirty="0"/>
              <a:t>》</a:t>
            </a:r>
          </a:p>
          <a:p>
            <a:pPr lvl="1"/>
            <a:r>
              <a:rPr lang="zh-CN" altLang="en-US" dirty="0"/>
              <a:t>偏重基础、讲解非常详细</a:t>
            </a:r>
            <a:endParaRPr lang="en-US" altLang="zh-CN" dirty="0"/>
          </a:p>
          <a:p>
            <a:pPr lvl="1"/>
            <a:r>
              <a:rPr lang="zh-CN" altLang="en-US" dirty="0"/>
              <a:t>书的后半部选用了三个完整的实践项目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流利的</a:t>
            </a:r>
            <a:r>
              <a:rPr lang="en-US" altLang="zh-CN" dirty="0"/>
              <a:t>Python》</a:t>
            </a:r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语言的高级语法</a:t>
            </a:r>
            <a:endParaRPr lang="en-US" altLang="zh-CN" dirty="0"/>
          </a:p>
          <a:p>
            <a:r>
              <a:rPr lang="en-US" altLang="zh-CN" dirty="0"/>
              <a:t>《 Python for Data Analysis》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Numpy</a:t>
            </a:r>
            <a:r>
              <a:rPr lang="zh-CN" altLang="en-US" dirty="0"/>
              <a:t>和</a:t>
            </a:r>
            <a:r>
              <a:rPr lang="en-US" altLang="zh-CN" dirty="0"/>
              <a:t>Pandas</a:t>
            </a:r>
            <a:r>
              <a:rPr lang="zh-CN" altLang="en-US" dirty="0"/>
              <a:t>进行数据分析、机器学习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9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DD3A3-DE0C-42E5-93C4-8020572B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03D8D-5F32-4F77-AD99-7B37458C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平时成绩（</a:t>
            </a:r>
            <a:r>
              <a:rPr lang="en-US" altLang="zh-CN" dirty="0"/>
              <a:t>2</a:t>
            </a:r>
            <a:r>
              <a:rPr lang="en-US" altLang="zh-CN"/>
              <a:t>0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/>
              <a:t>课程实验（</a:t>
            </a:r>
            <a:r>
              <a:rPr lang="en-US" altLang="zh-CN" dirty="0"/>
              <a:t>5</a:t>
            </a:r>
            <a:r>
              <a:rPr lang="en-US" altLang="zh-CN"/>
              <a:t>0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期末</a:t>
            </a:r>
            <a:r>
              <a:rPr lang="zh-CN" altLang="en-US"/>
              <a:t>考查</a:t>
            </a:r>
            <a:r>
              <a:rPr lang="en-US" altLang="zh-CN"/>
              <a:t>—</a:t>
            </a:r>
            <a:r>
              <a:rPr lang="zh-CN" altLang="en-US"/>
              <a:t>项目考查（</a:t>
            </a:r>
            <a:r>
              <a:rPr lang="en-US" altLang="zh-CN" dirty="0"/>
              <a:t>3</a:t>
            </a:r>
            <a:r>
              <a:rPr lang="en-US" altLang="zh-CN"/>
              <a:t>0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879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平时成绩（</a:t>
            </a:r>
            <a:r>
              <a:rPr lang="en-US" altLang="zh-CN"/>
              <a:t>20</a:t>
            </a:r>
            <a:r>
              <a:rPr lang="zh-CN" altLang="en-US"/>
              <a:t>分）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考勤</a:t>
            </a:r>
            <a:r>
              <a:rPr lang="en-US" altLang="zh-CN"/>
              <a:t>(10</a:t>
            </a:r>
            <a:r>
              <a:rPr lang="zh-CN" altLang="en-US"/>
              <a:t>分</a:t>
            </a:r>
            <a:r>
              <a:rPr lang="en-US" altLang="zh-CN"/>
              <a:t>)</a:t>
            </a:r>
          </a:p>
          <a:p>
            <a:r>
              <a:rPr lang="zh-CN" altLang="en-US"/>
              <a:t>课程互动（</a:t>
            </a:r>
            <a:r>
              <a:rPr lang="en-US" altLang="zh-CN"/>
              <a:t>10</a:t>
            </a:r>
            <a:r>
              <a:rPr lang="zh-CN" altLang="en-US"/>
              <a:t>分）</a:t>
            </a:r>
            <a:endParaRPr lang="en-US" altLang="zh-CN"/>
          </a:p>
          <a:p>
            <a:pPr lvl="1"/>
            <a:r>
              <a:rPr lang="zh-CN" altLang="en-US"/>
              <a:t>平时作业</a:t>
            </a:r>
            <a:endParaRPr lang="en-US" altLang="zh-CN"/>
          </a:p>
          <a:p>
            <a:pPr lvl="1"/>
            <a:r>
              <a:rPr lang="zh-CN" altLang="en-US"/>
              <a:t>提问或课程反馈</a:t>
            </a:r>
            <a:endParaRPr lang="en-US" altLang="zh-CN"/>
          </a:p>
          <a:p>
            <a:pPr lvl="1"/>
            <a:r>
              <a:rPr lang="zh-CN" altLang="en-US"/>
              <a:t>参与课程的投票、调查和讨论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9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实验评分（</a:t>
            </a:r>
            <a:r>
              <a:rPr lang="en-US" altLang="zh-CN"/>
              <a:t>50</a:t>
            </a:r>
            <a:r>
              <a:rPr lang="zh-CN" altLang="en-US"/>
              <a:t>分）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实验内容：</a:t>
            </a:r>
            <a:endParaRPr lang="en-US" altLang="zh-CN" dirty="0"/>
          </a:p>
          <a:p>
            <a:pPr lvl="1"/>
            <a:r>
              <a:rPr lang="en-US" altLang="zh-CN" dirty="0"/>
              <a:t>Codewar.com</a:t>
            </a:r>
            <a:r>
              <a:rPr lang="zh-CN" altLang="en-US" dirty="0"/>
              <a:t>的习题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次实验课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次考评：考查代码、文档并提问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3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项目考查（</a:t>
            </a:r>
            <a:r>
              <a:rPr lang="en-US" altLang="zh-CN"/>
              <a:t>30</a:t>
            </a:r>
            <a:r>
              <a:rPr lang="zh-CN" altLang="en-US"/>
              <a:t>分）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教材上的三个项目：</a:t>
            </a:r>
            <a:endParaRPr lang="en-US" altLang="zh-CN"/>
          </a:p>
          <a:p>
            <a:pPr lvl="1"/>
            <a:r>
              <a:rPr lang="zh-CN" altLang="en-US"/>
              <a:t>外星人入侵</a:t>
            </a:r>
            <a:endParaRPr lang="en-US" altLang="zh-CN"/>
          </a:p>
          <a:p>
            <a:pPr lvl="1"/>
            <a:r>
              <a:rPr lang="zh-CN" altLang="en-US"/>
              <a:t>数据可视化</a:t>
            </a:r>
            <a:endParaRPr lang="en-US" altLang="zh-CN"/>
          </a:p>
          <a:p>
            <a:pPr lvl="1"/>
            <a:r>
              <a:rPr lang="en-US" altLang="zh-CN"/>
              <a:t>Web</a:t>
            </a:r>
            <a:r>
              <a:rPr lang="zh-CN" altLang="en-US"/>
              <a:t>应用程序</a:t>
            </a:r>
            <a:endParaRPr lang="en-US" altLang="zh-CN"/>
          </a:p>
          <a:p>
            <a:r>
              <a:rPr lang="zh-CN" altLang="en-US"/>
              <a:t>自选项目：</a:t>
            </a:r>
            <a:endParaRPr lang="en-US" altLang="zh-CN"/>
          </a:p>
          <a:p>
            <a:pPr lvl="1"/>
            <a:r>
              <a:rPr lang="zh-CN" altLang="en-US"/>
              <a:t>难度和工作量至少和教材上的项目相当</a:t>
            </a:r>
            <a:endParaRPr lang="en-US" altLang="zh-CN"/>
          </a:p>
          <a:p>
            <a:r>
              <a:rPr lang="zh-CN" altLang="en-US"/>
              <a:t>提交项目的设计说明书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0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语言的诞生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2709923" y="1628800"/>
            <a:ext cx="5921856" cy="49685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第一版 </a:t>
            </a:r>
            <a:r>
              <a:rPr lang="en-US" altLang="zh-CN" sz="2400" dirty="0"/>
              <a:t>Python </a:t>
            </a:r>
            <a:r>
              <a:rPr lang="zh-CN" altLang="en-US" sz="2400" dirty="0"/>
              <a:t>发行于 </a:t>
            </a:r>
            <a:r>
              <a:rPr lang="en-US" altLang="zh-CN" sz="2400" dirty="0"/>
              <a:t>1991 </a:t>
            </a:r>
            <a:r>
              <a:rPr lang="zh-CN" altLang="en-US" sz="2400" dirty="0"/>
              <a:t>年，甚至比 </a:t>
            </a:r>
            <a:r>
              <a:rPr lang="en-US" altLang="zh-CN" sz="2400" dirty="0"/>
              <a:t>Java </a:t>
            </a:r>
            <a:r>
              <a:rPr lang="zh-CN" altLang="en-US" sz="2400" dirty="0"/>
              <a:t>的历史都</a:t>
            </a:r>
            <a:r>
              <a:rPr lang="zh-CN" altLang="en-US" sz="2400"/>
              <a:t>早。</a:t>
            </a:r>
            <a:endParaRPr lang="en-US" altLang="zh-CN" sz="2400"/>
          </a:p>
          <a:p>
            <a:pPr>
              <a:lnSpc>
                <a:spcPct val="110000"/>
              </a:lnSpc>
            </a:pPr>
            <a:r>
              <a:rPr lang="zh-CN" altLang="en-US" sz="2400"/>
              <a:t>在</a:t>
            </a:r>
            <a:r>
              <a:rPr lang="zh-CN" altLang="en-US" sz="2400" dirty="0"/>
              <a:t>大部分时间内，</a:t>
            </a:r>
            <a:r>
              <a:rPr lang="en-US" altLang="zh-CN" sz="2400" dirty="0"/>
              <a:t>Python </a:t>
            </a:r>
            <a:r>
              <a:rPr lang="zh-CN" altLang="en-US" sz="2400" dirty="0"/>
              <a:t>一直作为一个小众的编程语言，并没有大规模流行起</a:t>
            </a:r>
            <a:r>
              <a:rPr lang="zh-CN" altLang="en-US" sz="2400"/>
              <a:t>来。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近些年来，随着大数据技术、人工智能技术的发展和普及，“简洁、具有良好扩展性”的 </a:t>
            </a:r>
            <a:r>
              <a:rPr lang="en-US" altLang="zh-CN" sz="2400" dirty="0"/>
              <a:t>Python </a:t>
            </a:r>
            <a:r>
              <a:rPr lang="zh-CN" altLang="en-US" sz="2400" dirty="0"/>
              <a:t>非常契合大数据与人工智能技术对编程语言的要求，超越其他编程语言迅速崛起。</a:t>
            </a:r>
          </a:p>
        </p:txBody>
      </p:sp>
      <p:sp>
        <p:nvSpPr>
          <p:cNvPr id="4" name="AutoShape 2" descr="https://gvanrossum.github.io/images/guido-headshot-201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2" y="1916832"/>
            <a:ext cx="261007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5810" y="4149080"/>
            <a:ext cx="2389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Python </a:t>
            </a:r>
            <a:r>
              <a:rPr lang="zh-CN" altLang="en-US" sz="1600"/>
              <a:t>的创始人为荷兰人吉多</a:t>
            </a:r>
            <a:r>
              <a:rPr lang="en-US" altLang="zh-CN" sz="1600"/>
              <a:t>·</a:t>
            </a:r>
            <a:r>
              <a:rPr lang="zh-CN" altLang="en-US" sz="1600"/>
              <a:t>范罗苏姆（</a:t>
            </a:r>
            <a:r>
              <a:rPr lang="en-US" altLang="zh-CN" sz="1600"/>
              <a:t>Guido van Rossum</a:t>
            </a:r>
            <a:r>
              <a:rPr lang="zh-CN" altLang="en-US" sz="160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61296300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6629</TotalTime>
  <Words>1508</Words>
  <Application>Microsoft Office PowerPoint</Application>
  <PresentationFormat>全屏显示(4:3)</PresentationFormat>
  <Paragraphs>252</Paragraphs>
  <Slides>39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Roboto</vt:lpstr>
      <vt:lpstr>Arial</vt:lpstr>
      <vt:lpstr>Calibri</vt:lpstr>
      <vt:lpstr>Roboto Slab</vt:lpstr>
      <vt:lpstr>Source Sans Pro</vt:lpstr>
      <vt:lpstr>Cordelia template</vt:lpstr>
      <vt:lpstr>Python 程序开发基础  </vt:lpstr>
      <vt:lpstr>联系方式以及课程网站</vt:lpstr>
      <vt:lpstr>第1章 Python概述</vt:lpstr>
      <vt:lpstr>教材及参考书介绍</vt:lpstr>
      <vt:lpstr>课程考核 </vt:lpstr>
      <vt:lpstr>平时成绩（20分）</vt:lpstr>
      <vt:lpstr>实验评分（50分）</vt:lpstr>
      <vt:lpstr>项目考查（30分）</vt:lpstr>
      <vt:lpstr>Python语言的诞生</vt:lpstr>
      <vt:lpstr>TIOBE Index</vt:lpstr>
      <vt:lpstr>Why PHYON? </vt:lpstr>
      <vt:lpstr>Python语言可以做什么？</vt:lpstr>
      <vt:lpstr>Python代码的运行</vt:lpstr>
      <vt:lpstr>Python语言的优点和缺点</vt:lpstr>
      <vt:lpstr>如何解决Python语言的性能问题</vt:lpstr>
      <vt:lpstr>Python语言的一致性</vt:lpstr>
      <vt:lpstr>主流编程语言的对比</vt:lpstr>
      <vt:lpstr>C语言</vt:lpstr>
      <vt:lpstr>C++</vt:lpstr>
      <vt:lpstr>Java</vt:lpstr>
      <vt:lpstr>C#</vt:lpstr>
      <vt:lpstr>PHP</vt:lpstr>
      <vt:lpstr>JavaScript</vt:lpstr>
      <vt:lpstr>新的编程语言的介绍</vt:lpstr>
      <vt:lpstr>Go语言</vt:lpstr>
      <vt:lpstr>Kotlin语言</vt:lpstr>
      <vt:lpstr>哪种编程语言是你最偏好的编程语言？</vt:lpstr>
      <vt:lpstr>PowerPoint 演示文稿</vt:lpstr>
      <vt:lpstr>英语</vt:lpstr>
      <vt:lpstr>互联网使用的语言比率</vt:lpstr>
      <vt:lpstr>Python开发环境的安装</vt:lpstr>
      <vt:lpstr>常用Python软件包</vt:lpstr>
      <vt:lpstr>查看安装的软件包</vt:lpstr>
      <vt:lpstr>安装软件包</vt:lpstr>
      <vt:lpstr>VsCode Python插件</vt:lpstr>
      <vt:lpstr>Python编程问题如何解决？</vt:lpstr>
      <vt:lpstr>Python日常应用</vt:lpstr>
      <vt:lpstr>Python AI应用</vt:lpstr>
      <vt:lpstr>作业1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周 景</cp:lastModifiedBy>
  <cp:revision>201</cp:revision>
  <dcterms:modified xsi:type="dcterms:W3CDTF">2023-08-31T04:21:26Z</dcterms:modified>
</cp:coreProperties>
</file>