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335" r:id="rId3"/>
    <p:sldId id="365" r:id="rId4"/>
    <p:sldId id="336" r:id="rId5"/>
    <p:sldId id="348" r:id="rId6"/>
    <p:sldId id="360" r:id="rId7"/>
    <p:sldId id="349" r:id="rId8"/>
    <p:sldId id="337" r:id="rId9"/>
    <p:sldId id="350" r:id="rId10"/>
    <p:sldId id="351" r:id="rId11"/>
    <p:sldId id="352" r:id="rId12"/>
    <p:sldId id="353" r:id="rId13"/>
    <p:sldId id="362" r:id="rId14"/>
    <p:sldId id="364" r:id="rId15"/>
    <p:sldId id="355" r:id="rId16"/>
    <p:sldId id="358" r:id="rId17"/>
    <p:sldId id="359" r:id="rId18"/>
    <p:sldId id="356" r:id="rId19"/>
    <p:sldId id="340" r:id="rId20"/>
    <p:sldId id="341" r:id="rId21"/>
  </p:sldIdLst>
  <p:sldSz cx="9144000" cy="6858000" type="screen4x3"/>
  <p:notesSz cx="6858000" cy="9144000"/>
  <p:embeddedFontLst>
    <p:embeddedFont>
      <p:font typeface="Roboto Slab" pitchFamily="2" charset="0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2" autoAdjust="0"/>
    <p:restoredTop sz="95611" autoAdjust="0"/>
  </p:normalViewPr>
  <p:slideViewPr>
    <p:cSldViewPr>
      <p:cViewPr varScale="1">
        <p:scale>
          <a:sx n="96" d="100"/>
          <a:sy n="96" d="100"/>
        </p:scale>
        <p:origin x="11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401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https://www.codewars.com/kata/5a805d8cafa10f8b930005ba/solutions/python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1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https://www.codewars.com/kata/54c27a33fb7da0db0100040e/solutions/python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0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altLang="zh-CN" dirty="0"/>
              <a:t>https://www.codewars.com/kata/54c27a33fb7da0db0100040e/solutions/python</a:t>
            </a:r>
            <a:endParaRPr lang="zh-CN" altLang="en-US" dirty="0"/>
          </a:p>
          <a:p>
            <a:pPr marL="1397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5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84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2339725"/>
            <a:ext cx="5832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40153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136" y="1774086"/>
            <a:ext cx="7955280" cy="4069080"/>
          </a:xfrm>
        </p:spPr>
        <p:txBody>
          <a:bodyPr/>
          <a:lstStyle>
            <a:lvl1pPr>
              <a:lnSpc>
                <a:spcPct val="110000"/>
              </a:lnSpc>
              <a:defRPr sz="26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200"/>
            </a:lvl3pPr>
            <a:lvl4pPr>
              <a:lnSpc>
                <a:spcPct val="110000"/>
              </a:lnSpc>
              <a:defRPr sz="2200"/>
            </a:lvl4pPr>
            <a:lvl5pPr>
              <a:lnSpc>
                <a:spcPct val="110000"/>
              </a:lnSpc>
              <a:defRPr sz="22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/>
          <a:lstStyle/>
          <a:p>
            <a:fld id="{581A783B-FA21-427C-BB1F-F00F1D0FC79B}" type="datetime1">
              <a:rPr lang="zh-CN" altLang="en-US" smtClean="0"/>
              <a:t>2023/9/6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8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410827"/>
            <a:ext cx="75717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6333135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5400"/>
              <a:t>Python</a:t>
            </a:r>
            <a:br>
              <a:rPr lang="en-US" altLang="zh-CN" sz="5400"/>
            </a:br>
            <a:r>
              <a:rPr lang="zh-CN" altLang="en-US" sz="5400"/>
              <a:t>程序开发基础</a:t>
            </a:r>
            <a:br>
              <a:rPr lang="en-US" altLang="zh-CN" sz="5400"/>
            </a:br>
            <a:br>
              <a:rPr lang="en-US" altLang="zh-CN" sz="5400"/>
            </a:br>
            <a:endParaRPr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475656" y="3933056"/>
            <a:ext cx="5832600" cy="1046400"/>
          </a:xfrm>
        </p:spPr>
        <p:txBody>
          <a:bodyPr/>
          <a:lstStyle/>
          <a:p>
            <a:r>
              <a:rPr lang="zh-CN" altLang="en-US" dirty="0"/>
              <a:t>周景</a:t>
            </a:r>
            <a:endParaRPr lang="en-US" altLang="zh-CN" dirty="0"/>
          </a:p>
          <a:p>
            <a:r>
              <a:rPr lang="en-US" altLang="zh-CN" dirty="0"/>
              <a:t>8259558@qq.com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Google Shape;278;p13"/>
          <p:cNvSpPr txBox="1">
            <a:spLocks/>
          </p:cNvSpPr>
          <p:nvPr/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title:  </a:t>
            </a:r>
            <a:r>
              <a:rPr lang="zh-CN" altLang="en-US"/>
              <a:t>将单词的首字母大写</a:t>
            </a:r>
            <a:endParaRPr lang="en-US" altLang="zh-CN"/>
          </a:p>
          <a:p>
            <a:r>
              <a:rPr lang="zh-CN" altLang="en-US"/>
              <a:t>将字符串改为全部大写或者小写</a:t>
            </a:r>
            <a:r>
              <a:rPr lang="en-US" altLang="zh-CN"/>
              <a:t>: upper(), lower()</a:t>
            </a:r>
          </a:p>
          <a:p>
            <a:r>
              <a:rPr lang="en-US" altLang="zh-CN"/>
              <a:t>format</a:t>
            </a:r>
            <a:r>
              <a:rPr lang="zh-CN" altLang="en-US"/>
              <a:t>方法，</a:t>
            </a:r>
            <a:r>
              <a:rPr lang="en-US" altLang="zh-CN"/>
              <a:t>f</a:t>
            </a:r>
            <a:r>
              <a:rPr lang="zh-CN" altLang="en-US"/>
              <a:t>字符串： 字符串的格式化</a:t>
            </a:r>
            <a:endParaRPr lang="en-US" altLang="zh-CN"/>
          </a:p>
          <a:p>
            <a:r>
              <a:rPr lang="zh-CN" altLang="en-US"/>
              <a:t>字符串中的转义字符</a:t>
            </a:r>
            <a:r>
              <a:rPr lang="en-US" altLang="zh-CN"/>
              <a:t>:   </a:t>
            </a:r>
            <a:r>
              <a:rPr lang="zh-CN" altLang="en-US"/>
              <a:t>制表符</a:t>
            </a:r>
            <a:r>
              <a:rPr lang="en-US" altLang="zh-CN"/>
              <a:t>“\t”   </a:t>
            </a:r>
            <a:r>
              <a:rPr lang="zh-CN" altLang="en-US"/>
              <a:t>换行</a:t>
            </a:r>
            <a:r>
              <a:rPr lang="en-US" altLang="zh-CN"/>
              <a:t>"\n“</a:t>
            </a:r>
          </a:p>
          <a:p>
            <a:r>
              <a:rPr lang="zh-CN" altLang="en-US"/>
              <a:t>删除空白： </a:t>
            </a:r>
            <a:r>
              <a:rPr lang="en-US" altLang="zh-CN"/>
              <a:t>rstrip(),  lstrip(),  strip()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7848872" cy="439248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中的数分为整数和浮点数：</a:t>
            </a:r>
            <a:endParaRPr lang="en-US" altLang="zh-CN" dirty="0"/>
          </a:p>
          <a:p>
            <a:pPr lvl="1"/>
            <a:r>
              <a:rPr lang="zh-CN" altLang="en-US" dirty="0"/>
              <a:t>整数（</a:t>
            </a:r>
            <a:r>
              <a:rPr lang="en-US" altLang="zh-CN" dirty="0"/>
              <a:t>int</a:t>
            </a:r>
            <a:r>
              <a:rPr lang="zh-CN" altLang="en-US" dirty="0"/>
              <a:t>）： 没有区分长度（没有</a:t>
            </a:r>
            <a:r>
              <a:rPr lang="en-US" altLang="zh-CN" dirty="0"/>
              <a:t>int32</a:t>
            </a:r>
            <a:r>
              <a:rPr lang="zh-CN" altLang="en-US" dirty="0"/>
              <a:t>， </a:t>
            </a:r>
            <a:r>
              <a:rPr lang="en-US" altLang="zh-CN" dirty="0"/>
              <a:t>int64</a:t>
            </a:r>
            <a:r>
              <a:rPr lang="zh-CN" altLang="en-US" dirty="0"/>
              <a:t>，</a:t>
            </a:r>
            <a:r>
              <a:rPr lang="en-US" altLang="zh-CN" dirty="0"/>
              <a:t>long</a:t>
            </a:r>
            <a:r>
              <a:rPr lang="zh-CN" altLang="en-US" dirty="0"/>
              <a:t>），从</a:t>
            </a:r>
            <a:r>
              <a:rPr lang="en-US" altLang="zh-CN" dirty="0"/>
              <a:t>python 3.8</a:t>
            </a:r>
            <a:r>
              <a:rPr lang="zh-CN" altLang="en-US" dirty="0"/>
              <a:t>开始没有最大值的限制</a:t>
            </a:r>
            <a:endParaRPr lang="en-US" altLang="zh-CN" dirty="0"/>
          </a:p>
          <a:p>
            <a:pPr lvl="1"/>
            <a:endParaRPr lang="en-US" altLang="zh-CN"/>
          </a:p>
          <a:p>
            <a:pPr lvl="1"/>
            <a:r>
              <a:rPr lang="zh-CN" altLang="en-US"/>
              <a:t>浮</a:t>
            </a:r>
            <a:r>
              <a:rPr lang="zh-CN" altLang="en-US" dirty="0"/>
              <a:t>点数</a:t>
            </a:r>
            <a:r>
              <a:rPr lang="en-US" altLang="zh-CN" dirty="0"/>
              <a:t>(float):  </a:t>
            </a:r>
            <a:r>
              <a:rPr lang="zh-CN" altLang="en-US" dirty="0"/>
              <a:t>没有区分单精度和双</a:t>
            </a:r>
            <a:r>
              <a:rPr lang="zh-CN" altLang="en-US"/>
              <a:t>精度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int</a:t>
            </a:r>
            <a:r>
              <a:rPr lang="zh-CN" altLang="en-US"/>
              <a:t>和</a:t>
            </a:r>
            <a:r>
              <a:rPr lang="en-US" altLang="zh-CN"/>
              <a:t>float</a:t>
            </a:r>
            <a:r>
              <a:rPr lang="zh-CN" altLang="en-US"/>
              <a:t>的实际长度会根据机器平台来决定，绝大多数情况下为</a:t>
            </a:r>
            <a:r>
              <a:rPr lang="en-US" altLang="zh-CN"/>
              <a:t>64</a:t>
            </a:r>
            <a:r>
              <a:rPr lang="zh-CN" altLang="en-US"/>
              <a:t>位，</a:t>
            </a:r>
            <a:r>
              <a:rPr lang="en-US" altLang="zh-CN"/>
              <a:t>8</a:t>
            </a:r>
            <a:r>
              <a:rPr lang="zh-CN" altLang="en-US"/>
              <a:t>个字节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571700" cy="936800"/>
          </a:xfrm>
        </p:spPr>
        <p:txBody>
          <a:bodyPr/>
          <a:lstStyle/>
          <a:p>
            <a:r>
              <a:rPr lang="zh-CN" altLang="en-US"/>
              <a:t>算术运算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7632848" cy="4536504"/>
          </a:xfrm>
        </p:spPr>
        <p:txBody>
          <a:bodyPr/>
          <a:lstStyle/>
          <a:p>
            <a:r>
              <a:rPr lang="zh-CN" altLang="en-US" dirty="0"/>
              <a:t>基本运算：  </a:t>
            </a:r>
            <a:r>
              <a:rPr lang="en-US" altLang="zh-CN" dirty="0"/>
              <a:t>+,  - , *,  /</a:t>
            </a:r>
          </a:p>
          <a:p>
            <a:r>
              <a:rPr lang="zh-CN" altLang="en-US" dirty="0"/>
              <a:t>乘方运算：  </a:t>
            </a:r>
            <a:r>
              <a:rPr lang="en-US" altLang="zh-CN" dirty="0"/>
              <a:t>**</a:t>
            </a:r>
          </a:p>
          <a:p>
            <a:r>
              <a:rPr lang="zh-CN" altLang="en-US" dirty="0"/>
              <a:t>模运算：  </a:t>
            </a:r>
            <a:r>
              <a:rPr lang="en-US" altLang="zh-CN" dirty="0"/>
              <a:t>%  </a:t>
            </a:r>
            <a:r>
              <a:rPr lang="zh-CN" altLang="en-US" dirty="0"/>
              <a:t>（得到余数）</a:t>
            </a:r>
            <a:endParaRPr lang="en-US" altLang="zh-CN" dirty="0"/>
          </a:p>
          <a:p>
            <a:r>
              <a:rPr lang="zh-CN" altLang="en-US" dirty="0"/>
              <a:t>除法求商：  </a:t>
            </a:r>
            <a:r>
              <a:rPr lang="en-US" altLang="zh-CN" dirty="0"/>
              <a:t>//   </a:t>
            </a:r>
            <a:r>
              <a:rPr lang="zh-CN" altLang="en-US" dirty="0"/>
              <a:t>（得到商）</a:t>
            </a:r>
            <a:endParaRPr lang="en-US" altLang="zh-CN" dirty="0"/>
          </a:p>
          <a:p>
            <a:r>
              <a:rPr lang="zh-CN" altLang="en-US" dirty="0"/>
              <a:t>求商和余数：  </a:t>
            </a:r>
            <a:r>
              <a:rPr lang="en-US" altLang="zh-CN" dirty="0" err="1"/>
              <a:t>divmod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round</a:t>
            </a:r>
            <a:r>
              <a:rPr lang="zh-CN" altLang="en-US" dirty="0"/>
              <a:t>函数： 小数四舍五入求整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注意：所有的运算都可以使用整数和浮点数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三个关于变量的函数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type</a:t>
            </a:r>
            <a:r>
              <a:rPr lang="zh-CN" altLang="en-US"/>
              <a:t>函数</a:t>
            </a:r>
            <a:r>
              <a:rPr lang="en-US" altLang="zh-CN"/>
              <a:t>: </a:t>
            </a:r>
            <a:r>
              <a:rPr lang="zh-CN" altLang="en-US"/>
              <a:t>返回该变量的类型</a:t>
            </a:r>
            <a:endParaRPr lang="en-US" altLang="zh-CN"/>
          </a:p>
          <a:p>
            <a:r>
              <a:rPr lang="en-US" altLang="zh-CN"/>
              <a:t>id</a:t>
            </a:r>
            <a:r>
              <a:rPr lang="zh-CN" altLang="en-US"/>
              <a:t>函数： 返回该函数的</a:t>
            </a:r>
            <a:r>
              <a:rPr lang="en-US" altLang="zh-CN"/>
              <a:t>id</a:t>
            </a:r>
            <a:r>
              <a:rPr lang="zh-CN" altLang="en-US"/>
              <a:t>，这是一个</a:t>
            </a:r>
            <a:r>
              <a:rPr lang="en-US" altLang="zh-CN"/>
              <a:t>int</a:t>
            </a:r>
            <a:r>
              <a:rPr lang="zh-CN" altLang="en-US"/>
              <a:t>类型的值</a:t>
            </a:r>
            <a:endParaRPr lang="en-US" altLang="zh-CN"/>
          </a:p>
          <a:p>
            <a:r>
              <a:rPr lang="en-US" altLang="zh-CN"/>
              <a:t>isinstance</a:t>
            </a:r>
            <a:r>
              <a:rPr lang="zh-CN" altLang="en-US"/>
              <a:t>函数：如果该变量是某类型的实例，返回</a:t>
            </a:r>
            <a:r>
              <a:rPr lang="en-US" altLang="zh-CN"/>
              <a:t>True</a:t>
            </a:r>
            <a:r>
              <a:rPr lang="zh-CN" altLang="en-US"/>
              <a:t>，否则返回</a:t>
            </a:r>
            <a:r>
              <a:rPr lang="en-US" altLang="zh-CN"/>
              <a:t>False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简单类型变量都是不可变的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简单类型的变量的值都是不可变的：</a:t>
            </a:r>
            <a:endParaRPr lang="en-US" altLang="zh-CN"/>
          </a:p>
          <a:p>
            <a:pPr lvl="1"/>
            <a:r>
              <a:rPr lang="en-US" altLang="zh-CN"/>
              <a:t>str</a:t>
            </a:r>
          </a:p>
          <a:p>
            <a:pPr lvl="1"/>
            <a:r>
              <a:rPr lang="en-US" altLang="zh-CN"/>
              <a:t>int</a:t>
            </a:r>
          </a:p>
          <a:p>
            <a:pPr lvl="1"/>
            <a:r>
              <a:rPr lang="en-US" altLang="zh-CN"/>
              <a:t>float</a:t>
            </a:r>
          </a:p>
          <a:p>
            <a:r>
              <a:rPr lang="zh-CN" altLang="en-US"/>
              <a:t>如果改变了这些变量的值，实际上是创建了新的这些类型的对象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习题：求离整数</a:t>
            </a:r>
            <a:r>
              <a:rPr lang="en-US" altLang="zh-CN"/>
              <a:t>n</a:t>
            </a:r>
            <a:r>
              <a:rPr lang="zh-CN" altLang="en-US"/>
              <a:t>最近的平方数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064896" cy="3816424"/>
          </a:xfrm>
        </p:spPr>
        <p:txBody>
          <a:bodyPr/>
          <a:lstStyle/>
          <a:p>
            <a:r>
              <a:rPr lang="zh-CN" altLang="en-US" dirty="0"/>
              <a:t>你的任务是找到一个正整数</a:t>
            </a:r>
            <a:r>
              <a:rPr lang="en-US" altLang="zh-CN" dirty="0"/>
              <a:t>n</a:t>
            </a:r>
            <a:r>
              <a:rPr lang="zh-CN" altLang="en-US" dirty="0"/>
              <a:t>的最近的平方数</a:t>
            </a:r>
          </a:p>
          <a:p>
            <a:r>
              <a:rPr lang="zh-CN" altLang="en-US" dirty="0"/>
              <a:t>例如，如果</a:t>
            </a:r>
            <a:r>
              <a:rPr lang="en-US" altLang="zh-CN" dirty="0"/>
              <a:t>n=111</a:t>
            </a:r>
            <a:r>
              <a:rPr lang="zh-CN" altLang="en-US" dirty="0"/>
              <a:t>，那么</a:t>
            </a:r>
            <a:r>
              <a:rPr lang="en-US" altLang="zh-CN" err="1"/>
              <a:t>nearest_sq</a:t>
            </a:r>
            <a:r>
              <a:rPr lang="en-US" altLang="zh-CN"/>
              <a:t>(n)</a:t>
            </a:r>
            <a:r>
              <a:rPr lang="zh-CN" altLang="en-US"/>
              <a:t> 等</a:t>
            </a:r>
            <a:r>
              <a:rPr lang="zh-CN" altLang="en-US" dirty="0"/>
              <a:t>于</a:t>
            </a:r>
            <a:r>
              <a:rPr lang="en-US" altLang="zh-CN" dirty="0"/>
              <a:t>121</a:t>
            </a:r>
            <a:r>
              <a:rPr lang="zh-CN" altLang="en-US" dirty="0"/>
              <a:t>，因为</a:t>
            </a:r>
            <a:r>
              <a:rPr lang="en-US" altLang="zh-CN" dirty="0"/>
              <a:t>111</a:t>
            </a:r>
            <a:r>
              <a:rPr lang="zh-CN" altLang="en-US" dirty="0"/>
              <a:t>比</a:t>
            </a:r>
            <a:r>
              <a:rPr lang="en-US" altLang="zh-CN" dirty="0"/>
              <a:t>100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的平方）更接近</a:t>
            </a:r>
            <a:r>
              <a:rPr lang="en-US" altLang="zh-CN" dirty="0"/>
              <a:t>121</a:t>
            </a: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的平方）。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已经是完全平方（例如</a:t>
            </a:r>
            <a:r>
              <a:rPr lang="en-US" altLang="zh-CN" dirty="0"/>
              <a:t>n=144</a:t>
            </a:r>
            <a:r>
              <a:rPr lang="zh-CN" altLang="en-US" dirty="0"/>
              <a:t>，</a:t>
            </a:r>
            <a:r>
              <a:rPr lang="en-US" altLang="zh-CN" dirty="0"/>
              <a:t>n=81</a:t>
            </a:r>
            <a:r>
              <a:rPr lang="zh-CN" altLang="en-US" dirty="0"/>
              <a:t>，等等），你需要直接返回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习题：你是一个平方数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7830872" cy="3926334"/>
          </a:xfrm>
        </p:spPr>
        <p:txBody>
          <a:bodyPr/>
          <a:lstStyle/>
          <a:p>
            <a:r>
              <a:rPr lang="zh-CN" altLang="en-US" sz="2200" dirty="0"/>
              <a:t>平方数：你喜欢搭积木。你尤其喜欢正方形的积木。而你更喜欢的是把它们摆成一个正方形的积木！但是，有时你不能把它们摆成一个正方形。</a:t>
            </a:r>
          </a:p>
          <a:p>
            <a:r>
              <a:rPr lang="zh-CN" altLang="en-US" sz="2200" dirty="0"/>
              <a:t>然而，有时你无法将它们摆成一个正方形。相反，你最后得到的是一个普通的长方形</a:t>
            </a:r>
            <a:r>
              <a:rPr lang="en-US" altLang="zh-CN" sz="2200" dirty="0"/>
              <a:t>! </a:t>
            </a:r>
            <a:r>
              <a:rPr lang="zh-CN" altLang="en-US" sz="2200" dirty="0"/>
              <a:t>这些该死的东西</a:t>
            </a:r>
            <a:r>
              <a:rPr lang="en-US" altLang="zh-CN" sz="2200" dirty="0"/>
              <a:t>! </a:t>
            </a:r>
            <a:r>
              <a:rPr lang="zh-CN" altLang="en-US" sz="2200" dirty="0"/>
              <a:t>如果你有办法知道，你现在的工作是否是徒劳的</a:t>
            </a:r>
            <a:r>
              <a:rPr lang="en-US" altLang="zh-CN" sz="2200" dirty="0"/>
              <a:t>......</a:t>
            </a:r>
            <a:r>
              <a:rPr lang="zh-CN" altLang="en-US" sz="2200" dirty="0"/>
              <a:t>等等！就是这样！你只需要检查一下你的数字是否符合要求。你只需要检查你的积木数量是否是一个完美的正方形。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400600"/>
          </a:xfrm>
        </p:spPr>
        <p:txBody>
          <a:bodyPr/>
          <a:lstStyle/>
          <a:p>
            <a:r>
              <a:rPr lang="zh-CN" altLang="en-US" sz="2000" dirty="0"/>
              <a:t>任务</a:t>
            </a:r>
            <a:r>
              <a:rPr lang="en-US" altLang="zh-CN" sz="2000" dirty="0"/>
              <a:t>:  </a:t>
            </a:r>
            <a:r>
              <a:rPr lang="zh-CN" altLang="en-US" sz="2000" dirty="0"/>
              <a:t>给出一个整数，确定它是否是一个平方数。</a:t>
            </a:r>
          </a:p>
          <a:p>
            <a:r>
              <a:rPr lang="zh-CN" altLang="en-US" sz="2000" dirty="0"/>
              <a:t>在数学中，一个平方数或完全平方数是一个整数的平方；换句话说，它是某个整数与自身的乘积。</a:t>
            </a:r>
          </a:p>
          <a:p>
            <a:r>
              <a:rPr lang="zh-CN" altLang="en-US" sz="2000" dirty="0"/>
              <a:t>测试将总是使用一些整数，所以在动态类型语言中不用担心这个问题。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例子</a:t>
            </a:r>
          </a:p>
          <a:p>
            <a:pPr marL="38100" indent="0">
              <a:buNone/>
            </a:pPr>
            <a:r>
              <a:rPr lang="en-US" altLang="zh-CN" sz="2000" dirty="0"/>
              <a:t>-1 =&gt; False</a:t>
            </a:r>
          </a:p>
          <a:p>
            <a:pPr marL="38100" indent="0">
              <a:buNone/>
            </a:pPr>
            <a:r>
              <a:rPr lang="en-US" altLang="zh-CN" sz="2000" dirty="0"/>
              <a:t> 0 =&gt; True</a:t>
            </a:r>
          </a:p>
          <a:p>
            <a:pPr marL="38100" indent="0">
              <a:buNone/>
            </a:pPr>
            <a:r>
              <a:rPr lang="en-US" altLang="zh-CN" sz="2000" dirty="0"/>
              <a:t> 3 =&gt; False</a:t>
            </a:r>
          </a:p>
          <a:p>
            <a:pPr marL="38100" indent="0">
              <a:buNone/>
            </a:pPr>
            <a:r>
              <a:rPr lang="en-US" altLang="zh-CN" sz="2000" dirty="0"/>
              <a:t> 4 =&gt; True</a:t>
            </a:r>
          </a:p>
          <a:p>
            <a:pPr marL="38100" indent="0">
              <a:buNone/>
            </a:pPr>
            <a:r>
              <a:rPr lang="en-US" altLang="zh-CN" sz="2000" dirty="0"/>
              <a:t>25 =&gt; True</a:t>
            </a:r>
            <a:endParaRPr lang="zh-CN" altLang="en-US" sz="2000" dirty="0"/>
          </a:p>
          <a:p>
            <a:pPr marL="38100" indent="0">
              <a:buNone/>
            </a:pPr>
            <a:r>
              <a:rPr lang="en-US" altLang="zh-CN" sz="2000" dirty="0"/>
              <a:t>26 =&gt; False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0.3+0.1</a:t>
            </a:r>
            <a:r>
              <a:rPr lang="zh-CN" altLang="en-US"/>
              <a:t>不等于</a:t>
            </a:r>
            <a:r>
              <a:rPr lang="en-US" altLang="zh-CN"/>
              <a:t>0.4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7848872" cy="5112568"/>
          </a:xfrm>
        </p:spPr>
        <p:txBody>
          <a:bodyPr/>
          <a:lstStyle/>
          <a:p>
            <a:r>
              <a:rPr lang="zh-CN" altLang="en-US" dirty="0"/>
              <a:t>所有的浮点数运算都会这样吗？</a:t>
            </a:r>
            <a:endParaRPr lang="en-US" altLang="zh-CN" dirty="0"/>
          </a:p>
          <a:p>
            <a:r>
              <a:rPr lang="zh-CN" altLang="en-US" dirty="0"/>
              <a:t>除了一部分特殊的浮点数可以精确表示，其他浮点数只能使用近似值。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</a:t>
            </a:r>
            <a:r>
              <a:rPr lang="en-US" altLang="zh-CN" dirty="0"/>
              <a:t>0.3</a:t>
            </a:r>
            <a:r>
              <a:rPr lang="zh-CN" altLang="en-US" dirty="0"/>
              <a:t>的近似值（精确到小数点后</a:t>
            </a:r>
            <a:r>
              <a:rPr lang="en-US" altLang="zh-CN" dirty="0"/>
              <a:t>20</a:t>
            </a:r>
            <a:r>
              <a:rPr lang="zh-CN" altLang="en-US" dirty="0"/>
              <a:t>位）</a:t>
            </a:r>
            <a:endParaRPr lang="en-US" altLang="zh-CN" dirty="0"/>
          </a:p>
          <a:p>
            <a:pPr marL="38100" indent="0">
              <a:buNone/>
            </a:pPr>
            <a:r>
              <a:rPr lang="en-US" altLang="zh-CN" dirty="0"/>
              <a:t>print(f'{0.3:.20f}')</a:t>
            </a:r>
          </a:p>
          <a:p>
            <a:pPr marL="38100" indent="0">
              <a:buNone/>
            </a:pPr>
            <a:r>
              <a:rPr lang="zh-CN" altLang="en-US" dirty="0"/>
              <a:t>输出结果：</a:t>
            </a:r>
            <a:r>
              <a:rPr lang="en-US" altLang="zh-CN" dirty="0"/>
              <a:t>0.29999999999999998890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18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31215"/>
              </p:ext>
            </p:extLst>
          </p:nvPr>
        </p:nvGraphicFramePr>
        <p:xfrm>
          <a:off x="1043608" y="3068960"/>
          <a:ext cx="6096000" cy="185420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十进制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0.01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0.25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0.001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0.125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0.0001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0.0625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33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00808"/>
            <a:ext cx="8352928" cy="468052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#</a:t>
            </a:r>
            <a:r>
              <a:rPr lang="zh-CN" altLang="en-US" dirty="0"/>
              <a:t>标识注释，可以是多行注释，也可以是行内注释（与代码同一行）</a:t>
            </a:r>
            <a:endParaRPr lang="en-US" altLang="zh-CN" dirty="0"/>
          </a:p>
          <a:p>
            <a:r>
              <a:rPr lang="zh-CN" altLang="en-US" dirty="0"/>
              <a:t>编写注释的目的：</a:t>
            </a:r>
            <a:endParaRPr lang="en-US" altLang="zh-CN" dirty="0"/>
          </a:p>
          <a:p>
            <a:pPr lvl="1"/>
            <a:r>
              <a:rPr lang="zh-CN" altLang="en-US" dirty="0"/>
              <a:t>这些代码是什么？（</a:t>
            </a:r>
            <a:r>
              <a:rPr lang="en-US" altLang="zh-CN" dirty="0"/>
              <a:t>what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为什么这些代码存在？这些代码是如何工作的 （</a:t>
            </a:r>
            <a:r>
              <a:rPr lang="en-US" altLang="zh-CN" dirty="0"/>
              <a:t>why and how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why  &gt;  what</a:t>
            </a:r>
          </a:p>
        </p:txBody>
      </p:sp>
    </p:spTree>
    <p:extLst>
      <p:ext uri="{BB962C8B-B14F-4D97-AF65-F5344CB8AC3E}">
        <p14:creationId xmlns:p14="http://schemas.microsoft.com/office/powerpoint/2010/main" val="31386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68320"/>
            <a:ext cx="8064896" cy="129302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变量、简单数据</a:t>
            </a:r>
            <a:r>
              <a:rPr lang="zh-CN" altLang="en-US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变量</a:t>
            </a:r>
            <a:endParaRPr lang="en-US" altLang="zh-CN"/>
          </a:p>
          <a:p>
            <a:r>
              <a:rPr lang="zh-CN" altLang="en-US"/>
              <a:t>简单数据类型</a:t>
            </a:r>
            <a:endParaRPr lang="en-US" altLang="zh-CN"/>
          </a:p>
          <a:p>
            <a:pPr lvl="1"/>
            <a:r>
              <a:rPr lang="zh-CN" altLang="en-US"/>
              <a:t>字符串</a:t>
            </a:r>
            <a:endParaRPr lang="en-US" altLang="zh-CN"/>
          </a:p>
          <a:p>
            <a:pPr lvl="1"/>
            <a:r>
              <a:rPr lang="zh-CN" altLang="en-US"/>
              <a:t>整数</a:t>
            </a:r>
            <a:endParaRPr lang="en-US" altLang="zh-CN"/>
          </a:p>
          <a:p>
            <a:pPr lvl="1"/>
            <a:r>
              <a:rPr lang="zh-CN" altLang="en-US"/>
              <a:t>浮点数</a:t>
            </a:r>
            <a:endParaRPr lang="en-US" altLang="zh-CN"/>
          </a:p>
          <a:p>
            <a:r>
              <a:rPr lang="zh-CN" altLang="en-US"/>
              <a:t>注释</a:t>
            </a:r>
            <a:endParaRPr lang="en-US" altLang="zh-CN"/>
          </a:p>
          <a:p>
            <a:r>
              <a:rPr lang="en-US" altLang="zh-CN"/>
              <a:t>Python</a:t>
            </a:r>
            <a:r>
              <a:rPr lang="zh-CN" altLang="en-US"/>
              <a:t>之禅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213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3168352" cy="936104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之禅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0"/>
            <a:ext cx="4997450" cy="36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70" y="3573016"/>
            <a:ext cx="5619750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00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三种运行</a:t>
            </a:r>
            <a:r>
              <a:rPr lang="en-US" altLang="zh-CN"/>
              <a:t>Python</a:t>
            </a:r>
            <a:r>
              <a:rPr lang="zh-CN" altLang="en-US"/>
              <a:t>代码的方式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命令行（</a:t>
            </a:r>
            <a:r>
              <a:rPr lang="en-US" altLang="zh-CN"/>
              <a:t>cmd</a:t>
            </a:r>
            <a:r>
              <a:rPr lang="zh-CN" altLang="zh-CN"/>
              <a:t>，</a:t>
            </a:r>
            <a:r>
              <a:rPr lang="en-US" altLang="zh-CN"/>
              <a:t>powershell</a:t>
            </a:r>
            <a:r>
              <a:rPr lang="zh-CN" altLang="zh-CN"/>
              <a:t>） </a:t>
            </a:r>
            <a:endParaRPr lang="en-US" altLang="zh-CN"/>
          </a:p>
          <a:p>
            <a:pPr lvl="1"/>
            <a:r>
              <a:rPr lang="zh-CN" altLang="zh-CN"/>
              <a:t>缺点：不能保存编写的</a:t>
            </a:r>
            <a:r>
              <a:rPr lang="en-US" altLang="zh-CN"/>
              <a:t>python</a:t>
            </a:r>
            <a:r>
              <a:rPr lang="zh-CN" altLang="zh-CN"/>
              <a:t>代码</a:t>
            </a:r>
          </a:p>
          <a:p>
            <a:pPr lvl="0"/>
            <a:r>
              <a:rPr lang="en-US" altLang="zh-CN"/>
              <a:t>IDEA(vscode)</a:t>
            </a:r>
          </a:p>
          <a:p>
            <a:pPr lvl="1"/>
            <a:r>
              <a:rPr lang="en-US" altLang="zh-CN"/>
              <a:t>.py </a:t>
            </a:r>
            <a:r>
              <a:rPr lang="zh-CN" altLang="en-US"/>
              <a:t>文件运行</a:t>
            </a:r>
            <a:r>
              <a:rPr lang="en-US" altLang="zh-CN"/>
              <a:t>python</a:t>
            </a:r>
          </a:p>
          <a:p>
            <a:pPr lvl="1"/>
            <a:r>
              <a:rPr lang="zh-CN" altLang="zh-CN"/>
              <a:t>缺点：解释和说明的代码文字（注释）不能格式化</a:t>
            </a:r>
          </a:p>
          <a:p>
            <a:pPr lvl="0"/>
            <a:r>
              <a:rPr lang="en-US" altLang="zh-CN"/>
              <a:t>Notebook</a:t>
            </a:r>
            <a:r>
              <a:rPr lang="zh-CN" altLang="en-US"/>
              <a:t>（</a:t>
            </a:r>
            <a:r>
              <a:rPr lang="en-US" altLang="zh-CN"/>
              <a:t>jupyter</a:t>
            </a:r>
            <a:r>
              <a:rPr lang="zh-CN" altLang="en-US"/>
              <a:t>插件）</a:t>
            </a:r>
            <a:endParaRPr lang="en-US" altLang="zh-CN"/>
          </a:p>
          <a:p>
            <a:pPr lvl="1"/>
            <a:r>
              <a:rPr lang="zh-CN" altLang="zh-CN"/>
              <a:t>能够使用</a:t>
            </a:r>
            <a:r>
              <a:rPr lang="en-US" altLang="zh-CN"/>
              <a:t>markdown</a:t>
            </a:r>
            <a:r>
              <a:rPr lang="zh-CN" altLang="zh-CN"/>
              <a:t>格式化文字</a:t>
            </a:r>
            <a:endParaRPr lang="en-US" altLang="zh-CN"/>
          </a:p>
          <a:p>
            <a:pPr lvl="1"/>
            <a:r>
              <a:rPr lang="zh-CN" altLang="en-US"/>
              <a:t>可以使用图片</a:t>
            </a:r>
            <a:endParaRPr lang="en-US" altLang="zh-CN"/>
          </a:p>
          <a:p>
            <a:pPr lvl="1"/>
            <a:r>
              <a:rPr lang="zh-CN" altLang="zh-CN"/>
              <a:t>运行代码和运行结果放在一起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变量不用指定类型，解释器会自动推断变量的数据类型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message = ‘Hello World!’</a:t>
            </a:r>
          </a:p>
          <a:p>
            <a:pPr marL="0" indent="0">
              <a:buNone/>
            </a:pPr>
            <a:r>
              <a:rPr lang="en-US" altLang="zh-CN" dirty="0"/>
              <a:t>number = 100</a:t>
            </a:r>
          </a:p>
          <a:p>
            <a:pPr marL="0" indent="0">
              <a:buNone/>
            </a:pPr>
            <a:r>
              <a:rPr lang="en-US" altLang="zh-CN" dirty="0"/>
              <a:t>pi = 3.14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32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变量命名规则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使用英语单词： </a:t>
            </a:r>
            <a:r>
              <a:rPr lang="en-US" altLang="zh-CN" dirty="0" err="1"/>
              <a:t>my_message</a:t>
            </a:r>
            <a:r>
              <a:rPr lang="en-US" altLang="zh-CN" dirty="0"/>
              <a:t>,  first_name</a:t>
            </a:r>
          </a:p>
          <a:p>
            <a:r>
              <a:rPr lang="zh-CN" altLang="en-US" dirty="0"/>
              <a:t>变量名称由数字、字母</a:t>
            </a:r>
            <a:r>
              <a:rPr lang="en-US" altLang="zh-CN" dirty="0"/>
              <a:t>(</a:t>
            </a:r>
            <a:r>
              <a:rPr lang="zh-CN" altLang="en-US" dirty="0"/>
              <a:t>包括大写字母和小写字母</a:t>
            </a:r>
            <a:r>
              <a:rPr lang="en-US" altLang="zh-CN" dirty="0"/>
              <a:t>)</a:t>
            </a:r>
            <a:r>
              <a:rPr lang="zh-CN" altLang="en-US" dirty="0"/>
              <a:t>、下划线组成。</a:t>
            </a:r>
          </a:p>
          <a:p>
            <a:r>
              <a:rPr lang="zh-CN" altLang="en-US" dirty="0"/>
              <a:t>变量名不能以数字开头</a:t>
            </a:r>
          </a:p>
          <a:p>
            <a:r>
              <a:rPr lang="zh-CN" altLang="en-US" dirty="0"/>
              <a:t>变量名不能用</a:t>
            </a:r>
            <a:r>
              <a:rPr lang="en-US" altLang="zh-CN" dirty="0"/>
              <a:t>python</a:t>
            </a:r>
            <a:r>
              <a:rPr lang="zh-CN" altLang="en-US" dirty="0"/>
              <a:t>关键字</a:t>
            </a:r>
            <a:r>
              <a:rPr lang="zh-CN" altLang="en-US"/>
              <a:t>（</a:t>
            </a:r>
            <a:r>
              <a:rPr lang="en-US" altLang="zh-CN"/>
              <a:t>p429</a:t>
            </a:r>
            <a:r>
              <a:rPr lang="zh-CN" altLang="en-US"/>
              <a:t>附录</a:t>
            </a:r>
            <a:r>
              <a:rPr lang="en-US" altLang="zh-CN"/>
              <a:t>A.5</a:t>
            </a:r>
            <a:r>
              <a:rPr lang="zh-CN" altLang="en-US"/>
              <a:t>）</a:t>
            </a:r>
            <a:endParaRPr lang="zh-CN" altLang="en-US" dirty="0"/>
          </a:p>
          <a:p>
            <a:r>
              <a:rPr lang="zh-CN" altLang="en-US" dirty="0"/>
              <a:t>变量名不能用</a:t>
            </a:r>
            <a:r>
              <a:rPr lang="en-US" altLang="zh-CN" dirty="0"/>
              <a:t>python</a:t>
            </a:r>
            <a:r>
              <a:rPr lang="zh-CN" altLang="en-US" dirty="0"/>
              <a:t>函数，否则函数将不能正常使用。如：</a:t>
            </a:r>
            <a:r>
              <a:rPr lang="en-US" altLang="zh-CN" dirty="0"/>
              <a:t>print</a:t>
            </a:r>
          </a:p>
          <a:p>
            <a:r>
              <a:rPr lang="zh-CN" altLang="en-US" dirty="0"/>
              <a:t>变量命名严格区分大小写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5D0D3-8342-172B-8987-4E035C3D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变量不是盒</a:t>
            </a:r>
            <a:r>
              <a:rPr lang="zh-CN" altLang="en-US"/>
              <a:t>子，是标</a:t>
            </a:r>
            <a:r>
              <a:rPr lang="zh-CN" altLang="en-US" dirty="0"/>
              <a:t>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32018-5836-DED0-0F04-7477AE4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42" y="1484784"/>
            <a:ext cx="7704856" cy="129210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变量不是盒子，本身不保存数据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变量是标签，可以随时用来表示任意数据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A908C-7A0D-9D0A-1AF1-C4A59279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6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E1AF1D-7D6C-C16E-69F9-D1EF3D68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6886"/>
            <a:ext cx="812064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变量是标签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7793749" cy="2592288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没有基本数据类型，所有的数据都是对象</a:t>
            </a:r>
            <a:endParaRPr lang="en-US" altLang="zh-CN" dirty="0"/>
          </a:p>
          <a:p>
            <a:r>
              <a:rPr lang="zh-CN" altLang="en-US" dirty="0"/>
              <a:t>变量是赋给值的标签，也就是说变量存储了一个地址，通过该地址可以访问到该变量的值。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变量相当于</a:t>
            </a:r>
            <a:r>
              <a:rPr lang="en-US" altLang="zh-CN" dirty="0"/>
              <a:t>C</a:t>
            </a:r>
            <a:r>
              <a:rPr lang="zh-CN" altLang="en-US" dirty="0"/>
              <a:t>语言中的指针，</a:t>
            </a:r>
            <a:r>
              <a:rPr lang="en-US" altLang="zh-CN" dirty="0"/>
              <a:t>Java</a:t>
            </a:r>
            <a:r>
              <a:rPr lang="zh-CN" altLang="en-US" dirty="0"/>
              <a:t>语言中的引用。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</a:t>
            </a:r>
            <a:endParaRPr lang="en-US" altLang="zh-CN"/>
          </a:p>
          <a:p>
            <a:r>
              <a:rPr lang="zh-CN" altLang="en-US"/>
              <a:t>整数</a:t>
            </a:r>
            <a:endParaRPr lang="en-US" altLang="zh-CN"/>
          </a:p>
          <a:p>
            <a:r>
              <a:rPr lang="zh-CN" altLang="en-US"/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85691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字符串就是一系列字符，使用单引号或者双引号扩起来：</a:t>
            </a:r>
            <a:endParaRPr lang="en-US" altLang="zh-CN"/>
          </a:p>
          <a:p>
            <a:pPr lvl="1"/>
            <a:r>
              <a:rPr lang="en-US" altLang="zh-CN"/>
              <a:t>message = 'hello'</a:t>
            </a:r>
          </a:p>
          <a:p>
            <a:pPr lvl="1"/>
            <a:r>
              <a:rPr lang="en-US" altLang="zh-CN"/>
              <a:t>name = "ada lovelace"</a:t>
            </a:r>
          </a:p>
          <a:p>
            <a:r>
              <a:rPr lang="en-US" altLang="zh-CN"/>
              <a:t>Python</a:t>
            </a:r>
            <a:r>
              <a:rPr lang="zh-CN" altLang="en-US"/>
              <a:t>语言中没有区分字符（</a:t>
            </a:r>
            <a:r>
              <a:rPr lang="en-US" altLang="zh-CN"/>
              <a:t>char</a:t>
            </a:r>
            <a:r>
              <a:rPr lang="zh-CN" altLang="en-US"/>
              <a:t>）和字符串（</a:t>
            </a:r>
            <a:r>
              <a:rPr lang="en-US" altLang="zh-CN"/>
              <a:t>string</a:t>
            </a:r>
            <a:r>
              <a:rPr lang="zh-CN" altLang="en-US"/>
              <a:t>），字符就是长度为</a:t>
            </a:r>
            <a:r>
              <a:rPr lang="en-US" altLang="zh-CN"/>
              <a:t>1</a:t>
            </a:r>
            <a:r>
              <a:rPr lang="zh-CN" altLang="en-US"/>
              <a:t>的字符串。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BFCA-6CB1-449C-B6ED-D6AF360AA522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978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1071</Words>
  <Application>Microsoft Office PowerPoint</Application>
  <PresentationFormat>全屏显示(4:3)</PresentationFormat>
  <Paragraphs>144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Roboto Slab</vt:lpstr>
      <vt:lpstr>Source Sans Pro</vt:lpstr>
      <vt:lpstr>Cordelia template</vt:lpstr>
      <vt:lpstr>Python 程序开发基础  </vt:lpstr>
      <vt:lpstr>第2章 变量、简单数据类型</vt:lpstr>
      <vt:lpstr>三种运行Python代码的方式</vt:lpstr>
      <vt:lpstr>变量</vt:lpstr>
      <vt:lpstr>变量命名规则</vt:lpstr>
      <vt:lpstr>变量不是盒子，是标签</vt:lpstr>
      <vt:lpstr>变量是标签</vt:lpstr>
      <vt:lpstr>简单数据类型</vt:lpstr>
      <vt:lpstr>字符串</vt:lpstr>
      <vt:lpstr>字符串的方法</vt:lpstr>
      <vt:lpstr>数</vt:lpstr>
      <vt:lpstr>算术运算</vt:lpstr>
      <vt:lpstr>三个关于变量的函数</vt:lpstr>
      <vt:lpstr>简单类型变量都是不可变的</vt:lpstr>
      <vt:lpstr>习题：求离整数n最近的平方数</vt:lpstr>
      <vt:lpstr>习题：你是一个平方数</vt:lpstr>
      <vt:lpstr>PowerPoint 演示文稿</vt:lpstr>
      <vt:lpstr>为什么0.3+0.1不等于0.4？</vt:lpstr>
      <vt:lpstr>注释</vt:lpstr>
      <vt:lpstr>Python之禅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周 景</cp:lastModifiedBy>
  <cp:revision>143</cp:revision>
  <dcterms:modified xsi:type="dcterms:W3CDTF">2023-09-06T06:21:49Z</dcterms:modified>
</cp:coreProperties>
</file>