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324" r:id="rId3"/>
    <p:sldId id="357" r:id="rId4"/>
    <p:sldId id="358" r:id="rId5"/>
    <p:sldId id="359" r:id="rId6"/>
    <p:sldId id="360" r:id="rId7"/>
    <p:sldId id="361" r:id="rId8"/>
    <p:sldId id="364" r:id="rId9"/>
    <p:sldId id="362" r:id="rId10"/>
    <p:sldId id="363" r:id="rId11"/>
    <p:sldId id="335" r:id="rId12"/>
    <p:sldId id="336" r:id="rId13"/>
    <p:sldId id="352" r:id="rId14"/>
    <p:sldId id="337" r:id="rId15"/>
    <p:sldId id="349" r:id="rId16"/>
    <p:sldId id="339" r:id="rId17"/>
    <p:sldId id="340" r:id="rId18"/>
    <p:sldId id="365" r:id="rId19"/>
    <p:sldId id="341" r:id="rId20"/>
    <p:sldId id="342" r:id="rId21"/>
    <p:sldId id="343" r:id="rId22"/>
    <p:sldId id="344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52" autoAdjust="0"/>
    <p:restoredTop sz="90920" autoAdjust="0"/>
  </p:normalViewPr>
  <p:slideViewPr>
    <p:cSldViewPr>
      <p:cViewPr varScale="1">
        <p:scale>
          <a:sx n="112" d="100"/>
          <a:sy n="112" d="100"/>
        </p:scale>
        <p:origin x="1108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74011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语言里面用到最多的一个数据结构</a:t>
            </a:r>
          </a:p>
        </p:txBody>
      </p:sp>
    </p:spTree>
    <p:extLst>
      <p:ext uri="{BB962C8B-B14F-4D97-AF65-F5344CB8AC3E}">
        <p14:creationId xmlns:p14="http://schemas.microsoft.com/office/powerpoint/2010/main" val="358123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074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2339725"/>
            <a:ext cx="5832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40153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136" y="1774086"/>
            <a:ext cx="7955280" cy="4069080"/>
          </a:xfrm>
        </p:spPr>
        <p:txBody>
          <a:bodyPr/>
          <a:lstStyle>
            <a:lvl1pPr>
              <a:lnSpc>
                <a:spcPct val="110000"/>
              </a:lnSpc>
              <a:defRPr sz="2600"/>
            </a:lvl1pPr>
            <a:lvl2pPr>
              <a:lnSpc>
                <a:spcPct val="110000"/>
              </a:lnSpc>
              <a:defRPr sz="2400"/>
            </a:lvl2pPr>
            <a:lvl3pPr>
              <a:lnSpc>
                <a:spcPct val="110000"/>
              </a:lnSpc>
              <a:defRPr sz="2200"/>
            </a:lvl3pPr>
            <a:lvl4pPr>
              <a:lnSpc>
                <a:spcPct val="110000"/>
              </a:lnSpc>
              <a:defRPr sz="2200"/>
            </a:lvl4pPr>
            <a:lvl5pPr>
              <a:lnSpc>
                <a:spcPct val="110000"/>
              </a:lnSpc>
              <a:defRPr sz="2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/>
          <a:lstStyle/>
          <a:p>
            <a:fld id="{581A783B-FA21-427C-BB1F-F00F1D0FC79B}" type="datetime1">
              <a:rPr lang="zh-CN" altLang="en-US" smtClean="0"/>
              <a:t>2023/8/24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8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7"/>
            <a:ext cx="75717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5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pep8/#why-we-need-pep-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sz="5400"/>
              <a:t>Python</a:t>
            </a:r>
            <a:br>
              <a:rPr lang="en-US" altLang="zh-CN" sz="5400"/>
            </a:br>
            <a:r>
              <a:rPr lang="zh-CN" altLang="en-US" sz="5400"/>
              <a:t>程序开发基础</a:t>
            </a:r>
            <a:br>
              <a:rPr lang="en-US" altLang="zh-CN" sz="5400"/>
            </a:br>
            <a:br>
              <a:rPr lang="en-US" altLang="zh-CN" sz="5400"/>
            </a:br>
            <a:endParaRPr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475656" y="3933056"/>
            <a:ext cx="5832600" cy="1046400"/>
          </a:xfrm>
        </p:spPr>
        <p:txBody>
          <a:bodyPr/>
          <a:lstStyle/>
          <a:p>
            <a:r>
              <a:rPr lang="zh-CN" altLang="en-US" dirty="0"/>
              <a:t>周景</a:t>
            </a:r>
            <a:endParaRPr lang="en-US" altLang="zh-CN" dirty="0"/>
          </a:p>
          <a:p>
            <a:r>
              <a:rPr lang="en-US" altLang="zh-CN" dirty="0"/>
              <a:t>8259558@qq.com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Google Shape;278;p13"/>
          <p:cNvSpPr txBox="1">
            <a:spLocks/>
          </p:cNvSpPr>
          <p:nvPr/>
        </p:nvSpPr>
        <p:spPr>
          <a:xfrm>
            <a:off x="824000" y="4795067"/>
            <a:ext cx="4255500" cy="9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组织列表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sort</a:t>
            </a:r>
            <a:r>
              <a:rPr lang="zh-CN" altLang="en-US"/>
              <a:t>方法对列表永久排序</a:t>
            </a:r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sorted</a:t>
            </a:r>
            <a:r>
              <a:rPr lang="zh-CN" altLang="en-US"/>
              <a:t>方法对列表临时排序</a:t>
            </a:r>
            <a:endParaRPr lang="en-US" altLang="zh-CN"/>
          </a:p>
          <a:p>
            <a:r>
              <a:rPr lang="zh-CN" altLang="en-US"/>
              <a:t>逆序打印列表（</a:t>
            </a:r>
            <a:r>
              <a:rPr lang="en-US" altLang="zh-CN"/>
              <a:t>reverse</a:t>
            </a:r>
            <a:r>
              <a:rPr lang="zh-CN" altLang="en-US"/>
              <a:t>方法）</a:t>
            </a:r>
            <a:endParaRPr lang="en-US" altLang="zh-CN"/>
          </a:p>
          <a:p>
            <a:r>
              <a:rPr lang="en-US" altLang="zh-CN"/>
              <a:t>len</a:t>
            </a:r>
            <a:r>
              <a:rPr lang="zh-CN" altLang="en-US"/>
              <a:t>函数获取列表长度</a:t>
            </a:r>
          </a:p>
        </p:txBody>
      </p:sp>
    </p:spTree>
    <p:extLst>
      <p:ext uri="{BB962C8B-B14F-4D97-AF65-F5344CB8AC3E}">
        <p14:creationId xmlns:p14="http://schemas.microsoft.com/office/powerpoint/2010/main" val="3122355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404664"/>
            <a:ext cx="7073984" cy="1008112"/>
          </a:xfrm>
        </p:spPr>
        <p:txBody>
          <a:bodyPr>
            <a:normAutofit/>
          </a:bodyPr>
          <a:lstStyle/>
          <a:p>
            <a:r>
              <a:rPr lang="zh-CN" altLang="en-US"/>
              <a:t>使用</a:t>
            </a:r>
            <a:r>
              <a:rPr lang="en-US" altLang="zh-CN"/>
              <a:t>range()</a:t>
            </a:r>
            <a:r>
              <a:rPr lang="zh-CN" altLang="en-US"/>
              <a:t>产生数字列表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844824"/>
            <a:ext cx="8027288" cy="4539518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range(6)</a:t>
            </a:r>
            <a:r>
              <a:rPr lang="zh-CN" altLang="en-US" dirty="0"/>
              <a:t>返回</a:t>
            </a:r>
            <a:r>
              <a:rPr lang="en-US" altLang="zh-CN" dirty="0"/>
              <a:t>0</a:t>
            </a:r>
            <a:r>
              <a:rPr lang="zh-CN" altLang="en-US" dirty="0"/>
              <a:t>至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range(1,6)</a:t>
            </a:r>
            <a:r>
              <a:rPr lang="zh-CN" altLang="en-US" dirty="0"/>
              <a:t>返回</a:t>
            </a:r>
            <a:r>
              <a:rPr lang="en-US" altLang="zh-CN" dirty="0"/>
              <a:t>1</a:t>
            </a:r>
            <a:r>
              <a:rPr lang="zh-CN" altLang="en-US" dirty="0"/>
              <a:t>至</a:t>
            </a:r>
            <a:r>
              <a:rPr lang="en-US" altLang="zh-CN" dirty="0"/>
              <a:t>5</a:t>
            </a:r>
            <a:r>
              <a:rPr lang="zh-CN" altLang="en-US" dirty="0"/>
              <a:t>（左闭右开区间）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</a:p>
          <a:p>
            <a:pPr marL="0" indent="0">
              <a:buNone/>
            </a:pPr>
            <a:r>
              <a:rPr lang="en-US" altLang="zh-CN" dirty="0"/>
              <a:t>4</a:t>
            </a:r>
          </a:p>
          <a:p>
            <a:pPr marL="0" indent="0">
              <a:buNone/>
            </a:pP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1560" y="2420888"/>
            <a:ext cx="4685898" cy="8925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numbers = </a:t>
            </a:r>
            <a:r>
              <a:rPr kumimoji="0" lang="zh-CN" altLang="zh-CN" sz="2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list</a:t>
            </a:r>
            <a:r>
              <a:rPr kumimoji="0" lang="zh-CN" altLang="zh-CN" sz="2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(</a:t>
            </a:r>
            <a:r>
              <a:rPr kumimoji="0" lang="zh-CN" altLang="zh-CN" sz="2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range</a:t>
            </a:r>
            <a:r>
              <a:rPr kumimoji="0" lang="zh-CN" altLang="zh-CN" sz="2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(</a:t>
            </a:r>
            <a:r>
              <a:rPr kumimoji="0" lang="zh-CN" altLang="zh-CN" sz="2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1</a:t>
            </a:r>
            <a:r>
              <a:rPr kumimoji="0" lang="zh-CN" altLang="zh-CN" sz="2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, </a:t>
            </a:r>
            <a:r>
              <a:rPr kumimoji="0" lang="zh-CN" altLang="zh-CN" sz="2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6</a:t>
            </a:r>
            <a:r>
              <a:rPr kumimoji="0" lang="zh-CN" altLang="zh-CN" sz="2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))</a:t>
            </a:r>
            <a:br>
              <a:rPr kumimoji="0" lang="zh-CN" altLang="zh-CN" sz="2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  <a:cs typeface="宋体" pitchFamily="2" charset="-122"/>
              </a:rPr>
            </a:br>
            <a:r>
              <a:rPr kumimoji="0" lang="zh-CN" altLang="zh-CN" sz="2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print</a:t>
            </a:r>
            <a:r>
              <a:rPr kumimoji="0" lang="zh-CN" altLang="zh-CN" sz="2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(</a:t>
            </a:r>
            <a:r>
              <a:rPr kumimoji="0" lang="zh-CN" altLang="zh-CN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numbers</a:t>
            </a:r>
            <a:r>
              <a:rPr kumimoji="0" lang="zh-CN" altLang="zh-CN" sz="2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)</a:t>
            </a:r>
            <a:endParaRPr kumimoji="0" lang="zh-CN" altLang="zh-CN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6172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range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132856"/>
            <a:ext cx="8027288" cy="1512168"/>
          </a:xfrm>
        </p:spPr>
        <p:txBody>
          <a:bodyPr/>
          <a:lstStyle/>
          <a:p>
            <a:r>
              <a:rPr lang="en-US" altLang="zh-CN" dirty="0"/>
              <a:t>range(2, 11, 2)</a:t>
            </a:r>
            <a:r>
              <a:rPr lang="zh-CN" altLang="en-US" dirty="0"/>
              <a:t>产生</a:t>
            </a:r>
            <a:r>
              <a:rPr lang="en-US" altLang="zh-CN" dirty="0"/>
              <a:t>1</a:t>
            </a:r>
            <a:r>
              <a:rPr lang="zh-CN" altLang="en-US" dirty="0"/>
              <a:t>至</a:t>
            </a:r>
            <a:r>
              <a:rPr lang="en-US" altLang="zh-CN" dirty="0"/>
              <a:t>10</a:t>
            </a:r>
            <a:r>
              <a:rPr lang="zh-CN" altLang="en-US" dirty="0"/>
              <a:t>的偶数</a:t>
            </a:r>
            <a:endParaRPr lang="en-US" altLang="zh-CN" dirty="0"/>
          </a:p>
          <a:p>
            <a:r>
              <a:rPr lang="zh-CN" altLang="en-US" dirty="0"/>
              <a:t>打印</a:t>
            </a:r>
            <a:r>
              <a:rPr lang="en-US" altLang="zh-CN" dirty="0"/>
              <a:t>1</a:t>
            </a:r>
            <a:r>
              <a:rPr lang="zh-CN" altLang="en-US" dirty="0"/>
              <a:t>至</a:t>
            </a:r>
            <a:r>
              <a:rPr lang="en-US" altLang="zh-CN" dirty="0"/>
              <a:t>10</a:t>
            </a:r>
            <a:r>
              <a:rPr lang="zh-CN" altLang="en-US" dirty="0"/>
              <a:t>的偶数的平方：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2815" y="3717032"/>
            <a:ext cx="7992888" cy="169277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squares = </a:t>
            </a:r>
            <a:r>
              <a:rPr kumimoji="0" lang="zh-CN" altLang="zh-CN" sz="2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[]</a:t>
            </a:r>
            <a:br>
              <a:rPr kumimoji="0" lang="zh-CN" altLang="zh-CN" sz="2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  <a:cs typeface="宋体" pitchFamily="2" charset="-122"/>
              </a:rPr>
            </a:b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for </a:t>
            </a: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value </a:t>
            </a: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in </a:t>
            </a: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range</a:t>
            </a:r>
            <a:r>
              <a:rPr kumimoji="0" lang="zh-CN" altLang="zh-CN" sz="2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(</a:t>
            </a: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1</a:t>
            </a: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, </a:t>
            </a: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11</a:t>
            </a:r>
            <a:r>
              <a:rPr kumimoji="0" lang="zh-CN" altLang="zh-CN" sz="2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)</a:t>
            </a: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:</a:t>
            </a:r>
            <a:b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  <a:cs typeface="宋体" pitchFamily="2" charset="-122"/>
              </a:rPr>
            </a:b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    squares.append</a:t>
            </a:r>
            <a:r>
              <a:rPr kumimoji="0" lang="zh-CN" altLang="zh-CN" sz="2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(</a:t>
            </a: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value ** </a:t>
            </a: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2</a:t>
            </a:r>
            <a:r>
              <a:rPr kumimoji="0" lang="zh-CN" altLang="zh-CN" sz="2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)</a:t>
            </a:r>
            <a:br>
              <a:rPr kumimoji="0" lang="zh-CN" altLang="zh-CN" sz="2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  <a:cs typeface="宋体" pitchFamily="2" charset="-122"/>
              </a:rPr>
            </a:b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print</a:t>
            </a:r>
            <a:r>
              <a:rPr kumimoji="0" lang="zh-CN" altLang="zh-CN" sz="2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(</a:t>
            </a: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squares</a:t>
            </a:r>
            <a:r>
              <a:rPr kumimoji="0" lang="zh-CN" altLang="zh-CN" sz="2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)</a:t>
            </a:r>
            <a:endParaRPr kumimoji="0" lang="zh-CN" altLang="zh-CN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8654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range</a:t>
            </a:r>
            <a:r>
              <a:rPr lang="zh-CN" altLang="en-US"/>
              <a:t>的步长可以是负数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altLang="zh-CN"/>
              <a:t># </a:t>
            </a:r>
            <a:r>
              <a:rPr lang="zh-CN" altLang="en-US"/>
              <a:t>从大到小打印</a:t>
            </a:r>
            <a:r>
              <a:rPr lang="en-US" altLang="zh-CN"/>
              <a:t>20</a:t>
            </a:r>
            <a:r>
              <a:rPr lang="zh-CN" altLang="en-US"/>
              <a:t>以内的所有偶数</a:t>
            </a:r>
          </a:p>
          <a:p>
            <a:pPr marL="38100" indent="0">
              <a:buNone/>
            </a:pPr>
            <a:r>
              <a:rPr lang="en-US" altLang="zh-CN"/>
              <a:t>for i in range(20, 0, -2):</a:t>
            </a:r>
          </a:p>
          <a:p>
            <a:pPr marL="38100" indent="0">
              <a:buNone/>
            </a:pPr>
            <a:r>
              <a:rPr lang="en-US" altLang="zh-CN"/>
              <a:t>    print(i, end='  ')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91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对列表进行统计运算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min</a:t>
            </a:r>
            <a:r>
              <a:rPr lang="zh-CN" altLang="en-US"/>
              <a:t>函数求最小值</a:t>
            </a:r>
            <a:endParaRPr lang="en-US" altLang="zh-CN"/>
          </a:p>
          <a:p>
            <a:r>
              <a:rPr lang="en-US" altLang="zh-CN"/>
              <a:t>max</a:t>
            </a:r>
            <a:r>
              <a:rPr lang="zh-CN" altLang="en-US"/>
              <a:t>函数求最大值</a:t>
            </a:r>
            <a:endParaRPr lang="en-US" altLang="zh-CN"/>
          </a:p>
          <a:p>
            <a:r>
              <a:rPr lang="en-US" altLang="zh-CN"/>
              <a:t>sum</a:t>
            </a:r>
            <a:r>
              <a:rPr lang="zh-CN" altLang="en-US"/>
              <a:t>函数求列表的总和</a:t>
            </a:r>
          </a:p>
        </p:txBody>
      </p:sp>
    </p:spTree>
    <p:extLst>
      <p:ext uri="{BB962C8B-B14F-4D97-AF65-F5344CB8AC3E}">
        <p14:creationId xmlns:p14="http://schemas.microsoft.com/office/powerpoint/2010/main" val="809406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列表解析（</a:t>
            </a:r>
            <a:r>
              <a:rPr lang="en-US" altLang="zh-CN" dirty="0"/>
              <a:t>Comprehension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132856"/>
            <a:ext cx="7632848" cy="897714"/>
          </a:xfrm>
        </p:spPr>
        <p:txBody>
          <a:bodyPr/>
          <a:lstStyle/>
          <a:p>
            <a:r>
              <a:rPr lang="zh-CN" altLang="en-US"/>
              <a:t>只用一行</a:t>
            </a:r>
            <a:r>
              <a:rPr lang="en-US" altLang="zh-CN"/>
              <a:t>python</a:t>
            </a:r>
            <a:r>
              <a:rPr lang="zh-CN" altLang="en-US"/>
              <a:t>代码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528" y="3284984"/>
            <a:ext cx="8654401" cy="8925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squares = </a:t>
            </a:r>
            <a:r>
              <a:rPr kumimoji="0" lang="zh-CN" altLang="zh-CN" sz="2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[</a:t>
            </a: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value ** </a:t>
            </a: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2 </a:t>
            </a: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for </a:t>
            </a: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value </a:t>
            </a: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in </a:t>
            </a: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range</a:t>
            </a:r>
            <a:r>
              <a:rPr kumimoji="0" lang="zh-CN" altLang="zh-CN" sz="2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(</a:t>
            </a: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1</a:t>
            </a: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, </a:t>
            </a: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11</a:t>
            </a:r>
            <a:r>
              <a:rPr kumimoji="0" lang="zh-CN" altLang="zh-CN" sz="2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)]</a:t>
            </a:r>
            <a:br>
              <a:rPr kumimoji="0" lang="zh-CN" altLang="zh-CN" sz="2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  <a:cs typeface="宋体" pitchFamily="2" charset="-122"/>
              </a:rPr>
            </a:b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print</a:t>
            </a:r>
            <a:r>
              <a:rPr kumimoji="0" lang="zh-CN" altLang="zh-CN" sz="2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(</a:t>
            </a: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squares</a:t>
            </a:r>
            <a:r>
              <a:rPr kumimoji="0" lang="zh-CN" altLang="zh-CN" sz="2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)</a:t>
            </a:r>
            <a:endParaRPr kumimoji="0" lang="zh-CN" altLang="zh-CN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1195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列表的切片（</a:t>
            </a:r>
            <a:r>
              <a:rPr lang="en-US" altLang="zh-CN"/>
              <a:t>SLICE</a:t>
            </a:r>
            <a:r>
              <a:rPr lang="zh-CN" altLang="en-US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315262"/>
            <a:ext cx="8568952" cy="406606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a[</a:t>
            </a:r>
            <a:r>
              <a:rPr lang="en-US" altLang="zh-CN" dirty="0" err="1"/>
              <a:t>start:stop</a:t>
            </a:r>
            <a:r>
              <a:rPr lang="en-US" altLang="zh-CN" dirty="0"/>
              <a:t>]  # items start through stop-1</a:t>
            </a:r>
          </a:p>
          <a:p>
            <a:pPr marL="0" indent="0">
              <a:buNone/>
            </a:pPr>
            <a:r>
              <a:rPr lang="en-US" altLang="zh-CN" dirty="0"/>
              <a:t>a[start:]        # items start through the rest of the array</a:t>
            </a:r>
          </a:p>
          <a:p>
            <a:pPr marL="0" indent="0">
              <a:buNone/>
            </a:pPr>
            <a:r>
              <a:rPr lang="en-US" altLang="zh-CN" dirty="0"/>
              <a:t>a[:stop]        # items from the beginning through stop-1</a:t>
            </a:r>
          </a:p>
          <a:p>
            <a:pPr marL="0" indent="0">
              <a:buNone/>
            </a:pPr>
            <a:r>
              <a:rPr lang="en-US" altLang="zh-CN" dirty="0"/>
              <a:t>a[:]               # a copy of the whole array</a:t>
            </a:r>
          </a:p>
          <a:p>
            <a:pPr marL="0" indent="0">
              <a:buNone/>
            </a:pPr>
            <a:r>
              <a:rPr lang="en-US" altLang="zh-CN" dirty="0"/>
              <a:t>a[</a:t>
            </a:r>
            <a:r>
              <a:rPr lang="en-US" altLang="zh-CN" dirty="0" err="1"/>
              <a:t>start:stop:step</a:t>
            </a:r>
            <a:r>
              <a:rPr lang="en-US" altLang="zh-CN" dirty="0"/>
              <a:t>]   # </a:t>
            </a:r>
            <a:r>
              <a:rPr lang="zh-CN" altLang="en-US" dirty="0"/>
              <a:t>从</a:t>
            </a:r>
            <a:r>
              <a:rPr lang="en-US" altLang="zh-CN" dirty="0"/>
              <a:t>start</a:t>
            </a:r>
            <a:r>
              <a:rPr lang="zh-CN" altLang="en-US" dirty="0"/>
              <a:t>到</a:t>
            </a:r>
            <a:r>
              <a:rPr lang="en-US" altLang="zh-CN" dirty="0"/>
              <a:t>stop-1,</a:t>
            </a:r>
            <a:r>
              <a:rPr lang="zh-CN" altLang="en-US" dirty="0"/>
              <a:t>每次索引增加</a:t>
            </a:r>
            <a:r>
              <a:rPr lang="en-US" altLang="zh-CN" dirty="0"/>
              <a:t>step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start, stop, step</a:t>
            </a:r>
            <a:r>
              <a:rPr lang="zh-CN" altLang="en-US" dirty="0"/>
              <a:t>都可以是负数</a:t>
            </a:r>
          </a:p>
        </p:txBody>
      </p:sp>
    </p:spTree>
    <p:extLst>
      <p:ext uri="{BB962C8B-B14F-4D97-AF65-F5344CB8AC3E}">
        <p14:creationId xmlns:p14="http://schemas.microsoft.com/office/powerpoint/2010/main" val="3045931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复制列表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使用切片</a:t>
            </a:r>
            <a:r>
              <a:rPr lang="en-US" altLang="zh-CN"/>
              <a:t>[:]</a:t>
            </a:r>
            <a:r>
              <a:rPr lang="zh-CN" altLang="en-US"/>
              <a:t>来获得整个列表的副本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3140968"/>
            <a:ext cx="7853432" cy="169277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my_foods = </a:t>
            </a:r>
            <a:r>
              <a:rPr kumimoji="0" lang="zh-CN" altLang="zh-CN" sz="2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[</a:t>
            </a:r>
            <a:r>
              <a:rPr kumimoji="0" lang="zh-CN" altLang="zh-CN" sz="2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'pizza'</a:t>
            </a:r>
            <a:r>
              <a:rPr kumimoji="0" lang="zh-CN" altLang="zh-CN" sz="2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, </a:t>
            </a:r>
            <a:r>
              <a:rPr kumimoji="0" lang="zh-CN" altLang="zh-CN" sz="2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'falafel'</a:t>
            </a:r>
            <a:r>
              <a:rPr kumimoji="0" lang="zh-CN" altLang="zh-CN" sz="2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, </a:t>
            </a:r>
            <a:r>
              <a:rPr kumimoji="0" lang="zh-CN" altLang="zh-CN" sz="2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'carrot cake'</a:t>
            </a:r>
            <a:r>
              <a:rPr kumimoji="0" lang="zh-CN" altLang="zh-CN" sz="2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]</a:t>
            </a:r>
            <a:br>
              <a:rPr kumimoji="0" lang="zh-CN" altLang="zh-CN" sz="2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  <a:cs typeface="宋体" pitchFamily="2" charset="-122"/>
              </a:rPr>
            </a:br>
            <a:r>
              <a:rPr kumimoji="0" lang="zh-CN" altLang="zh-CN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friend_foods = my_foods</a:t>
            </a:r>
            <a:r>
              <a:rPr kumimoji="0" lang="zh-CN" altLang="zh-CN" sz="2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[</a:t>
            </a:r>
            <a:r>
              <a:rPr kumimoji="0" lang="zh-CN" altLang="zh-CN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:</a:t>
            </a:r>
            <a:r>
              <a:rPr kumimoji="0" lang="zh-CN" altLang="zh-CN" sz="2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]</a:t>
            </a:r>
            <a:br>
              <a:rPr kumimoji="0" lang="zh-CN" altLang="zh-CN" sz="2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  <a:cs typeface="宋体" pitchFamily="2" charset="-122"/>
              </a:rPr>
            </a:br>
            <a:r>
              <a:rPr kumimoji="0" lang="zh-CN" altLang="zh-CN" sz="2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print</a:t>
            </a:r>
            <a:r>
              <a:rPr kumimoji="0" lang="zh-CN" altLang="zh-CN" sz="2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(</a:t>
            </a:r>
            <a:r>
              <a:rPr kumimoji="0" lang="zh-CN" altLang="zh-CN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my_foods</a:t>
            </a:r>
            <a:r>
              <a:rPr kumimoji="0" lang="zh-CN" altLang="zh-CN" sz="2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)</a:t>
            </a:r>
            <a:br>
              <a:rPr kumimoji="0" lang="zh-CN" altLang="zh-CN" sz="2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  <a:cs typeface="宋体" pitchFamily="2" charset="-122"/>
              </a:rPr>
            </a:br>
            <a:r>
              <a:rPr kumimoji="0" lang="zh-CN" altLang="zh-CN" sz="2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print</a:t>
            </a:r>
            <a:r>
              <a:rPr kumimoji="0" lang="zh-CN" altLang="zh-CN" sz="2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(</a:t>
            </a:r>
            <a:r>
              <a:rPr kumimoji="0" lang="zh-CN" altLang="zh-CN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friend_foods</a:t>
            </a:r>
            <a:r>
              <a:rPr kumimoji="0" lang="zh-CN" altLang="zh-CN" sz="2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)</a:t>
            </a:r>
            <a:endParaRPr kumimoji="0" lang="zh-CN" altLang="zh-CN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7780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27E5A-CC5D-6C18-959D-3B8CE2E6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deque</a:t>
            </a:r>
            <a:r>
              <a:rPr lang="zh-CN" altLang="en-US"/>
              <a:t>（双端队列）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A6883-9661-8527-E70E-DC0C0402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628800"/>
            <a:ext cx="8424936" cy="46023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双端列表</a:t>
            </a:r>
            <a:r>
              <a:rPr lang="en-US" altLang="zh-CN"/>
              <a:t>(deque)</a:t>
            </a:r>
            <a:r>
              <a:rPr lang="zh-CN" altLang="en-US"/>
              <a:t>保持了基本全部列表</a:t>
            </a:r>
            <a:r>
              <a:rPr lang="en-US" altLang="zh-CN"/>
              <a:t>(list)</a:t>
            </a:r>
            <a:r>
              <a:rPr lang="zh-CN" altLang="en-US"/>
              <a:t>的方法，但是添加了可以在队列左端操作的方法：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en-US" altLang="zh-CN"/>
              <a:t>appendleft</a:t>
            </a:r>
          </a:p>
          <a:p>
            <a:pPr lvl="1">
              <a:lnSpc>
                <a:spcPct val="150000"/>
              </a:lnSpc>
            </a:pPr>
            <a:r>
              <a:rPr lang="en-US" altLang="zh-CN"/>
              <a:t>popleft</a:t>
            </a:r>
          </a:p>
          <a:p>
            <a:pPr lvl="1">
              <a:lnSpc>
                <a:spcPct val="150000"/>
              </a:lnSpc>
            </a:pPr>
            <a:r>
              <a:rPr lang="en-US" altLang="zh-CN"/>
              <a:t>extendleft</a:t>
            </a:r>
          </a:p>
          <a:p>
            <a:pPr lvl="1">
              <a:lnSpc>
                <a:spcPct val="150000"/>
              </a:lnSpc>
            </a:pPr>
            <a:r>
              <a:rPr lang="en-US" altLang="zh-CN"/>
              <a:t>rotate</a:t>
            </a:r>
          </a:p>
          <a:p>
            <a:pPr>
              <a:lnSpc>
                <a:spcPct val="150000"/>
              </a:lnSpc>
            </a:pPr>
            <a:r>
              <a:rPr lang="en-US" altLang="zh-CN"/>
              <a:t>deque</a:t>
            </a:r>
            <a:r>
              <a:rPr lang="zh-CN" altLang="en-US"/>
              <a:t>在两端操作的方法都很快，但在处理中间的数据时仍然很慢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D03A91-1509-B20A-C202-470F57B2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35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元组（</a:t>
            </a:r>
            <a:r>
              <a:rPr lang="en-US" altLang="zh-CN"/>
              <a:t>TUPLE</a:t>
            </a:r>
            <a:r>
              <a:rPr lang="zh-CN" altLang="en-US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元组是</a:t>
            </a:r>
            <a:r>
              <a:rPr lang="zh-CN" altLang="en-US" b="1" dirty="0">
                <a:solidFill>
                  <a:srgbClr val="FF0000"/>
                </a:solidFill>
              </a:rPr>
              <a:t>不可改变</a:t>
            </a:r>
            <a:r>
              <a:rPr lang="zh-CN" altLang="en-US" dirty="0"/>
              <a:t>的列表，使用圆括号</a:t>
            </a:r>
            <a:r>
              <a:rPr lang="en-US" altLang="zh-CN" dirty="0"/>
              <a:t>()</a:t>
            </a:r>
            <a:r>
              <a:rPr lang="zh-CN" altLang="en-US" dirty="0"/>
              <a:t>来定义元组。</a:t>
            </a:r>
            <a:endParaRPr lang="en-US" altLang="zh-CN" dirty="0"/>
          </a:p>
          <a:p>
            <a:r>
              <a:rPr lang="zh-CN" altLang="en-US" dirty="0"/>
              <a:t>圆括号可以省略。</a:t>
            </a:r>
            <a:endParaRPr lang="en-US" altLang="zh-CN" dirty="0"/>
          </a:p>
          <a:p>
            <a:r>
              <a:rPr lang="zh-CN" altLang="en-US" dirty="0"/>
              <a:t>例如，有一个大小不应改变的矩形，可以将长度和宽度存储到一个元组中：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dimensions = 200, 50</a:t>
            </a:r>
            <a:br>
              <a:rPr lang="en-US" altLang="zh-CN" i="1" dirty="0"/>
            </a:br>
            <a:r>
              <a:rPr lang="en-US" altLang="zh-CN" dirty="0"/>
              <a:t>print</a:t>
            </a:r>
            <a:r>
              <a:rPr lang="en-US" altLang="zh-CN" i="1" dirty="0"/>
              <a:t>(</a:t>
            </a:r>
            <a:r>
              <a:rPr lang="en-US" altLang="zh-CN" dirty="0"/>
              <a:t>dimensions</a:t>
            </a:r>
            <a:r>
              <a:rPr lang="en-US" altLang="zh-CN" i="1" dirty="0"/>
              <a:t>[</a:t>
            </a:r>
            <a:r>
              <a:rPr lang="en-US" altLang="zh-CN" dirty="0"/>
              <a:t>0</a:t>
            </a:r>
            <a:r>
              <a:rPr lang="en-US" altLang="zh-CN" i="1" dirty="0"/>
              <a:t>])</a:t>
            </a:r>
            <a:br>
              <a:rPr lang="en-US" altLang="zh-CN" i="1" dirty="0"/>
            </a:br>
            <a:r>
              <a:rPr lang="en-US" altLang="zh-CN" dirty="0"/>
              <a:t>print</a:t>
            </a:r>
            <a:r>
              <a:rPr lang="en-US" altLang="zh-CN" i="1" dirty="0"/>
              <a:t>(</a:t>
            </a:r>
            <a:r>
              <a:rPr lang="en-US" altLang="zh-CN" dirty="0"/>
              <a:t>dimensions</a:t>
            </a:r>
            <a:r>
              <a:rPr lang="en-US" altLang="zh-CN" i="1" dirty="0"/>
              <a:t>[</a:t>
            </a:r>
            <a:r>
              <a:rPr lang="en-US" altLang="zh-CN" dirty="0"/>
              <a:t>1</a:t>
            </a:r>
            <a:r>
              <a:rPr lang="en-US" altLang="zh-CN" i="1" dirty="0"/>
              <a:t>])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74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8064896" cy="129302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/>
              <a:t>讲 </a:t>
            </a:r>
            <a:r>
              <a:rPr lang="en-US" altLang="zh-CN"/>
              <a:t>Python</a:t>
            </a:r>
            <a:r>
              <a:rPr lang="zh-CN" altLang="en-US"/>
              <a:t>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4467"/>
            <a:ext cx="8208912" cy="4971668"/>
          </a:xfrm>
        </p:spPr>
        <p:txBody>
          <a:bodyPr>
            <a:normAutofit/>
          </a:bodyPr>
          <a:lstStyle/>
          <a:p>
            <a:r>
              <a:rPr lang="zh-CN" altLang="en-US"/>
              <a:t>列表介绍</a:t>
            </a:r>
            <a:endParaRPr lang="en-US" altLang="zh-CN"/>
          </a:p>
          <a:p>
            <a:r>
              <a:rPr lang="zh-CN" altLang="en-US"/>
              <a:t>遍</a:t>
            </a:r>
            <a:r>
              <a:rPr lang="zh-CN" altLang="en-US" dirty="0"/>
              <a:t>历列表</a:t>
            </a:r>
            <a:endParaRPr lang="en-US" altLang="zh-CN" dirty="0"/>
          </a:p>
          <a:p>
            <a:r>
              <a:rPr lang="zh-CN" altLang="en-US" dirty="0"/>
              <a:t>创建数值列表</a:t>
            </a:r>
            <a:endParaRPr lang="en-US" altLang="zh-CN" dirty="0"/>
          </a:p>
          <a:p>
            <a:r>
              <a:rPr lang="zh-CN" altLang="en-US" dirty="0"/>
              <a:t>列表解析</a:t>
            </a:r>
            <a:endParaRPr lang="en-US" altLang="zh-CN" dirty="0"/>
          </a:p>
          <a:p>
            <a:r>
              <a:rPr lang="zh-CN" altLang="en-US" dirty="0"/>
              <a:t>列表切片</a:t>
            </a:r>
            <a:endParaRPr lang="en-US" altLang="zh-CN" dirty="0"/>
          </a:p>
          <a:p>
            <a:r>
              <a:rPr lang="zh-CN" altLang="en-US"/>
              <a:t>元组</a:t>
            </a:r>
            <a:endParaRPr lang="en-US" altLang="zh-CN"/>
          </a:p>
          <a:p>
            <a:r>
              <a:rPr lang="en-US" altLang="zh-CN" b="1">
                <a:solidFill>
                  <a:srgbClr val="FF0000"/>
                </a:solidFill>
              </a:rPr>
              <a:t>deque(</a:t>
            </a:r>
            <a:r>
              <a:rPr lang="zh-CN" altLang="en-US" b="1">
                <a:solidFill>
                  <a:srgbClr val="FF0000"/>
                </a:solidFill>
              </a:rPr>
              <a:t>双端列表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</a:p>
          <a:p>
            <a:r>
              <a:rPr lang="zh-CN" altLang="en-US"/>
              <a:t>代码格式规范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6213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遍历元组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315262"/>
            <a:ext cx="7883272" cy="969722"/>
          </a:xfrm>
        </p:spPr>
        <p:txBody>
          <a:bodyPr/>
          <a:lstStyle/>
          <a:p>
            <a:r>
              <a:rPr lang="zh-CN" altLang="en-US"/>
              <a:t>和列表一样，使用</a:t>
            </a:r>
            <a:r>
              <a:rPr lang="en-US" altLang="zh-CN"/>
              <a:t>for</a:t>
            </a:r>
            <a:r>
              <a:rPr lang="zh-CN" altLang="en-US"/>
              <a:t>循环遍历元组：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3568" y="3191685"/>
            <a:ext cx="7488832" cy="8925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for </a:t>
            </a:r>
            <a:r>
              <a:rPr kumimoji="0" lang="zh-CN" altLang="zh-CN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dimension </a:t>
            </a:r>
            <a:r>
              <a:rPr kumimoji="0" lang="zh-CN" altLang="zh-CN" sz="2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in </a:t>
            </a:r>
            <a:r>
              <a:rPr kumimoji="0" lang="zh-CN" altLang="zh-CN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dimensions:</a:t>
            </a:r>
            <a:br>
              <a:rPr kumimoji="0" lang="zh-CN" altLang="zh-CN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  <a:cs typeface="宋体" pitchFamily="2" charset="-122"/>
              </a:rPr>
            </a:br>
            <a:r>
              <a:rPr kumimoji="0" lang="zh-CN" altLang="zh-CN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2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print</a:t>
            </a:r>
            <a:r>
              <a:rPr kumimoji="0" lang="zh-CN" altLang="zh-CN" sz="2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(</a:t>
            </a:r>
            <a:r>
              <a:rPr kumimoji="0" lang="zh-CN" altLang="zh-CN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dimension</a:t>
            </a:r>
            <a:r>
              <a:rPr kumimoji="0" lang="zh-CN" altLang="zh-CN" sz="2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  <a:cs typeface="宋体" pitchFamily="2" charset="-122"/>
              </a:rPr>
              <a:t>)</a:t>
            </a:r>
            <a:endParaRPr kumimoji="0" lang="zh-CN" altLang="zh-CN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7114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元组和列表的区别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060237"/>
              </p:ext>
            </p:extLst>
          </p:nvPr>
        </p:nvGraphicFramePr>
        <p:xfrm>
          <a:off x="468313" y="2314575"/>
          <a:ext cx="7954962" cy="26822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77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7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list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tuple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/>
                        <a:t>可变的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/>
                        <a:t>不可变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/>
                        <a:t>遍历速度相对较慢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/>
                        <a:t>遍历速度相对较快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/>
                        <a:t>消耗更多的内存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/>
                        <a:t>消耗内存相对较少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/>
                        <a:t>列表有更多的方法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/>
                        <a:t>元组只有</a:t>
                      </a:r>
                      <a:r>
                        <a:rPr lang="en-US" altLang="zh-CN" sz="2000"/>
                        <a:t>1</a:t>
                      </a:r>
                      <a:r>
                        <a:rPr lang="zh-CN" altLang="en-US" sz="2000"/>
                        <a:t>个方法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/>
                        <a:t>由于列表元素可变，程序更容易出错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相对很难出错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100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代码格式指南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PEP 8</a:t>
            </a:r>
            <a:r>
              <a:rPr lang="zh-CN" altLang="en-US" dirty="0"/>
              <a:t>向程序员提供了代码格式设置指南。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https://realpython.com/python-pep8/#why-we-need-pep-8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VSCode</a:t>
            </a:r>
            <a:r>
              <a:rPr lang="zh-CN" altLang="en-US" dirty="0"/>
              <a:t>中使用 </a:t>
            </a:r>
            <a:r>
              <a:rPr lang="en-US" altLang="zh-CN" dirty="0"/>
              <a:t>Ctrl + Alt + L</a:t>
            </a:r>
            <a:r>
              <a:rPr lang="zh-CN" altLang="en-US" dirty="0"/>
              <a:t>可以格式化代码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73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创建列表</a:t>
            </a:r>
            <a:endParaRPr lang="en-US" altLang="zh-CN"/>
          </a:p>
          <a:p>
            <a:r>
              <a:rPr lang="zh-CN" altLang="en-US"/>
              <a:t>修改、添加和删除元素</a:t>
            </a:r>
            <a:endParaRPr lang="en-US" altLang="zh-CN"/>
          </a:p>
          <a:p>
            <a:r>
              <a:rPr lang="zh-CN" altLang="en-US"/>
              <a:t>组织列表</a:t>
            </a:r>
            <a:endParaRPr lang="en-US" altLang="zh-CN"/>
          </a:p>
          <a:p>
            <a:r>
              <a:rPr lang="zh-CN" altLang="en-US"/>
              <a:t>列表索引</a:t>
            </a:r>
          </a:p>
        </p:txBody>
      </p:sp>
    </p:spTree>
    <p:extLst>
      <p:ext uri="{BB962C8B-B14F-4D97-AF65-F5344CB8AC3E}">
        <p14:creationId xmlns:p14="http://schemas.microsoft.com/office/powerpoint/2010/main" val="82086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7955280" cy="410445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列表由一系列特定</a:t>
            </a:r>
            <a:r>
              <a:rPr lang="zh-CN" altLang="en-US" dirty="0">
                <a:solidFill>
                  <a:srgbClr val="FF0000"/>
                </a:solidFill>
              </a:rPr>
              <a:t>顺序</a:t>
            </a:r>
            <a:r>
              <a:rPr lang="en-US" altLang="zh-CN" dirty="0">
                <a:solidFill>
                  <a:srgbClr val="FF0000"/>
                </a:solidFill>
              </a:rPr>
              <a:t>(sequence)</a:t>
            </a:r>
            <a:r>
              <a:rPr lang="zh-CN" altLang="en-US" dirty="0"/>
              <a:t>排列的元素组成。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中，用方括号</a:t>
            </a:r>
            <a:r>
              <a:rPr lang="en-US" altLang="zh-CN" dirty="0"/>
              <a:t>[ ] </a:t>
            </a:r>
            <a:r>
              <a:rPr lang="zh-CN" altLang="en-US" dirty="0"/>
              <a:t>表示列表，用逗号分隔其中的元素。</a:t>
            </a:r>
            <a:endParaRPr lang="en-US" altLang="zh-CN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bicycles = </a:t>
            </a:r>
            <a:r>
              <a:rPr lang="en-US" altLang="zh-CN" i="1" dirty="0"/>
              <a:t>[</a:t>
            </a:r>
            <a:r>
              <a:rPr lang="en-US" altLang="zh-CN" dirty="0"/>
              <a:t>'trek', '</a:t>
            </a:r>
            <a:r>
              <a:rPr lang="en-US" altLang="zh-CN" dirty="0" err="1"/>
              <a:t>cannondale</a:t>
            </a:r>
            <a:r>
              <a:rPr lang="en-US" altLang="zh-CN" dirty="0"/>
              <a:t>', 'redline', 'specialized'</a:t>
            </a:r>
            <a:r>
              <a:rPr lang="en-US" altLang="zh-CN" i="1" dirty="0"/>
              <a:t>]</a:t>
            </a:r>
            <a:br>
              <a:rPr lang="en-US" altLang="zh-CN" i="1" dirty="0"/>
            </a:br>
            <a:r>
              <a:rPr lang="en-US" altLang="zh-CN" dirty="0"/>
              <a:t>print</a:t>
            </a:r>
            <a:r>
              <a:rPr lang="en-US" altLang="zh-CN" i="1" dirty="0"/>
              <a:t>(</a:t>
            </a:r>
            <a:r>
              <a:rPr lang="en-US" altLang="zh-CN" dirty="0"/>
              <a:t>bicycles</a:t>
            </a:r>
            <a:r>
              <a:rPr lang="en-US" altLang="zh-CN" i="1" dirty="0"/>
              <a:t>)</a:t>
            </a:r>
          </a:p>
          <a:p>
            <a:pPr marL="0" indent="0">
              <a:buNone/>
            </a:pPr>
            <a:r>
              <a:rPr lang="zh-CN" altLang="en-US" dirty="0"/>
              <a:t>输出：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['trek', '</a:t>
            </a:r>
            <a:r>
              <a:rPr lang="en-US" altLang="zh-CN" dirty="0" err="1"/>
              <a:t>cannondale</a:t>
            </a:r>
            <a:r>
              <a:rPr lang="en-US" altLang="zh-CN" dirty="0"/>
              <a:t>', 'redline', 'specialized']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22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列表元素类型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列表没有类型限制，列表中可以存放任意类型的元素：</a:t>
            </a:r>
            <a:endParaRPr lang="en-US" altLang="zh-CN"/>
          </a:p>
          <a:p>
            <a:r>
              <a:rPr lang="en-US" altLang="zh-CN"/>
              <a:t>elements = [3,  'hello',  2.5,  True,  'world']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7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利用索引访问列表元素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索引从</a:t>
            </a:r>
            <a:r>
              <a:rPr lang="en-US" altLang="zh-CN"/>
              <a:t>0</a:t>
            </a:r>
            <a:r>
              <a:rPr lang="zh-CN" altLang="en-US"/>
              <a:t>到</a:t>
            </a:r>
            <a:r>
              <a:rPr lang="en-US" altLang="zh-CN"/>
              <a:t>n-1(n</a:t>
            </a:r>
            <a:r>
              <a:rPr lang="zh-CN" altLang="en-US"/>
              <a:t>为列表元素数量</a:t>
            </a:r>
            <a:r>
              <a:rPr lang="en-US" altLang="zh-CN"/>
              <a:t>)</a:t>
            </a:r>
          </a:p>
          <a:p>
            <a:r>
              <a:rPr lang="zh-CN" altLang="en-US"/>
              <a:t>索引</a:t>
            </a:r>
            <a:r>
              <a:rPr lang="en-US" altLang="zh-CN"/>
              <a:t>-1</a:t>
            </a:r>
            <a:r>
              <a:rPr lang="zh-CN" altLang="en-US"/>
              <a:t>返回列表最后一个元素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860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修改、添加、删除元素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352928" cy="5256584"/>
          </a:xfrm>
        </p:spPr>
        <p:txBody>
          <a:bodyPr/>
          <a:lstStyle/>
          <a:p>
            <a:r>
              <a:rPr lang="zh-CN" altLang="en-US"/>
              <a:t>通过索引查找或者修改元素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print</a:t>
            </a:r>
            <a:r>
              <a:rPr lang="en-US" altLang="zh-CN" i="1"/>
              <a:t>(</a:t>
            </a:r>
            <a:r>
              <a:rPr lang="en-US" altLang="zh-CN"/>
              <a:t>bicycles</a:t>
            </a:r>
            <a:r>
              <a:rPr lang="en-US" altLang="zh-CN" i="1"/>
              <a:t>[</a:t>
            </a:r>
            <a:r>
              <a:rPr lang="en-US" altLang="zh-CN"/>
              <a:t>0</a:t>
            </a:r>
            <a:r>
              <a:rPr lang="en-US" altLang="zh-CN" i="1"/>
              <a:t>])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bicycles</a:t>
            </a:r>
            <a:r>
              <a:rPr lang="en-US" altLang="zh-CN" i="1"/>
              <a:t>[</a:t>
            </a:r>
            <a:r>
              <a:rPr lang="en-US" altLang="zh-CN"/>
              <a:t>0</a:t>
            </a:r>
            <a:r>
              <a:rPr lang="en-US" altLang="zh-CN" i="1"/>
              <a:t>] </a:t>
            </a:r>
            <a:r>
              <a:rPr lang="en-US" altLang="zh-CN"/>
              <a:t>= 'honda'</a:t>
            </a:r>
          </a:p>
          <a:p>
            <a:r>
              <a:rPr lang="zh-CN" altLang="en-US"/>
              <a:t>添加元素</a:t>
            </a:r>
            <a:endParaRPr lang="en-US" altLang="zh-CN"/>
          </a:p>
          <a:p>
            <a:pPr lvl="1"/>
            <a:r>
              <a:rPr lang="zh-CN" altLang="en-US"/>
              <a:t>在末尾附加元素： </a:t>
            </a:r>
            <a:r>
              <a:rPr lang="en-US" altLang="zh-CN"/>
              <a:t>append</a:t>
            </a:r>
            <a:r>
              <a:rPr lang="zh-CN" altLang="en-US"/>
              <a:t>方法</a:t>
            </a:r>
            <a:endParaRPr lang="en-US" altLang="zh-CN"/>
          </a:p>
          <a:p>
            <a:pPr lvl="1"/>
            <a:r>
              <a:rPr lang="zh-CN" altLang="en-US"/>
              <a:t>在列表插入元素： </a:t>
            </a:r>
            <a:r>
              <a:rPr lang="en-US" altLang="zh-CN"/>
              <a:t>insert</a:t>
            </a:r>
            <a:r>
              <a:rPr lang="zh-CN" altLang="en-US"/>
              <a:t>方法</a:t>
            </a:r>
            <a:endParaRPr lang="en-US" altLang="zh-CN"/>
          </a:p>
          <a:p>
            <a:r>
              <a:rPr lang="zh-CN" altLang="en-US"/>
              <a:t>删除元素</a:t>
            </a:r>
            <a:endParaRPr lang="en-US" altLang="zh-CN"/>
          </a:p>
          <a:p>
            <a:pPr lvl="1"/>
            <a:r>
              <a:rPr lang="en-US" altLang="zh-CN"/>
              <a:t>del</a:t>
            </a:r>
            <a:r>
              <a:rPr lang="zh-CN" altLang="en-US"/>
              <a:t>语句通过索引删除元素</a:t>
            </a:r>
            <a:endParaRPr lang="en-US" altLang="zh-CN"/>
          </a:p>
          <a:p>
            <a:pPr lvl="1"/>
            <a:r>
              <a:rPr lang="en-US" altLang="zh-CN"/>
              <a:t>pop</a:t>
            </a:r>
            <a:r>
              <a:rPr lang="zh-CN" altLang="en-US"/>
              <a:t>语句删除列表末尾的元素并返回元素值</a:t>
            </a:r>
            <a:endParaRPr lang="en-US" altLang="zh-CN"/>
          </a:p>
          <a:p>
            <a:pPr lvl="1"/>
            <a:r>
              <a:rPr lang="en-US" altLang="zh-CN"/>
              <a:t>remove</a:t>
            </a:r>
            <a:r>
              <a:rPr lang="zh-CN" altLang="en-US"/>
              <a:t>语句通过元素的值删除元素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992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10827"/>
            <a:ext cx="8424936" cy="1073957"/>
          </a:xfrm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思考题：列表操作的算法时间复杂度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索引操作</a:t>
            </a:r>
            <a:endParaRPr lang="en-US" altLang="zh-CN"/>
          </a:p>
          <a:p>
            <a:r>
              <a:rPr lang="en-US" altLang="zh-CN"/>
              <a:t>append</a:t>
            </a:r>
          </a:p>
          <a:p>
            <a:r>
              <a:rPr lang="en-US" altLang="zh-CN"/>
              <a:t>insert</a:t>
            </a:r>
          </a:p>
          <a:p>
            <a:r>
              <a:rPr lang="en-US" altLang="zh-CN"/>
              <a:t>pop</a:t>
            </a:r>
          </a:p>
          <a:p>
            <a:r>
              <a:rPr lang="en-US" altLang="zh-CN"/>
              <a:t>del</a:t>
            </a:r>
          </a:p>
          <a:p>
            <a:r>
              <a:rPr lang="en-US" altLang="zh-CN"/>
              <a:t>remove</a:t>
            </a: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75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将列表当作堆栈来使用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中没有内置堆栈</a:t>
            </a:r>
            <a:r>
              <a:rPr lang="en-US" altLang="zh-CN" dirty="0"/>
              <a:t>(Stack)</a:t>
            </a:r>
            <a:r>
              <a:rPr lang="zh-CN" altLang="en-US" dirty="0"/>
              <a:t>数据结构，但是可以直接使用列表来用作堆栈：</a:t>
            </a:r>
            <a:endParaRPr lang="en-US" altLang="zh-CN" dirty="0"/>
          </a:p>
          <a:p>
            <a:r>
              <a:rPr lang="zh-CN" altLang="en-US" dirty="0"/>
              <a:t>入栈： </a:t>
            </a:r>
            <a:r>
              <a:rPr lang="en-US" altLang="zh-CN" dirty="0"/>
              <a:t>append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出栈： </a:t>
            </a:r>
            <a:r>
              <a:rPr lang="en-US" altLang="zh-CN" dirty="0"/>
              <a:t>pop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访问栈顶： 利用索引</a:t>
            </a:r>
            <a:r>
              <a:rPr lang="en-US" altLang="zh-CN" dirty="0"/>
              <a:t>-1</a:t>
            </a:r>
            <a:r>
              <a:rPr lang="zh-CN" altLang="en-US" dirty="0"/>
              <a:t>访问列表的最后一个元素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36844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903</Words>
  <Application>Microsoft Office PowerPoint</Application>
  <PresentationFormat>全屏显示(4:3)</PresentationFormat>
  <Paragraphs>134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Arial Unicode MS</vt:lpstr>
      <vt:lpstr>Arial</vt:lpstr>
      <vt:lpstr>Roboto Slab</vt:lpstr>
      <vt:lpstr>Source Sans Pro</vt:lpstr>
      <vt:lpstr>Cordelia template</vt:lpstr>
      <vt:lpstr>Python 程序开发基础  </vt:lpstr>
      <vt:lpstr>第3讲 Python列表</vt:lpstr>
      <vt:lpstr>列表</vt:lpstr>
      <vt:lpstr>列表是什么？</vt:lpstr>
      <vt:lpstr>python列表元素类型</vt:lpstr>
      <vt:lpstr>利用索引访问列表元素</vt:lpstr>
      <vt:lpstr>修改、添加、删除元素</vt:lpstr>
      <vt:lpstr>思考题：列表操作的算法时间复杂度</vt:lpstr>
      <vt:lpstr>将列表当作堆栈来使用</vt:lpstr>
      <vt:lpstr>组织列表</vt:lpstr>
      <vt:lpstr>使用range()产生数字列表</vt:lpstr>
      <vt:lpstr>range</vt:lpstr>
      <vt:lpstr>range的步长可以是负数</vt:lpstr>
      <vt:lpstr>对列表进行统计运算</vt:lpstr>
      <vt:lpstr>列表解析（Comprehension）</vt:lpstr>
      <vt:lpstr>列表的切片（SLICE）</vt:lpstr>
      <vt:lpstr>复制列表</vt:lpstr>
      <vt:lpstr>deque（双端队列）</vt:lpstr>
      <vt:lpstr>元组（TUPLE）</vt:lpstr>
      <vt:lpstr>遍历元组</vt:lpstr>
      <vt:lpstr>元组和列表的区别</vt:lpstr>
      <vt:lpstr>代码格式指南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周 景</cp:lastModifiedBy>
  <cp:revision>91</cp:revision>
  <dcterms:modified xsi:type="dcterms:W3CDTF">2023-08-24T13:30:53Z</dcterms:modified>
</cp:coreProperties>
</file>