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348" r:id="rId3"/>
    <p:sldId id="363" r:id="rId4"/>
    <p:sldId id="364" r:id="rId5"/>
    <p:sldId id="365" r:id="rId6"/>
    <p:sldId id="366" r:id="rId7"/>
    <p:sldId id="353" r:id="rId8"/>
    <p:sldId id="349" r:id="rId9"/>
    <p:sldId id="335" r:id="rId10"/>
    <p:sldId id="350" r:id="rId11"/>
    <p:sldId id="336" r:id="rId12"/>
    <p:sldId id="337" r:id="rId13"/>
    <p:sldId id="338" r:id="rId14"/>
    <p:sldId id="340" r:id="rId15"/>
    <p:sldId id="341" r:id="rId16"/>
    <p:sldId id="367" r:id="rId17"/>
    <p:sldId id="359" r:id="rId18"/>
    <p:sldId id="361" r:id="rId19"/>
    <p:sldId id="360" r:id="rId20"/>
    <p:sldId id="342" r:id="rId21"/>
    <p:sldId id="343" r:id="rId22"/>
    <p:sldId id="344" r:id="rId23"/>
    <p:sldId id="345" r:id="rId24"/>
    <p:sldId id="346" r:id="rId25"/>
    <p:sldId id="347" r:id="rId26"/>
    <p:sldId id="356" r:id="rId27"/>
    <p:sldId id="351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8503" autoAdjust="0"/>
  </p:normalViewPr>
  <p:slideViewPr>
    <p:cSldViewPr>
      <p:cViewPr varScale="1">
        <p:scale>
          <a:sx n="86" d="100"/>
          <a:sy n="86" d="100"/>
        </p:scale>
        <p:origin x="-59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6" y="35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可以将一个列表作为字典的键吗？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1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9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https://www.codewars.com/kata/5544c7a5cb454edb3c000047/train/python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3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https://www.codewars.com/kata/5533c2a50c4fea6832000101/python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200"/>
            </a:lvl3pPr>
            <a:lvl4pPr>
              <a:lnSpc>
                <a:spcPct val="110000"/>
              </a:lnSpc>
              <a:defRPr sz="2200"/>
            </a:lvl4pPr>
            <a:lvl5pPr>
              <a:lnSpc>
                <a:spcPct val="110000"/>
              </a:lnSpc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2023/8/27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75656" y="1556792"/>
            <a:ext cx="5902969" cy="2329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929658-E0F6-4740-82F4-AE2A6CF6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访问字典中的值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977545-97DA-4AA6-8E0E-F15AAF67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16" y="2276768"/>
            <a:ext cx="7955280" cy="4069080"/>
          </a:xfrm>
        </p:spPr>
        <p:txBody>
          <a:bodyPr>
            <a:normAutofit/>
          </a:bodyPr>
          <a:lstStyle/>
          <a:p>
            <a:r>
              <a:rPr lang="zh-CN" altLang="en-US" dirty="0"/>
              <a:t>获取与键相关联的值，依次指定字典名和放在方括号</a:t>
            </a:r>
            <a:r>
              <a:rPr lang="en-US" altLang="zh-CN" dirty="0"/>
              <a:t>[ ]</a:t>
            </a:r>
            <a:r>
              <a:rPr lang="zh-CN" altLang="en-US" dirty="0"/>
              <a:t>里的键：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66E2AEF-BF17-4E6B-9E12-6C355B68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04" y="3418756"/>
            <a:ext cx="546014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alien_0 = 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'color'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'green'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'points'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alien_0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'color'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zh-CN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9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A88901-5F21-48B5-97F0-581AAD28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修改字典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F793F05-B26D-469B-A7A9-F9A214D81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2996952"/>
            <a:ext cx="698477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alien_0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'color'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'yellow'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7653FD-AE34-416C-9F6E-53A7455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删除键值对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F7C90B-FC21-4B4C-8478-71A211AC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315262"/>
            <a:ext cx="8027288" cy="3201970"/>
          </a:xfrm>
        </p:spPr>
        <p:txBody>
          <a:bodyPr/>
          <a:lstStyle/>
          <a:p>
            <a:r>
              <a:rPr lang="zh-CN" altLang="en-US" dirty="0"/>
              <a:t>使用关键字</a:t>
            </a:r>
            <a:r>
              <a:rPr lang="en-US" altLang="zh-CN" dirty="0"/>
              <a:t>del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del</a:t>
            </a:r>
            <a:r>
              <a:rPr lang="zh-CN" altLang="en-US" dirty="0"/>
              <a:t>语句不会删除任何对象，只是删除了指向对象的引用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F983E64-F38A-463E-8C6B-B598C53F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58" y="3068960"/>
            <a:ext cx="413995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del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alien_0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'points'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1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B1BEB8-1EB9-4D9D-AE92-B9A4113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get</a:t>
            </a:r>
            <a:r>
              <a:rPr lang="zh-CN" altLang="en-US" dirty="0"/>
              <a:t>方法访问值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478AAD-BEA7-44D9-A6B4-40B84D94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使用方括号和键访问字典，如果键不存在，程序会报错。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get</a:t>
            </a:r>
            <a:r>
              <a:rPr lang="zh-CN" altLang="en-US" dirty="0"/>
              <a:t>方法，键作为参数，访问字典的值，如果键不存在，可以访问默认值（第二个参数）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1FFCB91-B4AC-41BD-A9CC-0BCDEE6A2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01" y="4365104"/>
            <a:ext cx="842891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del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alien_0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'points'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point_value = alien_0.get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'points'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'No point value assigned.'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point_value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1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4E70C7-7C51-4486-A0E3-C6245E9A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1B1B8B-A03B-483B-899F-BD02A5D8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2856"/>
            <a:ext cx="7883272" cy="68169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items()</a:t>
            </a:r>
            <a:r>
              <a:rPr lang="zh-CN" altLang="en-US" dirty="0"/>
              <a:t>方法与</a:t>
            </a:r>
            <a:r>
              <a:rPr lang="en-US" altLang="zh-CN" dirty="0"/>
              <a:t>for</a:t>
            </a:r>
            <a:r>
              <a:rPr lang="zh-CN" altLang="en-US" dirty="0"/>
              <a:t>循环可以遍历字典：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992C85B-55A5-43CD-82A7-C937B755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924944"/>
            <a:ext cx="547260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user_0 =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'username'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'efermi'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'first'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'enrico'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'last'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'fermi'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key, value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user_0.items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Key: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f'Value: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105CA1-7208-4123-9001-F4903435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648232-3729-4428-BC0C-0E2C9CA9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字典的</a:t>
            </a:r>
            <a:r>
              <a:rPr lang="en-US" altLang="zh-CN" dirty="0"/>
              <a:t>keys</a:t>
            </a:r>
            <a:r>
              <a:rPr lang="zh-CN" altLang="en-US" dirty="0"/>
              <a:t>方法返回所有的键（字典没有重复的键）</a:t>
            </a:r>
            <a:endParaRPr lang="en-US" altLang="zh-CN" dirty="0"/>
          </a:p>
          <a:p>
            <a:r>
              <a:rPr lang="zh-CN" altLang="en-US" dirty="0"/>
              <a:t>使用字典的</a:t>
            </a:r>
            <a:r>
              <a:rPr lang="en-US" altLang="zh-CN" dirty="0"/>
              <a:t>values</a:t>
            </a:r>
            <a:r>
              <a:rPr lang="zh-CN" altLang="en-US" dirty="0"/>
              <a:t>方法返回值列表（字典可以存在重复的值）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（集合数据结构）可以去掉重复元素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5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810A97-3AF2-3E18-51AB-3D4ABD4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字典的内部结构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33117C-F5E8-35B5-DC87-EE0D550C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7902880" cy="792784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中的字典类似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D28B612-6B1F-2ACF-B3C0-290DAD98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E1EB3E3-B77D-963B-65DB-8DB5327A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5" y="2348880"/>
            <a:ext cx="7343720" cy="425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9792" y="3140968"/>
            <a:ext cx="453224" cy="32403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tx1"/>
                </a:solidFill>
              </a:rPr>
              <a:t>哈希函数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0C0B4D-6BDB-07BC-2071-5A26CE56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70" y="410826"/>
            <a:ext cx="7955280" cy="1145965"/>
          </a:xfrm>
        </p:spPr>
        <p:txBody>
          <a:bodyPr/>
          <a:lstStyle/>
          <a:p>
            <a:r>
              <a:rPr lang="zh-CN" altLang="en-US" dirty="0"/>
              <a:t>什么变量可以作为字典的键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05D00E-A447-4EA2-4CEB-56EB49BE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70" y="1774086"/>
            <a:ext cx="8345894" cy="4247202"/>
          </a:xfrm>
        </p:spPr>
        <p:txBody>
          <a:bodyPr/>
          <a:lstStyle/>
          <a:p>
            <a:r>
              <a:rPr lang="zh-CN" altLang="en-US" dirty="0"/>
              <a:t>可哈希的变量，通常也是不变的变量可以作为字典的键：</a:t>
            </a:r>
            <a:endParaRPr lang="en-US" altLang="zh-CN" dirty="0"/>
          </a:p>
          <a:p>
            <a:pPr lvl="1"/>
            <a:r>
              <a:rPr lang="zh-CN" altLang="en-US" dirty="0"/>
              <a:t>字符串 </a:t>
            </a:r>
            <a:r>
              <a:rPr lang="en-US" altLang="zh-CN" dirty="0"/>
              <a:t>str</a:t>
            </a:r>
          </a:p>
          <a:p>
            <a:pPr lvl="1"/>
            <a:r>
              <a:rPr lang="zh-CN" altLang="en-US" dirty="0"/>
              <a:t>整数 </a:t>
            </a:r>
            <a:r>
              <a:rPr lang="en-US" altLang="zh-CN" dirty="0"/>
              <a:t>int</a:t>
            </a:r>
          </a:p>
          <a:p>
            <a:pPr lvl="1"/>
            <a:r>
              <a:rPr lang="zh-CN" altLang="en-US" dirty="0"/>
              <a:t>浮点数 </a:t>
            </a:r>
            <a:r>
              <a:rPr lang="en-US" altLang="zh-CN" dirty="0"/>
              <a:t>float</a:t>
            </a:r>
          </a:p>
          <a:p>
            <a:r>
              <a:rPr lang="zh-CN" altLang="en-US" dirty="0"/>
              <a:t>可以改变的变量，也就是不可哈希的变量不能作为字典的键：</a:t>
            </a:r>
            <a:endParaRPr lang="en-US" altLang="zh-CN" dirty="0"/>
          </a:p>
          <a:p>
            <a:pPr lvl="1"/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字典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A02872D-92DE-0682-C13D-143E1091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FE7C02-3102-8E6E-A129-7CDC5B0C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元组是可哈希的吗？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4C3415-7B31-BE7F-381F-C5C09917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元组并不是绝对不可变的，因为元组可能包含列表这样可以变化的元素。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38100" indent="0">
              <a:buNone/>
            </a:pPr>
            <a:r>
              <a:rPr lang="en-US" altLang="zh-CN" dirty="0" err="1"/>
              <a:t>mydict</a:t>
            </a:r>
            <a:r>
              <a:rPr lang="en-US" altLang="zh-CN" dirty="0"/>
              <a:t> = {</a:t>
            </a:r>
          </a:p>
          <a:p>
            <a:pPr marL="38100" indent="0">
              <a:buNone/>
            </a:pPr>
            <a:r>
              <a:rPr lang="en-US" altLang="zh-CN" dirty="0"/>
              <a:t>	age: 43,</a:t>
            </a:r>
          </a:p>
          <a:p>
            <a:pPr marL="38100" indent="0">
              <a:buNone/>
            </a:pPr>
            <a:r>
              <a:rPr lang="en-US" altLang="zh-CN" dirty="0"/>
              <a:t>	name: ‘hello’,	</a:t>
            </a:r>
          </a:p>
          <a:p>
            <a:pPr marL="38100" indent="0">
              <a:buNone/>
            </a:pPr>
            <a:r>
              <a:rPr lang="en-US" altLang="zh-CN" dirty="0"/>
              <a:t>	numbers: [1, 2, 3]</a:t>
            </a:r>
          </a:p>
          <a:p>
            <a:pPr marL="3810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D8829A-881D-EE7C-288E-65716435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4D1FE-ECC4-4C60-1403-1D9FEE15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什么是可哈希的？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F2603DE-501D-40B5-8CE8-680CF8A8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不变的内置的变量都是可哈希的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对于元组这样的容器：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如果包含的元素都是可哈希的，那么该元组是可哈希的。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如果包含列表这样不可哈希的元素，那么该元组也是不可哈希的。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2BC578-584A-D938-2869-ABC44B72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293028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 dirty="0"/>
              <a:t>4</a:t>
            </a:r>
            <a:r>
              <a:rPr lang="zh-CN" altLang="en-US"/>
              <a:t>章 </a:t>
            </a:r>
            <a:r>
              <a:rPr lang="zh-CN" altLang="en-US" dirty="0"/>
              <a:t>字典、用户</a:t>
            </a:r>
            <a:r>
              <a:rPr lang="zh-CN" altLang="en-US"/>
              <a:t>输入和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en-US" altLang="zh-CN"/>
          </a:p>
          <a:p>
            <a:r>
              <a:rPr lang="zh-CN" altLang="en-US"/>
              <a:t>字典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zh-CN" altLang="en-US" dirty="0"/>
              <a:t>字典与列表的嵌套</a:t>
            </a:r>
            <a:endParaRPr lang="en-US" altLang="zh-CN" dirty="0"/>
          </a:p>
          <a:p>
            <a:r>
              <a:rPr lang="zh-CN" altLang="en-US" dirty="0"/>
              <a:t>用户输入</a:t>
            </a:r>
            <a:r>
              <a:rPr lang="en-US" altLang="zh-CN" dirty="0"/>
              <a:t>input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89427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25A920-CA48-4617-B135-763C50A8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F85C0F-255D-450C-8BAD-1B61530A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15262"/>
            <a:ext cx="8568952" cy="399405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练习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6-5</a:t>
            </a:r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：河流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　创建一个字典，在其中存储三条重要河流及其流经的国家。</a:t>
            </a:r>
            <a:endParaRPr lang="en-US" altLang="zh-CN" sz="2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例如，一个键值对可能是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lt"/>
              </a:rPr>
              <a:t>'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+mn-lt"/>
              </a:rPr>
              <a:t>nile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lt"/>
              </a:rPr>
              <a:t>': '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+mn-lt"/>
              </a:rPr>
              <a:t>egypt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lt"/>
              </a:rPr>
              <a:t>'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b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使用循环为每条河流打印一条消息，下面是一个例子。</a:t>
            </a:r>
            <a:endParaRPr lang="en-US" altLang="zh-CN" sz="2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The Nile runs through Egypt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使用循环将该字典中每条河流的名字打印出来。</a:t>
            </a:r>
            <a:endParaRPr lang="en-US" altLang="zh-CN" sz="2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使用循环将该字典包含的每个国家的名字打印出来</a:t>
            </a:r>
            <a:r>
              <a:rPr lang="zh-CN" altLang="en-US" sz="2800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72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405328" cy="2664296"/>
          </a:xfrm>
        </p:spPr>
        <p:txBody>
          <a:bodyPr/>
          <a:lstStyle/>
          <a:p>
            <a:r>
              <a:rPr lang="zh-CN" altLang="en-US" dirty="0"/>
              <a:t>字典和列表、元组可以相互进行嵌套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列表中的元素可以是一个字典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字典中的一个值可以是一个列表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在字典中存储字典</a:t>
            </a:r>
          </a:p>
        </p:txBody>
      </p:sp>
    </p:spTree>
    <p:extLst>
      <p:ext uri="{BB962C8B-B14F-4D97-AF65-F5344CB8AC3E}">
        <p14:creationId xmlns:p14="http://schemas.microsoft.com/office/powerpoint/2010/main" val="271205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D0C133-82E3-45C5-A675-22F134D2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A2791C-838E-4F12-8DBE-21559F39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</a:rPr>
              <a:t>练习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6-11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：城市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　创建一个名为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lt"/>
              </a:rPr>
              <a:t>cities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的字典，将三个城市名用作键。对于每座城市，都创建一个字典，并在其中包含该城市所属的国家、人口约数以及一个有关该城市的事实。</a:t>
            </a:r>
            <a:endParaRPr lang="en-US" altLang="zh-CN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在表示每座城市的字典中，应包含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lt"/>
              </a:rPr>
              <a:t>country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  <a:ea typeface="SimSun" panose="02010600030101010101" pitchFamily="2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lt"/>
              </a:rPr>
              <a:t>population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  <a:ea typeface="SimSun" panose="02010600030101010101" pitchFamily="2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lt"/>
              </a:rPr>
              <a:t>fact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等键。将每座城市的名字以及有关信息都打印出来。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704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7955280" cy="425148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input</a:t>
            </a:r>
            <a:r>
              <a:rPr lang="zh-CN" altLang="en-US" dirty="0"/>
              <a:t>函数，用户可以在</a:t>
            </a:r>
            <a:r>
              <a:rPr lang="en-US" altLang="zh-CN" dirty="0"/>
              <a:t>python</a:t>
            </a:r>
            <a:r>
              <a:rPr lang="zh-CN" altLang="en-US" dirty="0"/>
              <a:t>控制台进行输入。</a:t>
            </a:r>
            <a:endParaRPr lang="en-US" altLang="zh-CN" dirty="0"/>
          </a:p>
          <a:p>
            <a:r>
              <a:rPr lang="en-US" altLang="zh-CN" dirty="0"/>
              <a:t>input()</a:t>
            </a:r>
            <a:r>
              <a:rPr lang="zh-CN" altLang="en-US" dirty="0"/>
              <a:t>接受一个参数，要向用户显示的提示（</a:t>
            </a:r>
            <a:r>
              <a:rPr lang="en-US" altLang="zh-CN" dirty="0"/>
              <a:t>prompt</a:t>
            </a:r>
            <a:r>
              <a:rPr lang="zh-CN" altLang="en-US" dirty="0"/>
              <a:t>）或说明。</a:t>
            </a:r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en-US" dirty="0"/>
              <a:t>接受用户的输入后，将返回包含用户输入内容的</a:t>
            </a:r>
            <a:r>
              <a:rPr lang="zh-CN" altLang="en-US" b="1" dirty="0">
                <a:solidFill>
                  <a:srgbClr val="FF0000"/>
                </a:solidFill>
              </a:rPr>
              <a:t>字</a:t>
            </a:r>
            <a:r>
              <a:rPr lang="zh-CN" altLang="en-US" b="1">
                <a:solidFill>
                  <a:srgbClr val="FF0000"/>
                </a:solidFill>
              </a:rPr>
              <a:t>符</a:t>
            </a:r>
            <a:r>
              <a:rPr lang="zh-CN" altLang="en-US" b="1" smtClean="0">
                <a:solidFill>
                  <a:srgbClr val="FF0000"/>
                </a:solidFill>
              </a:rPr>
              <a:t>串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chemeClr val="tx1"/>
                </a:solidFill>
              </a:rPr>
              <a:t>用户输入的数字也是字符串类型，必须转换成对应的数值类型，例如使用</a:t>
            </a:r>
            <a:r>
              <a:rPr lang="en-US" altLang="zh-CN" b="1" smtClean="0">
                <a:solidFill>
                  <a:schemeClr val="tx1"/>
                </a:solidFill>
              </a:rPr>
              <a:t>int()</a:t>
            </a:r>
            <a:r>
              <a:rPr lang="zh-CN" altLang="en-US" b="1" smtClean="0">
                <a:solidFill>
                  <a:schemeClr val="tx1"/>
                </a:solidFill>
              </a:rPr>
              <a:t>函数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用户输入来决定循环的退出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break</a:t>
            </a:r>
            <a:r>
              <a:rPr lang="zh-CN" altLang="en-US" dirty="0"/>
              <a:t>退出整个循环</a:t>
            </a:r>
            <a:endParaRPr lang="en-US" altLang="zh-CN" dirty="0"/>
          </a:p>
          <a:p>
            <a:r>
              <a:rPr lang="zh-CN" altLang="en-US" dirty="0"/>
              <a:t>在循环中使用</a:t>
            </a:r>
            <a:r>
              <a:rPr lang="en-US" altLang="zh-CN" dirty="0"/>
              <a:t>continue</a:t>
            </a:r>
            <a:r>
              <a:rPr lang="zh-CN" altLang="en-US"/>
              <a:t>，中断本次循环</a:t>
            </a:r>
            <a:endParaRPr lang="en-US" altLang="zh-CN" dirty="0"/>
          </a:p>
          <a:p>
            <a:r>
              <a:rPr lang="zh-CN" altLang="en-US" dirty="0"/>
              <a:t>避免死循环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578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50" y="410827"/>
            <a:ext cx="7962314" cy="857933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while</a:t>
            </a:r>
            <a:r>
              <a:rPr lang="zh-CN" altLang="en-US"/>
              <a:t>循环处理列表和字典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在列表之间移动元素</a:t>
            </a:r>
            <a:endParaRPr lang="en-US" altLang="zh-CN"/>
          </a:p>
          <a:p>
            <a:r>
              <a:rPr lang="zh-CN" altLang="en-US"/>
              <a:t>删除为特定值的所有列表元素</a:t>
            </a:r>
            <a:endParaRPr lang="en-US" altLang="zh-CN"/>
          </a:p>
          <a:p>
            <a:r>
              <a:rPr lang="zh-CN" altLang="en-US"/>
              <a:t>使用用户输入来填充字典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0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8559"/>
            <a:ext cx="8928992" cy="5184576"/>
          </a:xfrm>
        </p:spPr>
        <p:txBody>
          <a:bodyPr/>
          <a:lstStyle/>
          <a:p>
            <a:r>
              <a:rPr lang="zh-CN" altLang="en-US" sz="2400" dirty="0"/>
              <a:t>一个孩子在一栋高楼的第</a:t>
            </a:r>
            <a:r>
              <a:rPr lang="en-US" altLang="zh-CN" sz="2400" dirty="0"/>
              <a:t>N</a:t>
            </a:r>
            <a:r>
              <a:rPr lang="zh-CN" altLang="en-US" sz="2400" dirty="0"/>
              <a:t>层玩球。这层楼离地面的高度</a:t>
            </a:r>
            <a:r>
              <a:rPr lang="en-US" altLang="zh-CN" sz="2400" dirty="0"/>
              <a:t>h</a:t>
            </a:r>
            <a:r>
              <a:rPr lang="zh-CN" altLang="en-US" sz="2400" dirty="0"/>
              <a:t>是已知的。他把球从窗口扔出去。球弹了起来（例如），弹到其高度的三分之二（弹力为</a:t>
            </a:r>
            <a:r>
              <a:rPr lang="en-US" altLang="zh-CN" sz="2400" dirty="0"/>
              <a:t>0.66</a:t>
            </a:r>
            <a:r>
              <a:rPr lang="zh-CN" altLang="en-US" sz="2400" dirty="0"/>
              <a:t>）。他的母亲从离地面</a:t>
            </a:r>
            <a:r>
              <a:rPr lang="en-US" altLang="zh-CN" sz="2400" dirty="0"/>
              <a:t>1.5</a:t>
            </a:r>
            <a:r>
              <a:rPr lang="zh-CN" altLang="en-US" sz="2400" dirty="0"/>
              <a:t>米的窗户向外看</a:t>
            </a:r>
            <a:r>
              <a:rPr lang="en-US" altLang="zh-CN" sz="2400" dirty="0"/>
              <a:t>,</a:t>
            </a:r>
            <a:r>
              <a:rPr lang="zh-CN" altLang="en-US" sz="2400" dirty="0"/>
              <a:t>母亲会看到球在她的窗前经过多少次（包括球下落和反弹的时候）？</a:t>
            </a:r>
          </a:p>
          <a:p>
            <a:r>
              <a:rPr lang="zh-CN" altLang="en-US" sz="2400" dirty="0"/>
              <a:t>一个有效的实验必须满足三个条件。</a:t>
            </a:r>
          </a:p>
          <a:p>
            <a:pPr lvl="1"/>
            <a:r>
              <a:rPr lang="zh-CN" altLang="en-US" sz="2300" dirty="0"/>
              <a:t>参数 </a:t>
            </a:r>
            <a:r>
              <a:rPr lang="en-US" altLang="zh-CN" sz="2300" dirty="0"/>
              <a:t>"h"</a:t>
            </a:r>
            <a:r>
              <a:rPr lang="zh-CN" altLang="en-US" sz="2300" dirty="0"/>
              <a:t>（米）必须大于</a:t>
            </a:r>
            <a:r>
              <a:rPr lang="en-US" altLang="zh-CN" sz="2300" dirty="0"/>
              <a:t>0</a:t>
            </a:r>
          </a:p>
          <a:p>
            <a:pPr lvl="1"/>
            <a:r>
              <a:rPr lang="zh-CN" altLang="en-US" sz="2300" dirty="0"/>
              <a:t>参数 </a:t>
            </a:r>
            <a:r>
              <a:rPr lang="en-US" altLang="zh-CN" sz="2300" dirty="0"/>
              <a:t>"bounce "</a:t>
            </a:r>
            <a:r>
              <a:rPr lang="zh-CN" altLang="en-US" sz="2300" dirty="0"/>
              <a:t>必须大于</a:t>
            </a:r>
            <a:r>
              <a:rPr lang="en-US" altLang="zh-CN" sz="2300" dirty="0"/>
              <a:t>0</a:t>
            </a:r>
            <a:r>
              <a:rPr lang="zh-CN" altLang="en-US" sz="2300" dirty="0"/>
              <a:t>且小于</a:t>
            </a:r>
            <a:r>
              <a:rPr lang="en-US" altLang="zh-CN" sz="2300" dirty="0"/>
              <a:t>1</a:t>
            </a:r>
          </a:p>
          <a:p>
            <a:pPr lvl="1"/>
            <a:r>
              <a:rPr lang="zh-CN" altLang="en-US" sz="2300" dirty="0"/>
              <a:t>参数 </a:t>
            </a:r>
            <a:r>
              <a:rPr lang="en-US" altLang="zh-CN" sz="2300" dirty="0"/>
              <a:t>“window</a:t>
            </a:r>
            <a:r>
              <a:rPr lang="zh-CN" altLang="en-US" sz="2300" dirty="0"/>
              <a:t> </a:t>
            </a:r>
            <a:r>
              <a:rPr lang="en-US" altLang="zh-CN" sz="2300" dirty="0"/>
              <a:t>"</a:t>
            </a:r>
            <a:r>
              <a:rPr lang="zh-CN" altLang="en-US" sz="2300" dirty="0"/>
              <a:t>必须小于</a:t>
            </a:r>
            <a:r>
              <a:rPr lang="en-US" altLang="zh-CN" sz="2300" dirty="0"/>
              <a:t>h</a:t>
            </a:r>
            <a:r>
              <a:rPr lang="zh-CN" altLang="en-US" sz="2300" dirty="0"/>
              <a:t>。</a:t>
            </a:r>
          </a:p>
          <a:p>
            <a:r>
              <a:rPr lang="zh-CN" altLang="en-US" sz="2400" dirty="0"/>
              <a:t>如果以上三个条件都满足，返回一个正整数，否则返回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</a:t>
            </a:r>
            <a:r>
              <a:rPr lang="zh-CN" altLang="en-US" sz="2400" dirty="0"/>
              <a:t>只有当反弹球的高度严格大于窗口参数时，才能看到球。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26</a:t>
            </a:fld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34C8C2-23DC-A63F-8410-E0D544CB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7944"/>
            <a:ext cx="7571700" cy="936800"/>
          </a:xfrm>
        </p:spPr>
        <p:txBody>
          <a:bodyPr/>
          <a:lstStyle/>
          <a:p>
            <a:r>
              <a:rPr lang="zh-CN" altLang="en-US"/>
              <a:t>习题：</a:t>
            </a:r>
            <a:r>
              <a:rPr lang="en-US" altLang="zh-CN"/>
              <a:t>bouncing ball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739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819" y="260648"/>
            <a:ext cx="7571700" cy="936800"/>
          </a:xfrm>
        </p:spPr>
        <p:txBody>
          <a:bodyPr/>
          <a:lstStyle/>
          <a:p>
            <a:r>
              <a:rPr lang="zh-CN" altLang="en-US" dirty="0"/>
              <a:t>习题：从两个列表来创建字典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7448"/>
            <a:ext cx="8462069" cy="1666916"/>
          </a:xfrm>
        </p:spPr>
        <p:txBody>
          <a:bodyPr/>
          <a:lstStyle/>
          <a:p>
            <a:r>
              <a:rPr lang="zh-CN" altLang="en-US" sz="1800" dirty="0"/>
              <a:t>有两个列表，可能有不同的长度。第一个由 </a:t>
            </a:r>
            <a:r>
              <a:rPr lang="en-US" altLang="zh-CN" sz="1800" dirty="0"/>
              <a:t>keys </a:t>
            </a:r>
            <a:r>
              <a:rPr lang="zh-CN" altLang="en-US" sz="1800" dirty="0"/>
              <a:t>组成，第二个由 </a:t>
            </a:r>
            <a:r>
              <a:rPr lang="en-US" altLang="zh-CN" sz="1800" dirty="0"/>
              <a:t>values </a:t>
            </a:r>
            <a:r>
              <a:rPr lang="zh-CN" altLang="en-US" sz="1800" dirty="0"/>
              <a:t>组成。</a:t>
            </a:r>
            <a:endParaRPr lang="en-US" altLang="zh-CN" sz="1800" dirty="0"/>
          </a:p>
          <a:p>
            <a:r>
              <a:rPr lang="zh-CN" altLang="en-US" sz="1800" dirty="0"/>
              <a:t>写一个函数 </a:t>
            </a:r>
            <a:r>
              <a:rPr lang="en-US" altLang="zh-CN" sz="1800" dirty="0" err="1"/>
              <a:t>createDict</a:t>
            </a:r>
            <a:r>
              <a:rPr lang="en-US" altLang="zh-CN" sz="1800" dirty="0"/>
              <a:t>(keys, values) </a:t>
            </a:r>
            <a:r>
              <a:rPr lang="zh-CN" altLang="en-US" sz="1800" dirty="0"/>
              <a:t>，返回由 </a:t>
            </a:r>
            <a:r>
              <a:rPr lang="en-US" altLang="zh-CN" sz="1800" dirty="0"/>
              <a:t>keys </a:t>
            </a:r>
            <a:r>
              <a:rPr lang="zh-CN" altLang="en-US" sz="1800" dirty="0"/>
              <a:t>和 </a:t>
            </a:r>
            <a:r>
              <a:rPr lang="en-US" altLang="zh-CN" sz="1800" dirty="0"/>
              <a:t>values </a:t>
            </a:r>
            <a:r>
              <a:rPr lang="zh-CN" altLang="en-US" sz="1800" dirty="0"/>
              <a:t>创建的 </a:t>
            </a:r>
            <a:r>
              <a:rPr lang="en-US" altLang="zh-CN" sz="1800" dirty="0"/>
              <a:t>dictionary</a:t>
            </a:r>
            <a:r>
              <a:rPr lang="zh-CN" altLang="en-US" sz="1800" dirty="0"/>
              <a:t>。如果没有足够的值，其余的键应该有一个 </a:t>
            </a:r>
            <a:r>
              <a:rPr lang="en-US" altLang="zh-CN" sz="1800" dirty="0"/>
              <a:t>None </a:t>
            </a:r>
            <a:r>
              <a:rPr lang="zh-CN" altLang="en-US" sz="1800" dirty="0"/>
              <a:t>值。如果没有足够的键，就忽略其余的值。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95912"/>
            <a:ext cx="5409962" cy="371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66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104456"/>
          </a:xfrm>
        </p:spPr>
        <p:txBody>
          <a:bodyPr/>
          <a:lstStyle/>
          <a:p>
            <a:r>
              <a:rPr lang="zh-CN" altLang="en-US" dirty="0"/>
              <a:t>条件测试：</a:t>
            </a:r>
            <a:r>
              <a:rPr lang="en-US" altLang="zh-CN" dirty="0"/>
              <a:t>if</a:t>
            </a:r>
            <a:r>
              <a:rPr lang="zh-CN" altLang="en-US" dirty="0"/>
              <a:t>语句的核心是一个值为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/>
              <a:t>的表达式</a:t>
            </a:r>
            <a:endParaRPr lang="en-US" altLang="zh-CN" dirty="0"/>
          </a:p>
          <a:p>
            <a:r>
              <a:rPr lang="zh-CN" altLang="en-US" dirty="0"/>
              <a:t>检查是否相等、大于、小于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and</a:t>
            </a:r>
            <a:r>
              <a:rPr lang="zh-CN" altLang="en-US" dirty="0"/>
              <a:t>检查多个条件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or</a:t>
            </a:r>
            <a:r>
              <a:rPr lang="zh-CN" altLang="en-US" dirty="0"/>
              <a:t>检查多个条件</a:t>
            </a:r>
            <a:endParaRPr lang="en-US" altLang="zh-CN" dirty="0"/>
          </a:p>
          <a:p>
            <a:r>
              <a:rPr lang="zh-CN" altLang="en-US" dirty="0"/>
              <a:t>检查是否在列表中： </a:t>
            </a:r>
            <a:r>
              <a:rPr lang="en-US" altLang="zh-CN" dirty="0"/>
              <a:t>in </a:t>
            </a:r>
            <a:r>
              <a:rPr lang="zh-CN" altLang="en-US"/>
              <a:t>操作符</a:t>
            </a:r>
            <a:endParaRPr lang="en-US" altLang="zh-CN" dirty="0"/>
          </a:p>
          <a:p>
            <a:r>
              <a:rPr lang="zh-CN" altLang="en-US" dirty="0"/>
              <a:t>检查某个数是不是为</a:t>
            </a:r>
            <a:r>
              <a:rPr lang="en-US" altLang="zh-CN" dirty="0"/>
              <a:t>0</a:t>
            </a:r>
            <a:r>
              <a:rPr lang="zh-CN" altLang="en-US" dirty="0"/>
              <a:t>，不为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False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59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if-else</a:t>
            </a:r>
            <a:r>
              <a:rPr lang="zh-CN" altLang="en-US"/>
              <a:t>语句</a:t>
            </a:r>
            <a:endParaRPr lang="en-US" altLang="zh-CN"/>
          </a:p>
          <a:p>
            <a:r>
              <a:rPr lang="en-US" altLang="zh-CN"/>
              <a:t>if-elif-else</a:t>
            </a:r>
            <a:r>
              <a:rPr lang="zh-CN" altLang="en-US"/>
              <a:t>语句</a:t>
            </a:r>
            <a:endParaRPr lang="en-US" altLang="zh-CN"/>
          </a:p>
          <a:p>
            <a:r>
              <a:rPr lang="zh-CN" altLang="en-US"/>
              <a:t>多个</a:t>
            </a:r>
            <a:r>
              <a:rPr lang="en-US" altLang="zh-CN"/>
              <a:t>elif</a:t>
            </a:r>
            <a:r>
              <a:rPr lang="zh-CN" altLang="en-US"/>
              <a:t>语句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IF</a:t>
            </a:r>
            <a:r>
              <a:rPr lang="zh-CN" altLang="en-US"/>
              <a:t>语句处理列表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检查特殊元素</a:t>
            </a:r>
            <a:endParaRPr lang="en-US" altLang="zh-CN"/>
          </a:p>
          <a:p>
            <a:r>
              <a:rPr lang="zh-CN" altLang="en-US"/>
              <a:t>确定列表不是空的</a:t>
            </a:r>
            <a:endParaRPr lang="en-US" altLang="zh-CN"/>
          </a:p>
          <a:p>
            <a:r>
              <a:rPr lang="zh-CN" altLang="en-US"/>
              <a:t>使用多个列表</a:t>
            </a:r>
          </a:p>
        </p:txBody>
      </p:sp>
    </p:spTree>
    <p:extLst>
      <p:ext uri="{BB962C8B-B14F-4D97-AF65-F5344CB8AC3E}">
        <p14:creationId xmlns:p14="http://schemas.microsoft.com/office/powerpoint/2010/main" val="99532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if...else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36" y="1774086"/>
            <a:ext cx="7397216" cy="1078850"/>
          </a:xfrm>
        </p:spPr>
        <p:txBody>
          <a:bodyPr/>
          <a:lstStyle/>
          <a:p>
            <a:r>
              <a:rPr lang="zh-CN" altLang="en-US"/>
              <a:t>如果</a:t>
            </a:r>
            <a:r>
              <a:rPr lang="en-US" altLang="zh-CN"/>
              <a:t>if</a:t>
            </a:r>
            <a:r>
              <a:rPr lang="zh-CN" altLang="en-US"/>
              <a:t>语句块和</a:t>
            </a:r>
            <a:r>
              <a:rPr lang="en-US" altLang="zh-CN"/>
              <a:t>else</a:t>
            </a:r>
            <a:r>
              <a:rPr lang="zh-CN" altLang="en-US"/>
              <a:t>语句块都只有一句话，可以使用</a:t>
            </a:r>
            <a:r>
              <a:rPr lang="en-US" altLang="zh-CN"/>
              <a:t>if...else</a:t>
            </a:r>
            <a:r>
              <a:rPr lang="zh-CN" altLang="en-US"/>
              <a:t>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24892" y="3068960"/>
            <a:ext cx="5004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a, b = 10, 20</a:t>
            </a:r>
          </a:p>
          <a:p>
            <a:r>
              <a:rPr lang="en-US" altLang="zh-CN" sz="2800"/>
              <a:t>c = a if a&gt;b+5 else b</a:t>
            </a:r>
          </a:p>
        </p:txBody>
      </p:sp>
    </p:spTree>
    <p:extLst>
      <p:ext uri="{BB962C8B-B14F-4D97-AF65-F5344CB8AC3E}">
        <p14:creationId xmlns:p14="http://schemas.microsoft.com/office/powerpoint/2010/main" val="24260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568952" cy="1008112"/>
          </a:xfrm>
        </p:spPr>
        <p:txBody>
          <a:bodyPr/>
          <a:lstStyle/>
          <a:p>
            <a:r>
              <a:rPr lang="zh-CN" altLang="en-US"/>
              <a:t>习题：结合列表解析与</a:t>
            </a:r>
            <a:r>
              <a:rPr lang="en-US" altLang="zh-CN"/>
              <a:t>if...else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7920880" cy="1584176"/>
          </a:xfrm>
        </p:spPr>
        <p:txBody>
          <a:bodyPr/>
          <a:lstStyle/>
          <a:p>
            <a:r>
              <a:rPr lang="zh-CN" altLang="en-US"/>
              <a:t>创建新的列表，遍历从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9</a:t>
            </a:r>
            <a:r>
              <a:rPr lang="zh-CN" altLang="en-US"/>
              <a:t>的整数，将偶数除以</a:t>
            </a:r>
            <a:r>
              <a:rPr lang="en-US" altLang="zh-CN"/>
              <a:t>2</a:t>
            </a:r>
            <a:r>
              <a:rPr lang="zh-CN" altLang="en-US"/>
              <a:t>，奇数减一再除以</a:t>
            </a:r>
            <a:r>
              <a:rPr lang="en-US" altLang="zh-CN"/>
              <a:t>2</a:t>
            </a:r>
            <a:r>
              <a:rPr lang="zh-CN" altLang="en-US"/>
              <a:t>，放入到新的列表。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1123B1-F92B-4805-BEBD-A850D24D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字典（</a:t>
            </a:r>
            <a:r>
              <a:rPr lang="en-US" altLang="zh-CN" dirty="0" err="1"/>
              <a:t>dict</a:t>
            </a:r>
            <a:r>
              <a:rPr lang="zh-CN" altLang="en-US" dirty="0"/>
              <a:t>）的概念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DA309E-8414-4959-9339-4F41A72F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中，字典（</a:t>
            </a:r>
            <a:r>
              <a:rPr lang="en-US" altLang="zh-CN" dirty="0" err="1"/>
              <a:t>dict</a:t>
            </a:r>
            <a:r>
              <a:rPr lang="zh-CN" altLang="en-US" dirty="0"/>
              <a:t>）是一系列</a:t>
            </a:r>
            <a:r>
              <a:rPr lang="zh-CN" altLang="en-US" b="1" dirty="0">
                <a:solidFill>
                  <a:srgbClr val="FF0000"/>
                </a:solidFill>
              </a:rPr>
              <a:t>键值对</a:t>
            </a:r>
            <a:r>
              <a:rPr lang="zh-CN" altLang="en-US" dirty="0"/>
              <a:t>，每个键与一个值相关联，字典的键值对放在花括号</a:t>
            </a:r>
            <a:r>
              <a:rPr lang="en-US" altLang="zh-CN" dirty="0"/>
              <a:t>{  }</a:t>
            </a:r>
            <a:r>
              <a:rPr lang="zh-CN" altLang="en-US" dirty="0"/>
              <a:t>中来定义。</a:t>
            </a:r>
            <a:endParaRPr lang="en-US" altLang="zh-CN" dirty="0"/>
          </a:p>
          <a:p>
            <a:r>
              <a:rPr lang="zh-CN" altLang="en-US" dirty="0"/>
              <a:t>例如：外星人游戏中不同颜色的外星人有不同的分数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7D9091A-A845-4267-A6CD-0DDBC9DC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941168"/>
            <a:ext cx="612068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alien_0 = 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'color'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'green'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'points'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10395F-6FDB-4ED1-9EEC-66A32F43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添加键值对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D1211A-C1CB-4057-AB72-40C4C25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字典是一种动态结构，可随时添加键值对。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D857377-7292-4191-BD29-38B7EB22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84984"/>
            <a:ext cx="60110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alien_0 =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JetBrains Mono"/>
              </a:rPr>
              <a:t>'color'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JetBrains Mono"/>
              </a:rPr>
              <a:t>'green'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JetBrains Mono"/>
              </a:rPr>
              <a:t>'points'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lt"/>
                <a:ea typeface="JetBrains Mono"/>
              </a:rPr>
              <a:t>5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}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lt"/>
                <a:ea typeface="JetBrains Mono"/>
              </a:rPr>
              <a:t>print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alien_0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JetBrains Mono"/>
              </a:rPr>
              <a:t>'color'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])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alien_0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JetBrains Mono"/>
              </a:rPr>
              <a:t>'x_position'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lt"/>
                <a:ea typeface="JetBrains Mono"/>
              </a:rPr>
              <a:t>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lt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alien_0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JetBrains Mono"/>
              </a:rPr>
              <a:t>'y_position'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JetBrains Mono"/>
              </a:rPr>
              <a:t>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lt"/>
                <a:ea typeface="JetBrains Mono"/>
              </a:rPr>
              <a:t>25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75035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1547</Words>
  <Application>Microsoft Office PowerPoint</Application>
  <PresentationFormat>全屏显示(4:3)</PresentationFormat>
  <Paragraphs>137</Paragraphs>
  <Slides>27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Cordelia template</vt:lpstr>
      <vt:lpstr>Python 程序开发基础</vt:lpstr>
      <vt:lpstr>第4章 字典、用户输入和while循环</vt:lpstr>
      <vt:lpstr>if语句</vt:lpstr>
      <vt:lpstr>if语句的结构</vt:lpstr>
      <vt:lpstr>使用IF语句处理列表</vt:lpstr>
      <vt:lpstr>if...else表达式</vt:lpstr>
      <vt:lpstr>习题：结合列表解析与if...else表达式</vt:lpstr>
      <vt:lpstr>字典（dict）的概念</vt:lpstr>
      <vt:lpstr>添加键值对</vt:lpstr>
      <vt:lpstr>访问字典中的值</vt:lpstr>
      <vt:lpstr>修改字典</vt:lpstr>
      <vt:lpstr>删除键值对</vt:lpstr>
      <vt:lpstr>使用get方法访问值</vt:lpstr>
      <vt:lpstr>遍历字典</vt:lpstr>
      <vt:lpstr>遍历字典</vt:lpstr>
      <vt:lpstr>字典的内部结构</vt:lpstr>
      <vt:lpstr>什么变量可以作为字典的键</vt:lpstr>
      <vt:lpstr>元组是可哈希的吗？</vt:lpstr>
      <vt:lpstr>什么是可哈希的？</vt:lpstr>
      <vt:lpstr>PowerPoint 演示文稿</vt:lpstr>
      <vt:lpstr>嵌套</vt:lpstr>
      <vt:lpstr>PowerPoint 演示文稿</vt:lpstr>
      <vt:lpstr>用户输入</vt:lpstr>
      <vt:lpstr>while循环</vt:lpstr>
      <vt:lpstr>使用while循环处理列表和字典</vt:lpstr>
      <vt:lpstr>习题：bouncing ball</vt:lpstr>
      <vt:lpstr>习题：从两个列表来创建字典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xb21cn</cp:lastModifiedBy>
  <cp:revision>78</cp:revision>
  <dcterms:modified xsi:type="dcterms:W3CDTF">2023-08-27T13:15:29Z</dcterms:modified>
</cp:coreProperties>
</file>