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algn="l" defTabSz="3134577" rtl="0" fontAlgn="base">
      <a:spcBef>
        <a:spcPct val="0"/>
      </a:spcBef>
      <a:spcAft>
        <a:spcPct val="0"/>
      </a:spcAft>
      <a:defRPr sz="6200" kern="1200">
        <a:solidFill>
          <a:schemeClr val="tx1"/>
        </a:solidFill>
        <a:latin typeface="Calibri" pitchFamily="34" charset="0"/>
        <a:ea typeface="+mn-ea"/>
        <a:cs typeface="Arial" charset="0"/>
      </a:defRPr>
    </a:lvl1pPr>
    <a:lvl2pPr marL="1566678" indent="-1215000" algn="l" defTabSz="3134577" rtl="0" fontAlgn="base">
      <a:spcBef>
        <a:spcPct val="0"/>
      </a:spcBef>
      <a:spcAft>
        <a:spcPct val="0"/>
      </a:spcAft>
      <a:defRPr sz="6200" kern="1200">
        <a:solidFill>
          <a:schemeClr val="tx1"/>
        </a:solidFill>
        <a:latin typeface="Calibri" pitchFamily="34" charset="0"/>
        <a:ea typeface="+mn-ea"/>
        <a:cs typeface="Arial" charset="0"/>
      </a:defRPr>
    </a:lvl2pPr>
    <a:lvl3pPr marL="3134577" indent="-2431220" algn="l" defTabSz="3134577" rtl="0" fontAlgn="base">
      <a:spcBef>
        <a:spcPct val="0"/>
      </a:spcBef>
      <a:spcAft>
        <a:spcPct val="0"/>
      </a:spcAft>
      <a:defRPr sz="6200" kern="1200">
        <a:solidFill>
          <a:schemeClr val="tx1"/>
        </a:solidFill>
        <a:latin typeface="Calibri" pitchFamily="34" charset="0"/>
        <a:ea typeface="+mn-ea"/>
        <a:cs typeface="Arial" charset="0"/>
      </a:defRPr>
    </a:lvl3pPr>
    <a:lvl4pPr marL="4701254" indent="-3646220" algn="l" defTabSz="3134577" rtl="0" fontAlgn="base">
      <a:spcBef>
        <a:spcPct val="0"/>
      </a:spcBef>
      <a:spcAft>
        <a:spcPct val="0"/>
      </a:spcAft>
      <a:defRPr sz="6200" kern="1200">
        <a:solidFill>
          <a:schemeClr val="tx1"/>
        </a:solidFill>
        <a:latin typeface="Calibri" pitchFamily="34" charset="0"/>
        <a:ea typeface="+mn-ea"/>
        <a:cs typeface="Arial" charset="0"/>
      </a:defRPr>
    </a:lvl4pPr>
    <a:lvl5pPr marL="6269153" indent="-4862440" algn="l" defTabSz="3134577" rtl="0" fontAlgn="base">
      <a:spcBef>
        <a:spcPct val="0"/>
      </a:spcBef>
      <a:spcAft>
        <a:spcPct val="0"/>
      </a:spcAft>
      <a:defRPr sz="6200" kern="1200">
        <a:solidFill>
          <a:schemeClr val="tx1"/>
        </a:solidFill>
        <a:latin typeface="Calibri" pitchFamily="34" charset="0"/>
        <a:ea typeface="+mn-ea"/>
        <a:cs typeface="Arial" charset="0"/>
      </a:defRPr>
    </a:lvl5pPr>
    <a:lvl6pPr marL="1758391" algn="l" defTabSz="703356" rtl="0" eaLnBrk="1" latinLnBrk="0" hangingPunct="1">
      <a:defRPr sz="6200" kern="1200">
        <a:solidFill>
          <a:schemeClr val="tx1"/>
        </a:solidFill>
        <a:latin typeface="Calibri" pitchFamily="34" charset="0"/>
        <a:ea typeface="+mn-ea"/>
        <a:cs typeface="Arial" charset="0"/>
      </a:defRPr>
    </a:lvl6pPr>
    <a:lvl7pPr marL="2110069" algn="l" defTabSz="703356" rtl="0" eaLnBrk="1" latinLnBrk="0" hangingPunct="1">
      <a:defRPr sz="6200" kern="1200">
        <a:solidFill>
          <a:schemeClr val="tx1"/>
        </a:solidFill>
        <a:latin typeface="Calibri" pitchFamily="34" charset="0"/>
        <a:ea typeface="+mn-ea"/>
        <a:cs typeface="Arial" charset="0"/>
      </a:defRPr>
    </a:lvl7pPr>
    <a:lvl8pPr marL="2461748" algn="l" defTabSz="703356" rtl="0" eaLnBrk="1" latinLnBrk="0" hangingPunct="1">
      <a:defRPr sz="6200" kern="1200">
        <a:solidFill>
          <a:schemeClr val="tx1"/>
        </a:solidFill>
        <a:latin typeface="Calibri" pitchFamily="34" charset="0"/>
        <a:ea typeface="+mn-ea"/>
        <a:cs typeface="Arial" charset="0"/>
      </a:defRPr>
    </a:lvl8pPr>
    <a:lvl9pPr marL="2813426" algn="l" defTabSz="703356" rtl="0" eaLnBrk="1" latinLnBrk="0" hangingPunct="1">
      <a:defRPr sz="6200"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5" d="100"/>
          <a:sy n="35" d="100"/>
        </p:scale>
        <p:origin x="-306" y="-7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5" indent="0" algn="ctr">
              <a:buNone/>
              <a:defRPr>
                <a:solidFill>
                  <a:schemeClr val="tx1">
                    <a:tint val="75000"/>
                  </a:schemeClr>
                </a:solidFill>
              </a:defRPr>
            </a:lvl2pPr>
            <a:lvl3pPr marL="3134930" indent="0" algn="ctr">
              <a:buNone/>
              <a:defRPr>
                <a:solidFill>
                  <a:schemeClr val="tx1">
                    <a:tint val="75000"/>
                  </a:schemeClr>
                </a:solidFill>
              </a:defRPr>
            </a:lvl3pPr>
            <a:lvl4pPr marL="4702395" indent="0" algn="ctr">
              <a:buNone/>
              <a:defRPr>
                <a:solidFill>
                  <a:schemeClr val="tx1">
                    <a:tint val="75000"/>
                  </a:schemeClr>
                </a:solidFill>
              </a:defRPr>
            </a:lvl4pPr>
            <a:lvl5pPr marL="6269860" indent="0" algn="ctr">
              <a:buNone/>
              <a:defRPr>
                <a:solidFill>
                  <a:schemeClr val="tx1">
                    <a:tint val="75000"/>
                  </a:schemeClr>
                </a:solidFill>
              </a:defRPr>
            </a:lvl5pPr>
            <a:lvl6pPr marL="7837326" indent="0" algn="ctr">
              <a:buNone/>
              <a:defRPr>
                <a:solidFill>
                  <a:schemeClr val="tx1">
                    <a:tint val="75000"/>
                  </a:schemeClr>
                </a:solidFill>
              </a:defRPr>
            </a:lvl6pPr>
            <a:lvl7pPr marL="9404791" indent="0" algn="ctr">
              <a:buNone/>
              <a:defRPr>
                <a:solidFill>
                  <a:schemeClr val="tx1">
                    <a:tint val="75000"/>
                  </a:schemeClr>
                </a:solidFill>
              </a:defRPr>
            </a:lvl7pPr>
            <a:lvl8pPr marL="10972256" indent="0" algn="ctr">
              <a:buNone/>
              <a:defRPr>
                <a:solidFill>
                  <a:schemeClr val="tx1">
                    <a:tint val="75000"/>
                  </a:schemeClr>
                </a:solidFill>
              </a:defRPr>
            </a:lvl8pPr>
            <a:lvl9pPr marL="125397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91EFF3A-3123-488A-953C-6ABC25955AF9}"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F1CB70-4AEA-4E2F-B097-0C2FC4A5769B}" type="slidenum">
              <a:rPr lang="en-US"/>
              <a:pPr>
                <a:defRPr/>
              </a:pPr>
              <a:t>‹#›</a:t>
            </a:fld>
            <a:endParaRPr lang="en-US"/>
          </a:p>
        </p:txBody>
      </p:sp>
    </p:spTree>
    <p:extLst>
      <p:ext uri="{BB962C8B-B14F-4D97-AF65-F5344CB8AC3E}">
        <p14:creationId xmlns:p14="http://schemas.microsoft.com/office/powerpoint/2010/main" val="196364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CF1BC-36CD-4BF9-BDA5-092FFD00C930}"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CB8288-B0C3-4852-B363-24778D2B2DAF}" type="slidenum">
              <a:rPr lang="en-US"/>
              <a:pPr>
                <a:defRPr/>
              </a:pPr>
              <a:t>‹#›</a:t>
            </a:fld>
            <a:endParaRPr lang="en-US"/>
          </a:p>
        </p:txBody>
      </p:sp>
    </p:spTree>
    <p:extLst>
      <p:ext uri="{BB962C8B-B14F-4D97-AF65-F5344CB8AC3E}">
        <p14:creationId xmlns:p14="http://schemas.microsoft.com/office/powerpoint/2010/main" val="227342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7"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0"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3E6B90-C58D-42CD-990A-0899BB34B7EB}"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2BB533-ABE6-443C-8345-64A8926A9AF7}" type="slidenum">
              <a:rPr lang="en-US"/>
              <a:pPr>
                <a:defRPr/>
              </a:pPr>
              <a:t>‹#›</a:t>
            </a:fld>
            <a:endParaRPr lang="en-US"/>
          </a:p>
        </p:txBody>
      </p:sp>
    </p:spTree>
    <p:extLst>
      <p:ext uri="{BB962C8B-B14F-4D97-AF65-F5344CB8AC3E}">
        <p14:creationId xmlns:p14="http://schemas.microsoft.com/office/powerpoint/2010/main" val="106478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D0522A-6EBA-4720-91A8-D77857966B11}"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0E784A-8543-4CD4-A6B7-3276C06BEAB7}" type="slidenum">
              <a:rPr lang="en-US"/>
              <a:pPr>
                <a:defRPr/>
              </a:pPr>
              <a:t>‹#›</a:t>
            </a:fld>
            <a:endParaRPr lang="en-US"/>
          </a:p>
        </p:txBody>
      </p:sp>
    </p:spTree>
    <p:extLst>
      <p:ext uri="{BB962C8B-B14F-4D97-AF65-F5344CB8AC3E}">
        <p14:creationId xmlns:p14="http://schemas.microsoft.com/office/powerpoint/2010/main" val="393202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6800">
                <a:solidFill>
                  <a:schemeClr val="tx1">
                    <a:tint val="75000"/>
                  </a:schemeClr>
                </a:solidFill>
              </a:defRPr>
            </a:lvl1pPr>
            <a:lvl2pPr marL="1567465" indent="0">
              <a:buNone/>
              <a:defRPr sz="6200">
                <a:solidFill>
                  <a:schemeClr val="tx1">
                    <a:tint val="75000"/>
                  </a:schemeClr>
                </a:solidFill>
              </a:defRPr>
            </a:lvl2pPr>
            <a:lvl3pPr marL="3134930" indent="0">
              <a:buNone/>
              <a:defRPr sz="5500">
                <a:solidFill>
                  <a:schemeClr val="tx1">
                    <a:tint val="75000"/>
                  </a:schemeClr>
                </a:solidFill>
              </a:defRPr>
            </a:lvl3pPr>
            <a:lvl4pPr marL="4702395" indent="0">
              <a:buNone/>
              <a:defRPr sz="4800">
                <a:solidFill>
                  <a:schemeClr val="tx1">
                    <a:tint val="75000"/>
                  </a:schemeClr>
                </a:solidFill>
              </a:defRPr>
            </a:lvl4pPr>
            <a:lvl5pPr marL="6269860" indent="0">
              <a:buNone/>
              <a:defRPr sz="4800">
                <a:solidFill>
                  <a:schemeClr val="tx1">
                    <a:tint val="75000"/>
                  </a:schemeClr>
                </a:solidFill>
              </a:defRPr>
            </a:lvl5pPr>
            <a:lvl6pPr marL="7837326" indent="0">
              <a:buNone/>
              <a:defRPr sz="4800">
                <a:solidFill>
                  <a:schemeClr val="tx1">
                    <a:tint val="75000"/>
                  </a:schemeClr>
                </a:solidFill>
              </a:defRPr>
            </a:lvl6pPr>
            <a:lvl7pPr marL="9404791" indent="0">
              <a:buNone/>
              <a:defRPr sz="4800">
                <a:solidFill>
                  <a:schemeClr val="tx1">
                    <a:tint val="75000"/>
                  </a:schemeClr>
                </a:solidFill>
              </a:defRPr>
            </a:lvl7pPr>
            <a:lvl8pPr marL="10972256" indent="0">
              <a:buNone/>
              <a:defRPr sz="4800">
                <a:solidFill>
                  <a:schemeClr val="tx1">
                    <a:tint val="75000"/>
                  </a:schemeClr>
                </a:solidFill>
              </a:defRPr>
            </a:lvl8pPr>
            <a:lvl9pPr marL="1253972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6D9B95-8DA9-407F-AA49-AA03B26E4728}"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EDA22A-5BD4-4327-9ED7-E9142992FAD7}" type="slidenum">
              <a:rPr lang="en-US"/>
              <a:pPr>
                <a:defRPr/>
              </a:pPr>
              <a:t>‹#›</a:t>
            </a:fld>
            <a:endParaRPr lang="en-US"/>
          </a:p>
        </p:txBody>
      </p:sp>
    </p:spTree>
    <p:extLst>
      <p:ext uri="{BB962C8B-B14F-4D97-AF65-F5344CB8AC3E}">
        <p14:creationId xmlns:p14="http://schemas.microsoft.com/office/powerpoint/2010/main" val="15002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2" y="24577040"/>
            <a:ext cx="61939170" cy="69519801"/>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2" y="24577040"/>
            <a:ext cx="61939170" cy="69519801"/>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DC5E2DF-98F1-4561-B868-2D0FA5E54B59}"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B5D0B-E7C9-4CC3-A271-1BDF0532001B}" type="slidenum">
              <a:rPr lang="en-US"/>
              <a:pPr>
                <a:defRPr/>
              </a:pPr>
              <a:t>‹#›</a:t>
            </a:fld>
            <a:endParaRPr lang="en-US"/>
          </a:p>
        </p:txBody>
      </p:sp>
    </p:spTree>
    <p:extLst>
      <p:ext uri="{BB962C8B-B14F-4D97-AF65-F5344CB8AC3E}">
        <p14:creationId xmlns:p14="http://schemas.microsoft.com/office/powerpoint/2010/main" val="217385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A43F68-EBD3-4BB9-BD83-1EC7BCA5844D}" type="datetimeFigureOut">
              <a:rPr lang="en-US"/>
              <a:pPr>
                <a:defRPr/>
              </a:pPr>
              <a:t>12/7/2014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0A8658C-1CD7-4353-A38A-2E80F690AFAF}" type="slidenum">
              <a:rPr lang="en-US"/>
              <a:pPr>
                <a:defRPr/>
              </a:pPr>
              <a:t>‹#›</a:t>
            </a:fld>
            <a:endParaRPr lang="en-US"/>
          </a:p>
        </p:txBody>
      </p:sp>
    </p:spTree>
    <p:extLst>
      <p:ext uri="{BB962C8B-B14F-4D97-AF65-F5344CB8AC3E}">
        <p14:creationId xmlns:p14="http://schemas.microsoft.com/office/powerpoint/2010/main" val="15997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C41270-B864-49E6-9B3B-915438D548C7}" type="datetimeFigureOut">
              <a:rPr lang="en-US"/>
              <a:pPr>
                <a:defRPr/>
              </a:pPr>
              <a:t>12/7/2014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08D949-5ECC-4418-A0B4-85191AA4DCE9}" type="slidenum">
              <a:rPr lang="en-US"/>
              <a:pPr>
                <a:defRPr/>
              </a:pPr>
              <a:t>‹#›</a:t>
            </a:fld>
            <a:endParaRPr lang="en-US"/>
          </a:p>
        </p:txBody>
      </p:sp>
    </p:spTree>
    <p:extLst>
      <p:ext uri="{BB962C8B-B14F-4D97-AF65-F5344CB8AC3E}">
        <p14:creationId xmlns:p14="http://schemas.microsoft.com/office/powerpoint/2010/main" val="80611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FA773CA-145D-49C0-8A9B-5C7E729D7D5E}" type="datetimeFigureOut">
              <a:rPr lang="en-US"/>
              <a:pPr>
                <a:defRPr/>
              </a:pPr>
              <a:t>12/7/2014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EACCAC8-C6B8-4DE7-8D87-34E4ACB08872}" type="slidenum">
              <a:rPr lang="en-US"/>
              <a:pPr>
                <a:defRPr/>
              </a:pPr>
              <a:t>‹#›</a:t>
            </a:fld>
            <a:endParaRPr lang="en-US"/>
          </a:p>
        </p:txBody>
      </p:sp>
    </p:spTree>
    <p:extLst>
      <p:ext uri="{BB962C8B-B14F-4D97-AF65-F5344CB8AC3E}">
        <p14:creationId xmlns:p14="http://schemas.microsoft.com/office/powerpoint/2010/main" val="322334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11000"/>
            </a:lvl1pPr>
            <a:lvl2pPr>
              <a:defRPr sz="9600"/>
            </a:lvl2pPr>
            <a:lvl3pPr>
              <a:defRPr sz="82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F2F5A1-B78D-4679-B210-660C8A0ECEBC}"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BACE11-8DCC-4803-96A4-FBF182CBFB36}" type="slidenum">
              <a:rPr lang="en-US"/>
              <a:pPr>
                <a:defRPr/>
              </a:pPr>
              <a:t>‹#›</a:t>
            </a:fld>
            <a:endParaRPr lang="en-US"/>
          </a:p>
        </p:txBody>
      </p:sp>
    </p:spTree>
    <p:extLst>
      <p:ext uri="{BB962C8B-B14F-4D97-AF65-F5344CB8AC3E}">
        <p14:creationId xmlns:p14="http://schemas.microsoft.com/office/powerpoint/2010/main" val="159821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1000"/>
            </a:lvl1pPr>
            <a:lvl2pPr marL="1567465" indent="0">
              <a:buNone/>
              <a:defRPr sz="9600"/>
            </a:lvl2pPr>
            <a:lvl3pPr marL="3134930" indent="0">
              <a:buNone/>
              <a:defRPr sz="8200"/>
            </a:lvl3pPr>
            <a:lvl4pPr marL="4702395" indent="0">
              <a:buNone/>
              <a:defRPr sz="6800"/>
            </a:lvl4pPr>
            <a:lvl5pPr marL="6269860" indent="0">
              <a:buNone/>
              <a:defRPr sz="6800"/>
            </a:lvl5pPr>
            <a:lvl6pPr marL="7837326" indent="0">
              <a:buNone/>
              <a:defRPr sz="6800"/>
            </a:lvl6pPr>
            <a:lvl7pPr marL="9404791" indent="0">
              <a:buNone/>
              <a:defRPr sz="6800"/>
            </a:lvl7pPr>
            <a:lvl8pPr marL="10972256" indent="0">
              <a:buNone/>
              <a:defRPr sz="6800"/>
            </a:lvl8pPr>
            <a:lvl9pPr marL="12539721" indent="0">
              <a:buNone/>
              <a:defRPr sz="6800"/>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B35A2BD-90CB-4E34-B727-AA97416179CE}"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3A54AA-EDE9-42CF-9D9D-E627E5F68F59}" type="slidenum">
              <a:rPr lang="en-US"/>
              <a:pPr>
                <a:defRPr/>
              </a:pPr>
              <a:t>‹#›</a:t>
            </a:fld>
            <a:endParaRPr lang="en-US"/>
          </a:p>
        </p:txBody>
      </p:sp>
    </p:spTree>
    <p:extLst>
      <p:ext uri="{BB962C8B-B14F-4D97-AF65-F5344CB8AC3E}">
        <p14:creationId xmlns:p14="http://schemas.microsoft.com/office/powerpoint/2010/main" val="277669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7" rIns="313493" bIns="156747"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646465"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7" rIns="313493" bIns="15674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646465" y="20340109"/>
            <a:ext cx="7679871" cy="1168400"/>
          </a:xfrm>
          <a:prstGeom prst="rect">
            <a:avLst/>
          </a:prstGeom>
        </p:spPr>
        <p:txBody>
          <a:bodyPr vert="horz" lIns="313493" tIns="156747" rIns="313493" bIns="156747" rtlCol="0" anchor="ctr"/>
          <a:lstStyle>
            <a:lvl1pPr algn="l" defTabSz="3134930" fontAlgn="auto">
              <a:spcBef>
                <a:spcPts val="0"/>
              </a:spcBef>
              <a:spcAft>
                <a:spcPts val="0"/>
              </a:spcAft>
              <a:defRPr sz="4100" smtClean="0">
                <a:solidFill>
                  <a:schemeClr val="tx1">
                    <a:tint val="75000"/>
                  </a:schemeClr>
                </a:solidFill>
                <a:latin typeface="+mn-lt"/>
                <a:cs typeface="+mn-cs"/>
              </a:defRPr>
            </a:lvl1pPr>
          </a:lstStyle>
          <a:p>
            <a:pPr>
              <a:defRPr/>
            </a:pPr>
            <a:fld id="{BB9B487A-3278-4C87-B6F4-F50CF7E7773F}" type="datetimeFigureOut">
              <a:rPr lang="en-US"/>
              <a:pPr>
                <a:defRPr/>
              </a:pPr>
              <a:t>12/7/2014</a:t>
            </a:fld>
            <a:endParaRPr lang="en-US"/>
          </a:p>
        </p:txBody>
      </p:sp>
      <p:sp>
        <p:nvSpPr>
          <p:cNvPr id="5" name="Footer Placeholder 4"/>
          <p:cNvSpPr>
            <a:spLocks noGrp="1"/>
          </p:cNvSpPr>
          <p:nvPr>
            <p:ph type="ftr" sz="quarter" idx="3"/>
          </p:nvPr>
        </p:nvSpPr>
        <p:spPr>
          <a:xfrm>
            <a:off x="11247665" y="20340109"/>
            <a:ext cx="10423071" cy="1168400"/>
          </a:xfrm>
          <a:prstGeom prst="rect">
            <a:avLst/>
          </a:prstGeom>
        </p:spPr>
        <p:txBody>
          <a:bodyPr vert="horz" lIns="313493" tIns="156747" rIns="313493" bIns="156747" rtlCol="0" anchor="ctr"/>
          <a:lstStyle>
            <a:lvl1pPr algn="ctr" defTabSz="3134930" fontAlgn="auto">
              <a:spcBef>
                <a:spcPts val="0"/>
              </a:spcBef>
              <a:spcAft>
                <a:spcPts val="0"/>
              </a:spcAft>
              <a:defRPr sz="41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3592065" y="20340109"/>
            <a:ext cx="7679871" cy="1168400"/>
          </a:xfrm>
          <a:prstGeom prst="rect">
            <a:avLst/>
          </a:prstGeom>
        </p:spPr>
        <p:txBody>
          <a:bodyPr vert="horz" lIns="313493" tIns="156747" rIns="313493" bIns="156747" rtlCol="0" anchor="ctr"/>
          <a:lstStyle>
            <a:lvl1pPr algn="r" defTabSz="3134930" fontAlgn="auto">
              <a:spcBef>
                <a:spcPts val="0"/>
              </a:spcBef>
              <a:spcAft>
                <a:spcPts val="0"/>
              </a:spcAft>
              <a:defRPr sz="4100" smtClean="0">
                <a:solidFill>
                  <a:schemeClr val="tx1">
                    <a:tint val="75000"/>
                  </a:schemeClr>
                </a:solidFill>
                <a:latin typeface="+mn-lt"/>
                <a:cs typeface="+mn-cs"/>
              </a:defRPr>
            </a:lvl1pPr>
          </a:lstStyle>
          <a:p>
            <a:pPr>
              <a:defRPr/>
            </a:pPr>
            <a:fld id="{F23FD241-E5C9-453F-BC9B-5A1F355BD4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577" rtl="0" fontAlgn="base">
        <a:spcBef>
          <a:spcPct val="0"/>
        </a:spcBef>
        <a:spcAft>
          <a:spcPct val="0"/>
        </a:spcAft>
        <a:defRPr sz="15100" kern="1200">
          <a:solidFill>
            <a:schemeClr val="tx1"/>
          </a:solidFill>
          <a:latin typeface="+mj-lt"/>
          <a:ea typeface="+mj-ea"/>
          <a:cs typeface="+mj-cs"/>
        </a:defRPr>
      </a:lvl1pPr>
      <a:lvl2pPr algn="ctr" defTabSz="3134577" rtl="0" fontAlgn="base">
        <a:spcBef>
          <a:spcPct val="0"/>
        </a:spcBef>
        <a:spcAft>
          <a:spcPct val="0"/>
        </a:spcAft>
        <a:defRPr sz="15100">
          <a:solidFill>
            <a:schemeClr val="tx1"/>
          </a:solidFill>
          <a:latin typeface="Calibri" pitchFamily="34" charset="0"/>
        </a:defRPr>
      </a:lvl2pPr>
      <a:lvl3pPr algn="ctr" defTabSz="3134577" rtl="0" fontAlgn="base">
        <a:spcBef>
          <a:spcPct val="0"/>
        </a:spcBef>
        <a:spcAft>
          <a:spcPct val="0"/>
        </a:spcAft>
        <a:defRPr sz="15100">
          <a:solidFill>
            <a:schemeClr val="tx1"/>
          </a:solidFill>
          <a:latin typeface="Calibri" pitchFamily="34" charset="0"/>
        </a:defRPr>
      </a:lvl3pPr>
      <a:lvl4pPr algn="ctr" defTabSz="3134577" rtl="0" fontAlgn="base">
        <a:spcBef>
          <a:spcPct val="0"/>
        </a:spcBef>
        <a:spcAft>
          <a:spcPct val="0"/>
        </a:spcAft>
        <a:defRPr sz="15100">
          <a:solidFill>
            <a:schemeClr val="tx1"/>
          </a:solidFill>
          <a:latin typeface="Calibri" pitchFamily="34" charset="0"/>
        </a:defRPr>
      </a:lvl4pPr>
      <a:lvl5pPr algn="ctr" defTabSz="3134577" rtl="0" fontAlgn="base">
        <a:spcBef>
          <a:spcPct val="0"/>
        </a:spcBef>
        <a:spcAft>
          <a:spcPct val="0"/>
        </a:spcAft>
        <a:defRPr sz="15100">
          <a:solidFill>
            <a:schemeClr val="tx1"/>
          </a:solidFill>
          <a:latin typeface="Calibri" pitchFamily="34" charset="0"/>
        </a:defRPr>
      </a:lvl5pPr>
      <a:lvl6pPr marL="351678" algn="ctr" defTabSz="3134577" rtl="0" fontAlgn="base">
        <a:spcBef>
          <a:spcPct val="0"/>
        </a:spcBef>
        <a:spcAft>
          <a:spcPct val="0"/>
        </a:spcAft>
        <a:defRPr sz="15100">
          <a:solidFill>
            <a:schemeClr val="tx1"/>
          </a:solidFill>
          <a:latin typeface="Calibri" pitchFamily="34" charset="0"/>
        </a:defRPr>
      </a:lvl6pPr>
      <a:lvl7pPr marL="703356" algn="ctr" defTabSz="3134577" rtl="0" fontAlgn="base">
        <a:spcBef>
          <a:spcPct val="0"/>
        </a:spcBef>
        <a:spcAft>
          <a:spcPct val="0"/>
        </a:spcAft>
        <a:defRPr sz="15100">
          <a:solidFill>
            <a:schemeClr val="tx1"/>
          </a:solidFill>
          <a:latin typeface="Calibri" pitchFamily="34" charset="0"/>
        </a:defRPr>
      </a:lvl7pPr>
      <a:lvl8pPr marL="1055035" algn="ctr" defTabSz="3134577" rtl="0" fontAlgn="base">
        <a:spcBef>
          <a:spcPct val="0"/>
        </a:spcBef>
        <a:spcAft>
          <a:spcPct val="0"/>
        </a:spcAft>
        <a:defRPr sz="15100">
          <a:solidFill>
            <a:schemeClr val="tx1"/>
          </a:solidFill>
          <a:latin typeface="Calibri" pitchFamily="34" charset="0"/>
        </a:defRPr>
      </a:lvl8pPr>
      <a:lvl9pPr marL="1406713" algn="ctr" defTabSz="3134577" rtl="0" fontAlgn="base">
        <a:spcBef>
          <a:spcPct val="0"/>
        </a:spcBef>
        <a:spcAft>
          <a:spcPct val="0"/>
        </a:spcAft>
        <a:defRPr sz="15100">
          <a:solidFill>
            <a:schemeClr val="tx1"/>
          </a:solidFill>
          <a:latin typeface="Calibri" pitchFamily="34" charset="0"/>
        </a:defRPr>
      </a:lvl9pPr>
    </p:titleStyle>
    <p:bodyStyle>
      <a:lvl1pPr marL="1174703" indent="-1174703" algn="l" defTabSz="3134577" rtl="0" fontAlgn="base">
        <a:spcBef>
          <a:spcPct val="20000"/>
        </a:spcBef>
        <a:spcAft>
          <a:spcPct val="0"/>
        </a:spcAft>
        <a:buFont typeface="Arial" charset="0"/>
        <a:buChar char="•"/>
        <a:defRPr sz="11000" kern="1200">
          <a:solidFill>
            <a:schemeClr val="tx1"/>
          </a:solidFill>
          <a:latin typeface="+mn-lt"/>
          <a:ea typeface="+mn-ea"/>
          <a:cs typeface="+mn-cs"/>
        </a:defRPr>
      </a:lvl1pPr>
      <a:lvl2pPr marL="2546004" indent="-979326" algn="l" defTabSz="3134577" rtl="0" fontAlgn="base">
        <a:spcBef>
          <a:spcPct val="20000"/>
        </a:spcBef>
        <a:spcAft>
          <a:spcPct val="0"/>
        </a:spcAft>
        <a:buFont typeface="Arial" charset="0"/>
        <a:buChar char="–"/>
        <a:defRPr sz="9600" kern="1200">
          <a:solidFill>
            <a:schemeClr val="tx1"/>
          </a:solidFill>
          <a:latin typeface="+mn-lt"/>
          <a:ea typeface="+mn-ea"/>
          <a:cs typeface="+mn-cs"/>
        </a:defRPr>
      </a:lvl2pPr>
      <a:lvl3pPr marL="3918526" indent="-782729" algn="l" defTabSz="3134577" rtl="0" fontAlgn="base">
        <a:spcBef>
          <a:spcPct val="20000"/>
        </a:spcBef>
        <a:spcAft>
          <a:spcPct val="0"/>
        </a:spcAft>
        <a:buFont typeface="Arial" charset="0"/>
        <a:buChar char="•"/>
        <a:defRPr sz="8200" kern="1200">
          <a:solidFill>
            <a:schemeClr val="tx1"/>
          </a:solidFill>
          <a:latin typeface="+mn-lt"/>
          <a:ea typeface="+mn-ea"/>
          <a:cs typeface="+mn-cs"/>
        </a:defRPr>
      </a:lvl3pPr>
      <a:lvl4pPr marL="5485204" indent="-782729" algn="l" defTabSz="3134577" rtl="0" fontAlgn="base">
        <a:spcBef>
          <a:spcPct val="20000"/>
        </a:spcBef>
        <a:spcAft>
          <a:spcPct val="0"/>
        </a:spcAft>
        <a:buFont typeface="Arial" charset="0"/>
        <a:buChar char="–"/>
        <a:defRPr sz="6800" kern="1200">
          <a:solidFill>
            <a:schemeClr val="tx1"/>
          </a:solidFill>
          <a:latin typeface="+mn-lt"/>
          <a:ea typeface="+mn-ea"/>
          <a:cs typeface="+mn-cs"/>
        </a:defRPr>
      </a:lvl4pPr>
      <a:lvl5pPr marL="7053102" indent="-782729" algn="l" defTabSz="3134577" rtl="0" fontAlgn="base">
        <a:spcBef>
          <a:spcPct val="20000"/>
        </a:spcBef>
        <a:spcAft>
          <a:spcPct val="0"/>
        </a:spcAft>
        <a:buFont typeface="Arial" charset="0"/>
        <a:buChar char="»"/>
        <a:defRPr sz="6800" kern="1200">
          <a:solidFill>
            <a:schemeClr val="tx1"/>
          </a:solidFill>
          <a:latin typeface="+mn-lt"/>
          <a:ea typeface="+mn-ea"/>
          <a:cs typeface="+mn-cs"/>
        </a:defRPr>
      </a:lvl5pPr>
      <a:lvl6pPr marL="8621058"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6pPr>
      <a:lvl7pPr marL="10188523"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7pPr>
      <a:lvl8pPr marL="11755988"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8pPr>
      <a:lvl9pPr marL="13323453"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9pPr>
    </p:bodyStyle>
    <p:otherStyle>
      <a:defPPr>
        <a:defRPr lang="en-US"/>
      </a:defPPr>
      <a:lvl1pPr marL="0" algn="l" defTabSz="3134930" rtl="0" eaLnBrk="1" latinLnBrk="0" hangingPunct="1">
        <a:defRPr sz="6200" kern="1200">
          <a:solidFill>
            <a:schemeClr val="tx1"/>
          </a:solidFill>
          <a:latin typeface="+mn-lt"/>
          <a:ea typeface="+mn-ea"/>
          <a:cs typeface="+mn-cs"/>
        </a:defRPr>
      </a:lvl1pPr>
      <a:lvl2pPr marL="1567465"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5" algn="l" defTabSz="3134930" rtl="0" eaLnBrk="1" latinLnBrk="0" hangingPunct="1">
        <a:defRPr sz="6200" kern="1200">
          <a:solidFill>
            <a:schemeClr val="tx1"/>
          </a:solidFill>
          <a:latin typeface="+mn-lt"/>
          <a:ea typeface="+mn-ea"/>
          <a:cs typeface="+mn-cs"/>
        </a:defRPr>
      </a:lvl4pPr>
      <a:lvl5pPr marL="6269860" algn="l" defTabSz="3134930" rtl="0" eaLnBrk="1" latinLnBrk="0" hangingPunct="1">
        <a:defRPr sz="6200" kern="1200">
          <a:solidFill>
            <a:schemeClr val="tx1"/>
          </a:solidFill>
          <a:latin typeface="+mn-lt"/>
          <a:ea typeface="+mn-ea"/>
          <a:cs typeface="+mn-cs"/>
        </a:defRPr>
      </a:lvl5pPr>
      <a:lvl6pPr marL="7837326" algn="l" defTabSz="3134930" rtl="0" eaLnBrk="1" latinLnBrk="0" hangingPunct="1">
        <a:defRPr sz="6200" kern="1200">
          <a:solidFill>
            <a:schemeClr val="tx1"/>
          </a:solidFill>
          <a:latin typeface="+mn-lt"/>
          <a:ea typeface="+mn-ea"/>
          <a:cs typeface="+mn-cs"/>
        </a:defRPr>
      </a:lvl6pPr>
      <a:lvl7pPr marL="9404791" algn="l" defTabSz="3134930" rtl="0" eaLnBrk="1" latinLnBrk="0" hangingPunct="1">
        <a:defRPr sz="6200" kern="1200">
          <a:solidFill>
            <a:schemeClr val="tx1"/>
          </a:solidFill>
          <a:latin typeface="+mn-lt"/>
          <a:ea typeface="+mn-ea"/>
          <a:cs typeface="+mn-cs"/>
        </a:defRPr>
      </a:lvl7pPr>
      <a:lvl8pPr marL="10972256" algn="l" defTabSz="3134930" rtl="0" eaLnBrk="1" latinLnBrk="0" hangingPunct="1">
        <a:defRPr sz="6200" kern="1200">
          <a:solidFill>
            <a:schemeClr val="tx1"/>
          </a:solidFill>
          <a:latin typeface="+mn-lt"/>
          <a:ea typeface="+mn-ea"/>
          <a:cs typeface="+mn-cs"/>
        </a:defRPr>
      </a:lvl8pPr>
      <a:lvl9pPr marL="12539721" algn="l" defTabSz="313493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685801"/>
            <a:ext cx="2362199"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1" y="3505200"/>
            <a:ext cx="8610599" cy="4154984"/>
          </a:xfrm>
          <a:prstGeom prst="rect">
            <a:avLst/>
          </a:prstGeom>
          <a:noFill/>
        </p:spPr>
        <p:txBody>
          <a:bodyPr wrap="square" rtlCol="0">
            <a:spAutoFit/>
          </a:bodyPr>
          <a:lstStyle/>
          <a:p>
            <a:r>
              <a:rPr lang="en-US" sz="2200" dirty="0" smtClean="0">
                <a:latin typeface="Helvetica" panose="020B0604020202020204" pitchFamily="34" charset="0"/>
                <a:cs typeface="Helvetica" panose="020B0604020202020204" pitchFamily="34" charset="0"/>
              </a:rPr>
              <a:t>Problem</a:t>
            </a:r>
          </a:p>
          <a:p>
            <a:pPr indent="457200"/>
            <a:endParaRPr lang="en-US" sz="2200" dirty="0">
              <a:latin typeface="Helvetica" panose="020B0604020202020204" pitchFamily="34" charset="0"/>
              <a:cs typeface="Helvetica" panose="020B0604020202020204" pitchFamily="34" charset="0"/>
            </a:endParaRPr>
          </a:p>
          <a:p>
            <a:pPr indent="457200"/>
            <a:r>
              <a:rPr lang="en-US" sz="2200" dirty="0" smtClean="0">
                <a:latin typeface="Helvetica" panose="020B0604020202020204" pitchFamily="34" charset="0"/>
                <a:cs typeface="Helvetica" panose="020B0604020202020204" pitchFamily="34" charset="0"/>
              </a:rPr>
              <a:t>Typesetting mathematical equations can be an arduous process that often results in nested code that is hard to edit. We attempt to solve this problem by employing machine learning tools to detect handwritten math symbols and output their </a:t>
            </a:r>
            <a:r>
              <a:rPr lang="en-US" sz="2200" dirty="0" err="1" smtClean="0">
                <a:latin typeface="Helvetica" panose="020B0604020202020204" pitchFamily="34" charset="0"/>
                <a:cs typeface="Helvetica" panose="020B0604020202020204" pitchFamily="34" charset="0"/>
              </a:rPr>
              <a:t>LaTeX</a:t>
            </a:r>
            <a:r>
              <a:rPr lang="en-US" sz="2200" dirty="0" smtClean="0">
                <a:latin typeface="Helvetica" panose="020B0604020202020204" pitchFamily="34" charset="0"/>
                <a:cs typeface="Helvetica" panose="020B0604020202020204" pitchFamily="34" charset="0"/>
              </a:rPr>
              <a:t> equivalents. Although extensive research has been conducted on handwritten recognition, there is not a consensus on feature </a:t>
            </a:r>
            <a:r>
              <a:rPr lang="en-US" sz="2200" dirty="0" smtClean="0">
                <a:latin typeface="Helvetica" panose="020B0604020202020204" pitchFamily="34" charset="0"/>
                <a:cs typeface="Helvetica" panose="020B0604020202020204" pitchFamily="34" charset="0"/>
              </a:rPr>
              <a:t>selection. </a:t>
            </a:r>
            <a:r>
              <a:rPr lang="en-US" sz="2200" dirty="0" smtClean="0">
                <a:latin typeface="Helvetica" panose="020B0604020202020204" pitchFamily="34" charset="0"/>
                <a:cs typeface="Helvetica" panose="020B0604020202020204" pitchFamily="34" charset="0"/>
              </a:rPr>
              <a:t>We will test various feature extraction techniques and learning models to find a combination that recognizes math symbols with the lowest error</a:t>
            </a:r>
            <a:r>
              <a:rPr lang="en-US" sz="2200" dirty="0" smtClean="0">
                <a:latin typeface="Helvetica" panose="020B0604020202020204" pitchFamily="34" charset="0"/>
                <a:cs typeface="Helvetica" panose="020B0604020202020204" pitchFamily="34" charset="0"/>
              </a:rPr>
              <a:t>. The models that we consider include SVM, K-nearest neighbors, random trees and multilayer perceptron (MLP)</a:t>
            </a:r>
            <a:endParaRPr lang="en-US" sz="2200" dirty="0">
              <a:latin typeface="Helvetica" panose="020B0604020202020204" pitchFamily="34" charset="0"/>
              <a:cs typeface="Helvetica" panose="020B06040202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838200" y="7696200"/>
                <a:ext cx="8610599" cy="3816429"/>
              </a:xfrm>
              <a:prstGeom prst="rect">
                <a:avLst/>
              </a:prstGeom>
              <a:noFill/>
            </p:spPr>
            <p:txBody>
              <a:bodyPr wrap="square" rtlCol="0">
                <a:spAutoFit/>
              </a:bodyPr>
              <a:lstStyle/>
              <a:p>
                <a:r>
                  <a:rPr lang="en-US" sz="2200" dirty="0" smtClean="0">
                    <a:latin typeface="Helvetica" panose="020B0604020202020204" pitchFamily="34" charset="0"/>
                    <a:cs typeface="Helvetica" panose="020B0604020202020204" pitchFamily="34" charset="0"/>
                  </a:rPr>
                  <a:t>Dataset</a:t>
                </a:r>
              </a:p>
              <a:p>
                <a:endParaRPr lang="en-US" sz="2200" dirty="0" smtClean="0">
                  <a:latin typeface="Helvetica" panose="020B0604020202020204" pitchFamily="34" charset="0"/>
                  <a:cs typeface="Helvetica" panose="020B0604020202020204" pitchFamily="34" charset="0"/>
                </a:endParaRPr>
              </a:p>
              <a:p>
                <a:pPr indent="457200"/>
                <a:r>
                  <a:rPr lang="en-US" sz="2200" dirty="0" smtClean="0">
                    <a:latin typeface="Helvetica" panose="020B0604020202020204" pitchFamily="34" charset="0"/>
                    <a:cs typeface="Helvetica" panose="020B0604020202020204" pitchFamily="34" charset="0"/>
                  </a:rPr>
                  <a:t>All the training and testing data we use are handwritten Greek letters produced in Photoshop. The dataset consists of 128x128 grayscale images of the following letters: </a:t>
                </a:r>
                <a14:m>
                  <m:oMath xmlns:m="http://schemas.openxmlformats.org/officeDocument/2006/math">
                    <m:r>
                      <m:rPr>
                        <m:sty m:val="p"/>
                      </m:rPr>
                      <a:rPr lang="en-US" sz="2200" b="0" i="1" smtClean="0">
                        <a:latin typeface="Cambria Math" panose="02040503050406030204" pitchFamily="18" charset="0"/>
                        <a:ea typeface="Cambria Math" panose="02040503050406030204" pitchFamily="18" charset="0"/>
                        <a:cs typeface="Helvetica" panose="020B0604020202020204" pitchFamily="34" charset="0"/>
                      </a:rPr>
                      <m:t>α</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β</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λ</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smtClean="0">
                        <a:latin typeface="Cambria Math" panose="02040503050406030204" pitchFamily="18" charset="0"/>
                        <a:ea typeface="Cambria Math" panose="02040503050406030204" pitchFamily="18" charset="0"/>
                        <a:cs typeface="Helvetica" panose="020B0604020202020204" pitchFamily="34" charset="0"/>
                      </a:rPr>
                      <m:t>π</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a:rPr lang="en-US" sz="2200" b="0" i="1" dirty="0" smtClean="0">
                        <a:latin typeface="Cambria Math"/>
                        <a:ea typeface="Cambria Math"/>
                        <a:cs typeface="Helvetica" panose="020B0604020202020204" pitchFamily="34" charset="0"/>
                      </a:rPr>
                      <m:t>𝜑</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μ</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r>
                  <a:rPr lang="en-US" sz="2200" dirty="0" smtClean="0">
                    <a:latin typeface="Helvetica" panose="020B0604020202020204" pitchFamily="34" charset="0"/>
                    <a:cs typeface="Helvetica" panose="020B0604020202020204" pitchFamily="34" charset="0"/>
                  </a:rPr>
                  <a:t>and </a:t>
                </a:r>
                <a14:m>
                  <m:oMath xmlns:m="http://schemas.openxmlformats.org/officeDocument/2006/math">
                    <m:r>
                      <m:rPr>
                        <m:sty m:val="p"/>
                      </m:rPr>
                      <a:rPr lang="en-US" sz="2200" b="0" i="1" dirty="0" smtClean="0">
                        <a:latin typeface="Cambria Math"/>
                        <a:cs typeface="Helvetica" panose="020B0604020202020204" pitchFamily="34" charset="0"/>
                      </a:rPr>
                      <m:t>ζ</m:t>
                    </m:r>
                  </m:oMath>
                </a14:m>
                <a:r>
                  <a:rPr lang="en-US" sz="2200" dirty="0" smtClean="0">
                    <a:latin typeface="Helvetica" panose="020B0604020202020204" pitchFamily="34" charset="0"/>
                    <a:cs typeface="Helvetica" panose="020B0604020202020204" pitchFamily="34" charset="0"/>
                  </a:rPr>
                  <a:t>. There are 100 images of each Greek letter and hold-out cross validation is used to separate the dataset into training and testing sets. </a:t>
                </a:r>
              </a:p>
              <a:p>
                <a:pPr indent="457200"/>
                <a:r>
                  <a:rPr lang="en-US" sz="2200" dirty="0" smtClean="0">
                    <a:latin typeface="Helvetica" panose="020B0604020202020204" pitchFamily="34" charset="0"/>
                    <a:cs typeface="Helvetica" panose="020B0604020202020204" pitchFamily="34" charset="0"/>
                  </a:rPr>
                  <a:t>The two preprocessing techniques include centering the images by calculating the centroid and scaling images to fit the entire 128x128 grid and eliminating as much of the background as possible.</a:t>
                </a:r>
              </a:p>
            </p:txBody>
          </p:sp>
        </mc:Choice>
        <mc:Fallback xmlns="">
          <p:sp>
            <p:nvSpPr>
              <p:cNvPr id="5" name="TextBox 4"/>
              <p:cNvSpPr txBox="1">
                <a:spLocks noRot="1" noChangeAspect="1" noMove="1" noResize="1" noEditPoints="1" noAdjustHandles="1" noChangeArrowheads="1" noChangeShapeType="1" noTextEdit="1"/>
              </p:cNvSpPr>
              <p:nvPr/>
            </p:nvSpPr>
            <p:spPr>
              <a:xfrm>
                <a:off x="838200" y="7696200"/>
                <a:ext cx="8610599" cy="3816429"/>
              </a:xfrm>
              <a:prstGeom prst="rect">
                <a:avLst/>
              </a:prstGeom>
              <a:blipFill rotWithShape="1">
                <a:blip r:embed="rId3"/>
                <a:stretch>
                  <a:fillRect l="-921" t="-799" r="-1346" b="-2236"/>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101" y="11813674"/>
            <a:ext cx="1625600" cy="1625600"/>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2400" y="11813674"/>
            <a:ext cx="1625600" cy="1625600"/>
          </a:xfrm>
          <a:prstGeom prst="rect">
            <a:avLst/>
          </a:prstGeom>
          <a:ln>
            <a:solidFill>
              <a:schemeClr val="tx1"/>
            </a:solidFill>
          </a:ln>
        </p:spPr>
      </p:pic>
      <p:pic>
        <p:nvPicPr>
          <p:cNvPr id="2053" name="Picture 5" descr="C:\Users\Tommy\Documents\Stanford - Sophomore\Autumn\CS 229\HandwritingSVM\file_io\phi20_center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2118" y="11811000"/>
            <a:ext cx="1625600" cy="1625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9184" y="13755650"/>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Raw Data</a:t>
            </a:r>
            <a:endParaRPr lang="en-US" sz="2400" dirty="0">
              <a:latin typeface="Helvetica" panose="020B0604020202020204" pitchFamily="34" charset="0"/>
              <a:cs typeface="Helvetica" panose="020B0604020202020204" pitchFamily="34" charset="0"/>
            </a:endParaRPr>
          </a:p>
        </p:txBody>
      </p:sp>
      <p:sp>
        <p:nvSpPr>
          <p:cNvPr id="12" name="TextBox 11"/>
          <p:cNvSpPr txBox="1"/>
          <p:nvPr/>
        </p:nvSpPr>
        <p:spPr>
          <a:xfrm>
            <a:off x="3012118" y="13755650"/>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Centered</a:t>
            </a:r>
            <a:endParaRPr lang="en-US" sz="2400" dirty="0">
              <a:latin typeface="Helvetica" panose="020B0604020202020204" pitchFamily="34" charset="0"/>
              <a:cs typeface="Helvetica" panose="020B0604020202020204" pitchFamily="34" charset="0"/>
            </a:endParaRPr>
          </a:p>
        </p:txBody>
      </p:sp>
      <p:sp>
        <p:nvSpPr>
          <p:cNvPr id="13" name="TextBox 12"/>
          <p:cNvSpPr txBox="1"/>
          <p:nvPr/>
        </p:nvSpPr>
        <p:spPr>
          <a:xfrm>
            <a:off x="5232400" y="13745396"/>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Resized</a:t>
            </a:r>
            <a:endParaRPr lang="en-US" sz="2400" dirty="0">
              <a:latin typeface="Helvetica" panose="020B0604020202020204" pitchFamily="34" charset="0"/>
              <a:cs typeface="Helvetica" panose="020B0604020202020204" pitchFamily="34" charset="0"/>
            </a:endParaRPr>
          </a:p>
        </p:txBody>
      </p:sp>
      <p:pic>
        <p:nvPicPr>
          <p:cNvPr id="2055" name="Picture 7" descr="https://fbcdn-sphotos-h-a.akamaihd.net/hphotos-ak-xpf1/v/t35.0-12/s2048x2048/10853925_368009186713482_1542570607_o.jpg?oh=fa671e9a54a0e3e2f480c4d93dc19f45&amp;oe=54870121&amp;__gda__=1418155662_0a662c31299a20113e7d1dac25bf976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2820" y="3048001"/>
            <a:ext cx="10896600" cy="38786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582834" y="6385679"/>
            <a:ext cx="10917621" cy="3139321"/>
          </a:xfrm>
          <a:prstGeom prst="rect">
            <a:avLst/>
          </a:prstGeom>
        </p:spPr>
        <p:txBody>
          <a:bodyPr wrap="square">
            <a:spAutoFit/>
          </a:bodyPr>
          <a:lstStyle/>
          <a:p>
            <a:r>
              <a:rPr lang="en-US" sz="2200" dirty="0" smtClean="0">
                <a:latin typeface="Helvetica" panose="020B0604020202020204" pitchFamily="34" charset="0"/>
                <a:cs typeface="Helvetica" panose="020B0604020202020204" pitchFamily="34" charset="0"/>
              </a:rPr>
              <a:t>Pipeline</a:t>
            </a:r>
          </a:p>
          <a:p>
            <a:endParaRPr lang="en-US" sz="2200" dirty="0" smtClean="0">
              <a:latin typeface="Helvetica" panose="020B0604020202020204" pitchFamily="34" charset="0"/>
              <a:cs typeface="Helvetica" panose="020B0604020202020204" pitchFamily="34" charset="0"/>
            </a:endParaRPr>
          </a:p>
          <a:p>
            <a:pPr indent="457200"/>
            <a:r>
              <a:rPr lang="en-US" sz="2200" dirty="0" smtClean="0">
                <a:latin typeface="Helvetica" panose="020B0604020202020204" pitchFamily="34" charset="0"/>
                <a:cs typeface="Helvetica" panose="020B0604020202020204" pitchFamily="34" charset="0"/>
              </a:rPr>
              <a:t>We </a:t>
            </a:r>
            <a:r>
              <a:rPr lang="en-US" sz="2200" dirty="0">
                <a:latin typeface="Helvetica" panose="020B0604020202020204" pitchFamily="34" charset="0"/>
                <a:cs typeface="Helvetica" panose="020B0604020202020204" pitchFamily="34" charset="0"/>
              </a:rPr>
              <a:t>run our handwritten symbols through a three-step process in order to produce an optimal output. The first step is to put the image through some form of preprocessing in order to “normalize” the images and reduce variations between inputs. Next, we perform some sort of feature detection algorithm – in our case, either using a vector of pixel values or detected corners in the image. Finally, we input this feature vector into a machine learning algorithm such a support vector machine or a random forest.</a:t>
            </a:r>
          </a:p>
        </p:txBody>
      </p:sp>
      <p:sp>
        <p:nvSpPr>
          <p:cNvPr id="3" name="TextBox 2"/>
          <p:cNvSpPr txBox="1"/>
          <p:nvPr/>
        </p:nvSpPr>
        <p:spPr>
          <a:xfrm>
            <a:off x="3824918" y="685801"/>
            <a:ext cx="25435882" cy="1938992"/>
          </a:xfrm>
          <a:prstGeom prst="rect">
            <a:avLst/>
          </a:prstGeom>
          <a:noFill/>
        </p:spPr>
        <p:txBody>
          <a:bodyPr wrap="square" rtlCol="0">
            <a:spAutoFit/>
          </a:bodyPr>
          <a:lstStyle/>
          <a:p>
            <a:pPr algn="ctr"/>
            <a:r>
              <a:rPr lang="en-US" sz="7200" b="1" dirty="0" smtClean="0">
                <a:latin typeface="Garamond" panose="02020404030301010803" pitchFamily="18" charset="0"/>
                <a:cs typeface="Helvetica" panose="020B0604020202020204" pitchFamily="34" charset="0"/>
              </a:rPr>
              <a:t>On the Recognition of Handwritten </a:t>
            </a:r>
            <a:r>
              <a:rPr lang="en-US" sz="7200" b="1" dirty="0">
                <a:latin typeface="Garamond" panose="02020404030301010803" pitchFamily="18" charset="0"/>
                <a:cs typeface="Helvetica" panose="020B0604020202020204" pitchFamily="34" charset="0"/>
              </a:rPr>
              <a:t>M</a:t>
            </a:r>
            <a:r>
              <a:rPr lang="en-US" sz="7200" b="1" dirty="0" smtClean="0">
                <a:latin typeface="Garamond" panose="02020404030301010803" pitchFamily="18" charset="0"/>
                <a:cs typeface="Helvetica" panose="020B0604020202020204" pitchFamily="34" charset="0"/>
              </a:rPr>
              <a:t>ath Equations</a:t>
            </a:r>
          </a:p>
          <a:p>
            <a:pPr algn="ctr"/>
            <a:r>
              <a:rPr lang="en-US" sz="4800" dirty="0" smtClean="0">
                <a:latin typeface="Garamond" panose="02020404030301010803" pitchFamily="18" charset="0"/>
                <a:cs typeface="Helvetica" panose="020B0604020202020204" pitchFamily="34" charset="0"/>
              </a:rPr>
              <a:t>Maximillian Wang, </a:t>
            </a:r>
            <a:r>
              <a:rPr lang="en-US" sz="4800" dirty="0" err="1" smtClean="0">
                <a:latin typeface="Garamond" panose="02020404030301010803" pitchFamily="18" charset="0"/>
                <a:cs typeface="Helvetica" panose="020B0604020202020204" pitchFamily="34" charset="0"/>
              </a:rPr>
              <a:t>Quan</a:t>
            </a:r>
            <a:r>
              <a:rPr lang="en-US" sz="4800" dirty="0">
                <a:latin typeface="Garamond" panose="02020404030301010803" pitchFamily="18" charset="0"/>
                <a:cs typeface="Helvetica" panose="020B0604020202020204" pitchFamily="34" charset="0"/>
              </a:rPr>
              <a:t> </a:t>
            </a:r>
            <a:r>
              <a:rPr lang="en-US" sz="4800" dirty="0" smtClean="0">
                <a:latin typeface="Garamond" panose="02020404030301010803" pitchFamily="18" charset="0"/>
                <a:cs typeface="Helvetica" panose="020B0604020202020204" pitchFamily="34" charset="0"/>
              </a:rPr>
              <a:t>Nguyen, Le Cheng Fan</a:t>
            </a:r>
          </a:p>
        </p:txBody>
      </p:sp>
      <p:sp>
        <p:nvSpPr>
          <p:cNvPr id="9" name="TextBox 8"/>
          <p:cNvSpPr txBox="1"/>
          <p:nvPr/>
        </p:nvSpPr>
        <p:spPr>
          <a:xfrm>
            <a:off x="22061216" y="15011400"/>
            <a:ext cx="4572000" cy="5847755"/>
          </a:xfrm>
          <a:prstGeom prst="rect">
            <a:avLst/>
          </a:prstGeom>
          <a:noFill/>
        </p:spPr>
        <p:txBody>
          <a:bodyPr wrap="square" rtlCol="0">
            <a:spAutoFit/>
          </a:bodyPr>
          <a:lstStyle/>
          <a:p>
            <a:r>
              <a:rPr lang="en-US" sz="2200" dirty="0" smtClean="0">
                <a:latin typeface="Helvetica" panose="020B0604020202020204" pitchFamily="34" charset="0"/>
                <a:cs typeface="Helvetica" panose="020B0604020202020204" pitchFamily="34" charset="0"/>
              </a:rPr>
              <a:t>Future</a:t>
            </a:r>
          </a:p>
          <a:p>
            <a:r>
              <a:rPr lang="en-US" sz="2200" dirty="0">
                <a:latin typeface="Helvetica" panose="020B0604020202020204" pitchFamily="34" charset="0"/>
                <a:cs typeface="Helvetica" panose="020B0604020202020204" pitchFamily="34" charset="0"/>
              </a:rPr>
              <a:t/>
            </a:r>
            <a:br>
              <a:rPr lang="en-US" sz="2200" dirty="0">
                <a:latin typeface="Helvetica" panose="020B0604020202020204" pitchFamily="34" charset="0"/>
                <a:cs typeface="Helvetica" panose="020B0604020202020204" pitchFamily="34" charset="0"/>
              </a:rPr>
            </a:br>
            <a:r>
              <a:rPr lang="en-US" sz="2200" dirty="0">
                <a:latin typeface="Helvetica" panose="020B0604020202020204" pitchFamily="34" charset="0"/>
                <a:cs typeface="Helvetica" panose="020B0604020202020204" pitchFamily="34" charset="0"/>
              </a:rPr>
              <a:t>Our future goal is to use our handwriting classification pipeline in a full transcription system. The final system should be able to read in a handwritten math equation, process it to classify </a:t>
            </a:r>
            <a:r>
              <a:rPr lang="en-US" sz="2200" dirty="0" smtClean="0">
                <a:latin typeface="Helvetica" panose="020B0604020202020204" pitchFamily="34" charset="0"/>
                <a:cs typeface="Helvetica" panose="020B0604020202020204" pitchFamily="34" charset="0"/>
              </a:rPr>
              <a:t> each </a:t>
            </a:r>
            <a:r>
              <a:rPr lang="en-US" sz="2200" dirty="0">
                <a:latin typeface="Helvetica" panose="020B0604020202020204" pitchFamily="34" charset="0"/>
                <a:cs typeface="Helvetica" panose="020B0604020202020204" pitchFamily="34" charset="0"/>
              </a:rPr>
              <a:t>symbol, and then output </a:t>
            </a:r>
            <a:r>
              <a:rPr lang="en-US" sz="2200" dirty="0" err="1">
                <a:latin typeface="Helvetica" panose="020B0604020202020204" pitchFamily="34" charset="0"/>
                <a:cs typeface="Helvetica" panose="020B0604020202020204" pitchFamily="34" charset="0"/>
              </a:rPr>
              <a:t>LaTeX</a:t>
            </a:r>
            <a:r>
              <a:rPr lang="en-US" sz="2200" dirty="0">
                <a:latin typeface="Helvetica" panose="020B0604020202020204" pitchFamily="34" charset="0"/>
                <a:cs typeface="Helvetica" panose="020B0604020202020204" pitchFamily="34" charset="0"/>
              </a:rPr>
              <a:t> code corresponding to the written equation. In the long run we envision this system as a helpful tool for math and science students to use in their classes and make assignments easier for instructors to grade</a:t>
            </a:r>
            <a:r>
              <a:rPr lang="en-US" sz="2200" dirty="0" smtClean="0">
                <a:latin typeface="Helvetica" panose="020B0604020202020204" pitchFamily="34" charset="0"/>
                <a:cs typeface="Helvetica" panose="020B0604020202020204" pitchFamily="34" charset="0"/>
              </a:rPr>
              <a:t>. It will also allow us to digitize older scientific publications.</a:t>
            </a:r>
            <a:endParaRPr lang="en-US" sz="2200" dirty="0">
              <a:latin typeface="Helvetica" panose="020B0604020202020204" pitchFamily="34" charset="0"/>
              <a:cs typeface="Helvetica" panose="020B0604020202020204" pitchFamily="34" charset="0"/>
            </a:endParaRPr>
          </a:p>
        </p:txBody>
      </p:sp>
      <p:sp>
        <p:nvSpPr>
          <p:cNvPr id="10" name="TextBox 9"/>
          <p:cNvSpPr txBox="1"/>
          <p:nvPr/>
        </p:nvSpPr>
        <p:spPr>
          <a:xfrm>
            <a:off x="26974800" y="13984250"/>
            <a:ext cx="5562600" cy="9633406"/>
          </a:xfrm>
          <a:prstGeom prst="rect">
            <a:avLst/>
          </a:prstGeom>
          <a:noFill/>
        </p:spPr>
        <p:txBody>
          <a:bodyPr wrap="square" rtlCol="0">
            <a:spAutoFit/>
          </a:bodyPr>
          <a:lstStyle/>
          <a:p>
            <a:r>
              <a:rPr lang="en-US" sz="2000" dirty="0" smtClean="0">
                <a:latin typeface="Helvetica" panose="020B0604020202020204" pitchFamily="34" charset="0"/>
                <a:cs typeface="Helvetica" panose="020B0604020202020204" pitchFamily="34" charset="0"/>
              </a:rPr>
              <a:t>References</a:t>
            </a:r>
          </a:p>
          <a:p>
            <a:endParaRPr lang="en-US" sz="2000" dirty="0" smtClean="0">
              <a:latin typeface="Helvetica" panose="020B0604020202020204" pitchFamily="34" charset="0"/>
              <a:cs typeface="Helvetica" panose="020B0604020202020204" pitchFamily="34" charset="0"/>
            </a:endParaRPr>
          </a:p>
          <a:p>
            <a:r>
              <a:rPr lang="en-US" sz="2000" dirty="0" smtClean="0">
                <a:latin typeface="Helvetica" panose="020B0604020202020204" pitchFamily="34" charset="0"/>
                <a:cs typeface="Helvetica" panose="020B0604020202020204" pitchFamily="34" charset="0"/>
              </a:rPr>
              <a:t>A. Graves</a:t>
            </a:r>
            <a:r>
              <a:rPr lang="en-US" sz="2000" dirty="0">
                <a:latin typeface="Helvetica" panose="020B0604020202020204" pitchFamily="34" charset="0"/>
                <a:cs typeface="Helvetica" panose="020B0604020202020204" pitchFamily="34" charset="0"/>
              </a:rPr>
              <a:t>, et. al. A Novel Connectionist System for Improved Unconstrained Handwriting Recognition. </a:t>
            </a:r>
            <a:r>
              <a:rPr lang="en-US" sz="2000" i="1" dirty="0">
                <a:latin typeface="Helvetica" panose="020B0604020202020204" pitchFamily="34" charset="0"/>
                <a:cs typeface="Helvetica" panose="020B0604020202020204" pitchFamily="34" charset="0"/>
              </a:rPr>
              <a:t>IEEE Transactions on Pattern Analysis and Machine Intelligence</a:t>
            </a:r>
            <a:r>
              <a:rPr lang="en-US" sz="2000" dirty="0">
                <a:latin typeface="Helvetica" panose="020B0604020202020204" pitchFamily="34" charset="0"/>
                <a:cs typeface="Helvetica" panose="020B0604020202020204" pitchFamily="34" charset="0"/>
              </a:rPr>
              <a:t>, vol. 31, no. 5, 2009</a:t>
            </a:r>
            <a:r>
              <a:rPr lang="en-US" sz="2000" dirty="0" smtClean="0">
                <a:latin typeface="Helvetica" panose="020B0604020202020204" pitchFamily="34" charset="0"/>
                <a:cs typeface="Helvetica" panose="020B0604020202020204" pitchFamily="34" charset="0"/>
              </a:rPr>
              <a:t>.</a:t>
            </a:r>
          </a:p>
          <a:p>
            <a:endParaRPr lang="en-US" sz="2000" dirty="0">
              <a:latin typeface="Helvetica" panose="020B0604020202020204" pitchFamily="34" charset="0"/>
              <a:cs typeface="Helvetica" panose="020B0604020202020204" pitchFamily="34" charset="0"/>
            </a:endParaRPr>
          </a:p>
          <a:p>
            <a:r>
              <a:rPr lang="en-US" sz="2000" dirty="0" err="1" smtClean="0">
                <a:solidFill>
                  <a:srgbClr val="000000"/>
                </a:solidFill>
                <a:latin typeface="Helvetica" panose="020B0604020202020204" pitchFamily="34" charset="0"/>
                <a:cs typeface="Helvetica" panose="020B0604020202020204" pitchFamily="34" charset="0"/>
              </a:rPr>
              <a:t>Ciresan</a:t>
            </a:r>
            <a:r>
              <a:rPr lang="en-US" sz="2000" dirty="0">
                <a:solidFill>
                  <a:srgbClr val="000000"/>
                </a:solidFill>
                <a:latin typeface="Helvetica" panose="020B0604020202020204" pitchFamily="34" charset="0"/>
                <a:cs typeface="Helvetica" panose="020B0604020202020204" pitchFamily="34" charset="0"/>
              </a:rPr>
              <a:t>, Dan, </a:t>
            </a:r>
            <a:r>
              <a:rPr lang="en-US" sz="2000" dirty="0" err="1">
                <a:solidFill>
                  <a:srgbClr val="000000"/>
                </a:solidFill>
                <a:latin typeface="Helvetica" panose="020B0604020202020204" pitchFamily="34" charset="0"/>
                <a:cs typeface="Helvetica" panose="020B0604020202020204" pitchFamily="34" charset="0"/>
              </a:rPr>
              <a:t>Ueli</a:t>
            </a:r>
            <a:r>
              <a:rPr lang="en-US" sz="2000" dirty="0">
                <a:solidFill>
                  <a:srgbClr val="000000"/>
                </a:solidFill>
                <a:latin typeface="Helvetica" panose="020B0604020202020204" pitchFamily="34" charset="0"/>
                <a:cs typeface="Helvetica" panose="020B0604020202020204" pitchFamily="34" charset="0"/>
              </a:rPr>
              <a:t> Meier, and </a:t>
            </a:r>
            <a:r>
              <a:rPr lang="en-US" sz="2000" dirty="0" err="1">
                <a:solidFill>
                  <a:srgbClr val="000000"/>
                </a:solidFill>
                <a:latin typeface="Helvetica" panose="020B0604020202020204" pitchFamily="34" charset="0"/>
                <a:cs typeface="Helvetica" panose="020B0604020202020204" pitchFamily="34" charset="0"/>
              </a:rPr>
              <a:t>Jurgen</a:t>
            </a:r>
            <a:r>
              <a:rPr lang="en-US" sz="2000" dirty="0">
                <a:solidFill>
                  <a:srgbClr val="000000"/>
                </a:solidFill>
                <a:latin typeface="Helvetica" panose="020B0604020202020204" pitchFamily="34" charset="0"/>
                <a:cs typeface="Helvetica" panose="020B0604020202020204" pitchFamily="34" charset="0"/>
              </a:rPr>
              <a:t> </a:t>
            </a:r>
            <a:r>
              <a:rPr lang="en-US" sz="2000" dirty="0" err="1">
                <a:solidFill>
                  <a:srgbClr val="000000"/>
                </a:solidFill>
                <a:latin typeface="Helvetica" panose="020B0604020202020204" pitchFamily="34" charset="0"/>
                <a:cs typeface="Helvetica" panose="020B0604020202020204" pitchFamily="34" charset="0"/>
              </a:rPr>
              <a:t>Schmidhuber</a:t>
            </a:r>
            <a:r>
              <a:rPr lang="en-US" sz="2000" dirty="0">
                <a:solidFill>
                  <a:srgbClr val="000000"/>
                </a:solidFill>
                <a:latin typeface="Helvetica" panose="020B0604020202020204" pitchFamily="34" charset="0"/>
                <a:cs typeface="Helvetica" panose="020B0604020202020204" pitchFamily="34" charset="0"/>
              </a:rPr>
              <a:t>. "Multi-column Deep Learning Neural Networks for Image Classification." </a:t>
            </a:r>
            <a:r>
              <a:rPr lang="en-US" sz="2000" i="1" dirty="0">
                <a:solidFill>
                  <a:srgbClr val="000000"/>
                </a:solidFill>
                <a:latin typeface="Helvetica" panose="020B0604020202020204" pitchFamily="34" charset="0"/>
                <a:cs typeface="Helvetica" panose="020B0604020202020204" pitchFamily="34" charset="0"/>
              </a:rPr>
              <a:t>IEEE Conference on Computer Vision and Pattern Recognition</a:t>
            </a:r>
            <a:r>
              <a:rPr lang="en-US" sz="2000" dirty="0">
                <a:solidFill>
                  <a:srgbClr val="000000"/>
                </a:solidFill>
                <a:latin typeface="Helvetica" panose="020B0604020202020204" pitchFamily="34" charset="0"/>
                <a:cs typeface="Helvetica" panose="020B0604020202020204" pitchFamily="34" charset="0"/>
              </a:rPr>
              <a:t> (2012): 3642-649. IEEE. Web</a:t>
            </a:r>
            <a:r>
              <a:rPr lang="en-US" sz="2000" dirty="0" smtClean="0">
                <a:solidFill>
                  <a:srgbClr val="000000"/>
                </a:solidFill>
                <a:latin typeface="Helvetica" panose="020B0604020202020204" pitchFamily="34" charset="0"/>
                <a:cs typeface="Helvetica" panose="020B0604020202020204" pitchFamily="34" charset="0"/>
              </a:rPr>
              <a:t>.</a:t>
            </a:r>
          </a:p>
          <a:p>
            <a:endParaRPr lang="en-US" sz="2000" dirty="0" smtClean="0">
              <a:solidFill>
                <a:srgbClr val="000000"/>
              </a:solidFill>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Hsu, </a:t>
            </a:r>
            <a:r>
              <a:rPr lang="en-US" sz="2000" dirty="0" err="1">
                <a:latin typeface="Helvetica" panose="020B0604020202020204" pitchFamily="34" charset="0"/>
                <a:cs typeface="Helvetica" panose="020B0604020202020204" pitchFamily="34" charset="0"/>
              </a:rPr>
              <a:t>Chih</a:t>
            </a:r>
            <a:r>
              <a:rPr lang="en-US" sz="2000" dirty="0">
                <a:latin typeface="Helvetica" panose="020B0604020202020204" pitchFamily="34" charset="0"/>
                <a:cs typeface="Helvetica" panose="020B0604020202020204" pitchFamily="34" charset="0"/>
              </a:rPr>
              <a:t>-Wei, and </a:t>
            </a:r>
            <a:r>
              <a:rPr lang="en-US" sz="2000" dirty="0" err="1">
                <a:latin typeface="Helvetica" panose="020B0604020202020204" pitchFamily="34" charset="0"/>
                <a:cs typeface="Helvetica" panose="020B0604020202020204" pitchFamily="34" charset="0"/>
              </a:rPr>
              <a:t>Chih</a:t>
            </a:r>
            <a:r>
              <a:rPr lang="en-US" sz="2000" dirty="0">
                <a:latin typeface="Helvetica" panose="020B0604020202020204" pitchFamily="34" charset="0"/>
                <a:cs typeface="Helvetica" panose="020B0604020202020204" pitchFamily="34" charset="0"/>
              </a:rPr>
              <a:t>-Jen Lin. "A Comparison of Methods for Multiclass Support Vector Machines." </a:t>
            </a:r>
            <a:r>
              <a:rPr lang="en-US" sz="2000" i="1" dirty="0">
                <a:latin typeface="Helvetica" panose="020B0604020202020204" pitchFamily="34" charset="0"/>
                <a:cs typeface="Helvetica" panose="020B0604020202020204" pitchFamily="34" charset="0"/>
              </a:rPr>
              <a:t>IEEE Transactions on Neural Networks</a:t>
            </a:r>
            <a:r>
              <a:rPr lang="en-US" sz="2000" dirty="0">
                <a:latin typeface="Helvetica" panose="020B0604020202020204" pitchFamily="34" charset="0"/>
                <a:cs typeface="Helvetica" panose="020B0604020202020204" pitchFamily="34" charset="0"/>
              </a:rPr>
              <a:t> 13.2 (2002): 415-25. Web.</a:t>
            </a:r>
            <a:endParaRPr lang="en-US" sz="2000" dirty="0" smtClean="0">
              <a:solidFill>
                <a:srgbClr val="000000"/>
              </a:solidFill>
              <a:latin typeface="Helvetica" panose="020B0604020202020204" pitchFamily="34" charset="0"/>
              <a:cs typeface="Helvetica" panose="020B0604020202020204" pitchFamily="34" charset="0"/>
            </a:endParaRPr>
          </a:p>
          <a:p>
            <a:endParaRPr lang="en-US" sz="2000" dirty="0" smtClean="0">
              <a:solidFill>
                <a:srgbClr val="000000"/>
              </a:solidFill>
              <a:latin typeface="Helvetica" panose="020B0604020202020204" pitchFamily="34" charset="0"/>
              <a:cs typeface="Helvetica" panose="020B0604020202020204" pitchFamily="34" charset="0"/>
            </a:endParaRPr>
          </a:p>
          <a:p>
            <a:r>
              <a:rPr lang="en-US" sz="2000" dirty="0" err="1">
                <a:latin typeface="Helvetica" panose="020B0604020202020204" pitchFamily="34" charset="0"/>
                <a:cs typeface="Helvetica" panose="020B0604020202020204" pitchFamily="34" charset="0"/>
              </a:rPr>
              <a:t>Knerr</a:t>
            </a:r>
            <a:r>
              <a:rPr lang="en-US" sz="2000" dirty="0">
                <a:latin typeface="Helvetica" panose="020B0604020202020204" pitchFamily="34" charset="0"/>
                <a:cs typeface="Helvetica" panose="020B0604020202020204" pitchFamily="34" charset="0"/>
              </a:rPr>
              <a:t>, S., L. </a:t>
            </a:r>
            <a:r>
              <a:rPr lang="en-US" sz="2000" dirty="0" err="1">
                <a:latin typeface="Helvetica" panose="020B0604020202020204" pitchFamily="34" charset="0"/>
                <a:cs typeface="Helvetica" panose="020B0604020202020204" pitchFamily="34" charset="0"/>
              </a:rPr>
              <a:t>Personnaz</a:t>
            </a:r>
            <a:r>
              <a:rPr lang="en-US" sz="2000" dirty="0">
                <a:latin typeface="Helvetica" panose="020B0604020202020204" pitchFamily="34" charset="0"/>
                <a:cs typeface="Helvetica" panose="020B0604020202020204" pitchFamily="34" charset="0"/>
              </a:rPr>
              <a:t>, and G. Dreyfus. "Single-layer Learning Revisited: A Stepwise Procedure for Building and Training a Neural </a:t>
            </a:r>
            <a:r>
              <a:rPr lang="en-US" sz="2000" dirty="0" err="1">
                <a:latin typeface="Helvetica" panose="020B0604020202020204" pitchFamily="34" charset="0"/>
                <a:cs typeface="Helvetica" panose="020B0604020202020204" pitchFamily="34" charset="0"/>
              </a:rPr>
              <a:t>Network."</a:t>
            </a:r>
            <a:r>
              <a:rPr lang="en-US" sz="2000" i="1" dirty="0" err="1">
                <a:latin typeface="Helvetica" panose="020B0604020202020204" pitchFamily="34" charset="0"/>
                <a:cs typeface="Helvetica" panose="020B0604020202020204" pitchFamily="34" charset="0"/>
              </a:rPr>
              <a:t>Springer</a:t>
            </a:r>
            <a:r>
              <a:rPr lang="en-US" sz="2000" dirty="0">
                <a:latin typeface="Helvetica" panose="020B0604020202020204" pitchFamily="34" charset="0"/>
                <a:cs typeface="Helvetica" panose="020B0604020202020204" pitchFamily="34" charset="0"/>
              </a:rPr>
              <a:t> 68 (1990): 41-50. Web.</a:t>
            </a:r>
            <a:endParaRPr lang="en-US" sz="2000" dirty="0" smtClean="0">
              <a:solidFill>
                <a:srgbClr val="000000"/>
              </a:solidFill>
              <a:latin typeface="Helvetica" panose="020B0604020202020204" pitchFamily="34" charset="0"/>
              <a:cs typeface="Helvetica" panose="020B0604020202020204" pitchFamily="34" charset="0"/>
            </a:endParaRPr>
          </a:p>
          <a:p>
            <a:endParaRPr lang="en-US" sz="2000" dirty="0" smtClean="0">
              <a:latin typeface="Helvetica" panose="020B0604020202020204" pitchFamily="34" charset="0"/>
              <a:cs typeface="Helvetica" panose="020B0604020202020204" pitchFamily="34" charset="0"/>
            </a:endParaRPr>
          </a:p>
          <a:p>
            <a:r>
              <a:rPr lang="en-US" sz="2000" dirty="0" smtClean="0">
                <a:latin typeface="Helvetica" panose="020B0604020202020204" pitchFamily="34" charset="0"/>
                <a:cs typeface="Helvetica" panose="020B0604020202020204" pitchFamily="34" charset="0"/>
              </a:rPr>
              <a:t>Liu, Cheng-Lin, </a:t>
            </a:r>
            <a:r>
              <a:rPr lang="en-US" sz="2000" dirty="0" err="1" smtClean="0">
                <a:latin typeface="Helvetica" panose="020B0604020202020204" pitchFamily="34" charset="0"/>
                <a:cs typeface="Helvetica" panose="020B0604020202020204" pitchFamily="34" charset="0"/>
              </a:rPr>
              <a:t>Kazuki</a:t>
            </a:r>
            <a:r>
              <a:rPr lang="en-US" sz="2000" dirty="0" smtClean="0">
                <a:latin typeface="Helvetica" panose="020B0604020202020204" pitchFamily="34" charset="0"/>
                <a:cs typeface="Helvetica" panose="020B0604020202020204" pitchFamily="34" charset="0"/>
              </a:rPr>
              <a:t> Nakashima, Hiroshi </a:t>
            </a:r>
            <a:r>
              <a:rPr lang="en-US" sz="2000" dirty="0" err="1" smtClean="0">
                <a:latin typeface="Helvetica" panose="020B0604020202020204" pitchFamily="34" charset="0"/>
                <a:cs typeface="Helvetica" panose="020B0604020202020204" pitchFamily="34" charset="0"/>
              </a:rPr>
              <a:t>Sako</a:t>
            </a:r>
            <a:r>
              <a:rPr lang="en-US" sz="2000" dirty="0" smtClean="0">
                <a:latin typeface="Helvetica" panose="020B0604020202020204" pitchFamily="34" charset="0"/>
                <a:cs typeface="Helvetica" panose="020B0604020202020204" pitchFamily="34" charset="0"/>
              </a:rPr>
              <a:t>, and </a:t>
            </a:r>
            <a:r>
              <a:rPr lang="en-US" sz="2000" dirty="0" err="1" smtClean="0">
                <a:latin typeface="Helvetica" panose="020B0604020202020204" pitchFamily="34" charset="0"/>
                <a:cs typeface="Helvetica" panose="020B0604020202020204" pitchFamily="34" charset="0"/>
              </a:rPr>
              <a:t>Hiromichi</a:t>
            </a:r>
            <a:r>
              <a:rPr lang="en-US" sz="2000" dirty="0" smtClean="0">
                <a:latin typeface="Helvetica" panose="020B0604020202020204" pitchFamily="34" charset="0"/>
                <a:cs typeface="Helvetica" panose="020B0604020202020204" pitchFamily="34" charset="0"/>
              </a:rPr>
              <a:t> Fujisawa. "Handwritten Digit Recognition: Investigation of Normalization and Feature Extraction Techniques." </a:t>
            </a:r>
            <a:r>
              <a:rPr lang="en-US" sz="2000" i="1" dirty="0" smtClean="0">
                <a:latin typeface="Helvetica" panose="020B0604020202020204" pitchFamily="34" charset="0"/>
                <a:cs typeface="Helvetica" panose="020B0604020202020204" pitchFamily="34" charset="0"/>
              </a:rPr>
              <a:t>Pattern Recognition</a:t>
            </a:r>
            <a:r>
              <a:rPr lang="en-US" sz="2000" dirty="0" smtClean="0">
                <a:latin typeface="Helvetica" panose="020B0604020202020204" pitchFamily="34" charset="0"/>
                <a:cs typeface="Helvetica" panose="020B0604020202020204" pitchFamily="34" charset="0"/>
              </a:rPr>
              <a:t> 37.2 (2004): 265-79. Web.</a:t>
            </a:r>
          </a:p>
        </p:txBody>
      </p:sp>
      <p:sp>
        <p:nvSpPr>
          <p:cNvPr id="11" name="TextBox 10"/>
          <p:cNvSpPr txBox="1"/>
          <p:nvPr/>
        </p:nvSpPr>
        <p:spPr>
          <a:xfrm>
            <a:off x="927101" y="15011400"/>
            <a:ext cx="7973658" cy="1446550"/>
          </a:xfrm>
          <a:prstGeom prst="rect">
            <a:avLst/>
          </a:prstGeom>
          <a:noFill/>
        </p:spPr>
        <p:txBody>
          <a:bodyPr wrap="none" rtlCol="0">
            <a:spAutoFit/>
          </a:bodyPr>
          <a:lstStyle/>
          <a:p>
            <a:r>
              <a:rPr lang="en-US" sz="2200" dirty="0" smtClean="0">
                <a:latin typeface="Helvetica" panose="020B0604020202020204" pitchFamily="34" charset="0"/>
                <a:cs typeface="Helvetica" panose="020B0604020202020204" pitchFamily="34" charset="0"/>
              </a:rPr>
              <a:t>Models</a:t>
            </a:r>
          </a:p>
          <a:p>
            <a:endParaRPr lang="en-US" sz="2200" dirty="0">
              <a:latin typeface="Helvetica" panose="020B0604020202020204" pitchFamily="34" charset="0"/>
              <a:cs typeface="Helvetica" panose="020B0604020202020204" pitchFamily="34" charset="0"/>
            </a:endParaRPr>
          </a:p>
          <a:p>
            <a:r>
              <a:rPr lang="en-US" sz="2200" dirty="0" smtClean="0">
                <a:latin typeface="Helvetica" panose="020B0604020202020204" pitchFamily="34" charset="0"/>
                <a:cs typeface="Helvetica" panose="020B0604020202020204" pitchFamily="34" charset="0"/>
              </a:rPr>
              <a:t>The two best models for this type of machine learning problem</a:t>
            </a:r>
          </a:p>
          <a:p>
            <a:r>
              <a:rPr lang="en-US" sz="2200" dirty="0" smtClean="0">
                <a:latin typeface="Helvetica" panose="020B0604020202020204" pitchFamily="34" charset="0"/>
                <a:cs typeface="Helvetica" panose="020B0604020202020204" pitchFamily="34" charset="0"/>
              </a:rPr>
              <a:t>are: </a:t>
            </a:r>
            <a:endParaRPr lang="en-US" sz="22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392</Words>
  <Application>Microsoft Office PowerPoint</Application>
  <PresentationFormat>Custom</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Tommy</cp:lastModifiedBy>
  <cp:revision>22</cp:revision>
  <dcterms:created xsi:type="dcterms:W3CDTF">2014-07-14T23:05:16Z</dcterms:created>
  <dcterms:modified xsi:type="dcterms:W3CDTF">2014-12-08T06:28:34Z</dcterms:modified>
</cp:coreProperties>
</file>