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8" r:id="rId4"/>
    <p:sldId id="279" r:id="rId5"/>
    <p:sldId id="270" r:id="rId6"/>
    <p:sldId id="271" r:id="rId7"/>
    <p:sldId id="281" r:id="rId8"/>
    <p:sldId id="272" r:id="rId9"/>
    <p:sldId id="273" r:id="rId10"/>
    <p:sldId id="277" r:id="rId11"/>
    <p:sldId id="282" r:id="rId12"/>
    <p:sldId id="283" r:id="rId13"/>
    <p:sldId id="27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BE30B3-24BA-67DF-2777-0D7234987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662E96-6A3C-8587-DE99-EB2145D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D6B67B3-1559-987B-846A-2D61E92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74C704-AE8D-9C60-F6E0-15EE5B01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BE3A978-49E0-1BD7-FFD8-57522317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68F978-4D3A-5700-0BCD-DB53A929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B36B49E-519D-EF49-788C-F13D0DF5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44DB6-276D-19FA-46FE-21BA8793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BD65B5-A483-AC6E-FACD-EBAE6167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A1D52-CB4A-F043-4D84-FB4BD7F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321F7236-F0B7-DEF3-C29D-98E0F45A0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B1F6DF7-9C02-D50C-BFEE-CBFC7EE94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62BD31-2BDF-8AF2-F427-7F886C33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44CF6FE-9C80-3DDC-3AA7-CECB88B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E045640-46EA-D8E3-FCE3-B468803C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0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23289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84819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727" y="224918"/>
            <a:ext cx="719683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1" y="1011238"/>
            <a:ext cx="7179563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69607-136C-95F8-0CF8-9F1B05AD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FED633-0D05-47BF-4A48-46818FF0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E0E3814-8970-DC68-0DED-E8536CBA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1C6BA5-0FD8-0D7B-10AD-7AAC3EBF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6B492E7-9DDC-78DC-DA12-1FF75DF6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0DA2EA-B6AA-F291-4C4B-A3190E2F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586FB5-0FDA-7930-236D-35A0E513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937AEB-7849-7408-9799-EFE9FCD5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B24A08-3282-B58D-90C5-DDB67E84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F98294-9E36-FFAF-E632-9CB29A0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51E262-9691-046F-75CB-EC29BE57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F9512D-B3A0-C8AB-2A19-6288C7B79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6846531-4EA6-1A25-67CB-17397FB7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913A9EE-428A-9A95-B735-EDE2341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218359-BB57-E2B7-2FF4-3EF2EE01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113B5E-FD4C-1306-9E56-0A3AEBF3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51F7D3-4771-A605-4137-C0C18ADE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78A5D7-3D50-D7F6-31E4-9C3B16D9D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E1137AD-2A8B-385A-B51B-89E87BF10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944CDBA-3CDC-A114-134A-79BCDE5FF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F431CF8-4B5C-C388-2126-C73D78ACA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C2200CB-017A-7C32-3095-822E1173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909C5C8-F632-4F15-B98A-70A81F1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79DB628-A2B0-2F6C-FB5C-DF78D3B4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3CB83D-C5B3-0511-2303-01110FDA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34D4CFE-CD84-1D64-879B-9C68192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677809E-F385-9467-3EA4-8967066E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738723-9B9F-0BC3-A287-0FEFE83D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96B6561-2F55-E522-0839-B9D72DE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63A5B40-3C58-2F13-37F0-7F615BFE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9DA45C-FE14-5E54-AFE5-6DE93CE3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EE1D4C-011F-4D91-C29F-3915794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5157E2-7300-D7E2-1C02-08CF3DD1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3F4CDFC-4F28-E4B7-6161-E30E6FAE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AF09136-3134-22E3-148E-93C9AB9D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B0ED74C-548F-4166-F200-710B6DCD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234A2DF-82A5-BB18-8BE1-0292A91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85EE37-389C-4320-6C41-68694D2F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9E9117BA-7EA2-FFC3-3B37-B7701151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5E60222-FC87-34E4-2239-11D4BD2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F68422-C81F-5F64-2CF9-28A37731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8BBDA6D-3D7D-B506-9E11-0927C32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EDB5F0-8BE2-0136-972A-963C4942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D15AC00-5DAA-397D-4089-2C3E4985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A2B40D1-87ED-481B-EB05-80211800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C2FC428-52C7-20F0-C2CD-A915B9E9F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033C2-B833-4C07-9269-69A49793566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67FDE3-CC1E-17A2-A375-37B7A523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026690C-0C81-ADF2-B33B-9E7191FB7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2098D-A124-40D8-9022-C4BECEB52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-foundation.org/openaccess/content_cvpr_2016/papers/Gatys_Image_Style_Transfer_CVPR_2016_paper.pdf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7013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1937012" y="2421636"/>
            <a:ext cx="826769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IMAGE STYLE TRANSFER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1937012" y="356762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LE CHI ANH - 20224296</a:t>
            </a:r>
          </a:p>
          <a:p>
            <a:r>
              <a:rPr lang="en-US" sz="2800" b="0" dirty="0"/>
              <a:t>NGUYEN TRONG NGHIA - 20224274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75439-C546-9CBA-8E78-5DCC99F4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29C91-97A4-620C-A074-45E1132D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hỗ dành sẵn cho Nội dung 6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6111E993-1044-58E3-7976-ACB9FA08D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87" y="2140973"/>
            <a:ext cx="3127249" cy="25760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95D174-A2F2-BFEF-4D84-84720C21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4.Result</a:t>
            </a:r>
          </a:p>
        </p:txBody>
      </p:sp>
      <p:pic>
        <p:nvPicPr>
          <p:cNvPr id="9" name="Hình ảnh 8" descr="Ảnh có chứa trang phục, người, đàn ông, Áo phông&#10;&#10;Mô tả được tạo tự động">
            <a:extLst>
              <a:ext uri="{FF2B5EF4-FFF2-40B4-BE49-F238E27FC236}">
                <a16:creationId xmlns:a16="http://schemas.microsoft.com/office/drawing/2014/main" id="{C62F8156-924B-414B-E02B-F4118AAFB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7" y="2140973"/>
            <a:ext cx="3033268" cy="2576054"/>
          </a:xfrm>
          <a:prstGeom prst="rect">
            <a:avLst/>
          </a:prstGeom>
        </p:spPr>
      </p:pic>
      <p:pic>
        <p:nvPicPr>
          <p:cNvPr id="11" name="Hình ảnh 10" descr="Ảnh có chứa ảnh chụp màn hình, người, tác phẩm nghệ thuật&#10;&#10;Mô tả được tạo tự động">
            <a:extLst>
              <a:ext uri="{FF2B5EF4-FFF2-40B4-BE49-F238E27FC236}">
                <a16:creationId xmlns:a16="http://schemas.microsoft.com/office/drawing/2014/main" id="{A8C0C401-A53B-BD56-D795-5B6D4B01D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19" y="2140973"/>
            <a:ext cx="2576054" cy="2576054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85B52C7-BF96-AAB0-6716-1430707950AA}"/>
              </a:ext>
            </a:extLst>
          </p:cNvPr>
          <p:cNvSpPr txBox="1"/>
          <p:nvPr/>
        </p:nvSpPr>
        <p:spPr>
          <a:xfrm>
            <a:off x="4049348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2985511-3745-B768-7648-F00E230E89CD}"/>
              </a:ext>
            </a:extLst>
          </p:cNvPr>
          <p:cNvSpPr txBox="1"/>
          <p:nvPr/>
        </p:nvSpPr>
        <p:spPr>
          <a:xfrm>
            <a:off x="8106236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B54FB23-59F2-93DC-8C76-6F6171547EAE}"/>
              </a:ext>
            </a:extLst>
          </p:cNvPr>
          <p:cNvSpPr txBox="1"/>
          <p:nvPr/>
        </p:nvSpPr>
        <p:spPr>
          <a:xfrm>
            <a:off x="117170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image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AB46DA8-1729-9EDC-A3DC-393662F1F47D}"/>
              </a:ext>
            </a:extLst>
          </p:cNvPr>
          <p:cNvSpPr txBox="1"/>
          <p:nvPr/>
        </p:nvSpPr>
        <p:spPr>
          <a:xfrm>
            <a:off x="528234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image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B8B6D38-DA2A-8DEF-590F-467B29D7880A}"/>
              </a:ext>
            </a:extLst>
          </p:cNvPr>
          <p:cNvSpPr txBox="1"/>
          <p:nvPr/>
        </p:nvSpPr>
        <p:spPr>
          <a:xfrm>
            <a:off x="9164378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29951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A165A-8012-0166-2935-8504080D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2C4B39-F65F-3FE5-711C-DC257565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63A1-4EC3-6DA3-AC54-5B601BBF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Challenges and future works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E7149FF-BB90-551D-B364-CABD0C4B8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436" y="1551305"/>
            <a:ext cx="1128420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High Computational Cost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Requires GPUs for real-time applications.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Temporal Consistency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Difficult to apply consistently across video frames.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Style Generalization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Models struggle with entirely new styles or complex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C6206-2716-6CC6-BBA9-3964FC04E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EC35F-7EAD-8BFA-7C12-9609E32B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6C2EBB-F2B0-762C-7453-4E17B21A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Challenges and future works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CDEA573-05E3-912C-8CEE-CEFC153DA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" y="1560449"/>
            <a:ext cx="11457432" cy="4351338"/>
          </a:xfrm>
        </p:spPr>
        <p:txBody>
          <a:bodyPr/>
          <a:lstStyle/>
          <a:p>
            <a:pPr lvl="0" algn="just"/>
            <a:r>
              <a:rPr lang="en-US" b="1" dirty="0"/>
              <a:t>Faster Techniques</a:t>
            </a:r>
            <a:r>
              <a:rPr lang="en-US" dirty="0"/>
              <a:t>: Explore GANs and lightweight models for real-time performance.</a:t>
            </a:r>
          </a:p>
          <a:p>
            <a:pPr lvl="0" algn="just"/>
            <a:r>
              <a:rPr lang="en-US" b="1" dirty="0"/>
              <a:t>Multimodal Style Transfer</a:t>
            </a:r>
            <a:r>
              <a:rPr lang="en-US" dirty="0"/>
              <a:t>: Combine multiple styles in a single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9642-0D45-F0F5-CF25-0E6DA75B2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1A3DD-320A-66F2-0B74-704F0CE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65A6-D734-6344-F0C1-0387EBCB6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11173460" cy="4351338"/>
          </a:xfrm>
        </p:spPr>
        <p:txBody>
          <a:bodyPr/>
          <a:lstStyle/>
          <a:p>
            <a:pPr marL="342900" marR="0" lvl="0" indent="-342900"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Image Style Transfer Using Convolutional Neural Networks: </a:t>
            </a:r>
            <a:r>
              <a:rPr lang="en-US" sz="3200" u="sng" dirty="0"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cv-foundation.org/</a:t>
            </a:r>
            <a:r>
              <a:rPr lang="en-US" sz="3200" u="sng" dirty="0" err="1"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openaccess</a:t>
            </a:r>
            <a:r>
              <a:rPr lang="en-US" sz="3200" u="sng" dirty="0"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hlinkClick r:id="rId2"/>
              </a:rPr>
              <a:t>/content_cvpr_2016/papers/Gatys_Image_Style_Transfer_CVPR_2016_paper.pdf</a:t>
            </a:r>
            <a:endParaRPr lang="en-US" sz="3200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marL="342900" marR="0" lvl="0" indent="-342900">
              <a:buFont typeface="Times New Roman" panose="02020603050405020304" pitchFamily="18" charset="0"/>
              <a:buChar char="-"/>
            </a:pP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GitHub code: </a:t>
            </a:r>
          </a:p>
          <a:p>
            <a:pPr marL="0" marR="0" lvl="0" indent="0"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https://github.com/Aleadinglight/Pytorch-VGG-19/blob/master/VGG_19.ipynb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27541A-E41C-0C0C-9535-96EF9C59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Reference</a:t>
            </a:r>
          </a:p>
        </p:txBody>
      </p:sp>
    </p:spTree>
    <p:extLst>
      <p:ext uri="{BB962C8B-B14F-4D97-AF65-F5344CB8AC3E}">
        <p14:creationId xmlns:p14="http://schemas.microsoft.com/office/powerpoint/2010/main" val="161486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5705095" y="3021992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Challenges and future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ADD2-E91F-EA4F-3866-76A5719CC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36C006-ABE3-E54B-323E-81F79A2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2AE01-DFB7-C5BC-3C8B-9E7B4514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1.Introduction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25D3305-C98A-D278-6524-1D1707184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423289"/>
            <a:ext cx="11905488" cy="4351338"/>
          </a:xfrm>
        </p:spPr>
        <p:txBody>
          <a:bodyPr/>
          <a:lstStyle/>
          <a:p>
            <a:r>
              <a:rPr lang="en-US" sz="2400" b="1" dirty="0"/>
              <a:t>Definition: </a:t>
            </a:r>
            <a:r>
              <a:rPr lang="en-US" sz="2400" dirty="0"/>
              <a:t>Technique to blend the artistic style of one image ("style image") with the structural content of another image ("content image").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b="1" dirty="0"/>
              <a:t>Application: </a:t>
            </a:r>
          </a:p>
          <a:p>
            <a:pPr lvl="1"/>
            <a:r>
              <a:rPr lang="en-US" dirty="0"/>
              <a:t>Artistic rendering (turn photos into Van Gogh- like paintings)</a:t>
            </a:r>
          </a:p>
          <a:p>
            <a:pPr lvl="1"/>
            <a:r>
              <a:rPr lang="en-US" dirty="0"/>
              <a:t>Photo editing (customizable filters)</a:t>
            </a:r>
          </a:p>
          <a:p>
            <a:pPr lvl="1"/>
            <a:r>
              <a:rPr lang="en-US" dirty="0"/>
              <a:t>Game design and animation (unique visual effects)</a:t>
            </a:r>
          </a:p>
          <a:p>
            <a:pPr lvl="1"/>
            <a:r>
              <a:rPr lang="en-US" dirty="0"/>
              <a:t>Virtual and Augmented Reality (AR filters, immersive designs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7BF2E-8E4A-F1F1-7046-23AB0686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9B467-4450-D164-2AFD-4671E96F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35CCB8-B961-3D35-747D-14A56EE2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1.Introduction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325E55B-DAC0-B584-CC91-BC64EB7B4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423289"/>
            <a:ext cx="11905488" cy="4351338"/>
          </a:xfrm>
        </p:spPr>
        <p:txBody>
          <a:bodyPr/>
          <a:lstStyle/>
          <a:p>
            <a:r>
              <a:rPr lang="en-US" sz="2400" b="1" dirty="0"/>
              <a:t>Objective:</a:t>
            </a:r>
          </a:p>
          <a:p>
            <a:pPr marL="0" indent="0">
              <a:buNone/>
            </a:pPr>
            <a:r>
              <a:rPr lang="en-US" sz="2400" dirty="0"/>
              <a:t>Generate a new image that preserves the content of the original image while adopting the style of a reference image.</a:t>
            </a:r>
          </a:p>
          <a:p>
            <a:r>
              <a:rPr lang="en-US" sz="2400" b="1" dirty="0"/>
              <a:t>Key Components:</a:t>
            </a:r>
          </a:p>
          <a:p>
            <a:pPr marL="0" indent="0">
              <a:buNone/>
            </a:pPr>
            <a:r>
              <a:rPr lang="en-US" sz="2400" dirty="0"/>
              <a:t>Content loss: Ensures that the output image retains the spatial structure of the content image.</a:t>
            </a:r>
          </a:p>
          <a:p>
            <a:pPr marL="0" indent="0">
              <a:buNone/>
            </a:pPr>
            <a:r>
              <a:rPr lang="en-US" sz="2400" dirty="0"/>
              <a:t>Style loss: Captures textures, patterns, and color distributions from the style image.</a:t>
            </a:r>
          </a:p>
          <a:p>
            <a:r>
              <a:rPr lang="en-US" sz="2400" b="1" dirty="0"/>
              <a:t>Why CNNs?:</a:t>
            </a:r>
          </a:p>
          <a:p>
            <a:pPr marL="0" indent="0">
              <a:buNone/>
            </a:pPr>
            <a:r>
              <a:rPr lang="en-US" sz="2400" dirty="0"/>
              <a:t>CNNs learn hierarchical feature representations, making them ideal for isolating style and content features at different layers.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hỗ dành sẵn cho Nội dung 6" descr="Ảnh có chứa đồng hồ&#10;&#10;Mô tả được tạo tự động">
            <a:extLst>
              <a:ext uri="{FF2B5EF4-FFF2-40B4-BE49-F238E27FC236}">
                <a16:creationId xmlns:a16="http://schemas.microsoft.com/office/drawing/2014/main" id="{8F2C4463-9B6B-D398-20B6-FBAA01037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87" y="2140973"/>
            <a:ext cx="3127249" cy="257605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1.Introduction</a:t>
            </a:r>
          </a:p>
        </p:txBody>
      </p:sp>
      <p:pic>
        <p:nvPicPr>
          <p:cNvPr id="9" name="Hình ảnh 8" descr="Ảnh có chứa trang phục, người, đàn ông, Áo phông&#10;&#10;Mô tả được tạo tự động">
            <a:extLst>
              <a:ext uri="{FF2B5EF4-FFF2-40B4-BE49-F238E27FC236}">
                <a16:creationId xmlns:a16="http://schemas.microsoft.com/office/drawing/2014/main" id="{F56F6988-6F1C-BD51-C0B9-C0E5F56EB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37" y="2140973"/>
            <a:ext cx="3033268" cy="2576054"/>
          </a:xfrm>
          <a:prstGeom prst="rect">
            <a:avLst/>
          </a:prstGeom>
        </p:spPr>
      </p:pic>
      <p:pic>
        <p:nvPicPr>
          <p:cNvPr id="11" name="Hình ảnh 10" descr="Ảnh có chứa ảnh chụp màn hình, người, tác phẩm nghệ thuật&#10;&#10;Mô tả được tạo tự động">
            <a:extLst>
              <a:ext uri="{FF2B5EF4-FFF2-40B4-BE49-F238E27FC236}">
                <a16:creationId xmlns:a16="http://schemas.microsoft.com/office/drawing/2014/main" id="{0AEED126-05F8-99B9-C017-6FCEE0DCC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19" y="2140973"/>
            <a:ext cx="2576054" cy="2576054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E10CE00-E062-69BF-DD3F-4B0DFB19605F}"/>
              </a:ext>
            </a:extLst>
          </p:cNvPr>
          <p:cNvSpPr txBox="1"/>
          <p:nvPr/>
        </p:nvSpPr>
        <p:spPr>
          <a:xfrm>
            <a:off x="4049348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A77E764-0023-6421-FACA-6142DF66480E}"/>
              </a:ext>
            </a:extLst>
          </p:cNvPr>
          <p:cNvSpPr txBox="1"/>
          <p:nvPr/>
        </p:nvSpPr>
        <p:spPr>
          <a:xfrm>
            <a:off x="8106236" y="2967335"/>
            <a:ext cx="539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42A00FF-BCAD-90BD-267C-98580564B0A2}"/>
              </a:ext>
            </a:extLst>
          </p:cNvPr>
          <p:cNvSpPr txBox="1"/>
          <p:nvPr/>
        </p:nvSpPr>
        <p:spPr>
          <a:xfrm>
            <a:off x="117170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image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BD6FFCC-2912-0DDF-15E8-66BAA825CDD5}"/>
              </a:ext>
            </a:extLst>
          </p:cNvPr>
          <p:cNvSpPr txBox="1"/>
          <p:nvPr/>
        </p:nvSpPr>
        <p:spPr>
          <a:xfrm>
            <a:off x="5282343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image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7E067D6-F898-3074-5649-2DA1664B85DC}"/>
              </a:ext>
            </a:extLst>
          </p:cNvPr>
          <p:cNvSpPr txBox="1"/>
          <p:nvPr/>
        </p:nvSpPr>
        <p:spPr>
          <a:xfrm>
            <a:off x="9164378" y="4744459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0D0B-EE80-38EB-817E-E7DF9B11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4F4DC-DFD7-0096-188A-0EEE2BCC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41F8-B21A-7674-5D20-2CB8E8382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104" y="1423289"/>
            <a:ext cx="10926064" cy="4351338"/>
          </a:xfrm>
        </p:spPr>
        <p:txBody>
          <a:bodyPr/>
          <a:lstStyle/>
          <a:p>
            <a:pPr lvl="0"/>
            <a:r>
              <a:rPr lang="en-US" sz="2400" b="1" dirty="0"/>
              <a:t>VGG-19</a:t>
            </a:r>
            <a:r>
              <a:rPr lang="en-US" sz="2400" dirty="0"/>
              <a:t>: </a:t>
            </a:r>
            <a:r>
              <a:rPr lang="vi-VN" sz="2400" dirty="0"/>
              <a:t>A </a:t>
            </a:r>
            <a:r>
              <a:rPr lang="vi-VN" sz="2400" dirty="0" err="1"/>
              <a:t>widely</a:t>
            </a:r>
            <a:r>
              <a:rPr lang="vi-VN" sz="2400" dirty="0"/>
              <a:t> </a:t>
            </a:r>
            <a:r>
              <a:rPr lang="vi-VN" sz="2400" dirty="0" err="1"/>
              <a:t>used</a:t>
            </a:r>
            <a:r>
              <a:rPr lang="vi-VN" sz="2400" dirty="0"/>
              <a:t> CNN </a:t>
            </a:r>
            <a:r>
              <a:rPr lang="vi-VN" sz="2400" dirty="0" err="1"/>
              <a:t>trained</a:t>
            </a:r>
            <a:r>
              <a:rPr lang="vi-VN" sz="2400" dirty="0"/>
              <a:t> </a:t>
            </a:r>
            <a:r>
              <a:rPr lang="vi-VN" sz="2400" dirty="0" err="1"/>
              <a:t>on</a:t>
            </a:r>
            <a:r>
              <a:rPr lang="vi-VN" sz="2400" dirty="0"/>
              <a:t> </a:t>
            </a:r>
            <a:r>
              <a:rPr lang="vi-VN" sz="2400" dirty="0" err="1"/>
              <a:t>ImageNet</a:t>
            </a:r>
            <a:r>
              <a:rPr lang="vi-VN" sz="2400" dirty="0"/>
              <a:t>.</a:t>
            </a:r>
            <a:endParaRPr lang="en-US" sz="2400" dirty="0"/>
          </a:p>
          <a:p>
            <a:pPr lvl="1"/>
            <a:r>
              <a:rPr lang="vi-VN" dirty="0" err="1"/>
              <a:t>Activations</a:t>
            </a:r>
            <a:r>
              <a:rPr lang="vi-VN" dirty="0"/>
              <a:t> in </a:t>
            </a:r>
            <a:r>
              <a:rPr lang="vi-VN" dirty="0" err="1"/>
              <a:t>deeper</a:t>
            </a:r>
            <a:r>
              <a:rPr lang="vi-VN" dirty="0"/>
              <a:t> </a:t>
            </a:r>
            <a:r>
              <a:rPr lang="vi-VN" dirty="0" err="1"/>
              <a:t>layers</a:t>
            </a:r>
            <a:r>
              <a:rPr lang="vi-VN" dirty="0"/>
              <a:t> </a:t>
            </a:r>
            <a:r>
              <a:rPr lang="vi-VN" dirty="0" err="1"/>
              <a:t>encode</a:t>
            </a:r>
            <a:r>
              <a:rPr lang="vi-VN" dirty="0"/>
              <a:t> </a:t>
            </a:r>
            <a:r>
              <a:rPr lang="vi-VN" dirty="0" err="1"/>
              <a:t>content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vi-VN" dirty="0" err="1"/>
              <a:t>Activations</a:t>
            </a:r>
            <a:r>
              <a:rPr lang="vi-VN" dirty="0"/>
              <a:t> in </a:t>
            </a:r>
            <a:r>
              <a:rPr lang="vi-VN" dirty="0" err="1"/>
              <a:t>shallower</a:t>
            </a:r>
            <a:r>
              <a:rPr lang="vi-VN" dirty="0"/>
              <a:t> </a:t>
            </a:r>
            <a:r>
              <a:rPr lang="vi-VN" dirty="0" err="1"/>
              <a:t>layers</a:t>
            </a:r>
            <a:r>
              <a:rPr lang="vi-VN" dirty="0"/>
              <a:t> </a:t>
            </a:r>
            <a:r>
              <a:rPr lang="vi-VN" dirty="0" err="1"/>
              <a:t>encode</a:t>
            </a:r>
            <a:r>
              <a:rPr lang="vi-VN" dirty="0"/>
              <a:t> </a:t>
            </a:r>
            <a:r>
              <a:rPr lang="vi-VN" dirty="0" err="1"/>
              <a:t>style</a:t>
            </a:r>
            <a:r>
              <a:rPr lang="vi-VN" dirty="0"/>
              <a:t>.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CNN</a:t>
            </a:r>
            <a:r>
              <a:rPr lang="en-US" sz="2400" dirty="0"/>
              <a:t>: </a:t>
            </a:r>
            <a:r>
              <a:rPr lang="vi-VN" sz="2400" dirty="0" err="1"/>
              <a:t>Essential</a:t>
            </a:r>
            <a:r>
              <a:rPr lang="vi-VN" sz="2400" dirty="0"/>
              <a:t> </a:t>
            </a:r>
            <a:r>
              <a:rPr lang="vi-VN" sz="2400" dirty="0" err="1"/>
              <a:t>for</a:t>
            </a:r>
            <a:r>
              <a:rPr lang="vi-VN" sz="2400" dirty="0"/>
              <a:t> </a:t>
            </a:r>
            <a:r>
              <a:rPr lang="vi-VN" sz="2400" dirty="0" err="1"/>
              <a:t>feature</a:t>
            </a:r>
            <a:r>
              <a:rPr lang="vi-VN" sz="2400" dirty="0"/>
              <a:t> </a:t>
            </a:r>
            <a:r>
              <a:rPr lang="vi-VN" sz="2400" dirty="0" err="1"/>
              <a:t>extraction</a:t>
            </a:r>
            <a:r>
              <a:rPr lang="vi-VN" sz="2400" dirty="0"/>
              <a:t> </a:t>
            </a:r>
            <a:r>
              <a:rPr lang="vi-VN" sz="2400" dirty="0" err="1"/>
              <a:t>from</a:t>
            </a:r>
            <a:r>
              <a:rPr lang="vi-VN" sz="2400" dirty="0"/>
              <a:t> </a:t>
            </a:r>
            <a:r>
              <a:rPr lang="vi-VN" sz="2400" dirty="0" err="1"/>
              <a:t>images</a:t>
            </a:r>
            <a:r>
              <a:rPr lang="vi-VN" sz="2400" dirty="0"/>
              <a:t>.</a:t>
            </a:r>
            <a:endParaRPr lang="en-US" sz="2400" dirty="0"/>
          </a:p>
          <a:p>
            <a:r>
              <a:rPr lang="en-US" sz="2400" b="1" dirty="0"/>
              <a:t>Image to fixed resolution</a:t>
            </a:r>
            <a:r>
              <a:rPr lang="en-US" sz="2400" dirty="0"/>
              <a:t>: 512x512</a:t>
            </a:r>
          </a:p>
          <a:p>
            <a:r>
              <a:rPr lang="en-US" sz="2400" b="1" dirty="0"/>
              <a:t>Extracted feature</a:t>
            </a:r>
            <a:r>
              <a:rPr lang="en-US" sz="2400" dirty="0"/>
              <a:t>: Content feature, Style feature</a:t>
            </a:r>
          </a:p>
          <a:p>
            <a:endParaRPr lang="en-US" sz="2400" b="1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F462B7-1643-C91C-7CEF-E3BCC96E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Methods</a:t>
            </a:r>
          </a:p>
        </p:txBody>
      </p:sp>
    </p:spTree>
    <p:extLst>
      <p:ext uri="{BB962C8B-B14F-4D97-AF65-F5344CB8AC3E}">
        <p14:creationId xmlns:p14="http://schemas.microsoft.com/office/powerpoint/2010/main" val="17812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5E3C0-E908-E232-B454-2E57614A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F32-FAF6-E0B0-4FA5-60325298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ED1BB-0628-5D7E-FD8E-9C24302A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78EB554-6CE0-F48D-2C83-AD8C0B40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272" y="676657"/>
            <a:ext cx="7729728" cy="4821953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53A87EF8-8F73-4621-5975-3AABBEA0ECE1}"/>
              </a:ext>
            </a:extLst>
          </p:cNvPr>
          <p:cNvSpPr txBox="1"/>
          <p:nvPr/>
        </p:nvSpPr>
        <p:spPr>
          <a:xfrm>
            <a:off x="4462272" y="5696534"/>
            <a:ext cx="7729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Step to do: </a:t>
            </a:r>
            <a:r>
              <a:rPr lang="vi-VN" sz="1400" b="1" dirty="0">
                <a:latin typeface="Calibri" panose="020F0502020204030204" pitchFamily="34" charset="0"/>
                <a:cs typeface="Calibri" panose="020F0502020204030204" pitchFamily="34" charset="0"/>
              </a:rPr>
              <a:t>https://www.cvfoundation.org/openaccess/content_cvpr_2016/papers/Gatys_Image_Style_Transfer_CVPR_2016_paper.pdf</a:t>
            </a:r>
          </a:p>
        </p:txBody>
      </p:sp>
    </p:spTree>
    <p:extLst>
      <p:ext uri="{BB962C8B-B14F-4D97-AF65-F5344CB8AC3E}">
        <p14:creationId xmlns:p14="http://schemas.microsoft.com/office/powerpoint/2010/main" val="3427706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D817-E2F9-0196-437C-89D0535C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E8BD9-F6CB-F1DE-E4B6-75128473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59877-81A8-E533-3D21-BF4D5E981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05104" y="1423289"/>
                <a:ext cx="1096264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2 image: content and style</a:t>
                </a:r>
              </a:p>
              <a:p>
                <a:r>
                  <a:rPr lang="en-US" dirty="0"/>
                  <a:t>Feature extraction: content layer and 5 style layers</a:t>
                </a:r>
              </a:p>
              <a:p>
                <a:r>
                  <a:rPr lang="en-US" sz="2800" b="1" dirty="0"/>
                  <a:t>Loss Functions Drive the Optimization Process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r>
                  <a:rPr lang="en-US" sz="2800" dirty="0"/>
                  <a:t>Define how well the generated image matches the desired content and style.</a:t>
                </a:r>
                <a:br>
                  <a:rPr lang="en-US" sz="2800" dirty="0"/>
                </a:br>
                <a:r>
                  <a:rPr lang="en-US" sz="2800" b="1" dirty="0"/>
                  <a:t>1. Content Loss</a:t>
                </a:r>
                <a:r>
                  <a:rPr lang="en-US" sz="2800" dirty="0"/>
                  <a:t>: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vi-VN" sz="2800" dirty="0"/>
                  <a:t>L_content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Measures the difference in feature maps between the content image and the generated image.</a:t>
                </a:r>
                <a:br>
                  <a:rPr lang="en-US" sz="2800" dirty="0"/>
                </a:br>
                <a:r>
                  <a:rPr lang="en-US" sz="2800" b="1" dirty="0"/>
                  <a:t>2. Style Loss</a:t>
                </a:r>
                <a:r>
                  <a:rPr lang="en-US" sz="2800" dirty="0"/>
                  <a:t>: 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pl-PL" sz="2800" dirty="0"/>
                  <a:t>L_style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sz="2800" dirty="0"/>
                </a:br>
                <a:r>
                  <a:rPr lang="en-US" sz="2800" dirty="0"/>
                  <a:t>Compares the correlations between feature maps using Gram matrices.</a:t>
                </a:r>
                <a:br>
                  <a:rPr lang="en-US" sz="2800" dirty="0"/>
                </a:br>
                <a:r>
                  <a:rPr lang="en-US" sz="2800" b="1" dirty="0"/>
                  <a:t>3. Total Loss</a:t>
                </a:r>
                <a:r>
                  <a:rPr lang="en-US" sz="2800" dirty="0"/>
                  <a:t>: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2800" dirty="0"/>
                  <a:t> </a:t>
                </a:r>
                <a:r>
                  <a:rPr lang="fr-FR" sz="2800" dirty="0" err="1"/>
                  <a:t>L_total</a:t>
                </a:r>
                <a:r>
                  <a:rPr lang="fr-FR" sz="2800" dirty="0"/>
                  <a:t> = α * </a:t>
                </a:r>
                <a:r>
                  <a:rPr lang="fr-FR" sz="2800" dirty="0" err="1"/>
                  <a:t>L_content</a:t>
                </a:r>
                <a:r>
                  <a:rPr lang="fr-FR" sz="2800" dirty="0"/>
                  <a:t> + β * </a:t>
                </a:r>
                <a:r>
                  <a:rPr lang="fr-FR" sz="2800" dirty="0" err="1"/>
                  <a:t>L_style</a:t>
                </a:r>
                <a:endParaRPr lang="fr-FR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59877-81A8-E533-3D21-BF4D5E981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05104" y="1423289"/>
                <a:ext cx="10962640" cy="4351338"/>
              </a:xfrm>
              <a:blipFill>
                <a:blip r:embed="rId2"/>
                <a:stretch>
                  <a:fillRect l="-667" t="-30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9BE4C319-4A79-8EAA-A325-5018FFB2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3.Experiments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956C5E29-94E3-B13A-A54B-4D1FC5A8B4F1}"/>
              </a:ext>
            </a:extLst>
          </p:cNvPr>
          <p:cNvSpPr txBox="1"/>
          <p:nvPr/>
        </p:nvSpPr>
        <p:spPr>
          <a:xfrm>
            <a:off x="237425" y="5657671"/>
            <a:ext cx="12033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US" sz="1800" b="1" dirty="0"/>
              <a:t>The loss function fro</a:t>
            </a:r>
            <a:r>
              <a:rPr lang="en-US" b="1" dirty="0"/>
              <a:t>m:</a:t>
            </a:r>
            <a:r>
              <a:rPr lang="en-US" sz="1800" b="1" dirty="0"/>
              <a:t> </a:t>
            </a:r>
            <a:r>
              <a:rPr lang="vi-VN" sz="1800" b="1" dirty="0">
                <a:latin typeface="Calibri" panose="020F0502020204030204" pitchFamily="34" charset="0"/>
                <a:cs typeface="Calibri" panose="020F0502020204030204" pitchFamily="34" charset="0"/>
              </a:rPr>
              <a:t>https://www.cvfoundation.org/openaccess/content_cvpr_2016/papers/Gatys_Image_Style_Transfer_CVPR_2016_paper.pdf</a:t>
            </a:r>
          </a:p>
        </p:txBody>
      </p:sp>
    </p:spTree>
    <p:extLst>
      <p:ext uri="{BB962C8B-B14F-4D97-AF65-F5344CB8AC3E}">
        <p14:creationId xmlns:p14="http://schemas.microsoft.com/office/powerpoint/2010/main" val="21015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DC1E8-3291-E27D-30F9-401A2BEF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DC004-3775-8D6E-038D-FFE3DB4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FE098E-FE4F-5C1A-38FF-45FADF81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4. Result</a:t>
            </a:r>
            <a:endParaRPr lang="en-US" dirty="0"/>
          </a:p>
        </p:txBody>
      </p:sp>
      <p:pic>
        <p:nvPicPr>
          <p:cNvPr id="27" name="Picture 19">
            <a:extLst>
              <a:ext uri="{FF2B5EF4-FFF2-40B4-BE49-F238E27FC236}">
                <a16:creationId xmlns:a16="http://schemas.microsoft.com/office/drawing/2014/main" id="{BAC537DC-5787-67E4-A0D5-70AA5890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64" y="1359393"/>
            <a:ext cx="3214700" cy="2449295"/>
          </a:xfrm>
          <a:prstGeom prst="rect">
            <a:avLst/>
          </a:prstGeom>
        </p:spPr>
      </p:pic>
      <p:pic>
        <p:nvPicPr>
          <p:cNvPr id="29" name="Picture 17">
            <a:extLst>
              <a:ext uri="{FF2B5EF4-FFF2-40B4-BE49-F238E27FC236}">
                <a16:creationId xmlns:a16="http://schemas.microsoft.com/office/drawing/2014/main" id="{F1773BEF-BBF8-B9A7-3612-BB224C2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6" y="1365063"/>
            <a:ext cx="3260056" cy="2443625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CFAB11F0-C54C-388B-A5C3-E2190162D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96" y="1483935"/>
            <a:ext cx="3197691" cy="2454965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C9D860D-A6C3-A9DF-C2DC-061E1AAFD2C3}"/>
              </a:ext>
            </a:extLst>
          </p:cNvPr>
          <p:cNvSpPr txBox="1"/>
          <p:nvPr/>
        </p:nvSpPr>
        <p:spPr>
          <a:xfrm>
            <a:off x="1095417" y="4058150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 loss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46F8E5D-8428-A47D-B3C9-51E5FD29B7AB}"/>
              </a:ext>
            </a:extLst>
          </p:cNvPr>
          <p:cNvSpPr txBox="1"/>
          <p:nvPr/>
        </p:nvSpPr>
        <p:spPr>
          <a:xfrm>
            <a:off x="5234940" y="4128254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Style loss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4D218CD4-104D-EDC6-AE34-A1F84C995409}"/>
              </a:ext>
            </a:extLst>
          </p:cNvPr>
          <p:cNvSpPr txBox="1"/>
          <p:nvPr/>
        </p:nvSpPr>
        <p:spPr>
          <a:xfrm>
            <a:off x="9421687" y="4183118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loss</a:t>
            </a:r>
          </a:p>
        </p:txBody>
      </p:sp>
    </p:spTree>
    <p:extLst>
      <p:ext uri="{BB962C8B-B14F-4D97-AF65-F5344CB8AC3E}">
        <p14:creationId xmlns:p14="http://schemas.microsoft.com/office/powerpoint/2010/main" val="397517826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595</Words>
  <Application>Microsoft Office PowerPoint</Application>
  <PresentationFormat>Màn hình rộng</PresentationFormat>
  <Paragraphs>86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Lato</vt:lpstr>
      <vt:lpstr>Times New Roman</vt:lpstr>
      <vt:lpstr>Chủ đề Office</vt:lpstr>
      <vt:lpstr>Bản trình bày PowerPoint</vt:lpstr>
      <vt:lpstr>TABLE OF CONTENTS</vt:lpstr>
      <vt:lpstr>1.Introduction</vt:lpstr>
      <vt:lpstr>1.Introduction</vt:lpstr>
      <vt:lpstr>1.Introduction</vt:lpstr>
      <vt:lpstr>2. Methods</vt:lpstr>
      <vt:lpstr>2.methods</vt:lpstr>
      <vt:lpstr>3.Experiments</vt:lpstr>
      <vt:lpstr>4. Result</vt:lpstr>
      <vt:lpstr>4.Result</vt:lpstr>
      <vt:lpstr>5. Challenges and future works</vt:lpstr>
      <vt:lpstr>5. Challenges and future works</vt:lpstr>
      <vt:lpstr>6. Reference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Trong Nghia 20224274</dc:creator>
  <cp:lastModifiedBy>Nguyen Trong Nghia 20224274</cp:lastModifiedBy>
  <cp:revision>6</cp:revision>
  <dcterms:created xsi:type="dcterms:W3CDTF">2025-01-05T14:32:03Z</dcterms:created>
  <dcterms:modified xsi:type="dcterms:W3CDTF">2025-01-06T15:41:47Z</dcterms:modified>
</cp:coreProperties>
</file>