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slide" Target="slides/slide1.xml"/><Relationship Id="rId19" Type="http://schemas.openxmlformats.org/officeDocument/2006/relationships/font" Target="fonts/Merriweather-boldItalic.fntdata"/><Relationship Id="rId6" Type="http://schemas.openxmlformats.org/officeDocument/2006/relationships/slide" Target="slides/slide2.xml"/><Relationship Id="rId18" Type="http://schemas.openxmlformats.org/officeDocument/2006/relationships/font" Target="fonts/Merriweather-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abeca808c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7abeca808c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abeca808c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7abeca808c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abeca808c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7abeca808c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abeca808c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7abeca808c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2"/>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5" name="Google Shape;75;p11"/>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2"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1" name="Google Shape;81;p12"/>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 name="Google Shape;24;p3"/>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1851" y="4589465"/>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0" name="Google Shape;30;p4"/>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7" name="Google Shape;37;p5"/>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3" name="Google Shape;43;p6"/>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6"/>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5" name="Google Shape;45;p6"/>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6"/>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2" name="Google Shape;62;p9"/>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7"/>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9" name="Google Shape;69;p10"/>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1"/>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3" name="Google Shape;13;p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4" name="Google Shape;14;p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87" name="Shape 87"/>
        <p:cNvGrpSpPr/>
        <p:nvPr/>
      </p:nvGrpSpPr>
      <p:grpSpPr>
        <a:xfrm>
          <a:off x="0" y="0"/>
          <a:ext cx="0" cy="0"/>
          <a:chOff x="0" y="0"/>
          <a:chExt cx="0" cy="0"/>
        </a:xfrm>
      </p:grpSpPr>
      <p:sp>
        <p:nvSpPr>
          <p:cNvPr id="88" name="Google Shape;88;p13"/>
          <p:cNvSpPr txBox="1"/>
          <p:nvPr>
            <p:ph type="ctrTitle"/>
          </p:nvPr>
        </p:nvSpPr>
        <p:spPr>
          <a:xfrm>
            <a:off x="717452" y="1160244"/>
            <a:ext cx="10757096" cy="2164823"/>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4800"/>
              <a:buFont typeface="Merriweather"/>
              <a:buNone/>
            </a:pPr>
            <a:r>
              <a:rPr b="1" lang="en-US" sz="4800">
                <a:solidFill>
                  <a:srgbClr val="434343"/>
                </a:solidFill>
                <a:latin typeface="Merriweather"/>
                <a:ea typeface="Merriweather"/>
                <a:cs typeface="Merriweather"/>
                <a:sym typeface="Merriweather"/>
              </a:rPr>
              <a:t>Web Front End cho người mới</a:t>
            </a:r>
            <a:br>
              <a:rPr b="1" lang="en-US" sz="3000">
                <a:solidFill>
                  <a:srgbClr val="434343"/>
                </a:solidFill>
              </a:rPr>
            </a:br>
            <a:r>
              <a:rPr lang="en-US" sz="3600">
                <a:solidFill>
                  <a:srgbClr val="595959"/>
                </a:solidFill>
                <a:latin typeface="Merriweather"/>
                <a:ea typeface="Merriweather"/>
                <a:cs typeface="Merriweather"/>
                <a:sym typeface="Merriweather"/>
              </a:rPr>
              <a:t>Phần 11 - Document Object Modal (DOM)</a:t>
            </a:r>
            <a:endParaRPr sz="3600"/>
          </a:p>
        </p:txBody>
      </p:sp>
      <p:sp>
        <p:nvSpPr>
          <p:cNvPr id="89" name="Google Shape;89;p13"/>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13"/>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91" name="Google Shape;91;p13"/>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pic>
        <p:nvPicPr>
          <p:cNvPr id="92" name="Google Shape;92;p13"/>
          <p:cNvPicPr preferRelativeResize="0"/>
          <p:nvPr/>
        </p:nvPicPr>
        <p:blipFill rotWithShape="1">
          <a:blip r:embed="rId3">
            <a:alphaModFix/>
          </a:blip>
          <a:srcRect b="0" l="0" r="0" t="0"/>
          <a:stretch/>
        </p:blipFill>
        <p:spPr>
          <a:xfrm>
            <a:off x="9805182" y="5847777"/>
            <a:ext cx="1669366" cy="651496"/>
          </a:xfrm>
          <a:prstGeom prst="rect">
            <a:avLst/>
          </a:prstGeom>
          <a:noFill/>
          <a:ln>
            <a:noFill/>
          </a:ln>
        </p:spPr>
      </p:pic>
      <p:sp>
        <p:nvSpPr>
          <p:cNvPr id="93" name="Google Shape;93;p13"/>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4" name="Google Shape;94;p13"/>
          <p:cNvPicPr preferRelativeResize="0"/>
          <p:nvPr/>
        </p:nvPicPr>
        <p:blipFill>
          <a:blip r:embed="rId4">
            <a:alphaModFix/>
          </a:blip>
          <a:stretch>
            <a:fillRect/>
          </a:stretch>
        </p:blipFill>
        <p:spPr>
          <a:xfrm>
            <a:off x="3108950" y="3037617"/>
            <a:ext cx="5715000" cy="3124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EFEFEF"/>
        </a:solidFill>
      </p:bgPr>
    </p:bg>
    <p:spTree>
      <p:nvGrpSpPr>
        <p:cNvPr id="181" name="Shape 181"/>
        <p:cNvGrpSpPr/>
        <p:nvPr/>
      </p:nvGrpSpPr>
      <p:grpSpPr>
        <a:xfrm>
          <a:off x="0" y="0"/>
          <a:ext cx="0" cy="0"/>
          <a:chOff x="0" y="0"/>
          <a:chExt cx="0" cy="0"/>
        </a:xfrm>
      </p:grpSpPr>
      <p:sp>
        <p:nvSpPr>
          <p:cNvPr id="182" name="Google Shape;182;p22"/>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3" name="Google Shape;183;p22"/>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84" name="Google Shape;184;p22"/>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85" name="Google Shape;185;p22"/>
          <p:cNvSpPr txBox="1"/>
          <p:nvPr/>
        </p:nvSpPr>
        <p:spPr>
          <a:xfrm>
            <a:off x="717452" y="1277164"/>
            <a:ext cx="10757096"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434343"/>
                </a:solidFill>
                <a:latin typeface="Merriweather"/>
                <a:ea typeface="Merriweather"/>
                <a:cs typeface="Merriweather"/>
                <a:sym typeface="Merriweather"/>
              </a:rPr>
              <a:t>Bài Tập Thực Hành </a:t>
            </a:r>
            <a:endParaRPr b="0" i="0" sz="4800" u="none" cap="none" strike="noStrike">
              <a:solidFill>
                <a:srgbClr val="434343"/>
              </a:solidFill>
              <a:latin typeface="Merriweather"/>
              <a:ea typeface="Merriweather"/>
              <a:cs typeface="Merriweather"/>
              <a:sym typeface="Merriweather"/>
            </a:endParaRPr>
          </a:p>
        </p:txBody>
      </p:sp>
      <p:pic>
        <p:nvPicPr>
          <p:cNvPr id="186" name="Google Shape;186;p22"/>
          <p:cNvPicPr preferRelativeResize="0"/>
          <p:nvPr/>
        </p:nvPicPr>
        <p:blipFill rotWithShape="1">
          <a:blip r:embed="rId3">
            <a:alphaModFix/>
          </a:blip>
          <a:srcRect b="0" l="0" r="0" t="0"/>
          <a:stretch/>
        </p:blipFill>
        <p:spPr>
          <a:xfrm>
            <a:off x="9805182" y="5770101"/>
            <a:ext cx="1669366" cy="651496"/>
          </a:xfrm>
          <a:prstGeom prst="rect">
            <a:avLst/>
          </a:prstGeom>
          <a:noFill/>
          <a:ln>
            <a:noFill/>
          </a:ln>
        </p:spPr>
      </p:pic>
      <p:sp>
        <p:nvSpPr>
          <p:cNvPr id="187" name="Google Shape;187;p22"/>
          <p:cNvSpPr txBox="1"/>
          <p:nvPr/>
        </p:nvSpPr>
        <p:spPr>
          <a:xfrm>
            <a:off x="846675" y="2476500"/>
            <a:ext cx="10627800" cy="2751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erriweather"/>
              <a:buChar char="●"/>
            </a:pPr>
            <a:r>
              <a:rPr lang="en-US" sz="1800">
                <a:latin typeface="Merriweather"/>
                <a:ea typeface="Merriweather"/>
                <a:cs typeface="Merriweather"/>
                <a:sym typeface="Merriweather"/>
              </a:rPr>
              <a:t>Tạo 1 slide imges đơn giản</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US" sz="1800">
                <a:latin typeface="Merriweather"/>
                <a:ea typeface="Merriweather"/>
                <a:cs typeface="Merriweather"/>
                <a:sym typeface="Merriweather"/>
              </a:rPr>
              <a:t>Tạo ứng dụng Todolist</a:t>
            </a:r>
            <a:endParaRPr sz="1800">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EFEFEF"/>
        </a:solidFill>
      </p:bgPr>
    </p:bg>
    <p:spTree>
      <p:nvGrpSpPr>
        <p:cNvPr id="191" name="Shape 191"/>
        <p:cNvGrpSpPr/>
        <p:nvPr/>
      </p:nvGrpSpPr>
      <p:grpSpPr>
        <a:xfrm>
          <a:off x="0" y="0"/>
          <a:ext cx="0" cy="0"/>
          <a:chOff x="0" y="0"/>
          <a:chExt cx="0" cy="0"/>
        </a:xfrm>
      </p:grpSpPr>
      <p:sp>
        <p:nvSpPr>
          <p:cNvPr id="192" name="Google Shape;192;p23"/>
          <p:cNvSpPr/>
          <p:nvPr/>
        </p:nvSpPr>
        <p:spPr>
          <a:xfrm>
            <a:off x="717452" y="984568"/>
            <a:ext cx="1195800" cy="45600"/>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3" name="Google Shape;193;p23"/>
          <p:cNvSpPr/>
          <p:nvPr/>
        </p:nvSpPr>
        <p:spPr>
          <a:xfrm>
            <a:off x="1913206" y="984568"/>
            <a:ext cx="1195800" cy="4560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94" name="Google Shape;194;p23"/>
          <p:cNvSpPr/>
          <p:nvPr/>
        </p:nvSpPr>
        <p:spPr>
          <a:xfrm>
            <a:off x="3108960" y="984567"/>
            <a:ext cx="1195800" cy="4560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95" name="Google Shape;195;p23"/>
          <p:cNvSpPr txBox="1"/>
          <p:nvPr/>
        </p:nvSpPr>
        <p:spPr>
          <a:xfrm>
            <a:off x="717452" y="1277164"/>
            <a:ext cx="107571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434343"/>
                </a:solidFill>
                <a:latin typeface="Merriweather"/>
                <a:ea typeface="Merriweather"/>
                <a:cs typeface="Merriweather"/>
                <a:sym typeface="Merriweather"/>
              </a:rPr>
              <a:t>Bài Tập </a:t>
            </a:r>
            <a:r>
              <a:rPr lang="en-US" sz="4800">
                <a:solidFill>
                  <a:srgbClr val="434343"/>
                </a:solidFill>
                <a:latin typeface="Merriweather"/>
                <a:ea typeface="Merriweather"/>
                <a:cs typeface="Merriweather"/>
                <a:sym typeface="Merriweather"/>
              </a:rPr>
              <a:t>Về Nhà</a:t>
            </a:r>
            <a:endParaRPr b="0" i="0" sz="4800" u="none" cap="none" strike="noStrike">
              <a:solidFill>
                <a:srgbClr val="434343"/>
              </a:solidFill>
              <a:latin typeface="Merriweather"/>
              <a:ea typeface="Merriweather"/>
              <a:cs typeface="Merriweather"/>
              <a:sym typeface="Merriweather"/>
            </a:endParaRPr>
          </a:p>
        </p:txBody>
      </p:sp>
      <p:pic>
        <p:nvPicPr>
          <p:cNvPr id="196" name="Google Shape;196;p23"/>
          <p:cNvPicPr preferRelativeResize="0"/>
          <p:nvPr/>
        </p:nvPicPr>
        <p:blipFill rotWithShape="1">
          <a:blip r:embed="rId3">
            <a:alphaModFix/>
          </a:blip>
          <a:srcRect b="0" l="0" r="0" t="0"/>
          <a:stretch/>
        </p:blipFill>
        <p:spPr>
          <a:xfrm>
            <a:off x="9805182" y="5770101"/>
            <a:ext cx="1669366" cy="651496"/>
          </a:xfrm>
          <a:prstGeom prst="rect">
            <a:avLst/>
          </a:prstGeom>
          <a:noFill/>
          <a:ln>
            <a:noFill/>
          </a:ln>
        </p:spPr>
      </p:pic>
      <p:sp>
        <p:nvSpPr>
          <p:cNvPr id="197" name="Google Shape;197;p23"/>
          <p:cNvSpPr txBox="1"/>
          <p:nvPr/>
        </p:nvSpPr>
        <p:spPr>
          <a:xfrm>
            <a:off x="910175" y="2424900"/>
            <a:ext cx="10223400" cy="24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Merriweather"/>
                <a:ea typeface="Merriweather"/>
                <a:cs typeface="Merriweather"/>
                <a:sym typeface="Merriweather"/>
              </a:rPr>
              <a:t>Hoàn thiện ứng dụng TodoList, bổ sung thêm tính năng, thêm, sửa, xóa</a:t>
            </a:r>
            <a:endParaRPr sz="1800">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98" name="Shape 98"/>
        <p:cNvGrpSpPr/>
        <p:nvPr/>
      </p:nvGrpSpPr>
      <p:grpSpPr>
        <a:xfrm>
          <a:off x="0" y="0"/>
          <a:ext cx="0" cy="0"/>
          <a:chOff x="0" y="0"/>
          <a:chExt cx="0" cy="0"/>
        </a:xfrm>
      </p:grpSpPr>
      <p:sp>
        <p:nvSpPr>
          <p:cNvPr id="99" name="Google Shape;99;p14"/>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p14"/>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01" name="Google Shape;101;p14"/>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pic>
        <p:nvPicPr>
          <p:cNvPr id="102" name="Google Shape;102;p14"/>
          <p:cNvPicPr preferRelativeResize="0"/>
          <p:nvPr/>
        </p:nvPicPr>
        <p:blipFill rotWithShape="1">
          <a:blip r:embed="rId3">
            <a:alphaModFix/>
          </a:blip>
          <a:srcRect b="0" l="0" r="0" t="0"/>
          <a:stretch/>
        </p:blipFill>
        <p:spPr>
          <a:xfrm>
            <a:off x="9805182" y="5847777"/>
            <a:ext cx="1669366" cy="651496"/>
          </a:xfrm>
          <a:prstGeom prst="rect">
            <a:avLst/>
          </a:prstGeom>
          <a:noFill/>
          <a:ln>
            <a:noFill/>
          </a:ln>
        </p:spPr>
      </p:pic>
      <p:sp>
        <p:nvSpPr>
          <p:cNvPr id="103" name="Google Shape;103;p14"/>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14"/>
          <p:cNvSpPr txBox="1"/>
          <p:nvPr/>
        </p:nvSpPr>
        <p:spPr>
          <a:xfrm>
            <a:off x="717452" y="1510979"/>
            <a:ext cx="10757096"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lang="en-US" sz="3000">
                <a:solidFill>
                  <a:srgbClr val="434343"/>
                </a:solidFill>
                <a:latin typeface="Merriweather"/>
                <a:ea typeface="Merriweather"/>
                <a:cs typeface="Merriweather"/>
                <a:sym typeface="Merriweather"/>
              </a:rPr>
              <a:t>DOM là gì?</a:t>
            </a:r>
            <a:endParaRPr b="1" i="0" sz="3000" u="none" cap="none" strike="noStrike">
              <a:solidFill>
                <a:srgbClr val="434343"/>
              </a:solidFill>
              <a:latin typeface="Merriweather"/>
              <a:ea typeface="Merriweather"/>
              <a:cs typeface="Merriweather"/>
              <a:sym typeface="Merriweather"/>
            </a:endParaRPr>
          </a:p>
        </p:txBody>
      </p:sp>
      <p:sp>
        <p:nvSpPr>
          <p:cNvPr id="105" name="Google Shape;105;p14"/>
          <p:cNvSpPr txBox="1"/>
          <p:nvPr/>
        </p:nvSpPr>
        <p:spPr>
          <a:xfrm>
            <a:off x="821325" y="2263600"/>
            <a:ext cx="10653300" cy="332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400"/>
              <a:buFont typeface="Arial"/>
              <a:buNone/>
            </a:pPr>
            <a:r>
              <a:rPr b="1" lang="en-US" sz="1800">
                <a:latin typeface="Merriweather"/>
                <a:ea typeface="Merriweather"/>
                <a:cs typeface="Merriweather"/>
                <a:sym typeface="Merriweather"/>
              </a:rPr>
              <a:t>Document object modal (DOM)</a:t>
            </a:r>
            <a:r>
              <a:rPr lang="en-US" sz="1800">
                <a:latin typeface="Merriweather"/>
                <a:ea typeface="Merriweather"/>
                <a:cs typeface="Merriweather"/>
                <a:sym typeface="Merriweather"/>
              </a:rPr>
              <a:t> là giao diện trung lập về ngôn ngữ và nền tảng cho phép các chương trình và tập lệnh tự động truy cập và cập nhật nội dung, cấu trúc và style của Document.</a:t>
            </a:r>
            <a:endParaRPr sz="1800">
              <a:latin typeface="Merriweather"/>
              <a:ea typeface="Merriweather"/>
              <a:cs typeface="Merriweather"/>
              <a:sym typeface="Merriweather"/>
            </a:endParaRPr>
          </a:p>
          <a:p>
            <a:pPr indent="-342900" lvl="0" marL="457200" marR="0" rtl="0" algn="l">
              <a:lnSpc>
                <a:spcPct val="100000"/>
              </a:lnSpc>
              <a:spcBef>
                <a:spcPts val="1000"/>
              </a:spcBef>
              <a:spcAft>
                <a:spcPts val="0"/>
              </a:spcAft>
              <a:buSzPts val="1800"/>
              <a:buFont typeface="Merriweather"/>
              <a:buChar char="●"/>
            </a:pPr>
            <a:r>
              <a:rPr lang="en-US" sz="1800">
                <a:latin typeface="Merriweather"/>
                <a:ea typeface="Merriweather"/>
                <a:cs typeface="Merriweather"/>
                <a:sym typeface="Merriweather"/>
              </a:rPr>
              <a:t>Được tạo bởi trình duyệt khi trang web được tải</a:t>
            </a:r>
            <a:endParaRPr sz="1800">
              <a:latin typeface="Merriweather"/>
              <a:ea typeface="Merriweather"/>
              <a:cs typeface="Merriweather"/>
              <a:sym typeface="Merriweather"/>
            </a:endParaRPr>
          </a:p>
          <a:p>
            <a:pPr indent="-342900" lvl="0" marL="457200" marR="0" rtl="0" algn="l">
              <a:lnSpc>
                <a:spcPct val="100000"/>
              </a:lnSpc>
              <a:spcBef>
                <a:spcPts val="0"/>
              </a:spcBef>
              <a:spcAft>
                <a:spcPts val="0"/>
              </a:spcAft>
              <a:buSzPts val="1800"/>
              <a:buFont typeface="Merriweather"/>
              <a:buChar char="●"/>
            </a:pPr>
            <a:r>
              <a:rPr lang="en-US" sz="1800">
                <a:latin typeface="Merriweather"/>
                <a:ea typeface="Merriweather"/>
                <a:cs typeface="Merriweather"/>
                <a:sym typeface="Merriweather"/>
              </a:rPr>
              <a:t>Ở dạng giao diện đồ họa, nó trông giống 1 cây ngược  của các element/nodes</a:t>
            </a:r>
            <a:endParaRPr sz="1800">
              <a:latin typeface="Merriweather"/>
              <a:ea typeface="Merriweather"/>
              <a:cs typeface="Merriweather"/>
              <a:sym typeface="Merriweather"/>
            </a:endParaRPr>
          </a:p>
          <a:p>
            <a:pPr indent="-342900" lvl="0" marL="457200" marR="0" rtl="0" algn="l">
              <a:lnSpc>
                <a:spcPct val="100000"/>
              </a:lnSpc>
              <a:spcBef>
                <a:spcPts val="0"/>
              </a:spcBef>
              <a:spcAft>
                <a:spcPts val="0"/>
              </a:spcAft>
              <a:buSzPts val="1800"/>
              <a:buFont typeface="Merriweather"/>
              <a:buChar char="●"/>
            </a:pPr>
            <a:r>
              <a:rPr lang="en-US" sz="1800">
                <a:latin typeface="Merriweather"/>
                <a:ea typeface="Merriweather"/>
                <a:cs typeface="Merriweather"/>
                <a:sym typeface="Merriweather"/>
              </a:rPr>
              <a:t>Trong  lập trình, chúng ta có thể sử dụng js đọc hoặc thay đổi DOM</a:t>
            </a:r>
            <a:endParaRPr sz="18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109" name="Shape 109"/>
        <p:cNvGrpSpPr/>
        <p:nvPr/>
      </p:nvGrpSpPr>
      <p:grpSpPr>
        <a:xfrm>
          <a:off x="0" y="0"/>
          <a:ext cx="0" cy="0"/>
          <a:chOff x="0" y="0"/>
          <a:chExt cx="0" cy="0"/>
        </a:xfrm>
      </p:grpSpPr>
      <p:sp>
        <p:nvSpPr>
          <p:cNvPr id="110" name="Google Shape;110;p15"/>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p15"/>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12" name="Google Shape;112;p15"/>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pic>
        <p:nvPicPr>
          <p:cNvPr id="113" name="Google Shape;113;p15"/>
          <p:cNvPicPr preferRelativeResize="0"/>
          <p:nvPr/>
        </p:nvPicPr>
        <p:blipFill rotWithShape="1">
          <a:blip r:embed="rId3">
            <a:alphaModFix/>
          </a:blip>
          <a:srcRect b="0" l="0" r="0" t="0"/>
          <a:stretch/>
        </p:blipFill>
        <p:spPr>
          <a:xfrm>
            <a:off x="9805182" y="6087927"/>
            <a:ext cx="1669366" cy="651496"/>
          </a:xfrm>
          <a:prstGeom prst="rect">
            <a:avLst/>
          </a:prstGeom>
          <a:noFill/>
          <a:ln>
            <a:noFill/>
          </a:ln>
        </p:spPr>
      </p:pic>
      <p:sp>
        <p:nvSpPr>
          <p:cNvPr id="114" name="Google Shape;114;p15"/>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 name="Google Shape;115;p15"/>
          <p:cNvSpPr txBox="1"/>
          <p:nvPr/>
        </p:nvSpPr>
        <p:spPr>
          <a:xfrm>
            <a:off x="717452" y="1404719"/>
            <a:ext cx="1075709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fffdfdfdf</a:t>
            </a:r>
            <a:endParaRPr b="0" i="0" sz="1800" u="none" cap="none" strike="noStrike">
              <a:solidFill>
                <a:schemeClr val="lt1"/>
              </a:solidFill>
              <a:latin typeface="Calibri"/>
              <a:ea typeface="Calibri"/>
              <a:cs typeface="Calibri"/>
              <a:sym typeface="Calibri"/>
            </a:endParaRPr>
          </a:p>
        </p:txBody>
      </p:sp>
      <p:sp>
        <p:nvSpPr>
          <p:cNvPr id="116" name="Google Shape;116;p15"/>
          <p:cNvSpPr txBox="1"/>
          <p:nvPr/>
        </p:nvSpPr>
        <p:spPr>
          <a:xfrm>
            <a:off x="717448" y="1404719"/>
            <a:ext cx="10757096" cy="5539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n-US" sz="3000">
                <a:solidFill>
                  <a:srgbClr val="434343"/>
                </a:solidFill>
                <a:latin typeface="Merriweather"/>
                <a:ea typeface="Merriweather"/>
                <a:cs typeface="Merriweather"/>
                <a:sym typeface="Merriweather"/>
              </a:rPr>
              <a:t>Cấu trúc của DOM</a:t>
            </a:r>
            <a:endParaRPr b="0" i="0" sz="3000" u="none" cap="none" strike="noStrike">
              <a:solidFill>
                <a:srgbClr val="434343"/>
              </a:solidFill>
              <a:latin typeface="Merriweather"/>
              <a:ea typeface="Merriweather"/>
              <a:cs typeface="Merriweather"/>
              <a:sym typeface="Merriweather"/>
            </a:endParaRPr>
          </a:p>
        </p:txBody>
      </p:sp>
      <p:pic>
        <p:nvPicPr>
          <p:cNvPr id="117" name="Google Shape;117;p15"/>
          <p:cNvPicPr preferRelativeResize="0"/>
          <p:nvPr/>
        </p:nvPicPr>
        <p:blipFill>
          <a:blip r:embed="rId4">
            <a:alphaModFix/>
          </a:blip>
          <a:stretch>
            <a:fillRect/>
          </a:stretch>
        </p:blipFill>
        <p:spPr>
          <a:xfrm>
            <a:off x="2574312" y="1958725"/>
            <a:ext cx="7043374" cy="3855025"/>
          </a:xfrm>
          <a:prstGeom prst="rect">
            <a:avLst/>
          </a:prstGeom>
          <a:noFill/>
          <a:ln cap="flat" cmpd="sng" w="12700">
            <a:solidFill>
              <a:srgbClr val="31538F"/>
            </a:solidFill>
            <a:prstDash val="solid"/>
            <a:miter lim="8000"/>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121" name="Shape 121"/>
        <p:cNvGrpSpPr/>
        <p:nvPr/>
      </p:nvGrpSpPr>
      <p:grpSpPr>
        <a:xfrm>
          <a:off x="0" y="0"/>
          <a:ext cx="0" cy="0"/>
          <a:chOff x="0" y="0"/>
          <a:chExt cx="0" cy="0"/>
        </a:xfrm>
      </p:grpSpPr>
      <p:sp>
        <p:nvSpPr>
          <p:cNvPr id="122" name="Google Shape;122;p16"/>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3" name="Google Shape;123;p16"/>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24" name="Google Shape;124;p16"/>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25" name="Google Shape;125;p16"/>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 name="Google Shape;126;p16"/>
          <p:cNvSpPr txBox="1"/>
          <p:nvPr/>
        </p:nvSpPr>
        <p:spPr>
          <a:xfrm>
            <a:off x="729450" y="1318650"/>
            <a:ext cx="10745098"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US" sz="3000">
                <a:solidFill>
                  <a:srgbClr val="434343"/>
                </a:solidFill>
                <a:latin typeface="Merriweather"/>
                <a:ea typeface="Merriweather"/>
                <a:cs typeface="Merriweather"/>
                <a:sym typeface="Merriweather"/>
              </a:rPr>
              <a:t>Các loại DOM trong Javascript</a:t>
            </a:r>
            <a:endParaRPr b="0" i="0" sz="3000" u="none" cap="none" strike="noStrike">
              <a:solidFill>
                <a:srgbClr val="434343"/>
              </a:solidFill>
              <a:latin typeface="Arial"/>
              <a:ea typeface="Arial"/>
              <a:cs typeface="Arial"/>
              <a:sym typeface="Arial"/>
            </a:endParaRPr>
          </a:p>
        </p:txBody>
      </p:sp>
      <p:sp>
        <p:nvSpPr>
          <p:cNvPr id="127" name="Google Shape;127;p16"/>
          <p:cNvSpPr txBox="1"/>
          <p:nvPr/>
        </p:nvSpPr>
        <p:spPr>
          <a:xfrm>
            <a:off x="841850" y="1853850"/>
            <a:ext cx="10745100" cy="4892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Merriweather"/>
              <a:buChar char="●"/>
            </a:pPr>
            <a:r>
              <a:rPr b="1" lang="en-US" sz="1800">
                <a:latin typeface="Merriweather"/>
                <a:ea typeface="Merriweather"/>
                <a:cs typeface="Merriweather"/>
                <a:sym typeface="Merriweather"/>
              </a:rPr>
              <a:t>DOM Document:</a:t>
            </a:r>
            <a:r>
              <a:rPr lang="en-US" sz="1800">
                <a:latin typeface="Merriweather"/>
                <a:ea typeface="Merriweather"/>
                <a:cs typeface="Merriweather"/>
                <a:sym typeface="Merriweather"/>
              </a:rPr>
              <a:t> Lưu trữ toàn bộ các thành phần trong website</a:t>
            </a:r>
            <a:endParaRPr sz="1800">
              <a:latin typeface="Merriweather"/>
              <a:ea typeface="Merriweather"/>
              <a:cs typeface="Merriweather"/>
              <a:sym typeface="Merriweather"/>
            </a:endParaRPr>
          </a:p>
          <a:p>
            <a:pPr indent="-342900" lvl="0" marL="457200" rtl="0" algn="l">
              <a:lnSpc>
                <a:spcPct val="150000"/>
              </a:lnSpc>
              <a:spcBef>
                <a:spcPts val="1000"/>
              </a:spcBef>
              <a:spcAft>
                <a:spcPts val="0"/>
              </a:spcAft>
              <a:buSzPts val="1800"/>
              <a:buFont typeface="Merriweather"/>
              <a:buChar char="●"/>
            </a:pPr>
            <a:r>
              <a:rPr b="1" lang="en-US" sz="1800">
                <a:latin typeface="Merriweather"/>
                <a:ea typeface="Merriweather"/>
                <a:cs typeface="Merriweather"/>
                <a:sym typeface="Merriweather"/>
              </a:rPr>
              <a:t>DOM Element:</a:t>
            </a:r>
            <a:r>
              <a:rPr lang="en-US" sz="1800">
                <a:latin typeface="Merriweather"/>
                <a:ea typeface="Merriweather"/>
                <a:cs typeface="Merriweather"/>
                <a:sym typeface="Merriweather"/>
              </a:rPr>
              <a:t> Truy xuất tới thẻ thông qua class, id, name của thẻ html </a:t>
            </a:r>
            <a:endParaRPr sz="1800">
              <a:latin typeface="Merriweather"/>
              <a:ea typeface="Merriweather"/>
              <a:cs typeface="Merriweather"/>
              <a:sym typeface="Merriweather"/>
            </a:endParaRPr>
          </a:p>
          <a:p>
            <a:pPr indent="-342900" lvl="0" marL="457200" rtl="0" algn="l">
              <a:lnSpc>
                <a:spcPct val="150000"/>
              </a:lnSpc>
              <a:spcBef>
                <a:spcPts val="1000"/>
              </a:spcBef>
              <a:spcAft>
                <a:spcPts val="0"/>
              </a:spcAft>
              <a:buSzPts val="1800"/>
              <a:buFont typeface="Merriweather"/>
              <a:buChar char="●"/>
            </a:pPr>
            <a:r>
              <a:rPr b="1" lang="en-US" sz="1800">
                <a:latin typeface="Merriweather"/>
                <a:ea typeface="Merriweather"/>
                <a:cs typeface="Merriweather"/>
                <a:sym typeface="Merriweather"/>
              </a:rPr>
              <a:t>DOM HTML:  </a:t>
            </a:r>
            <a:r>
              <a:rPr lang="en-US" sz="1800">
                <a:latin typeface="Merriweather"/>
                <a:ea typeface="Merriweather"/>
                <a:cs typeface="Merriweather"/>
                <a:sym typeface="Merriweather"/>
              </a:rPr>
              <a:t>có nhiệm vụ thay đổi nội dung và giá trị thuộc tính của thẻ HTML </a:t>
            </a:r>
            <a:endParaRPr sz="1800">
              <a:latin typeface="Merriweather"/>
              <a:ea typeface="Merriweather"/>
              <a:cs typeface="Merriweather"/>
              <a:sym typeface="Merriweather"/>
            </a:endParaRPr>
          </a:p>
          <a:p>
            <a:pPr indent="-342900" lvl="0" marL="457200" rtl="0" algn="l">
              <a:lnSpc>
                <a:spcPct val="150000"/>
              </a:lnSpc>
              <a:spcBef>
                <a:spcPts val="1000"/>
              </a:spcBef>
              <a:spcAft>
                <a:spcPts val="0"/>
              </a:spcAft>
              <a:buSzPts val="1800"/>
              <a:buFont typeface="Merriweather"/>
              <a:buChar char="●"/>
            </a:pPr>
            <a:r>
              <a:rPr b="1" lang="en-US" sz="1800">
                <a:latin typeface="Merriweather"/>
                <a:ea typeface="Merriweather"/>
                <a:cs typeface="Merriweather"/>
                <a:sym typeface="Merriweather"/>
              </a:rPr>
              <a:t> DOM CSS:</a:t>
            </a:r>
            <a:r>
              <a:rPr lang="en-US" sz="1800">
                <a:latin typeface="Merriweather"/>
                <a:ea typeface="Merriweather"/>
                <a:cs typeface="Merriweather"/>
                <a:sym typeface="Merriweather"/>
              </a:rPr>
              <a:t> thay đổi định dạng Css của trang web </a:t>
            </a:r>
            <a:endParaRPr sz="1800">
              <a:latin typeface="Merriweather"/>
              <a:ea typeface="Merriweather"/>
              <a:cs typeface="Merriweather"/>
              <a:sym typeface="Merriweather"/>
            </a:endParaRPr>
          </a:p>
          <a:p>
            <a:pPr indent="-342900" lvl="0" marL="457200" rtl="0" algn="l">
              <a:lnSpc>
                <a:spcPct val="150000"/>
              </a:lnSpc>
              <a:spcBef>
                <a:spcPts val="1000"/>
              </a:spcBef>
              <a:spcAft>
                <a:spcPts val="0"/>
              </a:spcAft>
              <a:buSzPts val="1800"/>
              <a:buFont typeface="Merriweather"/>
              <a:buChar char="●"/>
            </a:pPr>
            <a:r>
              <a:rPr lang="en-US" sz="1800">
                <a:latin typeface="Merriweather"/>
                <a:ea typeface="Merriweather"/>
                <a:cs typeface="Merriweather"/>
                <a:sym typeface="Merriweather"/>
              </a:rPr>
              <a:t> </a:t>
            </a:r>
            <a:r>
              <a:rPr b="1" lang="en-US" sz="1800">
                <a:latin typeface="Merriweather"/>
                <a:ea typeface="Merriweather"/>
                <a:cs typeface="Merriweather"/>
                <a:sym typeface="Merriweather"/>
              </a:rPr>
              <a:t>DOM Event:</a:t>
            </a:r>
            <a:r>
              <a:rPr lang="en-US" sz="1800">
                <a:latin typeface="Merriweather"/>
                <a:ea typeface="Merriweather"/>
                <a:cs typeface="Merriweather"/>
                <a:sym typeface="Merriweather"/>
              </a:rPr>
              <a:t> gán sự kiện như onclick(), onload(),… vào các thẻ html </a:t>
            </a:r>
            <a:endParaRPr sz="1800">
              <a:latin typeface="Merriweather"/>
              <a:ea typeface="Merriweather"/>
              <a:cs typeface="Merriweather"/>
              <a:sym typeface="Merriweather"/>
            </a:endParaRPr>
          </a:p>
          <a:p>
            <a:pPr indent="-342900" lvl="0" marL="457200" rtl="0" algn="l">
              <a:lnSpc>
                <a:spcPct val="150000"/>
              </a:lnSpc>
              <a:spcBef>
                <a:spcPts val="1000"/>
              </a:spcBef>
              <a:spcAft>
                <a:spcPts val="0"/>
              </a:spcAft>
              <a:buSzPts val="1800"/>
              <a:buFont typeface="Merriweather"/>
              <a:buChar char="●"/>
            </a:pPr>
            <a:r>
              <a:rPr b="1" lang="en-US" sz="1800">
                <a:latin typeface="Merriweather"/>
                <a:ea typeface="Merriweather"/>
                <a:cs typeface="Merriweather"/>
                <a:sym typeface="Merriweather"/>
              </a:rPr>
              <a:t> DOM EventListener:</a:t>
            </a:r>
            <a:r>
              <a:rPr lang="en-US" sz="1800">
                <a:latin typeface="Merriweather"/>
                <a:ea typeface="Merriweather"/>
                <a:cs typeface="Merriweather"/>
                <a:sym typeface="Merriweather"/>
              </a:rPr>
              <a:t> có nhiệm vụ lắng nghe các sự kiện tác động lên thẻ HTML đó </a:t>
            </a:r>
            <a:endParaRPr sz="1800">
              <a:latin typeface="Merriweather"/>
              <a:ea typeface="Merriweather"/>
              <a:cs typeface="Merriweather"/>
              <a:sym typeface="Merriweather"/>
            </a:endParaRPr>
          </a:p>
          <a:p>
            <a:pPr indent="-342900" lvl="0" marL="457200" rtl="0" algn="l">
              <a:lnSpc>
                <a:spcPct val="150000"/>
              </a:lnSpc>
              <a:spcBef>
                <a:spcPts val="1000"/>
              </a:spcBef>
              <a:spcAft>
                <a:spcPts val="0"/>
              </a:spcAft>
              <a:buSzPts val="1800"/>
              <a:buFont typeface="Merriweather"/>
              <a:buChar char="●"/>
            </a:pPr>
            <a:r>
              <a:rPr b="1" lang="en-US" sz="1800">
                <a:latin typeface="Merriweather"/>
                <a:ea typeface="Merriweather"/>
                <a:cs typeface="Merriweather"/>
                <a:sym typeface="Merriweather"/>
              </a:rPr>
              <a:t> DOM Navigation:</a:t>
            </a:r>
            <a:r>
              <a:rPr lang="en-US" sz="1800">
                <a:latin typeface="Merriweather"/>
                <a:ea typeface="Merriweather"/>
                <a:cs typeface="Merriweather"/>
                <a:sym typeface="Merriweather"/>
              </a:rPr>
              <a:t> dùng để quản lý, thao tác với các thẻ HTML, thể hiện mối quan hệ cha – con của các thẻ HTML. </a:t>
            </a:r>
            <a:endParaRPr sz="1800">
              <a:latin typeface="Merriweather"/>
              <a:ea typeface="Merriweather"/>
              <a:cs typeface="Merriweather"/>
              <a:sym typeface="Merriweather"/>
            </a:endParaRPr>
          </a:p>
          <a:p>
            <a:pPr indent="-342900" lvl="0" marL="457200" rtl="0" algn="l">
              <a:lnSpc>
                <a:spcPct val="150000"/>
              </a:lnSpc>
              <a:spcBef>
                <a:spcPts val="1000"/>
              </a:spcBef>
              <a:spcAft>
                <a:spcPts val="1000"/>
              </a:spcAft>
              <a:buSzPts val="1800"/>
              <a:buFont typeface="Merriweather"/>
              <a:buChar char="●"/>
            </a:pPr>
            <a:r>
              <a:rPr b="1" lang="en-US" sz="1800">
                <a:latin typeface="Merriweather"/>
                <a:ea typeface="Merriweather"/>
                <a:cs typeface="Merriweather"/>
                <a:sym typeface="Merriweather"/>
              </a:rPr>
              <a:t> DOM Node, Nodelist:</a:t>
            </a:r>
            <a:r>
              <a:rPr lang="en-US" sz="1800">
                <a:latin typeface="Merriweather"/>
                <a:ea typeface="Merriweather"/>
                <a:cs typeface="Merriweather"/>
                <a:sym typeface="Merriweather"/>
              </a:rPr>
              <a:t> có nhiệm vụ thao tác với HTML thông qua đối tượng (Object).</a:t>
            </a:r>
            <a:endParaRPr sz="1800">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131" name="Shape 131"/>
        <p:cNvGrpSpPr/>
        <p:nvPr/>
      </p:nvGrpSpPr>
      <p:grpSpPr>
        <a:xfrm>
          <a:off x="0" y="0"/>
          <a:ext cx="0" cy="0"/>
          <a:chOff x="0" y="0"/>
          <a:chExt cx="0" cy="0"/>
        </a:xfrm>
      </p:grpSpPr>
      <p:sp>
        <p:nvSpPr>
          <p:cNvPr id="132" name="Google Shape;132;p17"/>
          <p:cNvSpPr/>
          <p:nvPr/>
        </p:nvSpPr>
        <p:spPr>
          <a:xfrm>
            <a:off x="717452" y="984568"/>
            <a:ext cx="1195800" cy="45600"/>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3" name="Google Shape;133;p17"/>
          <p:cNvSpPr/>
          <p:nvPr/>
        </p:nvSpPr>
        <p:spPr>
          <a:xfrm>
            <a:off x="1913206" y="984568"/>
            <a:ext cx="1195800" cy="4560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34" name="Google Shape;134;p17"/>
          <p:cNvSpPr/>
          <p:nvPr/>
        </p:nvSpPr>
        <p:spPr>
          <a:xfrm>
            <a:off x="3108960" y="984567"/>
            <a:ext cx="1195800" cy="4560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35" name="Google Shape;135;p17"/>
          <p:cNvSpPr/>
          <p:nvPr/>
        </p:nvSpPr>
        <p:spPr>
          <a:xfrm>
            <a:off x="0" y="0"/>
            <a:ext cx="12192000" cy="687300"/>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p17"/>
          <p:cNvSpPr txBox="1"/>
          <p:nvPr/>
        </p:nvSpPr>
        <p:spPr>
          <a:xfrm>
            <a:off x="729450" y="1318650"/>
            <a:ext cx="107451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US" sz="3000">
                <a:solidFill>
                  <a:srgbClr val="434343"/>
                </a:solidFill>
                <a:latin typeface="Merriweather"/>
                <a:ea typeface="Merriweather"/>
                <a:cs typeface="Merriweather"/>
                <a:sym typeface="Merriweather"/>
              </a:rPr>
              <a:t>DOM Element: các cách truy xuất</a:t>
            </a:r>
            <a:endParaRPr b="0" i="0" sz="3000" u="none" cap="none" strike="noStrike">
              <a:solidFill>
                <a:srgbClr val="434343"/>
              </a:solidFill>
              <a:latin typeface="Arial"/>
              <a:ea typeface="Arial"/>
              <a:cs typeface="Arial"/>
              <a:sym typeface="Arial"/>
            </a:endParaRPr>
          </a:p>
        </p:txBody>
      </p:sp>
      <p:sp>
        <p:nvSpPr>
          <p:cNvPr id="137" name="Google Shape;137;p17"/>
          <p:cNvSpPr txBox="1"/>
          <p:nvPr/>
        </p:nvSpPr>
        <p:spPr>
          <a:xfrm>
            <a:off x="876300" y="2142325"/>
            <a:ext cx="10451400" cy="4537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Merriweather"/>
              <a:buChar char="●"/>
            </a:pPr>
            <a:r>
              <a:rPr lang="en-US" sz="1800">
                <a:latin typeface="Merriweather"/>
                <a:ea typeface="Merriweather"/>
                <a:cs typeface="Merriweather"/>
                <a:sym typeface="Merriweather"/>
              </a:rPr>
              <a:t> Id: document.getElementById('id’)</a:t>
            </a:r>
            <a:endParaRPr sz="1800">
              <a:latin typeface="Merriweather"/>
              <a:ea typeface="Merriweather"/>
              <a:cs typeface="Merriweather"/>
              <a:sym typeface="Merriweather"/>
            </a:endParaRPr>
          </a:p>
          <a:p>
            <a:pPr indent="-342900" lvl="0" marL="457200" rtl="0" algn="l">
              <a:lnSpc>
                <a:spcPct val="150000"/>
              </a:lnSpc>
              <a:spcBef>
                <a:spcPts val="1000"/>
              </a:spcBef>
              <a:spcAft>
                <a:spcPts val="0"/>
              </a:spcAft>
              <a:buSzPts val="1800"/>
              <a:buFont typeface="Merriweather"/>
              <a:buChar char="●"/>
            </a:pPr>
            <a:r>
              <a:rPr lang="en-US" sz="1800">
                <a:latin typeface="Merriweather"/>
                <a:ea typeface="Merriweather"/>
                <a:cs typeface="Merriweather"/>
                <a:sym typeface="Merriweather"/>
              </a:rPr>
              <a:t>Truy xuất phần tử thông qua tên thẻ: document.getElementsByTagName('input’) </a:t>
            </a:r>
            <a:endParaRPr sz="1800">
              <a:latin typeface="Merriweather"/>
              <a:ea typeface="Merriweather"/>
              <a:cs typeface="Merriweather"/>
              <a:sym typeface="Merriweather"/>
            </a:endParaRPr>
          </a:p>
          <a:p>
            <a:pPr indent="-342900" lvl="0" marL="457200" rtl="0" algn="l">
              <a:lnSpc>
                <a:spcPct val="150000"/>
              </a:lnSpc>
              <a:spcBef>
                <a:spcPts val="1000"/>
              </a:spcBef>
              <a:spcAft>
                <a:spcPts val="0"/>
              </a:spcAft>
              <a:buSzPts val="1800"/>
              <a:buFont typeface="Merriweather"/>
              <a:buChar char="●"/>
            </a:pPr>
            <a:r>
              <a:rPr lang="en-US" sz="1800">
                <a:latin typeface="Merriweather"/>
                <a:ea typeface="Merriweather"/>
                <a:cs typeface="Merriweather"/>
                <a:sym typeface="Merriweather"/>
              </a:rPr>
              <a:t>Truy xuất thông qua class:</a:t>
            </a:r>
            <a:endParaRPr sz="1800">
              <a:latin typeface="Merriweather"/>
              <a:ea typeface="Merriweather"/>
              <a:cs typeface="Merriweather"/>
              <a:sym typeface="Merriweather"/>
            </a:endParaRPr>
          </a:p>
          <a:p>
            <a:pPr indent="0" lvl="0" marL="457200" rtl="0" algn="l">
              <a:lnSpc>
                <a:spcPct val="150000"/>
              </a:lnSpc>
              <a:spcBef>
                <a:spcPts val="1000"/>
              </a:spcBef>
              <a:spcAft>
                <a:spcPts val="0"/>
              </a:spcAft>
              <a:buNone/>
            </a:pPr>
            <a:r>
              <a:rPr lang="en-US" sz="1800">
                <a:latin typeface="Merriweather"/>
                <a:ea typeface="Merriweather"/>
                <a:cs typeface="Merriweather"/>
                <a:sym typeface="Merriweather"/>
              </a:rPr>
              <a:t>Lấy thẻ input var element = document.getElementsByClassName('website’); // Lấy giá trị của thẻ input document.write(element[0].value);</a:t>
            </a:r>
            <a:endParaRPr sz="1800">
              <a:latin typeface="Merriweather"/>
              <a:ea typeface="Merriweather"/>
              <a:cs typeface="Merriweather"/>
              <a:sym typeface="Merriweather"/>
            </a:endParaRPr>
          </a:p>
          <a:p>
            <a:pPr indent="-342900" lvl="0" marL="457200" rtl="0" algn="l">
              <a:lnSpc>
                <a:spcPct val="150000"/>
              </a:lnSpc>
              <a:spcBef>
                <a:spcPts val="1000"/>
              </a:spcBef>
              <a:spcAft>
                <a:spcPts val="1000"/>
              </a:spcAft>
              <a:buSzPts val="1800"/>
              <a:buFont typeface="Merriweather"/>
              <a:buChar char="●"/>
            </a:pPr>
            <a:r>
              <a:rPr lang="en-US" sz="1800">
                <a:latin typeface="Merriweather"/>
                <a:ea typeface="Merriweather"/>
                <a:cs typeface="Merriweather"/>
                <a:sym typeface="Merriweather"/>
              </a:rPr>
              <a:t>Truy xuất đến 1 thẻ HTML thông qua cú pháp của CSS Selector:</a:t>
            </a:r>
            <a:endParaRPr sz="180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141" name="Shape 141"/>
        <p:cNvGrpSpPr/>
        <p:nvPr/>
      </p:nvGrpSpPr>
      <p:grpSpPr>
        <a:xfrm>
          <a:off x="0" y="0"/>
          <a:ext cx="0" cy="0"/>
          <a:chOff x="0" y="0"/>
          <a:chExt cx="0" cy="0"/>
        </a:xfrm>
      </p:grpSpPr>
      <p:sp>
        <p:nvSpPr>
          <p:cNvPr id="142" name="Google Shape;142;p18"/>
          <p:cNvSpPr/>
          <p:nvPr/>
        </p:nvSpPr>
        <p:spPr>
          <a:xfrm>
            <a:off x="717452" y="984568"/>
            <a:ext cx="1195800" cy="45600"/>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3" name="Google Shape;143;p18"/>
          <p:cNvSpPr/>
          <p:nvPr/>
        </p:nvSpPr>
        <p:spPr>
          <a:xfrm>
            <a:off x="1913206" y="984568"/>
            <a:ext cx="1195800" cy="4560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44" name="Google Shape;144;p18"/>
          <p:cNvSpPr/>
          <p:nvPr/>
        </p:nvSpPr>
        <p:spPr>
          <a:xfrm>
            <a:off x="3108960" y="984567"/>
            <a:ext cx="1195800" cy="4560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45" name="Google Shape;145;p18"/>
          <p:cNvSpPr/>
          <p:nvPr/>
        </p:nvSpPr>
        <p:spPr>
          <a:xfrm>
            <a:off x="0" y="0"/>
            <a:ext cx="12192000" cy="687300"/>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6" name="Google Shape;146;p18"/>
          <p:cNvSpPr txBox="1"/>
          <p:nvPr/>
        </p:nvSpPr>
        <p:spPr>
          <a:xfrm>
            <a:off x="729450" y="1318650"/>
            <a:ext cx="107451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US" sz="3000">
                <a:solidFill>
                  <a:srgbClr val="434343"/>
                </a:solidFill>
                <a:latin typeface="Merriweather"/>
                <a:ea typeface="Merriweather"/>
                <a:cs typeface="Merriweather"/>
                <a:sym typeface="Merriweather"/>
              </a:rPr>
              <a:t>DOM HTML</a:t>
            </a:r>
            <a:endParaRPr b="0" i="0" sz="3000" u="none" cap="none" strike="noStrike">
              <a:solidFill>
                <a:srgbClr val="434343"/>
              </a:solidFill>
              <a:latin typeface="Arial"/>
              <a:ea typeface="Arial"/>
              <a:cs typeface="Arial"/>
              <a:sym typeface="Arial"/>
            </a:endParaRPr>
          </a:p>
        </p:txBody>
      </p:sp>
      <p:sp>
        <p:nvSpPr>
          <p:cNvPr id="147" name="Google Shape;147;p18"/>
          <p:cNvSpPr txBox="1"/>
          <p:nvPr/>
        </p:nvSpPr>
        <p:spPr>
          <a:xfrm>
            <a:off x="911400" y="2402375"/>
            <a:ext cx="10369200" cy="3613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US" sz="1800">
                <a:latin typeface="Merriweather"/>
                <a:ea typeface="Merriweather"/>
                <a:cs typeface="Merriweather"/>
                <a:sym typeface="Merriweather"/>
              </a:rPr>
              <a:t>DOM HTML</a:t>
            </a:r>
            <a:r>
              <a:rPr lang="en-US" sz="1800">
                <a:latin typeface="Merriweather"/>
                <a:ea typeface="Merriweather"/>
                <a:cs typeface="Merriweather"/>
                <a:sym typeface="Merriweather"/>
              </a:rPr>
              <a:t> chuyên được dùng đễ xử lý các vấn đề liên quan đến nội dung, thuộc tính của thẻ HTML</a:t>
            </a:r>
            <a:endParaRPr sz="1800">
              <a:latin typeface="Merriweather"/>
              <a:ea typeface="Merriweather"/>
              <a:cs typeface="Merriweather"/>
              <a:sym typeface="Merriweather"/>
            </a:endParaRPr>
          </a:p>
          <a:p>
            <a:pPr indent="0" lvl="0" marL="0" rtl="0" algn="l">
              <a:lnSpc>
                <a:spcPct val="150000"/>
              </a:lnSpc>
              <a:spcBef>
                <a:spcPts val="1000"/>
              </a:spcBef>
              <a:spcAft>
                <a:spcPts val="0"/>
              </a:spcAft>
              <a:buNone/>
            </a:pPr>
            <a:r>
              <a:rPr lang="en-US" sz="1800">
                <a:latin typeface="Merriweather"/>
                <a:ea typeface="Merriweather"/>
                <a:cs typeface="Merriweather"/>
                <a:sym typeface="Merriweather"/>
              </a:rPr>
              <a:t> 1. Thay đổi và lấy nội dung bên trong thẻ HTML.</a:t>
            </a:r>
            <a:endParaRPr sz="1800">
              <a:latin typeface="Merriweather"/>
              <a:ea typeface="Merriweather"/>
              <a:cs typeface="Merriweather"/>
              <a:sym typeface="Merriweather"/>
            </a:endParaRPr>
          </a:p>
          <a:p>
            <a:pPr indent="0" lvl="0" marL="0" rtl="0" algn="l">
              <a:lnSpc>
                <a:spcPct val="150000"/>
              </a:lnSpc>
              <a:spcBef>
                <a:spcPts val="1000"/>
              </a:spcBef>
              <a:spcAft>
                <a:spcPts val="1000"/>
              </a:spcAft>
              <a:buNone/>
            </a:pPr>
            <a:r>
              <a:rPr lang="en-US" sz="1800">
                <a:latin typeface="Merriweather"/>
                <a:ea typeface="Merriweather"/>
                <a:cs typeface="Merriweather"/>
                <a:sym typeface="Merriweather"/>
              </a:rPr>
              <a:t>2. Thay đổi và lấy giá trị thuộc tính của thẻ html.</a:t>
            </a:r>
            <a:endParaRPr sz="1800">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151" name="Shape 151"/>
        <p:cNvGrpSpPr/>
        <p:nvPr/>
      </p:nvGrpSpPr>
      <p:grpSpPr>
        <a:xfrm>
          <a:off x="0" y="0"/>
          <a:ext cx="0" cy="0"/>
          <a:chOff x="0" y="0"/>
          <a:chExt cx="0" cy="0"/>
        </a:xfrm>
      </p:grpSpPr>
      <p:sp>
        <p:nvSpPr>
          <p:cNvPr id="152" name="Google Shape;152;p19"/>
          <p:cNvSpPr/>
          <p:nvPr/>
        </p:nvSpPr>
        <p:spPr>
          <a:xfrm>
            <a:off x="717452" y="984568"/>
            <a:ext cx="1195800" cy="45600"/>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3" name="Google Shape;153;p19"/>
          <p:cNvSpPr/>
          <p:nvPr/>
        </p:nvSpPr>
        <p:spPr>
          <a:xfrm>
            <a:off x="1913206" y="984568"/>
            <a:ext cx="1195800" cy="4560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54" name="Google Shape;154;p19"/>
          <p:cNvSpPr/>
          <p:nvPr/>
        </p:nvSpPr>
        <p:spPr>
          <a:xfrm>
            <a:off x="3108960" y="984567"/>
            <a:ext cx="1195800" cy="4560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55" name="Google Shape;155;p19"/>
          <p:cNvSpPr/>
          <p:nvPr/>
        </p:nvSpPr>
        <p:spPr>
          <a:xfrm>
            <a:off x="0" y="0"/>
            <a:ext cx="12192000" cy="687300"/>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p19"/>
          <p:cNvSpPr txBox="1"/>
          <p:nvPr/>
        </p:nvSpPr>
        <p:spPr>
          <a:xfrm>
            <a:off x="729450" y="1318650"/>
            <a:ext cx="107451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US" sz="3000">
                <a:solidFill>
                  <a:srgbClr val="434343"/>
                </a:solidFill>
                <a:latin typeface="Merriweather"/>
                <a:ea typeface="Merriweather"/>
                <a:cs typeface="Merriweather"/>
                <a:sym typeface="Merriweather"/>
              </a:rPr>
              <a:t>DOM Css</a:t>
            </a:r>
            <a:endParaRPr b="0" i="0" sz="3000" u="none" cap="none" strike="noStrike">
              <a:solidFill>
                <a:srgbClr val="434343"/>
              </a:solidFill>
              <a:latin typeface="Arial"/>
              <a:ea typeface="Arial"/>
              <a:cs typeface="Arial"/>
              <a:sym typeface="Arial"/>
            </a:endParaRPr>
          </a:p>
        </p:txBody>
      </p:sp>
      <p:sp>
        <p:nvSpPr>
          <p:cNvPr id="157" name="Google Shape;157;p19"/>
          <p:cNvSpPr txBox="1"/>
          <p:nvPr/>
        </p:nvSpPr>
        <p:spPr>
          <a:xfrm>
            <a:off x="911400" y="2402375"/>
            <a:ext cx="10369200" cy="3613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Merriweather"/>
              <a:buAutoNum type="arabicPeriod"/>
            </a:pPr>
            <a:r>
              <a:rPr b="1" lang="en-US" sz="1800">
                <a:latin typeface="Merriweather"/>
                <a:ea typeface="Merriweather"/>
                <a:cs typeface="Merriweather"/>
                <a:sym typeface="Merriweather"/>
              </a:rPr>
              <a:t> thiết lập Css bằng Javascript document.getElementById('object').style.css = 'something’;</a:t>
            </a:r>
            <a:endParaRPr b="1" sz="1800">
              <a:latin typeface="Merriweather"/>
              <a:ea typeface="Merriweather"/>
              <a:cs typeface="Merriweather"/>
              <a:sym typeface="Merriweather"/>
            </a:endParaRPr>
          </a:p>
          <a:p>
            <a:pPr indent="-342900" lvl="0" marL="457200" rtl="0" algn="l">
              <a:lnSpc>
                <a:spcPct val="150000"/>
              </a:lnSpc>
              <a:spcBef>
                <a:spcPts val="0"/>
              </a:spcBef>
              <a:spcAft>
                <a:spcPts val="0"/>
              </a:spcAft>
              <a:buSzPts val="1800"/>
              <a:buFont typeface="Merriweather"/>
              <a:buAutoNum type="arabicPeriod"/>
            </a:pPr>
            <a:r>
              <a:rPr b="1" lang="en-US" sz="1800">
                <a:latin typeface="Merriweather"/>
                <a:ea typeface="Merriweather"/>
                <a:cs typeface="Merriweather"/>
                <a:sym typeface="Merriweather"/>
              </a:rPr>
              <a:t> Lấy giá trị css bằng Javascript var value = document.getElementById(‘object’).style.cssName</a:t>
            </a:r>
            <a:endParaRPr b="1" sz="1800">
              <a:latin typeface="Merriweather"/>
              <a:ea typeface="Merriweather"/>
              <a:cs typeface="Merriweather"/>
              <a:sym typeface="Merriweather"/>
            </a:endParaRPr>
          </a:p>
          <a:p>
            <a:pPr indent="-342900" lvl="0" marL="457200" rtl="0" algn="l">
              <a:lnSpc>
                <a:spcPct val="150000"/>
              </a:lnSpc>
              <a:spcBef>
                <a:spcPts val="0"/>
              </a:spcBef>
              <a:spcAft>
                <a:spcPts val="0"/>
              </a:spcAft>
              <a:buSzPts val="1800"/>
              <a:buFont typeface="Merriweather"/>
              <a:buAutoNum type="arabicPeriod"/>
            </a:pPr>
            <a:r>
              <a:t/>
            </a:r>
            <a:endParaRPr b="1" sz="1800">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161" name="Shape 161"/>
        <p:cNvGrpSpPr/>
        <p:nvPr/>
      </p:nvGrpSpPr>
      <p:grpSpPr>
        <a:xfrm>
          <a:off x="0" y="0"/>
          <a:ext cx="0" cy="0"/>
          <a:chOff x="0" y="0"/>
          <a:chExt cx="0" cy="0"/>
        </a:xfrm>
      </p:grpSpPr>
      <p:sp>
        <p:nvSpPr>
          <p:cNvPr id="162" name="Google Shape;162;p20"/>
          <p:cNvSpPr/>
          <p:nvPr/>
        </p:nvSpPr>
        <p:spPr>
          <a:xfrm>
            <a:off x="717452" y="984568"/>
            <a:ext cx="1195800" cy="45600"/>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3" name="Google Shape;163;p20"/>
          <p:cNvSpPr/>
          <p:nvPr/>
        </p:nvSpPr>
        <p:spPr>
          <a:xfrm>
            <a:off x="1913206" y="984568"/>
            <a:ext cx="1195800" cy="4560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64" name="Google Shape;164;p20"/>
          <p:cNvSpPr/>
          <p:nvPr/>
        </p:nvSpPr>
        <p:spPr>
          <a:xfrm>
            <a:off x="3108960" y="984567"/>
            <a:ext cx="1195800" cy="4560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65" name="Google Shape;165;p20"/>
          <p:cNvSpPr/>
          <p:nvPr/>
        </p:nvSpPr>
        <p:spPr>
          <a:xfrm>
            <a:off x="0" y="0"/>
            <a:ext cx="12192000" cy="687300"/>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6" name="Google Shape;166;p20"/>
          <p:cNvSpPr txBox="1"/>
          <p:nvPr/>
        </p:nvSpPr>
        <p:spPr>
          <a:xfrm>
            <a:off x="729450" y="1318650"/>
            <a:ext cx="107451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US" sz="3000">
                <a:solidFill>
                  <a:srgbClr val="434343"/>
                </a:solidFill>
                <a:latin typeface="Merriweather"/>
                <a:ea typeface="Merriweather"/>
                <a:cs typeface="Merriweather"/>
                <a:sym typeface="Merriweather"/>
              </a:rPr>
              <a:t>DOM EventListener</a:t>
            </a:r>
            <a:endParaRPr b="1" sz="3000">
              <a:solidFill>
                <a:srgbClr val="434343"/>
              </a:solidFill>
              <a:latin typeface="Merriweather"/>
              <a:ea typeface="Merriweather"/>
              <a:cs typeface="Merriweather"/>
              <a:sym typeface="Merriweather"/>
            </a:endParaRPr>
          </a:p>
          <a:p>
            <a:pPr indent="0" lvl="0" marL="0" marR="0" rtl="0" algn="l">
              <a:lnSpc>
                <a:spcPct val="100000"/>
              </a:lnSpc>
              <a:spcBef>
                <a:spcPts val="0"/>
              </a:spcBef>
              <a:spcAft>
                <a:spcPts val="0"/>
              </a:spcAft>
              <a:buClr>
                <a:schemeClr val="dk1"/>
              </a:buClr>
              <a:buSzPts val="1100"/>
              <a:buFont typeface="Arial"/>
              <a:buNone/>
            </a:pPr>
            <a:r>
              <a:t/>
            </a:r>
            <a:endParaRPr b="1" sz="3000">
              <a:solidFill>
                <a:srgbClr val="434343"/>
              </a:solidFill>
              <a:latin typeface="Merriweather"/>
              <a:ea typeface="Merriweather"/>
              <a:cs typeface="Merriweather"/>
              <a:sym typeface="Merriweather"/>
            </a:endParaRPr>
          </a:p>
          <a:p>
            <a:pPr indent="0" lvl="0" marL="0" marR="0" rtl="0" algn="l">
              <a:lnSpc>
                <a:spcPct val="100000"/>
              </a:lnSpc>
              <a:spcBef>
                <a:spcPts val="0"/>
              </a:spcBef>
              <a:spcAft>
                <a:spcPts val="0"/>
              </a:spcAft>
              <a:buClr>
                <a:schemeClr val="dk1"/>
              </a:buClr>
              <a:buSzPts val="1100"/>
              <a:buFont typeface="Arial"/>
              <a:buNone/>
            </a:pPr>
            <a:r>
              <a:t/>
            </a:r>
            <a:endParaRPr b="1" sz="3000">
              <a:solidFill>
                <a:srgbClr val="434343"/>
              </a:solidFill>
              <a:latin typeface="Merriweather"/>
              <a:ea typeface="Merriweather"/>
              <a:cs typeface="Merriweather"/>
              <a:sym typeface="Merriweather"/>
            </a:endParaRPr>
          </a:p>
        </p:txBody>
      </p:sp>
      <p:sp>
        <p:nvSpPr>
          <p:cNvPr id="167" name="Google Shape;167;p20"/>
          <p:cNvSpPr txBox="1"/>
          <p:nvPr/>
        </p:nvSpPr>
        <p:spPr>
          <a:xfrm>
            <a:off x="911400" y="2402375"/>
            <a:ext cx="10369200" cy="3613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Merriweather"/>
              <a:buAutoNum type="arabicPeriod"/>
            </a:pPr>
            <a:r>
              <a:rPr b="1" lang="en-US" sz="1800">
                <a:latin typeface="Merriweather"/>
                <a:ea typeface="Merriweather"/>
                <a:cs typeface="Merriweather"/>
                <a:sym typeface="Merriweather"/>
              </a:rPr>
              <a:t> Phương thức addEventListener() elementObject.addEventListener(‘eventName’,function)</a:t>
            </a:r>
            <a:endParaRPr b="1" sz="1800">
              <a:latin typeface="Merriweather"/>
              <a:ea typeface="Merriweather"/>
              <a:cs typeface="Merriweather"/>
              <a:sym typeface="Merriweather"/>
            </a:endParaRPr>
          </a:p>
          <a:p>
            <a:pPr indent="-342900" lvl="0" marL="457200" rtl="0" algn="l">
              <a:lnSpc>
                <a:spcPct val="150000"/>
              </a:lnSpc>
              <a:spcBef>
                <a:spcPts val="1000"/>
              </a:spcBef>
              <a:spcAft>
                <a:spcPts val="0"/>
              </a:spcAft>
              <a:buSzPts val="1800"/>
              <a:buFont typeface="Merriweather"/>
              <a:buAutoNum type="arabicPeriod"/>
            </a:pPr>
            <a:r>
              <a:rPr b="1" lang="en-US" sz="1800">
                <a:latin typeface="Merriweather"/>
                <a:ea typeface="Merriweather"/>
                <a:cs typeface="Merriweather"/>
                <a:sym typeface="Merriweather"/>
              </a:rPr>
              <a:t>Phương thức removeEventListener() object.removeEventListener("event", some_action);</a:t>
            </a:r>
            <a:endParaRPr b="1" sz="1800">
              <a:latin typeface="Merriweather"/>
              <a:ea typeface="Merriweather"/>
              <a:cs typeface="Merriweather"/>
              <a:sym typeface="Merriweather"/>
            </a:endParaRPr>
          </a:p>
          <a:p>
            <a:pPr indent="0" lvl="0" marL="0" rtl="0" algn="l">
              <a:lnSpc>
                <a:spcPct val="150000"/>
              </a:lnSpc>
              <a:spcBef>
                <a:spcPts val="1000"/>
              </a:spcBef>
              <a:spcAft>
                <a:spcPts val="1000"/>
              </a:spcAft>
              <a:buNone/>
            </a:pPr>
            <a:r>
              <a:t/>
            </a:r>
            <a:endParaRPr b="1" sz="1800">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171" name="Shape 171"/>
        <p:cNvGrpSpPr/>
        <p:nvPr/>
      </p:nvGrpSpPr>
      <p:grpSpPr>
        <a:xfrm>
          <a:off x="0" y="0"/>
          <a:ext cx="0" cy="0"/>
          <a:chOff x="0" y="0"/>
          <a:chExt cx="0" cy="0"/>
        </a:xfrm>
      </p:grpSpPr>
      <p:sp>
        <p:nvSpPr>
          <p:cNvPr id="172" name="Google Shape;172;p21"/>
          <p:cNvSpPr/>
          <p:nvPr/>
        </p:nvSpPr>
        <p:spPr>
          <a:xfrm>
            <a:off x="717452" y="984568"/>
            <a:ext cx="1195800" cy="45600"/>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3" name="Google Shape;173;p21"/>
          <p:cNvSpPr/>
          <p:nvPr/>
        </p:nvSpPr>
        <p:spPr>
          <a:xfrm>
            <a:off x="1913206" y="984568"/>
            <a:ext cx="1195800" cy="4560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74" name="Google Shape;174;p21"/>
          <p:cNvSpPr/>
          <p:nvPr/>
        </p:nvSpPr>
        <p:spPr>
          <a:xfrm>
            <a:off x="3108960" y="984567"/>
            <a:ext cx="1195800" cy="4560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75" name="Google Shape;175;p21"/>
          <p:cNvSpPr/>
          <p:nvPr/>
        </p:nvSpPr>
        <p:spPr>
          <a:xfrm>
            <a:off x="0" y="0"/>
            <a:ext cx="12192000" cy="687300"/>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 name="Google Shape;176;p21"/>
          <p:cNvSpPr txBox="1"/>
          <p:nvPr/>
        </p:nvSpPr>
        <p:spPr>
          <a:xfrm>
            <a:off x="729450" y="1318650"/>
            <a:ext cx="107451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US" sz="3000">
                <a:solidFill>
                  <a:srgbClr val="434343"/>
                </a:solidFill>
                <a:latin typeface="Merriweather"/>
                <a:ea typeface="Merriweather"/>
                <a:cs typeface="Merriweather"/>
                <a:sym typeface="Merriweather"/>
              </a:rPr>
              <a:t>DOM Node trongJavaScript</a:t>
            </a:r>
            <a:endParaRPr b="1" sz="3000">
              <a:solidFill>
                <a:srgbClr val="434343"/>
              </a:solidFill>
              <a:latin typeface="Merriweather"/>
              <a:ea typeface="Merriweather"/>
              <a:cs typeface="Merriweather"/>
              <a:sym typeface="Merriweather"/>
            </a:endParaRPr>
          </a:p>
          <a:p>
            <a:pPr indent="0" lvl="0" marL="0" marR="0" rtl="0" algn="l">
              <a:lnSpc>
                <a:spcPct val="100000"/>
              </a:lnSpc>
              <a:spcBef>
                <a:spcPts val="0"/>
              </a:spcBef>
              <a:spcAft>
                <a:spcPts val="0"/>
              </a:spcAft>
              <a:buClr>
                <a:schemeClr val="dk1"/>
              </a:buClr>
              <a:buSzPts val="1100"/>
              <a:buFont typeface="Arial"/>
              <a:buNone/>
            </a:pPr>
            <a:r>
              <a:t/>
            </a:r>
            <a:endParaRPr b="1" sz="3000">
              <a:solidFill>
                <a:srgbClr val="434343"/>
              </a:solidFill>
              <a:latin typeface="Merriweather"/>
              <a:ea typeface="Merriweather"/>
              <a:cs typeface="Merriweather"/>
              <a:sym typeface="Merriweather"/>
            </a:endParaRPr>
          </a:p>
          <a:p>
            <a:pPr indent="0" lvl="0" marL="0" marR="0" rtl="0" algn="l">
              <a:lnSpc>
                <a:spcPct val="100000"/>
              </a:lnSpc>
              <a:spcBef>
                <a:spcPts val="0"/>
              </a:spcBef>
              <a:spcAft>
                <a:spcPts val="0"/>
              </a:spcAft>
              <a:buClr>
                <a:schemeClr val="dk1"/>
              </a:buClr>
              <a:buSzPts val="1100"/>
              <a:buFont typeface="Arial"/>
              <a:buNone/>
            </a:pPr>
            <a:r>
              <a:t/>
            </a:r>
            <a:endParaRPr b="1" sz="3000">
              <a:solidFill>
                <a:srgbClr val="434343"/>
              </a:solidFill>
              <a:latin typeface="Merriweather"/>
              <a:ea typeface="Merriweather"/>
              <a:cs typeface="Merriweather"/>
              <a:sym typeface="Merriweather"/>
            </a:endParaRPr>
          </a:p>
          <a:p>
            <a:pPr indent="0" lvl="0" marL="0" marR="0" rtl="0" algn="l">
              <a:lnSpc>
                <a:spcPct val="100000"/>
              </a:lnSpc>
              <a:spcBef>
                <a:spcPts val="0"/>
              </a:spcBef>
              <a:spcAft>
                <a:spcPts val="0"/>
              </a:spcAft>
              <a:buClr>
                <a:schemeClr val="dk1"/>
              </a:buClr>
              <a:buSzPts val="1100"/>
              <a:buFont typeface="Arial"/>
              <a:buNone/>
            </a:pPr>
            <a:r>
              <a:t/>
            </a:r>
            <a:endParaRPr b="1" sz="3000">
              <a:solidFill>
                <a:srgbClr val="434343"/>
              </a:solidFill>
              <a:latin typeface="Merriweather"/>
              <a:ea typeface="Merriweather"/>
              <a:cs typeface="Merriweather"/>
              <a:sym typeface="Merriweather"/>
            </a:endParaRPr>
          </a:p>
          <a:p>
            <a:pPr indent="0" lvl="0" marL="0" marR="0" rtl="0" algn="l">
              <a:lnSpc>
                <a:spcPct val="100000"/>
              </a:lnSpc>
              <a:spcBef>
                <a:spcPts val="0"/>
              </a:spcBef>
              <a:spcAft>
                <a:spcPts val="0"/>
              </a:spcAft>
              <a:buClr>
                <a:schemeClr val="dk1"/>
              </a:buClr>
              <a:buSzPts val="1100"/>
              <a:buFont typeface="Arial"/>
              <a:buNone/>
            </a:pPr>
            <a:r>
              <a:t/>
            </a:r>
            <a:endParaRPr b="1" sz="3000">
              <a:solidFill>
                <a:srgbClr val="434343"/>
              </a:solidFill>
              <a:latin typeface="Merriweather"/>
              <a:ea typeface="Merriweather"/>
              <a:cs typeface="Merriweather"/>
              <a:sym typeface="Merriweather"/>
            </a:endParaRPr>
          </a:p>
        </p:txBody>
      </p:sp>
      <p:sp>
        <p:nvSpPr>
          <p:cNvPr id="177" name="Google Shape;177;p21"/>
          <p:cNvSpPr txBox="1"/>
          <p:nvPr/>
        </p:nvSpPr>
        <p:spPr>
          <a:xfrm>
            <a:off x="911400" y="2402375"/>
            <a:ext cx="10369200" cy="3613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Merriweather"/>
              <a:buAutoNum type="arabicPeriod"/>
            </a:pPr>
            <a:r>
              <a:rPr b="1" lang="en-US" sz="1800">
                <a:latin typeface="Merriweather"/>
                <a:ea typeface="Merriweather"/>
                <a:cs typeface="Merriweather"/>
                <a:sym typeface="Merriweather"/>
              </a:rPr>
              <a:t>DOM Node – document.createElement() </a:t>
            </a:r>
            <a:endParaRPr b="1" sz="1800">
              <a:latin typeface="Merriweather"/>
              <a:ea typeface="Merriweather"/>
              <a:cs typeface="Merriweather"/>
              <a:sym typeface="Merriweather"/>
            </a:endParaRPr>
          </a:p>
          <a:p>
            <a:pPr indent="-342900" lvl="0" marL="457200" rtl="0" algn="l">
              <a:lnSpc>
                <a:spcPct val="150000"/>
              </a:lnSpc>
              <a:spcBef>
                <a:spcPts val="1000"/>
              </a:spcBef>
              <a:spcAft>
                <a:spcPts val="1000"/>
              </a:spcAft>
              <a:buSzPts val="1800"/>
              <a:buFont typeface="Merriweather"/>
              <a:buAutoNum type="arabicPeriod"/>
            </a:pPr>
            <a:r>
              <a:rPr b="1" lang="en-US" sz="1800">
                <a:latin typeface="Merriweather"/>
                <a:ea typeface="Merriweather"/>
                <a:cs typeface="Merriweather"/>
                <a:sym typeface="Merriweather"/>
              </a:rPr>
              <a:t>DOM Node – document.createTextNode()</a:t>
            </a:r>
            <a:endParaRPr b="1" sz="1800">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