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erriweather-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b7728babb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7b7728babb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b7728babb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7b7728babb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b7728babb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7b7728babb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b7728babb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7b7728babb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b7728babb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7b7728babb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b7728babb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7b7728babb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b7728babb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7b7728babb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b7728babb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7b7728babb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b7728babb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7b7728babb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Cho học viên thực hành thực hành từng bước, show màn hình cho các bạn trong lớp nhận xét</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b7728babb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7b7728bab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b7728babb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7b7728babb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1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1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0" name="Google Shape;30;p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 name="Google Shape;37;p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6"/>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6"/>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7"/>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87" name="Shape 87"/>
        <p:cNvGrpSpPr/>
        <p:nvPr/>
      </p:nvGrpSpPr>
      <p:grpSpPr>
        <a:xfrm>
          <a:off x="0" y="0"/>
          <a:ext cx="0" cy="0"/>
          <a:chOff x="0" y="0"/>
          <a:chExt cx="0" cy="0"/>
        </a:xfrm>
      </p:grpSpPr>
      <p:sp>
        <p:nvSpPr>
          <p:cNvPr id="88" name="Google Shape;88;p13"/>
          <p:cNvSpPr txBox="1"/>
          <p:nvPr>
            <p:ph type="ctrTitle"/>
          </p:nvPr>
        </p:nvSpPr>
        <p:spPr>
          <a:xfrm>
            <a:off x="717450" y="1160249"/>
            <a:ext cx="10757100" cy="1886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4800"/>
              <a:buFont typeface="Merriweather"/>
              <a:buNone/>
            </a:pPr>
            <a:r>
              <a:rPr b="1" lang="en-US" sz="4800">
                <a:solidFill>
                  <a:srgbClr val="434343"/>
                </a:solidFill>
                <a:latin typeface="Merriweather"/>
                <a:ea typeface="Merriweather"/>
                <a:cs typeface="Merriweather"/>
                <a:sym typeface="Merriweather"/>
              </a:rPr>
              <a:t>Web Front End cho người mới</a:t>
            </a:r>
            <a:br>
              <a:rPr b="1" lang="en-US" sz="3000">
                <a:solidFill>
                  <a:srgbClr val="434343"/>
                </a:solidFill>
              </a:rPr>
            </a:br>
            <a:r>
              <a:rPr lang="en-US" sz="3600">
                <a:solidFill>
                  <a:srgbClr val="595959"/>
                </a:solidFill>
                <a:latin typeface="Merriweather"/>
                <a:ea typeface="Merriweather"/>
                <a:cs typeface="Merriweather"/>
                <a:sym typeface="Merriweather"/>
              </a:rPr>
              <a:t>Phần 12 – Jquery</a:t>
            </a:r>
            <a:endParaRPr sz="3600"/>
          </a:p>
        </p:txBody>
      </p:sp>
      <p:sp>
        <p:nvSpPr>
          <p:cNvPr id="89" name="Google Shape;89;p13"/>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91" name="Google Shape;91;p13"/>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pic>
        <p:nvPicPr>
          <p:cNvPr id="92" name="Google Shape;92;p13"/>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93" name="Google Shape;93;p13"/>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4" name="Google Shape;94;p13"/>
          <p:cNvPicPr preferRelativeResize="0"/>
          <p:nvPr/>
        </p:nvPicPr>
        <p:blipFill>
          <a:blip r:embed="rId4">
            <a:alphaModFix/>
          </a:blip>
          <a:stretch>
            <a:fillRect/>
          </a:stretch>
        </p:blipFill>
        <p:spPr>
          <a:xfrm>
            <a:off x="2503488" y="3046267"/>
            <a:ext cx="7185035" cy="32281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189" name="Shape 189"/>
        <p:cNvGrpSpPr/>
        <p:nvPr/>
      </p:nvGrpSpPr>
      <p:grpSpPr>
        <a:xfrm>
          <a:off x="0" y="0"/>
          <a:ext cx="0" cy="0"/>
          <a:chOff x="0" y="0"/>
          <a:chExt cx="0" cy="0"/>
        </a:xfrm>
      </p:grpSpPr>
      <p:sp>
        <p:nvSpPr>
          <p:cNvPr id="190" name="Google Shape;190;p22"/>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22"/>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92" name="Google Shape;192;p22"/>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93" name="Google Shape;193;p22"/>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Chaining</a:t>
            </a:r>
            <a:endParaRPr b="0" i="0" sz="3000" u="none" cap="none" strike="noStrike">
              <a:solidFill>
                <a:srgbClr val="434343"/>
              </a:solidFill>
              <a:latin typeface="Merriweather"/>
              <a:ea typeface="Merriweather"/>
              <a:cs typeface="Merriweather"/>
              <a:sym typeface="Merriweather"/>
            </a:endParaRPr>
          </a:p>
        </p:txBody>
      </p:sp>
      <p:pic>
        <p:nvPicPr>
          <p:cNvPr id="194" name="Google Shape;194;p22"/>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195" name="Google Shape;195;p22"/>
          <p:cNvSpPr txBox="1"/>
          <p:nvPr/>
        </p:nvSpPr>
        <p:spPr>
          <a:xfrm>
            <a:off x="1486200" y="1969650"/>
            <a:ext cx="9101700" cy="215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1000"/>
              </a:spcAft>
              <a:buNone/>
            </a:pPr>
            <a:r>
              <a:rPr lang="en-US" sz="1800">
                <a:solidFill>
                  <a:srgbClr val="666666"/>
                </a:solidFill>
                <a:latin typeface="Merriweather"/>
                <a:ea typeface="Merriweather"/>
                <a:cs typeface="Merriweather"/>
                <a:sym typeface="Merriweather"/>
              </a:rPr>
              <a:t>Nếu bạn muốn sử dụng nhiều hơn một phương thức jQuery trên cùng một lựa chọn các phần tử, bạn có thể liệt kê một số phương thức cùng một lúc bằng cách sử dụng ký hiệu dấu chấm để phân tách từng phương thức, như được hiển thị bên dưới.</a:t>
            </a:r>
            <a:endParaRPr sz="1800">
              <a:solidFill>
                <a:srgbClr val="666666"/>
              </a:solidFill>
              <a:latin typeface="Merriweather"/>
              <a:ea typeface="Merriweather"/>
              <a:cs typeface="Merriweather"/>
              <a:sym typeface="Merriweather"/>
            </a:endParaRPr>
          </a:p>
        </p:txBody>
      </p:sp>
      <p:pic>
        <p:nvPicPr>
          <p:cNvPr id="196" name="Google Shape;196;p22"/>
          <p:cNvPicPr preferRelativeResize="0"/>
          <p:nvPr/>
        </p:nvPicPr>
        <p:blipFill>
          <a:blip r:embed="rId4">
            <a:alphaModFix/>
          </a:blip>
          <a:stretch>
            <a:fillRect/>
          </a:stretch>
        </p:blipFill>
        <p:spPr>
          <a:xfrm>
            <a:off x="2771775" y="4265325"/>
            <a:ext cx="6648450" cy="67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00" name="Shape 200"/>
        <p:cNvGrpSpPr/>
        <p:nvPr/>
      </p:nvGrpSpPr>
      <p:grpSpPr>
        <a:xfrm>
          <a:off x="0" y="0"/>
          <a:ext cx="0" cy="0"/>
          <a:chOff x="0" y="0"/>
          <a:chExt cx="0" cy="0"/>
        </a:xfrm>
      </p:grpSpPr>
      <p:sp>
        <p:nvSpPr>
          <p:cNvPr id="201" name="Google Shape;201;p23"/>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p23"/>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03" name="Google Shape;203;p23"/>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04" name="Google Shape;204;p23"/>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Kiểm tra 1 trang sẵn sàng làm việc</a:t>
            </a:r>
            <a:endParaRPr b="0" i="0" sz="3000" u="none" cap="none" strike="noStrike">
              <a:solidFill>
                <a:srgbClr val="434343"/>
              </a:solidFill>
              <a:latin typeface="Merriweather"/>
              <a:ea typeface="Merriweather"/>
              <a:cs typeface="Merriweather"/>
              <a:sym typeface="Merriweather"/>
            </a:endParaRPr>
          </a:p>
        </p:txBody>
      </p:sp>
      <p:pic>
        <p:nvPicPr>
          <p:cNvPr id="205" name="Google Shape;205;p23"/>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pic>
        <p:nvPicPr>
          <p:cNvPr id="206" name="Google Shape;206;p23"/>
          <p:cNvPicPr preferRelativeResize="0"/>
          <p:nvPr/>
        </p:nvPicPr>
        <p:blipFill>
          <a:blip r:embed="rId4">
            <a:alphaModFix/>
          </a:blip>
          <a:stretch>
            <a:fillRect/>
          </a:stretch>
        </p:blipFill>
        <p:spPr>
          <a:xfrm>
            <a:off x="2357125" y="2484350"/>
            <a:ext cx="7477748" cy="242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10" name="Shape 210"/>
        <p:cNvGrpSpPr/>
        <p:nvPr/>
      </p:nvGrpSpPr>
      <p:grpSpPr>
        <a:xfrm>
          <a:off x="0" y="0"/>
          <a:ext cx="0" cy="0"/>
          <a:chOff x="0" y="0"/>
          <a:chExt cx="0" cy="0"/>
        </a:xfrm>
      </p:grpSpPr>
      <p:sp>
        <p:nvSpPr>
          <p:cNvPr id="211" name="Google Shape;211;p24"/>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24"/>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13" name="Google Shape;213;p24"/>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14" name="Google Shape;214;p24"/>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Getting element content </a:t>
            </a:r>
            <a:endParaRPr b="0" i="0" sz="3000" u="none" cap="none" strike="noStrike">
              <a:solidFill>
                <a:srgbClr val="434343"/>
              </a:solidFill>
              <a:latin typeface="Merriweather"/>
              <a:ea typeface="Merriweather"/>
              <a:cs typeface="Merriweather"/>
              <a:sym typeface="Merriweather"/>
            </a:endParaRPr>
          </a:p>
        </p:txBody>
      </p:sp>
      <p:pic>
        <p:nvPicPr>
          <p:cNvPr id="215" name="Google Shape;215;p24"/>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216" name="Google Shape;216;p24"/>
          <p:cNvSpPr txBox="1"/>
          <p:nvPr/>
        </p:nvSpPr>
        <p:spPr>
          <a:xfrm>
            <a:off x="913200" y="2256150"/>
            <a:ext cx="10561200" cy="30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Merriweather"/>
                <a:ea typeface="Merriweather"/>
                <a:cs typeface="Merriweather"/>
                <a:sym typeface="Merriweather"/>
              </a:rPr>
              <a:t>Vd: </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.html() , .text()</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Lấy nội dung của html, sau đó nối vào cuối bên trong element được chọn</a:t>
            </a:r>
            <a:endParaRPr sz="1800">
              <a:latin typeface="Merriweather"/>
              <a:ea typeface="Merriweather"/>
              <a:cs typeface="Merriweather"/>
              <a:sym typeface="Merriweather"/>
            </a:endParaRPr>
          </a:p>
          <a:p>
            <a:pPr indent="0" lvl="0" marL="457200" rtl="0" algn="l">
              <a:spcBef>
                <a:spcPts val="0"/>
              </a:spcBef>
              <a:spcAft>
                <a:spcPts val="0"/>
              </a:spcAft>
              <a:buNone/>
            </a:pPr>
            <a:r>
              <a:rPr b="1" i="1" lang="en-US" sz="1800">
                <a:latin typeface="Merriweather"/>
                <a:ea typeface="Merriweather"/>
                <a:cs typeface="Merriweather"/>
                <a:sym typeface="Merriweather"/>
              </a:rPr>
              <a:t>var $listHTML = $('ul') . html(); </a:t>
            </a:r>
            <a:endParaRPr b="1" i="1" sz="1800">
              <a:latin typeface="Merriweather"/>
              <a:ea typeface="Merriweather"/>
              <a:cs typeface="Merriweather"/>
              <a:sym typeface="Merriweather"/>
            </a:endParaRPr>
          </a:p>
          <a:p>
            <a:pPr indent="0" lvl="0" marL="457200" rtl="0" algn="l">
              <a:spcBef>
                <a:spcPts val="0"/>
              </a:spcBef>
              <a:spcAft>
                <a:spcPts val="0"/>
              </a:spcAft>
              <a:buNone/>
            </a:pPr>
            <a:r>
              <a:rPr b="1" i="1" lang="en-US" sz="1800">
                <a:latin typeface="Merriweather"/>
                <a:ea typeface="Merriweather"/>
                <a:cs typeface="Merriweather"/>
                <a:sym typeface="Merriweather"/>
              </a:rPr>
              <a:t>$ ( 'ul '). append($listHTML); </a:t>
            </a:r>
            <a:endParaRPr b="1" i="1"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Lấy nội dung của text các phần tử con của thẻ &lt;ul&gt;, Điều này sau đó được thêm vào cuối lựa chọn, trong trường hợp này sau phần tử &lt;ul&gt; hiện có.</a:t>
            </a:r>
            <a:endParaRPr sz="1800">
              <a:latin typeface="Merriweather"/>
              <a:ea typeface="Merriweather"/>
              <a:cs typeface="Merriweather"/>
              <a:sym typeface="Merriweather"/>
            </a:endParaRPr>
          </a:p>
          <a:p>
            <a:pPr indent="457200" lvl="0" marL="0" rtl="0" algn="l">
              <a:spcBef>
                <a:spcPts val="0"/>
              </a:spcBef>
              <a:spcAft>
                <a:spcPts val="0"/>
              </a:spcAft>
              <a:buNone/>
            </a:pPr>
            <a:r>
              <a:rPr b="1" i="1" lang="en-US" sz="1800">
                <a:latin typeface="Merriweather"/>
                <a:ea typeface="Merriweather"/>
                <a:cs typeface="Merriweather"/>
                <a:sym typeface="Merriweather"/>
              </a:rPr>
              <a:t>var $listText = $('ul').text(); $('ul ') .append('&lt;p&gt;' + $listText + 1&lt;/ p&gt;'); </a:t>
            </a:r>
            <a:endParaRPr b="1" i="1"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t/>
            </a:r>
            <a:endParaRPr sz="18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20" name="Shape 220"/>
        <p:cNvGrpSpPr/>
        <p:nvPr/>
      </p:nvGrpSpPr>
      <p:grpSpPr>
        <a:xfrm>
          <a:off x="0" y="0"/>
          <a:ext cx="0" cy="0"/>
          <a:chOff x="0" y="0"/>
          <a:chExt cx="0" cy="0"/>
        </a:xfrm>
      </p:grpSpPr>
      <p:sp>
        <p:nvSpPr>
          <p:cNvPr id="221" name="Google Shape;221;p25"/>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25"/>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23" name="Google Shape;223;p25"/>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24" name="Google Shape;224;p25"/>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Updating </a:t>
            </a:r>
            <a:r>
              <a:rPr lang="en-US" sz="3000">
                <a:solidFill>
                  <a:srgbClr val="434343"/>
                </a:solidFill>
                <a:latin typeface="Merriweather"/>
                <a:ea typeface="Merriweather"/>
                <a:cs typeface="Merriweather"/>
                <a:sym typeface="Merriweather"/>
              </a:rPr>
              <a:t>elements</a:t>
            </a:r>
            <a:endParaRPr b="0" i="0" sz="3000" u="none" cap="none" strike="noStrike">
              <a:solidFill>
                <a:srgbClr val="434343"/>
              </a:solidFill>
              <a:latin typeface="Merriweather"/>
              <a:ea typeface="Merriweather"/>
              <a:cs typeface="Merriweather"/>
              <a:sym typeface="Merriweather"/>
            </a:endParaRPr>
          </a:p>
        </p:txBody>
      </p:sp>
      <p:pic>
        <p:nvPicPr>
          <p:cNvPr id="225" name="Google Shape;225;p25"/>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226" name="Google Shape;226;p25"/>
          <p:cNvSpPr txBox="1"/>
          <p:nvPr/>
        </p:nvSpPr>
        <p:spPr>
          <a:xfrm>
            <a:off x="913200" y="2256150"/>
            <a:ext cx="10561200" cy="3021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.html()</a:t>
            </a:r>
            <a:endParaRPr sz="1800">
              <a:latin typeface="Merriweather"/>
              <a:ea typeface="Merriweather"/>
              <a:cs typeface="Merriweather"/>
              <a:sym typeface="Merriweather"/>
            </a:endParaRPr>
          </a:p>
          <a:p>
            <a:pPr indent="0" lvl="0" marL="457200" rtl="0" algn="l">
              <a:spcBef>
                <a:spcPts val="0"/>
              </a:spcBef>
              <a:spcAft>
                <a:spcPts val="0"/>
              </a:spcAft>
              <a:buNone/>
            </a:pPr>
            <a:r>
              <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.text()</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.replaceWith() </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US" sz="1800">
                <a:latin typeface="Merriweather"/>
                <a:ea typeface="Merriweather"/>
                <a:cs typeface="Merriweather"/>
                <a:sym typeface="Merriweather"/>
              </a:rPr>
              <a:t>. remove() </a:t>
            </a:r>
            <a:endParaRPr sz="180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30" name="Shape 230"/>
        <p:cNvGrpSpPr/>
        <p:nvPr/>
      </p:nvGrpSpPr>
      <p:grpSpPr>
        <a:xfrm>
          <a:off x="0" y="0"/>
          <a:ext cx="0" cy="0"/>
          <a:chOff x="0" y="0"/>
          <a:chExt cx="0" cy="0"/>
        </a:xfrm>
      </p:grpSpPr>
      <p:sp>
        <p:nvSpPr>
          <p:cNvPr id="231" name="Google Shape;231;p26"/>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26"/>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33" name="Google Shape;233;p26"/>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34" name="Google Shape;234;p26"/>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Inserting Elements</a:t>
            </a:r>
            <a:endParaRPr b="0" i="0" sz="3000" u="none" cap="none" strike="noStrike">
              <a:solidFill>
                <a:srgbClr val="434343"/>
              </a:solidFill>
              <a:latin typeface="Merriweather"/>
              <a:ea typeface="Merriweather"/>
              <a:cs typeface="Merriweather"/>
              <a:sym typeface="Merriweather"/>
            </a:endParaRPr>
          </a:p>
        </p:txBody>
      </p:sp>
      <p:pic>
        <p:nvPicPr>
          <p:cNvPr id="235" name="Google Shape;235;p26"/>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236" name="Google Shape;236;p26"/>
          <p:cNvSpPr txBox="1"/>
          <p:nvPr/>
        </p:nvSpPr>
        <p:spPr>
          <a:xfrm>
            <a:off x="913200" y="2256150"/>
            <a:ext cx="10561200" cy="3156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AutoNum type="arabicPeriod"/>
            </a:pPr>
            <a:r>
              <a:rPr lang="en-US" sz="1800">
                <a:latin typeface="Merriweather"/>
                <a:ea typeface="Merriweather"/>
                <a:cs typeface="Merriweather"/>
                <a:sym typeface="Merriweather"/>
              </a:rPr>
              <a:t>Tạo element mới bằng 1 Jquery Object: var $newFragment = $('&lt;li&gt;'); </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US" sz="1800">
                <a:latin typeface="Merriweather"/>
                <a:ea typeface="Merriweather"/>
                <a:cs typeface="Merriweather"/>
                <a:sym typeface="Merriweather"/>
              </a:rPr>
              <a:t>Thêm phần tử mới vào trong trang:</a:t>
            </a:r>
            <a:endParaRPr sz="1800">
              <a:latin typeface="Merriweather"/>
              <a:ea typeface="Merriweather"/>
              <a:cs typeface="Merriweather"/>
              <a:sym typeface="Merriweather"/>
            </a:endParaRPr>
          </a:p>
          <a:p>
            <a:pPr indent="0" lvl="0" marL="0" rtl="0" algn="l">
              <a:spcBef>
                <a:spcPts val="0"/>
              </a:spcBef>
              <a:spcAft>
                <a:spcPts val="0"/>
              </a:spcAft>
              <a:buNone/>
            </a:pPr>
            <a:r>
              <a:t/>
            </a:r>
            <a:endParaRPr sz="1800">
              <a:latin typeface="Merriweather"/>
              <a:ea typeface="Merriweather"/>
              <a:cs typeface="Merriweather"/>
              <a:sym typeface="Merriweather"/>
            </a:endParaRPr>
          </a:p>
        </p:txBody>
      </p:sp>
      <p:pic>
        <p:nvPicPr>
          <p:cNvPr id="237" name="Google Shape;237;p26"/>
          <p:cNvPicPr preferRelativeResize="0"/>
          <p:nvPr/>
        </p:nvPicPr>
        <p:blipFill>
          <a:blip r:embed="rId4">
            <a:alphaModFix/>
          </a:blip>
          <a:stretch>
            <a:fillRect/>
          </a:stretch>
        </p:blipFill>
        <p:spPr>
          <a:xfrm>
            <a:off x="4006000" y="3065025"/>
            <a:ext cx="4180000" cy="2347125"/>
          </a:xfrm>
          <a:prstGeom prst="rect">
            <a:avLst/>
          </a:prstGeom>
          <a:noFill/>
          <a:ln>
            <a:noFill/>
          </a:ln>
        </p:spPr>
      </p:pic>
      <p:pic>
        <p:nvPicPr>
          <p:cNvPr id="238" name="Google Shape;238;p26"/>
          <p:cNvPicPr preferRelativeResize="0"/>
          <p:nvPr/>
        </p:nvPicPr>
        <p:blipFill>
          <a:blip r:embed="rId5">
            <a:alphaModFix/>
          </a:blip>
          <a:stretch>
            <a:fillRect/>
          </a:stretch>
        </p:blipFill>
        <p:spPr>
          <a:xfrm>
            <a:off x="2985600" y="5781538"/>
            <a:ext cx="5985301" cy="628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42" name="Shape 242"/>
        <p:cNvGrpSpPr/>
        <p:nvPr/>
      </p:nvGrpSpPr>
      <p:grpSpPr>
        <a:xfrm>
          <a:off x="0" y="0"/>
          <a:ext cx="0" cy="0"/>
          <a:chOff x="0" y="0"/>
          <a:chExt cx="0" cy="0"/>
        </a:xfrm>
      </p:grpSpPr>
      <p:sp>
        <p:nvSpPr>
          <p:cNvPr id="243" name="Google Shape;243;p27"/>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27"/>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45" name="Google Shape;245;p27"/>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46" name="Google Shape;246;p27"/>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Getting and Setting giá trị  Attribute</a:t>
            </a:r>
            <a:endParaRPr b="0" i="0" sz="3000" u="none" cap="none" strike="noStrike">
              <a:solidFill>
                <a:srgbClr val="434343"/>
              </a:solidFill>
              <a:latin typeface="Merriweather"/>
              <a:ea typeface="Merriweather"/>
              <a:cs typeface="Merriweather"/>
              <a:sym typeface="Merriweather"/>
            </a:endParaRPr>
          </a:p>
        </p:txBody>
      </p:sp>
      <p:pic>
        <p:nvPicPr>
          <p:cNvPr id="247" name="Google Shape;247;p27"/>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248" name="Google Shape;248;p27"/>
          <p:cNvSpPr txBox="1"/>
          <p:nvPr/>
        </p:nvSpPr>
        <p:spPr>
          <a:xfrm>
            <a:off x="913200" y="2256150"/>
            <a:ext cx="10561200" cy="31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666666"/>
                </a:solidFill>
                <a:latin typeface="Merriweather"/>
                <a:ea typeface="Merriweather"/>
                <a:cs typeface="Merriweather"/>
                <a:sym typeface="Merriweather"/>
              </a:rPr>
              <a:t>Bạn có thể tạo thuộc tính hoặc truy cập và cập nhật nội dung của chúng, sử dụng bốn phương pháp sau:</a:t>
            </a:r>
            <a:endParaRPr sz="1800">
              <a:solidFill>
                <a:srgbClr val="666666"/>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rgbClr val="666666"/>
              </a:solidFill>
              <a:latin typeface="Merriweather"/>
              <a:ea typeface="Merriweather"/>
              <a:cs typeface="Merriweather"/>
              <a:sym typeface="Merriweather"/>
            </a:endParaRPr>
          </a:p>
          <a:p>
            <a:pPr indent="-342900" lvl="0" marL="457200" rtl="0" algn="l">
              <a:spcBef>
                <a:spcPts val="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.attr() </a:t>
            </a:r>
            <a:endParaRPr sz="1800">
              <a:solidFill>
                <a:srgbClr val="666666"/>
              </a:solidFill>
              <a:latin typeface="Merriweather"/>
              <a:ea typeface="Merriweather"/>
              <a:cs typeface="Merriweather"/>
              <a:sym typeface="Merriweather"/>
            </a:endParaRPr>
          </a:p>
          <a:p>
            <a:pPr indent="-342900" lvl="0" marL="457200" rtl="0" algn="l">
              <a:spcBef>
                <a:spcPts val="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 removeAttr()</a:t>
            </a:r>
            <a:endParaRPr sz="1800">
              <a:solidFill>
                <a:srgbClr val="666666"/>
              </a:solidFill>
              <a:latin typeface="Merriweather"/>
              <a:ea typeface="Merriweather"/>
              <a:cs typeface="Merriweather"/>
              <a:sym typeface="Merriweather"/>
            </a:endParaRPr>
          </a:p>
          <a:p>
            <a:pPr indent="-342900" lvl="0" marL="457200" rtl="0" algn="l">
              <a:spcBef>
                <a:spcPts val="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 addCl ass()</a:t>
            </a:r>
            <a:endParaRPr sz="1800">
              <a:solidFill>
                <a:srgbClr val="666666"/>
              </a:solidFill>
              <a:latin typeface="Merriweather"/>
              <a:ea typeface="Merriweather"/>
              <a:cs typeface="Merriweather"/>
              <a:sym typeface="Merriweather"/>
            </a:endParaRPr>
          </a:p>
          <a:p>
            <a:pPr indent="-342900" lvl="0" marL="457200" rtl="0" algn="l">
              <a:spcBef>
                <a:spcPts val="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.removeClass()</a:t>
            </a:r>
            <a:endParaRPr sz="1800">
              <a:solidFill>
                <a:srgbClr val="666666"/>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52" name="Shape 252"/>
        <p:cNvGrpSpPr/>
        <p:nvPr/>
      </p:nvGrpSpPr>
      <p:grpSpPr>
        <a:xfrm>
          <a:off x="0" y="0"/>
          <a:ext cx="0" cy="0"/>
          <a:chOff x="0" y="0"/>
          <a:chExt cx="0" cy="0"/>
        </a:xfrm>
      </p:grpSpPr>
      <p:sp>
        <p:nvSpPr>
          <p:cNvPr id="253" name="Google Shape;253;p28"/>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p28"/>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55" name="Google Shape;255;p28"/>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56" name="Google Shape;256;p28"/>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Getting and Setting thuộc tính Css</a:t>
            </a:r>
            <a:endParaRPr b="0" i="0" sz="3000" u="none" cap="none" strike="noStrike">
              <a:solidFill>
                <a:srgbClr val="434343"/>
              </a:solidFill>
              <a:latin typeface="Merriweather"/>
              <a:ea typeface="Merriweather"/>
              <a:cs typeface="Merriweather"/>
              <a:sym typeface="Merriweather"/>
            </a:endParaRPr>
          </a:p>
        </p:txBody>
      </p:sp>
      <p:pic>
        <p:nvPicPr>
          <p:cNvPr id="257" name="Google Shape;257;p28"/>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258" name="Google Shape;258;p28"/>
          <p:cNvSpPr txBox="1"/>
          <p:nvPr/>
        </p:nvSpPr>
        <p:spPr>
          <a:xfrm>
            <a:off x="913350" y="1951750"/>
            <a:ext cx="10561200" cy="381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800">
                <a:solidFill>
                  <a:srgbClr val="666666"/>
                </a:solidFill>
                <a:latin typeface="Merriweather"/>
                <a:ea typeface="Merriweather"/>
                <a:cs typeface="Merriweather"/>
                <a:sym typeface="Merriweather"/>
              </a:rPr>
              <a:t>Phương thức css () cho phép bạn truy xuất và thiết lập các giá trị của các thuộc tính CSS.</a:t>
            </a:r>
            <a:endParaRPr sz="1800">
              <a:solidFill>
                <a:srgbClr val="666666"/>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Lấy 1 thuộc tính css của phần tử được chọn</a:t>
            </a:r>
            <a:endParaRPr sz="1800">
              <a:solidFill>
                <a:srgbClr val="666666"/>
              </a:solidFill>
              <a:latin typeface="Merriweather"/>
              <a:ea typeface="Merriweather"/>
              <a:cs typeface="Merriweather"/>
              <a:sym typeface="Merriweather"/>
            </a:endParaRPr>
          </a:p>
          <a:p>
            <a:pPr indent="0" lvl="0" marL="457200" rtl="0" algn="l">
              <a:lnSpc>
                <a:spcPct val="150000"/>
              </a:lnSpc>
              <a:spcBef>
                <a:spcPts val="1000"/>
              </a:spcBef>
              <a:spcAft>
                <a:spcPts val="0"/>
              </a:spcAft>
              <a:buNone/>
            </a:pPr>
            <a:r>
              <a:rPr b="1" lang="en-US" sz="1800">
                <a:solidFill>
                  <a:srgbClr val="666666"/>
                </a:solidFill>
                <a:latin typeface="Merriweather"/>
                <a:ea typeface="Merriweather"/>
                <a:cs typeface="Merriweather"/>
                <a:sym typeface="Merriweather"/>
              </a:rPr>
              <a:t>var backgroundColor = $( ' li ' ) .css('background-color' ); </a:t>
            </a:r>
            <a:endParaRPr b="1" sz="1800">
              <a:solidFill>
                <a:srgbClr val="666666"/>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Đặt thuộc tính CSS</a:t>
            </a:r>
            <a:endParaRPr sz="1800">
              <a:solidFill>
                <a:srgbClr val="666666"/>
              </a:solidFill>
              <a:latin typeface="Merriweather"/>
              <a:ea typeface="Merriweather"/>
              <a:cs typeface="Merriweather"/>
              <a:sym typeface="Merriweather"/>
            </a:endParaRPr>
          </a:p>
          <a:p>
            <a:pPr indent="0" lvl="0" marL="0" rtl="0" algn="l">
              <a:lnSpc>
                <a:spcPct val="150000"/>
              </a:lnSpc>
              <a:spcBef>
                <a:spcPts val="1000"/>
              </a:spcBef>
              <a:spcAft>
                <a:spcPts val="0"/>
              </a:spcAft>
              <a:buNone/>
            </a:pPr>
            <a:r>
              <a:rPr b="1" lang="en-US" sz="1800">
                <a:solidFill>
                  <a:srgbClr val="666666"/>
                </a:solidFill>
                <a:latin typeface="Merriweather"/>
                <a:ea typeface="Merriweather"/>
                <a:cs typeface="Merriweather"/>
                <a:sym typeface="Merriweather"/>
              </a:rPr>
              <a:t> 	$('li') .css('background-color' , '#272727' ); </a:t>
            </a:r>
            <a:endParaRPr b="1" sz="1800">
              <a:solidFill>
                <a:srgbClr val="666666"/>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Thiết lập nhiều thuộc tính:</a:t>
            </a:r>
            <a:endParaRPr sz="1800">
              <a:solidFill>
                <a:srgbClr val="666666"/>
              </a:solidFill>
              <a:latin typeface="Merriweather"/>
              <a:ea typeface="Merriweather"/>
              <a:cs typeface="Merriweather"/>
              <a:sym typeface="Merriweather"/>
            </a:endParaRPr>
          </a:p>
          <a:p>
            <a:pPr indent="0" lvl="0" marL="457200" rtl="0" algn="l">
              <a:lnSpc>
                <a:spcPct val="150000"/>
              </a:lnSpc>
              <a:spcBef>
                <a:spcPts val="1000"/>
              </a:spcBef>
              <a:spcAft>
                <a:spcPts val="0"/>
              </a:spcAft>
              <a:buNone/>
            </a:pPr>
            <a:r>
              <a:rPr b="1" lang="en-US" sz="1800">
                <a:solidFill>
                  <a:srgbClr val="666666"/>
                </a:solidFill>
                <a:latin typeface="Merriweather"/>
                <a:ea typeface="Merriweather"/>
                <a:cs typeface="Merriweather"/>
                <a:sym typeface="Merriweather"/>
              </a:rPr>
              <a:t>$('li ') .css({ ' background-color' : ' #272727' , ' font-family' : 'Courier' } ) ; </a:t>
            </a:r>
            <a:endParaRPr b="1" sz="1800">
              <a:solidFill>
                <a:srgbClr val="666666"/>
              </a:solidFill>
              <a:latin typeface="Merriweather"/>
              <a:ea typeface="Merriweather"/>
              <a:cs typeface="Merriweather"/>
              <a:sym typeface="Merriweather"/>
            </a:endParaRPr>
          </a:p>
          <a:p>
            <a:pPr indent="0" lvl="0" marL="457200" rtl="0" algn="l">
              <a:lnSpc>
                <a:spcPct val="150000"/>
              </a:lnSpc>
              <a:spcBef>
                <a:spcPts val="1000"/>
              </a:spcBef>
              <a:spcAft>
                <a:spcPts val="1000"/>
              </a:spcAft>
              <a:buNone/>
            </a:pPr>
            <a:r>
              <a:t/>
            </a:r>
            <a:endParaRPr b="1" sz="1800">
              <a:solidFill>
                <a:srgbClr val="666666"/>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62" name="Shape 262"/>
        <p:cNvGrpSpPr/>
        <p:nvPr/>
      </p:nvGrpSpPr>
      <p:grpSpPr>
        <a:xfrm>
          <a:off x="0" y="0"/>
          <a:ext cx="0" cy="0"/>
          <a:chOff x="0" y="0"/>
          <a:chExt cx="0" cy="0"/>
        </a:xfrm>
      </p:grpSpPr>
      <p:sp>
        <p:nvSpPr>
          <p:cNvPr id="263" name="Google Shape;263;p29"/>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 name="Google Shape;264;p29"/>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65" name="Google Shape;265;p29"/>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66" name="Google Shape;266;p29"/>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Getting and Setting thuộc tính Css</a:t>
            </a:r>
            <a:endParaRPr b="0" i="0" sz="3000" u="none" cap="none" strike="noStrike">
              <a:solidFill>
                <a:srgbClr val="434343"/>
              </a:solidFill>
              <a:latin typeface="Merriweather"/>
              <a:ea typeface="Merriweather"/>
              <a:cs typeface="Merriweather"/>
              <a:sym typeface="Merriweather"/>
            </a:endParaRPr>
          </a:p>
        </p:txBody>
      </p:sp>
      <p:pic>
        <p:nvPicPr>
          <p:cNvPr id="267" name="Google Shape;267;p29"/>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268" name="Google Shape;268;p29"/>
          <p:cNvSpPr txBox="1"/>
          <p:nvPr/>
        </p:nvSpPr>
        <p:spPr>
          <a:xfrm>
            <a:off x="913350" y="1951750"/>
            <a:ext cx="10561200" cy="381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800">
                <a:solidFill>
                  <a:srgbClr val="666666"/>
                </a:solidFill>
                <a:latin typeface="Merriweather"/>
                <a:ea typeface="Merriweather"/>
                <a:cs typeface="Merriweather"/>
                <a:sym typeface="Merriweather"/>
              </a:rPr>
              <a:t>Phương thức css () cho phép bạn truy xuất và thiết lập các giá trị của các thuộc tính CSS.</a:t>
            </a:r>
            <a:endParaRPr sz="1800">
              <a:solidFill>
                <a:srgbClr val="666666"/>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Lấy 1 thuộc tính css của phần tử được chọn</a:t>
            </a:r>
            <a:endParaRPr sz="1800">
              <a:solidFill>
                <a:srgbClr val="666666"/>
              </a:solidFill>
              <a:latin typeface="Merriweather"/>
              <a:ea typeface="Merriweather"/>
              <a:cs typeface="Merriweather"/>
              <a:sym typeface="Merriweather"/>
            </a:endParaRPr>
          </a:p>
          <a:p>
            <a:pPr indent="0" lvl="0" marL="457200" rtl="0" algn="l">
              <a:lnSpc>
                <a:spcPct val="150000"/>
              </a:lnSpc>
              <a:spcBef>
                <a:spcPts val="1000"/>
              </a:spcBef>
              <a:spcAft>
                <a:spcPts val="0"/>
              </a:spcAft>
              <a:buNone/>
            </a:pPr>
            <a:r>
              <a:rPr b="1" lang="en-US" sz="1800">
                <a:solidFill>
                  <a:srgbClr val="666666"/>
                </a:solidFill>
                <a:latin typeface="Merriweather"/>
                <a:ea typeface="Merriweather"/>
                <a:cs typeface="Merriweather"/>
                <a:sym typeface="Merriweather"/>
              </a:rPr>
              <a:t>var backgroundColor = $( ' li ' ) .css('background-color' ); </a:t>
            </a:r>
            <a:endParaRPr b="1" sz="1800">
              <a:solidFill>
                <a:srgbClr val="666666"/>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Đặt thuộc tính CSS</a:t>
            </a:r>
            <a:endParaRPr sz="1800">
              <a:solidFill>
                <a:srgbClr val="666666"/>
              </a:solidFill>
              <a:latin typeface="Merriweather"/>
              <a:ea typeface="Merriweather"/>
              <a:cs typeface="Merriweather"/>
              <a:sym typeface="Merriweather"/>
            </a:endParaRPr>
          </a:p>
          <a:p>
            <a:pPr indent="0" lvl="0" marL="0" rtl="0" algn="l">
              <a:lnSpc>
                <a:spcPct val="150000"/>
              </a:lnSpc>
              <a:spcBef>
                <a:spcPts val="1000"/>
              </a:spcBef>
              <a:spcAft>
                <a:spcPts val="0"/>
              </a:spcAft>
              <a:buNone/>
            </a:pPr>
            <a:r>
              <a:rPr b="1" lang="en-US" sz="1800">
                <a:solidFill>
                  <a:srgbClr val="666666"/>
                </a:solidFill>
                <a:latin typeface="Merriweather"/>
                <a:ea typeface="Merriweather"/>
                <a:cs typeface="Merriweather"/>
                <a:sym typeface="Merriweather"/>
              </a:rPr>
              <a:t> 	$('li') .css('background-color' , '#272727' ); </a:t>
            </a:r>
            <a:endParaRPr b="1" sz="1800">
              <a:solidFill>
                <a:srgbClr val="666666"/>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Thiết lập nhiều thuộc tính:</a:t>
            </a:r>
            <a:endParaRPr sz="1800">
              <a:solidFill>
                <a:srgbClr val="666666"/>
              </a:solidFill>
              <a:latin typeface="Merriweather"/>
              <a:ea typeface="Merriweather"/>
              <a:cs typeface="Merriweather"/>
              <a:sym typeface="Merriweather"/>
            </a:endParaRPr>
          </a:p>
          <a:p>
            <a:pPr indent="0" lvl="0" marL="457200" rtl="0" algn="l">
              <a:lnSpc>
                <a:spcPct val="150000"/>
              </a:lnSpc>
              <a:spcBef>
                <a:spcPts val="1000"/>
              </a:spcBef>
              <a:spcAft>
                <a:spcPts val="0"/>
              </a:spcAft>
              <a:buNone/>
            </a:pPr>
            <a:r>
              <a:rPr b="1" lang="en-US" sz="1800">
                <a:solidFill>
                  <a:srgbClr val="666666"/>
                </a:solidFill>
                <a:latin typeface="Merriweather"/>
                <a:ea typeface="Merriweather"/>
                <a:cs typeface="Merriweather"/>
                <a:sym typeface="Merriweather"/>
              </a:rPr>
              <a:t>$('li ') .css({ ' background-color' : ' #272727' , ' font-family' : 'Courier' } ) ; </a:t>
            </a:r>
            <a:endParaRPr b="1" sz="1800">
              <a:solidFill>
                <a:srgbClr val="666666"/>
              </a:solidFill>
              <a:latin typeface="Merriweather"/>
              <a:ea typeface="Merriweather"/>
              <a:cs typeface="Merriweather"/>
              <a:sym typeface="Merriweather"/>
            </a:endParaRPr>
          </a:p>
          <a:p>
            <a:pPr indent="0" lvl="0" marL="457200" rtl="0" algn="l">
              <a:lnSpc>
                <a:spcPct val="150000"/>
              </a:lnSpc>
              <a:spcBef>
                <a:spcPts val="1000"/>
              </a:spcBef>
              <a:spcAft>
                <a:spcPts val="1000"/>
              </a:spcAft>
              <a:buNone/>
            </a:pPr>
            <a:r>
              <a:t/>
            </a:r>
            <a:endParaRPr b="1" sz="1800">
              <a:solidFill>
                <a:srgbClr val="666666"/>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72" name="Shape 272"/>
        <p:cNvGrpSpPr/>
        <p:nvPr/>
      </p:nvGrpSpPr>
      <p:grpSpPr>
        <a:xfrm>
          <a:off x="0" y="0"/>
          <a:ext cx="0" cy="0"/>
          <a:chOff x="0" y="0"/>
          <a:chExt cx="0" cy="0"/>
        </a:xfrm>
      </p:grpSpPr>
      <p:sp>
        <p:nvSpPr>
          <p:cNvPr id="273" name="Google Shape;273;p30"/>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30"/>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75" name="Google Shape;275;p30"/>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76" name="Google Shape;276;p30"/>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Event Methods</a:t>
            </a:r>
            <a:endParaRPr b="0" i="0" sz="3000" u="none" cap="none" strike="noStrike">
              <a:solidFill>
                <a:srgbClr val="434343"/>
              </a:solidFill>
              <a:latin typeface="Merriweather"/>
              <a:ea typeface="Merriweather"/>
              <a:cs typeface="Merriweather"/>
              <a:sym typeface="Merriweather"/>
            </a:endParaRPr>
          </a:p>
        </p:txBody>
      </p:sp>
      <p:pic>
        <p:nvPicPr>
          <p:cNvPr id="277" name="Google Shape;277;p30"/>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pic>
        <p:nvPicPr>
          <p:cNvPr id="278" name="Google Shape;278;p30"/>
          <p:cNvPicPr preferRelativeResize="0"/>
          <p:nvPr/>
        </p:nvPicPr>
        <p:blipFill>
          <a:blip r:embed="rId4">
            <a:alphaModFix/>
          </a:blip>
          <a:stretch>
            <a:fillRect/>
          </a:stretch>
        </p:blipFill>
        <p:spPr>
          <a:xfrm>
            <a:off x="3279463" y="1975764"/>
            <a:ext cx="5633067" cy="2501586"/>
          </a:xfrm>
          <a:prstGeom prst="rect">
            <a:avLst/>
          </a:prstGeom>
          <a:noFill/>
          <a:ln>
            <a:noFill/>
          </a:ln>
        </p:spPr>
      </p:pic>
      <p:pic>
        <p:nvPicPr>
          <p:cNvPr id="279" name="Google Shape;279;p30"/>
          <p:cNvPicPr preferRelativeResize="0"/>
          <p:nvPr/>
        </p:nvPicPr>
        <p:blipFill>
          <a:blip r:embed="rId5">
            <a:alphaModFix/>
          </a:blip>
          <a:stretch>
            <a:fillRect/>
          </a:stretch>
        </p:blipFill>
        <p:spPr>
          <a:xfrm>
            <a:off x="3334300" y="4621821"/>
            <a:ext cx="5523400" cy="179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283" name="Shape 283"/>
        <p:cNvGrpSpPr/>
        <p:nvPr/>
      </p:nvGrpSpPr>
      <p:grpSpPr>
        <a:xfrm>
          <a:off x="0" y="0"/>
          <a:ext cx="0" cy="0"/>
          <a:chOff x="0" y="0"/>
          <a:chExt cx="0" cy="0"/>
        </a:xfrm>
      </p:grpSpPr>
      <p:sp>
        <p:nvSpPr>
          <p:cNvPr id="284" name="Google Shape;284;p31"/>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p31"/>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86" name="Google Shape;286;p31"/>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287" name="Google Shape;287;p31"/>
          <p:cNvSpPr txBox="1"/>
          <p:nvPr/>
        </p:nvSpPr>
        <p:spPr>
          <a:xfrm>
            <a:off x="717452" y="1277164"/>
            <a:ext cx="1075709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434343"/>
                </a:solidFill>
                <a:latin typeface="Merriweather"/>
                <a:ea typeface="Merriweather"/>
                <a:cs typeface="Merriweather"/>
                <a:sym typeface="Merriweather"/>
              </a:rPr>
              <a:t>Bài Tập Về Nhà</a:t>
            </a:r>
            <a:endParaRPr b="0" i="0" sz="4800" u="none" cap="none" strike="noStrike">
              <a:solidFill>
                <a:srgbClr val="434343"/>
              </a:solidFill>
              <a:latin typeface="Merriweather"/>
              <a:ea typeface="Merriweather"/>
              <a:cs typeface="Merriweather"/>
              <a:sym typeface="Merriweather"/>
            </a:endParaRPr>
          </a:p>
        </p:txBody>
      </p:sp>
      <p:pic>
        <p:nvPicPr>
          <p:cNvPr id="288" name="Google Shape;288;p31"/>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289" name="Google Shape;289;p31"/>
          <p:cNvSpPr/>
          <p:nvPr/>
        </p:nvSpPr>
        <p:spPr>
          <a:xfrm>
            <a:off x="3048000" y="2918059"/>
            <a:ext cx="6096000" cy="102188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a:p>
        </p:txBody>
      </p:sp>
      <p:sp>
        <p:nvSpPr>
          <p:cNvPr id="290" name="Google Shape;290;p31"/>
          <p:cNvSpPr txBox="1"/>
          <p:nvPr/>
        </p:nvSpPr>
        <p:spPr>
          <a:xfrm>
            <a:off x="1038550" y="2668000"/>
            <a:ext cx="10278000" cy="25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434343"/>
                </a:solidFill>
                <a:latin typeface="Merriweather"/>
                <a:ea typeface="Merriweather"/>
                <a:cs typeface="Merriweather"/>
                <a:sym typeface="Merriweather"/>
              </a:rPr>
              <a:t>Làm lại bài todolist bằng </a:t>
            </a:r>
            <a:r>
              <a:rPr b="1" lang="en-US" sz="3000">
                <a:solidFill>
                  <a:srgbClr val="434343"/>
                </a:solidFill>
                <a:latin typeface="Merriweather"/>
                <a:ea typeface="Merriweather"/>
                <a:cs typeface="Merriweather"/>
                <a:sym typeface="Merriweather"/>
              </a:rPr>
              <a:t>Jquery</a:t>
            </a:r>
            <a:endParaRPr b="1" sz="3000">
              <a:solidFill>
                <a:srgbClr val="434343"/>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98" name="Shape 98"/>
        <p:cNvGrpSpPr/>
        <p:nvPr/>
      </p:nvGrpSpPr>
      <p:grpSpPr>
        <a:xfrm>
          <a:off x="0" y="0"/>
          <a:ext cx="0" cy="0"/>
          <a:chOff x="0" y="0"/>
          <a:chExt cx="0" cy="0"/>
        </a:xfrm>
      </p:grpSpPr>
      <p:sp>
        <p:nvSpPr>
          <p:cNvPr id="99" name="Google Shape;99;p14"/>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01" name="Google Shape;101;p14"/>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pic>
        <p:nvPicPr>
          <p:cNvPr id="102" name="Google Shape;102;p14"/>
          <p:cNvPicPr preferRelativeResize="0"/>
          <p:nvPr/>
        </p:nvPicPr>
        <p:blipFill rotWithShape="1">
          <a:blip r:embed="rId3">
            <a:alphaModFix/>
          </a:blip>
          <a:srcRect b="0" l="0" r="0" t="0"/>
          <a:stretch/>
        </p:blipFill>
        <p:spPr>
          <a:xfrm>
            <a:off x="9805182" y="5847777"/>
            <a:ext cx="1669366" cy="651496"/>
          </a:xfrm>
          <a:prstGeom prst="rect">
            <a:avLst/>
          </a:prstGeom>
          <a:noFill/>
          <a:ln>
            <a:noFill/>
          </a:ln>
        </p:spPr>
      </p:pic>
      <p:sp>
        <p:nvSpPr>
          <p:cNvPr id="103" name="Google Shape;103;p14"/>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4"/>
          <p:cNvSpPr txBox="1"/>
          <p:nvPr/>
        </p:nvSpPr>
        <p:spPr>
          <a:xfrm>
            <a:off x="717452" y="1510979"/>
            <a:ext cx="1075709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3000"/>
              <a:t>JQuery là gì?</a:t>
            </a:r>
            <a:br>
              <a:rPr b="1"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p:txBody>
      </p:sp>
      <p:sp>
        <p:nvSpPr>
          <p:cNvPr id="105" name="Google Shape;105;p14"/>
          <p:cNvSpPr txBox="1"/>
          <p:nvPr/>
        </p:nvSpPr>
        <p:spPr>
          <a:xfrm>
            <a:off x="717450" y="2135425"/>
            <a:ext cx="10757100" cy="3613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800">
                <a:latin typeface="Merriweather"/>
                <a:ea typeface="Merriweather"/>
                <a:cs typeface="Merriweather"/>
                <a:sym typeface="Merriweather"/>
              </a:rPr>
              <a:t>Là thư viện của javascript, nhỏ nhanh và nhiều tính năng</a:t>
            </a:r>
            <a:endParaRPr sz="1800">
              <a:latin typeface="Merriweather"/>
              <a:ea typeface="Merriweather"/>
              <a:cs typeface="Merriweather"/>
              <a:sym typeface="Merriweather"/>
            </a:endParaRPr>
          </a:p>
          <a:p>
            <a:pPr indent="0" lvl="0" marL="0" rtl="0" algn="l">
              <a:lnSpc>
                <a:spcPct val="115000"/>
              </a:lnSpc>
              <a:spcBef>
                <a:spcPts val="1200"/>
              </a:spcBef>
              <a:spcAft>
                <a:spcPts val="0"/>
              </a:spcAft>
              <a:buClr>
                <a:schemeClr val="dk1"/>
              </a:buClr>
              <a:buSzPts val="1100"/>
              <a:buFont typeface="Arial"/>
              <a:buNone/>
            </a:pPr>
            <a:r>
              <a:rPr lang="en-US" sz="1800">
                <a:latin typeface="Merriweather"/>
                <a:ea typeface="Merriweather"/>
                <a:cs typeface="Merriweather"/>
                <a:sym typeface="Merriweather"/>
              </a:rPr>
              <a:t>Jquery dễ dàng thao tác với DOM , sử lý ajax rất dễ dàng</a:t>
            </a:r>
            <a:endParaRPr sz="1800">
              <a:latin typeface="Merriweather"/>
              <a:ea typeface="Merriweather"/>
              <a:cs typeface="Merriweather"/>
              <a:sym typeface="Merriweather"/>
            </a:endParaRPr>
          </a:p>
          <a:p>
            <a:pPr indent="0" lvl="0" marL="0" rtl="0" algn="l">
              <a:lnSpc>
                <a:spcPct val="115000"/>
              </a:lnSpc>
              <a:spcBef>
                <a:spcPts val="1200"/>
              </a:spcBef>
              <a:spcAft>
                <a:spcPts val="0"/>
              </a:spcAft>
              <a:buClr>
                <a:schemeClr val="dk1"/>
              </a:buClr>
              <a:buSzPts val="1100"/>
              <a:buFont typeface="Arial"/>
              <a:buNone/>
            </a:pPr>
            <a:r>
              <a:rPr lang="en-US" sz="1800">
                <a:latin typeface="Merriweather"/>
                <a:ea typeface="Merriweather"/>
                <a:cs typeface="Merriweather"/>
                <a:sym typeface="Merriweather"/>
              </a:rPr>
              <a:t>Viết code ngắn gọn hơn</a:t>
            </a:r>
            <a:endParaRPr sz="1800">
              <a:latin typeface="Merriweather"/>
              <a:ea typeface="Merriweather"/>
              <a:cs typeface="Merriweather"/>
              <a:sym typeface="Merriweather"/>
            </a:endParaRPr>
          </a:p>
          <a:p>
            <a:pPr indent="0" lvl="0" marL="0" marR="0" rtl="0" algn="l">
              <a:lnSpc>
                <a:spcPct val="100000"/>
              </a:lnSpc>
              <a:spcBef>
                <a:spcPts val="1200"/>
              </a:spcBef>
              <a:spcAft>
                <a:spcPts val="0"/>
              </a:spcAft>
              <a:buNone/>
            </a:pPr>
            <a:r>
              <a:t/>
            </a:r>
            <a:endParaRPr sz="18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09" name="Shape 109"/>
        <p:cNvGrpSpPr/>
        <p:nvPr/>
      </p:nvGrpSpPr>
      <p:grpSpPr>
        <a:xfrm>
          <a:off x="0" y="0"/>
          <a:ext cx="0" cy="0"/>
          <a:chOff x="0" y="0"/>
          <a:chExt cx="0" cy="0"/>
        </a:xfrm>
      </p:grpSpPr>
      <p:sp>
        <p:nvSpPr>
          <p:cNvPr id="110" name="Google Shape;110;p15"/>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5"/>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12" name="Google Shape;112;p15"/>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pic>
        <p:nvPicPr>
          <p:cNvPr id="113" name="Google Shape;113;p15"/>
          <p:cNvPicPr preferRelativeResize="0"/>
          <p:nvPr/>
        </p:nvPicPr>
        <p:blipFill rotWithShape="1">
          <a:blip r:embed="rId3">
            <a:alphaModFix/>
          </a:blip>
          <a:srcRect b="0" l="0" r="0" t="0"/>
          <a:stretch/>
        </p:blipFill>
        <p:spPr>
          <a:xfrm>
            <a:off x="9805182" y="6087927"/>
            <a:ext cx="1669366" cy="651496"/>
          </a:xfrm>
          <a:prstGeom prst="rect">
            <a:avLst/>
          </a:prstGeom>
          <a:noFill/>
          <a:ln>
            <a:noFill/>
          </a:ln>
        </p:spPr>
      </p:pic>
      <p:sp>
        <p:nvSpPr>
          <p:cNvPr id="114" name="Google Shape;114;p15"/>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15"/>
          <p:cNvSpPr txBox="1"/>
          <p:nvPr/>
        </p:nvSpPr>
        <p:spPr>
          <a:xfrm>
            <a:off x="717452" y="1404719"/>
            <a:ext cx="107570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fffdfdfdf</a:t>
            </a:r>
            <a:endParaRPr b="0" i="0" sz="1800" u="none" cap="none" strike="noStrike">
              <a:solidFill>
                <a:schemeClr val="lt1"/>
              </a:solidFill>
              <a:latin typeface="Calibri"/>
              <a:ea typeface="Calibri"/>
              <a:cs typeface="Calibri"/>
              <a:sym typeface="Calibri"/>
            </a:endParaRPr>
          </a:p>
        </p:txBody>
      </p:sp>
      <p:sp>
        <p:nvSpPr>
          <p:cNvPr id="116" name="Google Shape;116;p15"/>
          <p:cNvSpPr/>
          <p:nvPr/>
        </p:nvSpPr>
        <p:spPr>
          <a:xfrm>
            <a:off x="717452" y="1337607"/>
            <a:ext cx="10757100" cy="4443000"/>
          </a:xfrm>
          <a:prstGeom prst="rect">
            <a:avLst/>
          </a:prstGeom>
          <a:solidFill>
            <a:srgbClr val="D5DB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15"/>
          <p:cNvSpPr txBox="1"/>
          <p:nvPr/>
        </p:nvSpPr>
        <p:spPr>
          <a:xfrm>
            <a:off x="717448" y="1404719"/>
            <a:ext cx="1075709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lang="en-US" sz="3000">
                <a:solidFill>
                  <a:srgbClr val="434343"/>
                </a:solidFill>
                <a:latin typeface="Merriweather"/>
                <a:ea typeface="Merriweather"/>
                <a:cs typeface="Merriweather"/>
                <a:sym typeface="Merriweather"/>
              </a:rPr>
              <a:t>Bạn nên học gì ở JQuery?</a:t>
            </a:r>
            <a:endParaRPr b="0" i="0" sz="3000" u="none" cap="none" strike="noStrike">
              <a:solidFill>
                <a:srgbClr val="434343"/>
              </a:solidFill>
              <a:latin typeface="Merriweather"/>
              <a:ea typeface="Merriweather"/>
              <a:cs typeface="Merriweather"/>
              <a:sym typeface="Merriweather"/>
            </a:endParaRPr>
          </a:p>
        </p:txBody>
      </p:sp>
      <p:sp>
        <p:nvSpPr>
          <p:cNvPr id="118" name="Google Shape;118;p15"/>
          <p:cNvSpPr txBox="1"/>
          <p:nvPr/>
        </p:nvSpPr>
        <p:spPr>
          <a:xfrm>
            <a:off x="739150" y="2136050"/>
            <a:ext cx="10757100" cy="36444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200"/>
              </a:spcBef>
              <a:spcAft>
                <a:spcPts val="0"/>
              </a:spcAft>
              <a:buClr>
                <a:schemeClr val="dk1"/>
              </a:buClr>
              <a:buSzPts val="1800"/>
              <a:buFont typeface="Merriweather"/>
              <a:buChar char="●"/>
            </a:pPr>
            <a:r>
              <a:rPr lang="en-US" sz="1800">
                <a:solidFill>
                  <a:schemeClr val="dk1"/>
                </a:solidFill>
                <a:latin typeface="Merriweather"/>
                <a:ea typeface="Merriweather"/>
                <a:cs typeface="Merriweather"/>
                <a:sym typeface="Merriweather"/>
              </a:rPr>
              <a:t>Seclector</a:t>
            </a:r>
            <a:endParaRPr sz="1800">
              <a:solidFill>
                <a:schemeClr val="dk1"/>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chemeClr val="dk1"/>
              </a:buClr>
              <a:buSzPts val="1800"/>
              <a:buFont typeface="Merriweather"/>
              <a:buChar char="●"/>
            </a:pPr>
            <a:r>
              <a:rPr lang="en-US" sz="1800">
                <a:solidFill>
                  <a:schemeClr val="dk1"/>
                </a:solidFill>
                <a:latin typeface="Merriweather"/>
                <a:ea typeface="Merriweather"/>
                <a:cs typeface="Merriweather"/>
                <a:sym typeface="Merriweather"/>
              </a:rPr>
              <a:t>Event</a:t>
            </a:r>
            <a:endParaRPr sz="1800">
              <a:solidFill>
                <a:schemeClr val="dk1"/>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chemeClr val="dk1"/>
              </a:buClr>
              <a:buSzPts val="1800"/>
              <a:buFont typeface="Merriweather"/>
              <a:buChar char="●"/>
            </a:pPr>
            <a:r>
              <a:rPr lang="en-US" sz="1800">
                <a:solidFill>
                  <a:schemeClr val="dk1"/>
                </a:solidFill>
                <a:latin typeface="Merriweather"/>
                <a:ea typeface="Merriweather"/>
                <a:cs typeface="Merriweather"/>
                <a:sym typeface="Merriweather"/>
              </a:rPr>
              <a:t>Dom manipulation</a:t>
            </a:r>
            <a:endParaRPr sz="1800">
              <a:solidFill>
                <a:schemeClr val="dk1"/>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chemeClr val="dk1"/>
              </a:buClr>
              <a:buSzPts val="1800"/>
              <a:buFont typeface="Merriweather"/>
              <a:buChar char="●"/>
            </a:pPr>
            <a:r>
              <a:rPr lang="en-US" sz="1800">
                <a:solidFill>
                  <a:schemeClr val="dk1"/>
                </a:solidFill>
                <a:latin typeface="Merriweather"/>
                <a:ea typeface="Merriweather"/>
                <a:cs typeface="Merriweather"/>
                <a:sym typeface="Merriweather"/>
              </a:rPr>
              <a:t>Methods</a:t>
            </a:r>
            <a:endParaRPr sz="1800">
              <a:solidFill>
                <a:schemeClr val="dk1"/>
              </a:solidFill>
              <a:latin typeface="Merriweather"/>
              <a:ea typeface="Merriweather"/>
              <a:cs typeface="Merriweather"/>
              <a:sym typeface="Merriweather"/>
            </a:endParaRPr>
          </a:p>
          <a:p>
            <a:pPr indent="-342900" lvl="0" marL="457200" rtl="0" algn="l">
              <a:lnSpc>
                <a:spcPct val="150000"/>
              </a:lnSpc>
              <a:spcBef>
                <a:spcPts val="1000"/>
              </a:spcBef>
              <a:spcAft>
                <a:spcPts val="0"/>
              </a:spcAft>
              <a:buClr>
                <a:schemeClr val="dk1"/>
              </a:buClr>
              <a:buSzPts val="1800"/>
              <a:buFont typeface="Merriweather"/>
              <a:buChar char="●"/>
            </a:pPr>
            <a:r>
              <a:rPr lang="en-US" sz="1800">
                <a:solidFill>
                  <a:schemeClr val="dk1"/>
                </a:solidFill>
                <a:latin typeface="Merriweather"/>
                <a:ea typeface="Merriweather"/>
                <a:cs typeface="Merriweather"/>
                <a:sym typeface="Merriweather"/>
              </a:rPr>
              <a:t>Effect &amp; animation</a:t>
            </a:r>
            <a:endParaRPr sz="1800">
              <a:solidFill>
                <a:schemeClr val="dk1"/>
              </a:solidFill>
              <a:latin typeface="Merriweather"/>
              <a:ea typeface="Merriweather"/>
              <a:cs typeface="Merriweather"/>
              <a:sym typeface="Merriweather"/>
            </a:endParaRPr>
          </a:p>
          <a:p>
            <a:pPr indent="-342900" lvl="0" marL="457200" rtl="0" algn="l">
              <a:lnSpc>
                <a:spcPct val="150000"/>
              </a:lnSpc>
              <a:spcBef>
                <a:spcPts val="1200"/>
              </a:spcBef>
              <a:spcAft>
                <a:spcPts val="0"/>
              </a:spcAft>
              <a:buClr>
                <a:schemeClr val="dk1"/>
              </a:buClr>
              <a:buSzPts val="1800"/>
              <a:buFont typeface="Merriweather"/>
              <a:buChar char="●"/>
            </a:pPr>
            <a:r>
              <a:rPr lang="en-US" sz="1800">
                <a:solidFill>
                  <a:schemeClr val="dk1"/>
                </a:solidFill>
                <a:latin typeface="Merriweather"/>
                <a:ea typeface="Merriweather"/>
                <a:cs typeface="Merriweather"/>
                <a:sym typeface="Merriweather"/>
              </a:rPr>
              <a:t> Ajax</a:t>
            </a:r>
            <a:endParaRPr sz="1800">
              <a:solidFill>
                <a:schemeClr val="dk1"/>
              </a:solidFill>
              <a:latin typeface="Merriweather"/>
              <a:ea typeface="Merriweather"/>
              <a:cs typeface="Merriweather"/>
              <a:sym typeface="Merriweather"/>
            </a:endParaRPr>
          </a:p>
          <a:p>
            <a:pPr indent="0" lvl="0" marL="0" marR="0" rtl="0" algn="l">
              <a:lnSpc>
                <a:spcPct val="150000"/>
              </a:lnSpc>
              <a:spcBef>
                <a:spcPts val="1000"/>
              </a:spcBef>
              <a:spcAft>
                <a:spcPts val="0"/>
              </a:spcAft>
              <a:buNone/>
            </a:pPr>
            <a:r>
              <a:t/>
            </a:r>
            <a:endParaRPr sz="1800">
              <a:solidFill>
                <a:srgbClr val="666666"/>
              </a:solidFill>
              <a:latin typeface="Merriweather"/>
              <a:ea typeface="Merriweather"/>
              <a:cs typeface="Merriweather"/>
              <a:sym typeface="Merriweather"/>
            </a:endParaRPr>
          </a:p>
          <a:p>
            <a:pPr indent="-228600" lvl="0" marL="342900" marR="0" rtl="0" algn="l">
              <a:lnSpc>
                <a:spcPct val="150000"/>
              </a:lnSpc>
              <a:spcBef>
                <a:spcPts val="1000"/>
              </a:spcBef>
              <a:spcAft>
                <a:spcPts val="0"/>
              </a:spcAft>
              <a:buClr>
                <a:srgbClr val="666666"/>
              </a:buClr>
              <a:buSzPts val="1800"/>
              <a:buFont typeface="Calibri"/>
              <a:buNone/>
            </a:pPr>
            <a:r>
              <a:t/>
            </a:r>
            <a:endParaRPr b="0" i="0" sz="1800" u="none" cap="none" strike="noStrike">
              <a:solidFill>
                <a:srgbClr val="666666"/>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22" name="Shape 122"/>
        <p:cNvGrpSpPr/>
        <p:nvPr/>
      </p:nvGrpSpPr>
      <p:grpSpPr>
        <a:xfrm>
          <a:off x="0" y="0"/>
          <a:ext cx="0" cy="0"/>
          <a:chOff x="0" y="0"/>
          <a:chExt cx="0" cy="0"/>
        </a:xfrm>
      </p:grpSpPr>
      <p:sp>
        <p:nvSpPr>
          <p:cNvPr id="123" name="Google Shape;123;p16"/>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16"/>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25" name="Google Shape;125;p16"/>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26" name="Google Shape;126;p16"/>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16"/>
          <p:cNvSpPr txBox="1"/>
          <p:nvPr/>
        </p:nvSpPr>
        <p:spPr>
          <a:xfrm>
            <a:off x="729450" y="1318650"/>
            <a:ext cx="10745100" cy="53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6000"/>
              <a:buFont typeface="Calibri"/>
              <a:buNone/>
            </a:pPr>
            <a:r>
              <a:rPr lang="en-US" sz="3000">
                <a:solidFill>
                  <a:schemeClr val="dk1"/>
                </a:solidFill>
                <a:latin typeface="Merriweather"/>
                <a:ea typeface="Merriweather"/>
                <a:cs typeface="Merriweather"/>
                <a:sym typeface="Merriweather"/>
              </a:rPr>
              <a:t>Selector JQuery</a:t>
            </a:r>
            <a:endParaRPr/>
          </a:p>
        </p:txBody>
      </p:sp>
      <p:sp>
        <p:nvSpPr>
          <p:cNvPr id="128" name="Google Shape;128;p16"/>
          <p:cNvSpPr txBox="1"/>
          <p:nvPr/>
        </p:nvSpPr>
        <p:spPr>
          <a:xfrm>
            <a:off x="729450" y="2074985"/>
            <a:ext cx="1074509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pic>
        <p:nvPicPr>
          <p:cNvPr id="129" name="Google Shape;129;p16"/>
          <p:cNvPicPr preferRelativeResize="0"/>
          <p:nvPr/>
        </p:nvPicPr>
        <p:blipFill>
          <a:blip r:embed="rId3">
            <a:alphaModFix/>
          </a:blip>
          <a:stretch>
            <a:fillRect/>
          </a:stretch>
        </p:blipFill>
        <p:spPr>
          <a:xfrm>
            <a:off x="1611413" y="1977050"/>
            <a:ext cx="8969174" cy="463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chemeClr val="lt2"/>
        </a:solidFill>
      </p:bgPr>
    </p:bg>
    <p:spTree>
      <p:nvGrpSpPr>
        <p:cNvPr id="133" name="Shape 133"/>
        <p:cNvGrpSpPr/>
        <p:nvPr/>
      </p:nvGrpSpPr>
      <p:grpSpPr>
        <a:xfrm>
          <a:off x="0" y="0"/>
          <a:ext cx="0" cy="0"/>
          <a:chOff x="0" y="0"/>
          <a:chExt cx="0" cy="0"/>
        </a:xfrm>
      </p:grpSpPr>
      <p:sp>
        <p:nvSpPr>
          <p:cNvPr id="134" name="Google Shape;134;p17"/>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17"/>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36" name="Google Shape;136;p17"/>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37" name="Google Shape;137;p17"/>
          <p:cNvSpPr/>
          <p:nvPr/>
        </p:nvSpPr>
        <p:spPr>
          <a:xfrm>
            <a:off x="0" y="0"/>
            <a:ext cx="12192000" cy="687266"/>
          </a:xfrm>
          <a:prstGeom prst="rect">
            <a:avLst/>
          </a:prstGeom>
          <a:solidFill>
            <a:srgbClr val="323F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17"/>
          <p:cNvSpPr txBox="1"/>
          <p:nvPr/>
        </p:nvSpPr>
        <p:spPr>
          <a:xfrm>
            <a:off x="729450" y="1318650"/>
            <a:ext cx="10067504" cy="53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lt1"/>
              </a:buClr>
              <a:buSzPts val="6000"/>
              <a:buFont typeface="Calibri"/>
              <a:buNone/>
            </a:pPr>
            <a:r>
              <a:rPr lang="en-US" sz="3000">
                <a:solidFill>
                  <a:srgbClr val="434343"/>
                </a:solidFill>
                <a:latin typeface="Merriweather"/>
                <a:ea typeface="Merriweather"/>
                <a:cs typeface="Merriweather"/>
                <a:sym typeface="Merriweather"/>
              </a:rPr>
              <a:t>Selector cơ bản:</a:t>
            </a:r>
            <a:endParaRPr>
              <a:solidFill>
                <a:srgbClr val="434343"/>
              </a:solidFill>
            </a:endParaRPr>
          </a:p>
        </p:txBody>
      </p:sp>
      <p:pic>
        <p:nvPicPr>
          <p:cNvPr id="139" name="Google Shape;139;p17"/>
          <p:cNvPicPr preferRelativeResize="0"/>
          <p:nvPr/>
        </p:nvPicPr>
        <p:blipFill>
          <a:blip r:embed="rId3">
            <a:alphaModFix/>
          </a:blip>
          <a:stretch>
            <a:fillRect/>
          </a:stretch>
        </p:blipFill>
        <p:spPr>
          <a:xfrm>
            <a:off x="249025" y="2142200"/>
            <a:ext cx="11693950" cy="275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143" name="Shape 143"/>
        <p:cNvGrpSpPr/>
        <p:nvPr/>
      </p:nvGrpSpPr>
      <p:grpSpPr>
        <a:xfrm>
          <a:off x="0" y="0"/>
          <a:ext cx="0" cy="0"/>
          <a:chOff x="0" y="0"/>
          <a:chExt cx="0" cy="0"/>
        </a:xfrm>
      </p:grpSpPr>
      <p:sp>
        <p:nvSpPr>
          <p:cNvPr id="144" name="Google Shape;144;p18"/>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8"/>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46" name="Google Shape;146;p18"/>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47" name="Google Shape;147;p18"/>
          <p:cNvSpPr txBox="1"/>
          <p:nvPr/>
        </p:nvSpPr>
        <p:spPr>
          <a:xfrm>
            <a:off x="717452" y="1277164"/>
            <a:ext cx="10757096"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lang="en-US" sz="3000">
                <a:solidFill>
                  <a:srgbClr val="434343"/>
                </a:solidFill>
                <a:latin typeface="Merriweather"/>
                <a:ea typeface="Merriweather"/>
                <a:cs typeface="Merriweather"/>
                <a:sym typeface="Merriweather"/>
              </a:rPr>
              <a:t>Chọn phần tử Jquery</a:t>
            </a:r>
            <a:endParaRPr b="0" i="0" sz="3000" u="none" cap="none" strike="noStrike">
              <a:solidFill>
                <a:srgbClr val="434343"/>
              </a:solidFill>
              <a:latin typeface="Merriweather"/>
              <a:ea typeface="Merriweather"/>
              <a:cs typeface="Merriweather"/>
              <a:sym typeface="Merriweather"/>
            </a:endParaRPr>
          </a:p>
        </p:txBody>
      </p:sp>
      <p:pic>
        <p:nvPicPr>
          <p:cNvPr id="148" name="Google Shape;148;p18"/>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149" name="Google Shape;149;p18"/>
          <p:cNvSpPr txBox="1"/>
          <p:nvPr/>
        </p:nvSpPr>
        <p:spPr>
          <a:xfrm>
            <a:off x="787875" y="2274075"/>
            <a:ext cx="5622600" cy="32769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Merriweather"/>
                <a:ea typeface="Merriweather"/>
                <a:cs typeface="Merriweather"/>
                <a:sym typeface="Merriweather"/>
              </a:rPr>
              <a:t>Single Element</a:t>
            </a:r>
            <a:endParaRPr b="1" sz="1800">
              <a:latin typeface="Merriweather"/>
              <a:ea typeface="Merriweather"/>
              <a:cs typeface="Merriweather"/>
              <a:sym typeface="Merriweather"/>
            </a:endParaRPr>
          </a:p>
          <a:p>
            <a:pPr indent="0" lvl="0" marL="0" rtl="0" algn="l">
              <a:spcBef>
                <a:spcPts val="0"/>
              </a:spcBef>
              <a:spcAft>
                <a:spcPts val="0"/>
              </a:spcAft>
              <a:buNone/>
            </a:pPr>
            <a:r>
              <a:t/>
            </a:r>
            <a:endParaRPr b="1" sz="1800">
              <a:latin typeface="Merriweather"/>
              <a:ea typeface="Merriweather"/>
              <a:cs typeface="Merriweather"/>
              <a:sym typeface="Merriweather"/>
            </a:endParaRPr>
          </a:p>
          <a:p>
            <a:pPr indent="0" lvl="0" marL="0" rtl="0" algn="l">
              <a:spcBef>
                <a:spcPts val="0"/>
              </a:spcBef>
              <a:spcAft>
                <a:spcPts val="0"/>
              </a:spcAft>
              <a:buNone/>
            </a:pPr>
            <a:r>
              <a:rPr b="1" lang="en-US" sz="1800">
                <a:latin typeface="Merriweather"/>
                <a:ea typeface="Merriweather"/>
                <a:cs typeface="Merriweather"/>
                <a:sym typeface="Merriweather"/>
              </a:rPr>
              <a:t>	Ví dụ: $(‘ul’)</a:t>
            </a:r>
            <a:endParaRPr b="1" sz="1800">
              <a:latin typeface="Merriweather"/>
              <a:ea typeface="Merriweather"/>
              <a:cs typeface="Merriweather"/>
              <a:sym typeface="Merriweather"/>
            </a:endParaRPr>
          </a:p>
        </p:txBody>
      </p:sp>
      <p:pic>
        <p:nvPicPr>
          <p:cNvPr id="150" name="Google Shape;150;p18"/>
          <p:cNvPicPr preferRelativeResize="0"/>
          <p:nvPr/>
        </p:nvPicPr>
        <p:blipFill>
          <a:blip r:embed="rId4">
            <a:alphaModFix/>
          </a:blip>
          <a:stretch>
            <a:fillRect/>
          </a:stretch>
        </p:blipFill>
        <p:spPr>
          <a:xfrm>
            <a:off x="1427475" y="3478161"/>
            <a:ext cx="4343400" cy="1790700"/>
          </a:xfrm>
          <a:prstGeom prst="rect">
            <a:avLst/>
          </a:prstGeom>
          <a:noFill/>
          <a:ln>
            <a:noFill/>
          </a:ln>
        </p:spPr>
      </p:pic>
      <p:sp>
        <p:nvSpPr>
          <p:cNvPr id="151" name="Google Shape;151;p18"/>
          <p:cNvSpPr txBox="1"/>
          <p:nvPr/>
        </p:nvSpPr>
        <p:spPr>
          <a:xfrm>
            <a:off x="6410475" y="2300675"/>
            <a:ext cx="5622600" cy="32769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Merriweather"/>
                <a:ea typeface="Merriweather"/>
                <a:cs typeface="Merriweather"/>
                <a:sym typeface="Merriweather"/>
              </a:rPr>
              <a:t>Multiple </a:t>
            </a:r>
            <a:r>
              <a:rPr b="1" lang="en-US" sz="1800">
                <a:latin typeface="Merriweather"/>
                <a:ea typeface="Merriweather"/>
                <a:cs typeface="Merriweather"/>
                <a:sym typeface="Merriweather"/>
              </a:rPr>
              <a:t> Element</a:t>
            </a:r>
            <a:endParaRPr b="1" sz="1800">
              <a:latin typeface="Merriweather"/>
              <a:ea typeface="Merriweather"/>
              <a:cs typeface="Merriweather"/>
              <a:sym typeface="Merriweather"/>
            </a:endParaRPr>
          </a:p>
          <a:p>
            <a:pPr indent="0" lvl="0" marL="0" rtl="0" algn="l">
              <a:spcBef>
                <a:spcPts val="0"/>
              </a:spcBef>
              <a:spcAft>
                <a:spcPts val="0"/>
              </a:spcAft>
              <a:buNone/>
            </a:pPr>
            <a:r>
              <a:t/>
            </a:r>
            <a:endParaRPr b="1" sz="1800">
              <a:latin typeface="Merriweather"/>
              <a:ea typeface="Merriweather"/>
              <a:cs typeface="Merriweather"/>
              <a:sym typeface="Merriweather"/>
            </a:endParaRPr>
          </a:p>
          <a:p>
            <a:pPr indent="0" lvl="0" marL="0" rtl="0" algn="l">
              <a:spcBef>
                <a:spcPts val="0"/>
              </a:spcBef>
              <a:spcAft>
                <a:spcPts val="0"/>
              </a:spcAft>
              <a:buNone/>
            </a:pPr>
            <a:r>
              <a:rPr b="1" lang="en-US" sz="1800">
                <a:latin typeface="Merriweather"/>
                <a:ea typeface="Merriweather"/>
                <a:cs typeface="Merriweather"/>
                <a:sym typeface="Merriweather"/>
              </a:rPr>
              <a:t>	Ví dụ: $(‘li’)</a:t>
            </a:r>
            <a:endParaRPr b="1" sz="1800">
              <a:latin typeface="Merriweather"/>
              <a:ea typeface="Merriweather"/>
              <a:cs typeface="Merriweather"/>
              <a:sym typeface="Merriweather"/>
            </a:endParaRPr>
          </a:p>
          <a:p>
            <a:pPr indent="0" lvl="0" marL="0" rtl="0" algn="l">
              <a:spcBef>
                <a:spcPts val="0"/>
              </a:spcBef>
              <a:spcAft>
                <a:spcPts val="0"/>
              </a:spcAft>
              <a:buNone/>
            </a:pPr>
            <a:r>
              <a:t/>
            </a:r>
            <a:endParaRPr b="1" sz="1800">
              <a:latin typeface="Merriweather"/>
              <a:ea typeface="Merriweather"/>
              <a:cs typeface="Merriweather"/>
              <a:sym typeface="Merriweather"/>
            </a:endParaRPr>
          </a:p>
        </p:txBody>
      </p:sp>
      <p:pic>
        <p:nvPicPr>
          <p:cNvPr id="152" name="Google Shape;152;p18"/>
          <p:cNvPicPr preferRelativeResize="0"/>
          <p:nvPr/>
        </p:nvPicPr>
        <p:blipFill>
          <a:blip r:embed="rId5">
            <a:alphaModFix/>
          </a:blip>
          <a:stretch>
            <a:fillRect/>
          </a:stretch>
        </p:blipFill>
        <p:spPr>
          <a:xfrm>
            <a:off x="7178650" y="3459100"/>
            <a:ext cx="4086225"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156" name="Shape 156"/>
        <p:cNvGrpSpPr/>
        <p:nvPr/>
      </p:nvGrpSpPr>
      <p:grpSpPr>
        <a:xfrm>
          <a:off x="0" y="0"/>
          <a:ext cx="0" cy="0"/>
          <a:chOff x="0" y="0"/>
          <a:chExt cx="0" cy="0"/>
        </a:xfrm>
      </p:grpSpPr>
      <p:sp>
        <p:nvSpPr>
          <p:cNvPr id="157" name="Google Shape;157;p19"/>
          <p:cNvSpPr/>
          <p:nvPr/>
        </p:nvSpPr>
        <p:spPr>
          <a:xfrm>
            <a:off x="717452" y="984568"/>
            <a:ext cx="1195754" cy="45719"/>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p:nvPr/>
        </p:nvSpPr>
        <p:spPr>
          <a:xfrm>
            <a:off x="1913206" y="984568"/>
            <a:ext cx="1195754" cy="4572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59" name="Google Shape;159;p19"/>
          <p:cNvSpPr/>
          <p:nvPr/>
        </p:nvSpPr>
        <p:spPr>
          <a:xfrm>
            <a:off x="3108960" y="984567"/>
            <a:ext cx="1195754" cy="4572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60" name="Google Shape;160;p19"/>
          <p:cNvSpPr txBox="1"/>
          <p:nvPr/>
        </p:nvSpPr>
        <p:spPr>
          <a:xfrm>
            <a:off x="717452" y="1277164"/>
            <a:ext cx="10757096"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Các phương thức JQuery</a:t>
            </a:r>
            <a:endParaRPr b="0" i="0" sz="3000" u="none" cap="none" strike="noStrike">
              <a:solidFill>
                <a:srgbClr val="434343"/>
              </a:solidFill>
              <a:latin typeface="Merriweather"/>
              <a:ea typeface="Merriweather"/>
              <a:cs typeface="Merriweather"/>
              <a:sym typeface="Merriweather"/>
            </a:endParaRPr>
          </a:p>
        </p:txBody>
      </p:sp>
      <p:pic>
        <p:nvPicPr>
          <p:cNvPr id="161" name="Google Shape;161;p19"/>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162" name="Google Shape;162;p19"/>
          <p:cNvSpPr txBox="1"/>
          <p:nvPr/>
        </p:nvSpPr>
        <p:spPr>
          <a:xfrm>
            <a:off x="913200" y="2112900"/>
            <a:ext cx="9991500" cy="3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Merriweather"/>
                <a:ea typeface="Merriweather"/>
                <a:cs typeface="Merriweather"/>
                <a:sym typeface="Merriweather"/>
              </a:rPr>
              <a:t>Get Information:</a:t>
            </a:r>
            <a:endParaRPr b="1" sz="1800">
              <a:latin typeface="Merriweather"/>
              <a:ea typeface="Merriweather"/>
              <a:cs typeface="Merriweather"/>
              <a:sym typeface="Merriweather"/>
            </a:endParaRPr>
          </a:p>
          <a:p>
            <a:pPr indent="-342900" lvl="0" marL="457200" rtl="0" algn="l">
              <a:spcBef>
                <a:spcPts val="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nếu 1 đối tượng Jquery giữ nhiều hơn 1 element, và 1 phương thức sử dụng để lấy thông tin từ các element được chọn, nó sẽ nhận thông tin từ  1 phần tử đầu tiên được khớp</a:t>
            </a:r>
            <a:endParaRPr sz="1800">
              <a:solidFill>
                <a:srgbClr val="666666"/>
              </a:solidFill>
              <a:latin typeface="Merriweather"/>
              <a:ea typeface="Merriweather"/>
              <a:cs typeface="Merriweather"/>
              <a:sym typeface="Merriweather"/>
            </a:endParaRPr>
          </a:p>
          <a:p>
            <a:pPr indent="457200" lvl="0" marL="0" rtl="0" algn="l">
              <a:spcBef>
                <a:spcPts val="0"/>
              </a:spcBef>
              <a:spcAft>
                <a:spcPts val="0"/>
              </a:spcAft>
              <a:buNone/>
            </a:pPr>
            <a:r>
              <a:t/>
            </a:r>
            <a:endParaRPr sz="1800">
              <a:solidFill>
                <a:srgbClr val="434343"/>
              </a:solidFill>
              <a:latin typeface="Merriweather"/>
              <a:ea typeface="Merriweather"/>
              <a:cs typeface="Merriweather"/>
              <a:sym typeface="Merriweather"/>
            </a:endParaRPr>
          </a:p>
          <a:p>
            <a:pPr indent="457200" lvl="0" marL="0" rtl="0" algn="l">
              <a:spcBef>
                <a:spcPts val="0"/>
              </a:spcBef>
              <a:spcAft>
                <a:spcPts val="0"/>
              </a:spcAft>
              <a:buNone/>
            </a:pPr>
            <a:r>
              <a:rPr lang="en-US" sz="1800">
                <a:solidFill>
                  <a:srgbClr val="434343"/>
                </a:solidFill>
                <a:latin typeface="Merriweather"/>
                <a:ea typeface="Merriweather"/>
                <a:cs typeface="Merriweather"/>
                <a:sym typeface="Merriweather"/>
              </a:rPr>
              <a:t>Ví dụ: </a:t>
            </a:r>
            <a:endParaRPr sz="1800">
              <a:solidFill>
                <a:srgbClr val="434343"/>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rgbClr val="434343"/>
              </a:solidFill>
              <a:latin typeface="Merriweather"/>
              <a:ea typeface="Merriweather"/>
              <a:cs typeface="Merriweather"/>
              <a:sym typeface="Merriweather"/>
            </a:endParaRPr>
          </a:p>
        </p:txBody>
      </p:sp>
      <p:pic>
        <p:nvPicPr>
          <p:cNvPr id="163" name="Google Shape;163;p19"/>
          <p:cNvPicPr preferRelativeResize="0"/>
          <p:nvPr/>
        </p:nvPicPr>
        <p:blipFill>
          <a:blip r:embed="rId4">
            <a:alphaModFix/>
          </a:blip>
          <a:stretch>
            <a:fillRect/>
          </a:stretch>
        </p:blipFill>
        <p:spPr>
          <a:xfrm>
            <a:off x="2798091" y="3827750"/>
            <a:ext cx="6595824" cy="73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167" name="Shape 167"/>
        <p:cNvGrpSpPr/>
        <p:nvPr/>
      </p:nvGrpSpPr>
      <p:grpSpPr>
        <a:xfrm>
          <a:off x="0" y="0"/>
          <a:ext cx="0" cy="0"/>
          <a:chOff x="0" y="0"/>
          <a:chExt cx="0" cy="0"/>
        </a:xfrm>
      </p:grpSpPr>
      <p:sp>
        <p:nvSpPr>
          <p:cNvPr id="168" name="Google Shape;168;p20"/>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20"/>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70" name="Google Shape;170;p20"/>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71" name="Google Shape;171;p20"/>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Các phương thức JQuery</a:t>
            </a:r>
            <a:endParaRPr b="0" i="0" sz="3000" u="none" cap="none" strike="noStrike">
              <a:solidFill>
                <a:srgbClr val="434343"/>
              </a:solidFill>
              <a:latin typeface="Merriweather"/>
              <a:ea typeface="Merriweather"/>
              <a:cs typeface="Merriweather"/>
              <a:sym typeface="Merriweather"/>
            </a:endParaRPr>
          </a:p>
        </p:txBody>
      </p:sp>
      <p:pic>
        <p:nvPicPr>
          <p:cNvPr id="172" name="Google Shape;172;p20"/>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sp>
        <p:nvSpPr>
          <p:cNvPr id="173" name="Google Shape;173;p20"/>
          <p:cNvSpPr txBox="1"/>
          <p:nvPr/>
        </p:nvSpPr>
        <p:spPr>
          <a:xfrm>
            <a:off x="913200" y="2112900"/>
            <a:ext cx="9991500" cy="3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Merriweather"/>
                <a:ea typeface="Merriweather"/>
                <a:cs typeface="Merriweather"/>
                <a:sym typeface="Merriweather"/>
              </a:rPr>
              <a:t>Set </a:t>
            </a:r>
            <a:r>
              <a:rPr b="1" lang="en-US" sz="1800">
                <a:latin typeface="Merriweather"/>
                <a:ea typeface="Merriweather"/>
                <a:cs typeface="Merriweather"/>
                <a:sym typeface="Merriweather"/>
              </a:rPr>
              <a:t> Information:</a:t>
            </a:r>
            <a:endParaRPr b="1" sz="1800">
              <a:latin typeface="Merriweather"/>
              <a:ea typeface="Merriweather"/>
              <a:cs typeface="Merriweather"/>
              <a:sym typeface="Merriweather"/>
            </a:endParaRPr>
          </a:p>
          <a:p>
            <a:pPr indent="-342900" lvl="0" marL="457200" rtl="0" algn="l">
              <a:spcBef>
                <a:spcPts val="0"/>
              </a:spcBef>
              <a:spcAft>
                <a:spcPts val="0"/>
              </a:spcAft>
              <a:buClr>
                <a:srgbClr val="666666"/>
              </a:buClr>
              <a:buSzPts val="1800"/>
              <a:buFont typeface="Merriweather"/>
              <a:buChar char="-"/>
            </a:pPr>
            <a:r>
              <a:rPr lang="en-US" sz="1800">
                <a:solidFill>
                  <a:srgbClr val="666666"/>
                </a:solidFill>
                <a:latin typeface="Merriweather"/>
                <a:ea typeface="Merriweather"/>
                <a:cs typeface="Merriweather"/>
                <a:sym typeface="Merriweather"/>
              </a:rPr>
              <a:t>nếu 1 đối tượng Jquery giữ nhiều hơn 1 element, và 1 phương thức sử dụng để cập nhật  thông tin từ các element được chọn, nó cập nhật thông tin cho tất cả phần tử được chọn</a:t>
            </a:r>
            <a:endParaRPr sz="1800">
              <a:solidFill>
                <a:srgbClr val="666666"/>
              </a:solidFill>
              <a:latin typeface="Merriweather"/>
              <a:ea typeface="Merriweather"/>
              <a:cs typeface="Merriweather"/>
              <a:sym typeface="Merriweather"/>
            </a:endParaRPr>
          </a:p>
          <a:p>
            <a:pPr indent="457200" lvl="0" marL="0" rtl="0" algn="l">
              <a:spcBef>
                <a:spcPts val="0"/>
              </a:spcBef>
              <a:spcAft>
                <a:spcPts val="0"/>
              </a:spcAft>
              <a:buNone/>
            </a:pPr>
            <a:r>
              <a:t/>
            </a:r>
            <a:endParaRPr sz="1800">
              <a:solidFill>
                <a:srgbClr val="434343"/>
              </a:solidFill>
              <a:latin typeface="Merriweather"/>
              <a:ea typeface="Merriweather"/>
              <a:cs typeface="Merriweather"/>
              <a:sym typeface="Merriweather"/>
            </a:endParaRPr>
          </a:p>
          <a:p>
            <a:pPr indent="457200" lvl="0" marL="0" rtl="0" algn="l">
              <a:spcBef>
                <a:spcPts val="0"/>
              </a:spcBef>
              <a:spcAft>
                <a:spcPts val="0"/>
              </a:spcAft>
              <a:buNone/>
            </a:pPr>
            <a:r>
              <a:rPr lang="en-US" sz="1800">
                <a:solidFill>
                  <a:srgbClr val="434343"/>
                </a:solidFill>
                <a:latin typeface="Merriweather"/>
                <a:ea typeface="Merriweather"/>
                <a:cs typeface="Merriweather"/>
                <a:sym typeface="Merriweather"/>
              </a:rPr>
              <a:t>Ví dụ: </a:t>
            </a:r>
            <a:endParaRPr sz="1800">
              <a:solidFill>
                <a:srgbClr val="434343"/>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rgbClr val="434343"/>
              </a:solidFill>
              <a:latin typeface="Merriweather"/>
              <a:ea typeface="Merriweather"/>
              <a:cs typeface="Merriweather"/>
              <a:sym typeface="Merriweather"/>
            </a:endParaRPr>
          </a:p>
        </p:txBody>
      </p:sp>
      <p:pic>
        <p:nvPicPr>
          <p:cNvPr id="174" name="Google Shape;174;p20"/>
          <p:cNvPicPr preferRelativeResize="0"/>
          <p:nvPr/>
        </p:nvPicPr>
        <p:blipFill>
          <a:blip r:embed="rId4">
            <a:alphaModFix/>
          </a:blip>
          <a:stretch>
            <a:fillRect/>
          </a:stretch>
        </p:blipFill>
        <p:spPr>
          <a:xfrm>
            <a:off x="2430988" y="4114275"/>
            <a:ext cx="7330025" cy="77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solidFill>
          <a:srgbClr val="EFEFEF"/>
        </a:solidFill>
      </p:bgPr>
    </p:bg>
    <p:spTree>
      <p:nvGrpSpPr>
        <p:cNvPr id="178" name="Shape 178"/>
        <p:cNvGrpSpPr/>
        <p:nvPr/>
      </p:nvGrpSpPr>
      <p:grpSpPr>
        <a:xfrm>
          <a:off x="0" y="0"/>
          <a:ext cx="0" cy="0"/>
          <a:chOff x="0" y="0"/>
          <a:chExt cx="0" cy="0"/>
        </a:xfrm>
      </p:grpSpPr>
      <p:sp>
        <p:nvSpPr>
          <p:cNvPr id="179" name="Google Shape;179;p21"/>
          <p:cNvSpPr/>
          <p:nvPr/>
        </p:nvSpPr>
        <p:spPr>
          <a:xfrm>
            <a:off x="717452" y="984568"/>
            <a:ext cx="1195800" cy="45600"/>
          </a:xfrm>
          <a:prstGeom prst="rect">
            <a:avLst/>
          </a:prstGeom>
          <a:solidFill>
            <a:srgbClr val="00B0F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21"/>
          <p:cNvSpPr/>
          <p:nvPr/>
        </p:nvSpPr>
        <p:spPr>
          <a:xfrm>
            <a:off x="1913206" y="984568"/>
            <a:ext cx="1195800" cy="45600"/>
          </a:xfrm>
          <a:prstGeom prst="rect">
            <a:avLst/>
          </a:prstGeom>
          <a:solidFill>
            <a:srgbClr val="C55A1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81" name="Google Shape;181;p21"/>
          <p:cNvSpPr/>
          <p:nvPr/>
        </p:nvSpPr>
        <p:spPr>
          <a:xfrm>
            <a:off x="3108960" y="984567"/>
            <a:ext cx="1195800" cy="45600"/>
          </a:xfrm>
          <a:prstGeom prst="rect">
            <a:avLst/>
          </a:prstGeom>
          <a:solidFill>
            <a:srgbClr val="D8E2F3"/>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Calibri"/>
              <a:ea typeface="Calibri"/>
              <a:cs typeface="Calibri"/>
              <a:sym typeface="Calibri"/>
            </a:endParaRPr>
          </a:p>
        </p:txBody>
      </p:sp>
      <p:sp>
        <p:nvSpPr>
          <p:cNvPr id="182" name="Google Shape;182;p21"/>
          <p:cNvSpPr txBox="1"/>
          <p:nvPr/>
        </p:nvSpPr>
        <p:spPr>
          <a:xfrm>
            <a:off x="717452" y="1277164"/>
            <a:ext cx="107571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000">
                <a:solidFill>
                  <a:srgbClr val="434343"/>
                </a:solidFill>
                <a:latin typeface="Merriweather"/>
                <a:ea typeface="Merriweather"/>
                <a:cs typeface="Merriweather"/>
                <a:sym typeface="Merriweather"/>
              </a:rPr>
              <a:t>Looping </a:t>
            </a:r>
            <a:endParaRPr b="0" i="0" sz="3000" u="none" cap="none" strike="noStrike">
              <a:solidFill>
                <a:srgbClr val="434343"/>
              </a:solidFill>
              <a:latin typeface="Merriweather"/>
              <a:ea typeface="Merriweather"/>
              <a:cs typeface="Merriweather"/>
              <a:sym typeface="Merriweather"/>
            </a:endParaRPr>
          </a:p>
        </p:txBody>
      </p:sp>
      <p:pic>
        <p:nvPicPr>
          <p:cNvPr id="183" name="Google Shape;183;p21"/>
          <p:cNvPicPr preferRelativeResize="0"/>
          <p:nvPr/>
        </p:nvPicPr>
        <p:blipFill rotWithShape="1">
          <a:blip r:embed="rId3">
            <a:alphaModFix/>
          </a:blip>
          <a:srcRect b="0" l="0" r="0" t="0"/>
          <a:stretch/>
        </p:blipFill>
        <p:spPr>
          <a:xfrm>
            <a:off x="9805182" y="5770101"/>
            <a:ext cx="1669366" cy="651496"/>
          </a:xfrm>
          <a:prstGeom prst="rect">
            <a:avLst/>
          </a:prstGeom>
          <a:noFill/>
          <a:ln>
            <a:noFill/>
          </a:ln>
        </p:spPr>
      </p:pic>
      <p:pic>
        <p:nvPicPr>
          <p:cNvPr id="184" name="Google Shape;184;p21"/>
          <p:cNvPicPr preferRelativeResize="0"/>
          <p:nvPr/>
        </p:nvPicPr>
        <p:blipFill>
          <a:blip r:embed="rId4">
            <a:alphaModFix/>
          </a:blip>
          <a:stretch>
            <a:fillRect/>
          </a:stretch>
        </p:blipFill>
        <p:spPr>
          <a:xfrm>
            <a:off x="1545175" y="4126799"/>
            <a:ext cx="9101625" cy="1532325"/>
          </a:xfrm>
          <a:prstGeom prst="rect">
            <a:avLst/>
          </a:prstGeom>
          <a:noFill/>
          <a:ln>
            <a:noFill/>
          </a:ln>
        </p:spPr>
      </p:pic>
      <p:sp>
        <p:nvSpPr>
          <p:cNvPr id="185" name="Google Shape;185;p21"/>
          <p:cNvSpPr txBox="1"/>
          <p:nvPr/>
        </p:nvSpPr>
        <p:spPr>
          <a:xfrm>
            <a:off x="1486200" y="1969650"/>
            <a:ext cx="9101700" cy="215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800">
                <a:solidFill>
                  <a:srgbClr val="666666"/>
                </a:solidFill>
                <a:latin typeface="Merriweather"/>
                <a:ea typeface="Merriweather"/>
                <a:cs typeface="Merriweather"/>
                <a:sym typeface="Merriweather"/>
              </a:rPr>
              <a:t>Trong javascript thuần thì khi áp dụng cho các phần tử bạn cần phải dùng vòng lặp qua các phần tử đó.</a:t>
            </a:r>
            <a:endParaRPr sz="1800">
              <a:solidFill>
                <a:srgbClr val="666666"/>
              </a:solidFill>
              <a:latin typeface="Merriweather"/>
              <a:ea typeface="Merriweather"/>
              <a:cs typeface="Merriweather"/>
              <a:sym typeface="Merriweather"/>
            </a:endParaRPr>
          </a:p>
          <a:p>
            <a:pPr indent="0" lvl="0" marL="0" rtl="0" algn="l">
              <a:lnSpc>
                <a:spcPct val="150000"/>
              </a:lnSpc>
              <a:spcBef>
                <a:spcPts val="1000"/>
              </a:spcBef>
              <a:spcAft>
                <a:spcPts val="1000"/>
              </a:spcAft>
              <a:buNone/>
            </a:pPr>
            <a:r>
              <a:rPr lang="en-US" sz="1800">
                <a:solidFill>
                  <a:srgbClr val="666666"/>
                </a:solidFill>
                <a:latin typeface="Merriweather"/>
                <a:ea typeface="Merriweather"/>
                <a:cs typeface="Merriweather"/>
                <a:sym typeface="Merriweather"/>
              </a:rPr>
              <a:t>Với jQuery, khi bộ chọn trả về nhiều phần tử, bạn có thể cập nhật tất cả chúng bằng một phương thức. Không cần phải sử dụng một vòng lặp.</a:t>
            </a:r>
            <a:endParaRPr sz="1800">
              <a:solidFill>
                <a:srgbClr val="666666"/>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