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regular.fntdata"/><Relationship Id="rId25" Type="http://schemas.openxmlformats.org/officeDocument/2006/relationships/slide" Target="slides/slide21.xml"/><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Trao đ</a:t>
            </a:r>
            <a:r>
              <a:rPr lang="en-US"/>
              <a:t>ổi với học viên họ đã sử dụng những trình duyệt web nào? Tại sao lại dùng trình duyệt?</a:t>
            </a:r>
            <a:endParaRPr/>
          </a:p>
          <a:p>
            <a:pPr indent="0" lvl="0" marL="0" rtl="0" algn="l">
              <a:spcBef>
                <a:spcPts val="0"/>
              </a:spcBef>
              <a:spcAft>
                <a:spcPts val="0"/>
              </a:spcAft>
              <a:buNone/>
            </a:pPr>
            <a:r>
              <a:rPr lang="en-US"/>
              <a:t>Đ</a:t>
            </a:r>
            <a:r>
              <a:rPr lang="en-US"/>
              <a:t>ảm bảo tất cả học viên cài xong hết công cụ lập trình và trình duyệt web trước khi chuyển sang phần kế tiếp.</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Code demo c</a:t>
            </a:r>
            <a:r>
              <a:rPr lang="en-US"/>
              <a:t>ác thẻ trên.</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Code demo</a:t>
            </a:r>
            <a:endParaRPr/>
          </a:p>
        </p:txBody>
      </p:sp>
      <p:sp>
        <p:nvSpPr>
          <p:cNvPr id="259" name="Google Shape;2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Code demo. Target c</a:t>
            </a:r>
            <a:r>
              <a:rPr lang="en-US"/>
              <a:t>ủa link.</a:t>
            </a:r>
            <a:endParaRPr/>
          </a:p>
        </p:txBody>
      </p:sp>
      <p:sp>
        <p:nvSpPr>
          <p:cNvPr id="275" name="Google Shape;27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Code demo, </a:t>
            </a:r>
            <a:r>
              <a:rPr lang="en-US"/>
              <a:t>ảnh online và ảnh local.</a:t>
            </a:r>
            <a:r>
              <a:rPr lang="en-US"/>
              <a:t> Tr</a:t>
            </a:r>
            <a:r>
              <a:rPr lang="en-US"/>
              <a:t>ường hợp làm méo ảnh.</a:t>
            </a:r>
            <a:endParaRPr/>
          </a:p>
        </p:txBody>
      </p:sp>
      <p:sp>
        <p:nvSpPr>
          <p:cNvPr id="287" name="Google Shape;2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Cho h</a:t>
            </a:r>
            <a:r>
              <a:rPr lang="en-US"/>
              <a:t>ọc viên thực hành thực hành từng bước, show màn hình cho các bạn trong lớp nhận xét</a:t>
            </a:r>
            <a:endParaRPr/>
          </a:p>
        </p:txBody>
      </p:sp>
      <p:sp>
        <p:nvSpPr>
          <p:cNvPr id="309" name="Google Shape;30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t>
            </a:r>
            <a:r>
              <a:rPr lang="en-US"/>
              <a:t>ỏi học viên về các trình duyệt họ sử dụng</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t>
            </a:r>
            <a:r>
              <a:rPr lang="en-US"/>
              <a:t>ỏi học viên: Đoán xem javascript thêm vào để làm gì?</a:t>
            </a:r>
            <a:endParaRPr/>
          </a:p>
        </p:txBody>
      </p:sp>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1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1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0" name="Google Shape;30;p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6"/>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6"/>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7"/>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2.png"/><Relationship Id="rId7" Type="http://schemas.openxmlformats.org/officeDocument/2006/relationships/image" Target="../media/image25.png"/><Relationship Id="rId8"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717452" y="1160244"/>
            <a:ext cx="10757096" cy="21648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4800"/>
              <a:buFont typeface="Merriweather"/>
              <a:buNone/>
            </a:pPr>
            <a:r>
              <a:rPr b="1" lang="en-US" sz="4800">
                <a:solidFill>
                  <a:srgbClr val="434343"/>
                </a:solidFill>
                <a:latin typeface="Merriweather"/>
                <a:ea typeface="Merriweather"/>
                <a:cs typeface="Merriweather"/>
                <a:sym typeface="Merriweather"/>
              </a:rPr>
              <a:t>Web Front End cho người mới</a:t>
            </a:r>
            <a:br>
              <a:rPr b="1" lang="en-US" sz="3000">
                <a:solidFill>
                  <a:srgbClr val="434343"/>
                </a:solidFill>
              </a:rPr>
            </a:br>
            <a:r>
              <a:rPr lang="en-US" sz="3600">
                <a:solidFill>
                  <a:srgbClr val="595959"/>
                </a:solidFill>
                <a:latin typeface="Merriweather"/>
                <a:ea typeface="Merriweather"/>
                <a:cs typeface="Merriweather"/>
                <a:sym typeface="Merriweather"/>
              </a:rPr>
              <a:t>Phần 1 – Giới thiệu về lập trình web Front End</a:t>
            </a:r>
            <a:endParaRPr sz="3600"/>
          </a:p>
        </p:txBody>
      </p:sp>
      <p:sp>
        <p:nvSpPr>
          <p:cNvPr id="89" name="Google Shape;89;p13"/>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Calibri"/>
              <a:ea typeface="Calibri"/>
              <a:cs typeface="Calibri"/>
              <a:sym typeface="Calibri"/>
            </a:endParaRPr>
          </a:p>
        </p:txBody>
      </p:sp>
      <p:sp>
        <p:nvSpPr>
          <p:cNvPr id="91" name="Google Shape;91;p13"/>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93" name="Google Shape;93;p13"/>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4" name="Google Shape;94;p13"/>
          <p:cNvPicPr preferRelativeResize="0"/>
          <p:nvPr/>
        </p:nvPicPr>
        <p:blipFill rotWithShape="1">
          <a:blip r:embed="rId4">
            <a:alphaModFix/>
          </a:blip>
          <a:srcRect b="0" l="0" r="0" t="0"/>
          <a:stretch/>
        </p:blipFill>
        <p:spPr>
          <a:xfrm>
            <a:off x="2728912" y="3325067"/>
            <a:ext cx="6734175" cy="24973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92" name="Shape 192"/>
        <p:cNvGrpSpPr/>
        <p:nvPr/>
      </p:nvGrpSpPr>
      <p:grpSpPr>
        <a:xfrm>
          <a:off x="0" y="0"/>
          <a:ext cx="0" cy="0"/>
          <a:chOff x="0" y="0"/>
          <a:chExt cx="0" cy="0"/>
        </a:xfrm>
      </p:grpSpPr>
      <p:sp>
        <p:nvSpPr>
          <p:cNvPr id="193" name="Google Shape;193;p22"/>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22"/>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95" name="Google Shape;195;p22"/>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196" name="Google Shape;196;p22"/>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97" name="Google Shape;197;p22"/>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2"/>
          <p:cNvSpPr txBox="1"/>
          <p:nvPr/>
        </p:nvSpPr>
        <p:spPr>
          <a:xfrm>
            <a:off x="717452" y="1252319"/>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HTML, CSS và Javascript</a:t>
            </a:r>
            <a:endParaRPr sz="3000">
              <a:solidFill>
                <a:srgbClr val="434343"/>
              </a:solidFill>
              <a:latin typeface="Merriweather"/>
              <a:ea typeface="Merriweather"/>
              <a:cs typeface="Merriweather"/>
              <a:sym typeface="Merriweather"/>
            </a:endParaRPr>
          </a:p>
        </p:txBody>
      </p:sp>
      <p:pic>
        <p:nvPicPr>
          <p:cNvPr id="199" name="Google Shape;199;p22"/>
          <p:cNvPicPr preferRelativeResize="0"/>
          <p:nvPr/>
        </p:nvPicPr>
        <p:blipFill rotWithShape="1">
          <a:blip r:embed="rId4">
            <a:alphaModFix/>
          </a:blip>
          <a:srcRect b="0" l="0" r="0" t="0"/>
          <a:stretch/>
        </p:blipFill>
        <p:spPr>
          <a:xfrm>
            <a:off x="2480603" y="1932110"/>
            <a:ext cx="7230794" cy="39413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203" name="Shape 203"/>
        <p:cNvGrpSpPr/>
        <p:nvPr/>
      </p:nvGrpSpPr>
      <p:grpSpPr>
        <a:xfrm>
          <a:off x="0" y="0"/>
          <a:ext cx="0" cy="0"/>
          <a:chOff x="0" y="0"/>
          <a:chExt cx="0" cy="0"/>
        </a:xfrm>
      </p:grpSpPr>
      <p:sp>
        <p:nvSpPr>
          <p:cNvPr id="204" name="Google Shape;204;p23"/>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3"/>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06" name="Google Shape;206;p23"/>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207" name="Google Shape;207;p23"/>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208" name="Google Shape;208;p23"/>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23"/>
          <p:cNvSpPr txBox="1"/>
          <p:nvPr/>
        </p:nvSpPr>
        <p:spPr>
          <a:xfrm>
            <a:off x="717452" y="1252319"/>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Công cụ học</a:t>
            </a:r>
            <a:endParaRPr sz="3000">
              <a:solidFill>
                <a:srgbClr val="434343"/>
              </a:solidFill>
              <a:latin typeface="Merriweather"/>
              <a:ea typeface="Merriweather"/>
              <a:cs typeface="Merriweather"/>
              <a:sym typeface="Merriweather"/>
            </a:endParaRPr>
          </a:p>
        </p:txBody>
      </p:sp>
      <p:sp>
        <p:nvSpPr>
          <p:cNvPr id="210" name="Google Shape;210;p23"/>
          <p:cNvSpPr txBox="1"/>
          <p:nvPr/>
        </p:nvSpPr>
        <p:spPr>
          <a:xfrm>
            <a:off x="717450" y="2150000"/>
            <a:ext cx="9719100" cy="3147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Trình duyệt web: Chrome, Firefox, Edge, Safari…</a:t>
            </a:r>
            <a:endParaRPr b="1" sz="1800">
              <a:solidFill>
                <a:srgbClr val="666666"/>
              </a:solidFill>
              <a:latin typeface="Merriweather"/>
              <a:ea typeface="Merriweather"/>
              <a:cs typeface="Merriweather"/>
              <a:sym typeface="Merriweather"/>
            </a:endParaRPr>
          </a:p>
          <a:p>
            <a:pPr indent="0" lvl="0" marL="457200" marR="0" rtl="0" algn="l">
              <a:lnSpc>
                <a:spcPct val="200000"/>
              </a:lnSpc>
              <a:spcBef>
                <a:spcPts val="1000"/>
              </a:spcBef>
              <a:spcAft>
                <a:spcPts val="0"/>
              </a:spcAft>
              <a:buNone/>
            </a:pPr>
            <a:r>
              <a:t/>
            </a:r>
            <a:endParaRPr b="1" sz="1800">
              <a:solidFill>
                <a:srgbClr val="666666"/>
              </a:solidFill>
              <a:latin typeface="Merriweather"/>
              <a:ea typeface="Merriweather"/>
              <a:cs typeface="Merriweather"/>
              <a:sym typeface="Merriweather"/>
            </a:endParaRPr>
          </a:p>
          <a:p>
            <a:pPr indent="0" lvl="0" marL="457200" marR="0" rtl="0" algn="l">
              <a:lnSpc>
                <a:spcPct val="200000"/>
              </a:lnSpc>
              <a:spcBef>
                <a:spcPts val="1000"/>
              </a:spcBef>
              <a:spcAft>
                <a:spcPts val="0"/>
              </a:spcAft>
              <a:buNone/>
            </a:pPr>
            <a:r>
              <a:t/>
            </a:r>
            <a:endParaRPr b="1" sz="1800">
              <a:solidFill>
                <a:srgbClr val="666666"/>
              </a:solidFill>
              <a:latin typeface="Merriweather"/>
              <a:ea typeface="Merriweather"/>
              <a:cs typeface="Merriweather"/>
              <a:sym typeface="Merriweather"/>
            </a:endParaRPr>
          </a:p>
          <a:p>
            <a:pPr indent="-285750" lvl="0" marL="285750" marR="0" rtl="0" algn="l">
              <a:lnSpc>
                <a:spcPct val="200000"/>
              </a:lnSpc>
              <a:spcBef>
                <a:spcPts val="1000"/>
              </a:spcBef>
              <a:spcAft>
                <a:spcPts val="0"/>
              </a:spcAft>
              <a:buClr>
                <a:srgbClr val="666666"/>
              </a:buClr>
              <a:buSzPts val="1800"/>
              <a:buFont typeface="Arial"/>
              <a:buChar char="•"/>
            </a:pPr>
            <a:r>
              <a:rPr b="1" lang="en-US" sz="1800">
                <a:solidFill>
                  <a:srgbClr val="666666"/>
                </a:solidFill>
                <a:latin typeface="Merriweather"/>
                <a:ea typeface="Merriweather"/>
                <a:cs typeface="Merriweather"/>
                <a:sym typeface="Merriweather"/>
              </a:rPr>
              <a:t>Công cụ lập trình: Sublime Text, VS Code, </a:t>
            </a:r>
            <a:r>
              <a:rPr b="1" lang="en-US" sz="1800">
                <a:solidFill>
                  <a:srgbClr val="666666"/>
                </a:solidFill>
                <a:latin typeface="Merriweather"/>
                <a:ea typeface="Merriweather"/>
                <a:cs typeface="Merriweather"/>
                <a:sym typeface="Merriweather"/>
              </a:rPr>
              <a:t>Webstorm</a:t>
            </a:r>
            <a:r>
              <a:rPr b="1" lang="en-US" sz="1800">
                <a:solidFill>
                  <a:srgbClr val="666666"/>
                </a:solidFill>
                <a:latin typeface="Merriweather"/>
                <a:ea typeface="Merriweather"/>
                <a:cs typeface="Merriweather"/>
                <a:sym typeface="Merriweather"/>
              </a:rPr>
              <a:t> </a:t>
            </a:r>
            <a:endParaRPr sz="1800">
              <a:solidFill>
                <a:srgbClr val="666666"/>
              </a:solidFill>
              <a:latin typeface="Merriweather"/>
              <a:ea typeface="Merriweather"/>
              <a:cs typeface="Merriweather"/>
              <a:sym typeface="Merriweather"/>
            </a:endParaRPr>
          </a:p>
          <a:p>
            <a:pPr indent="-171450" lvl="0" marL="285750" marR="0" rtl="0" algn="l">
              <a:spcBef>
                <a:spcPts val="1000"/>
              </a:spcBef>
              <a:spcAft>
                <a:spcPts val="0"/>
              </a:spcAft>
              <a:buClr>
                <a:schemeClr val="lt1"/>
              </a:buClr>
              <a:buSzPts val="1800"/>
              <a:buFont typeface="Arial"/>
              <a:buNone/>
            </a:pPr>
            <a:r>
              <a:t/>
            </a:r>
            <a:endParaRPr b="1" sz="1800">
              <a:solidFill>
                <a:srgbClr val="595959"/>
              </a:solidFill>
              <a:latin typeface="Calibri"/>
              <a:ea typeface="Calibri"/>
              <a:cs typeface="Calibri"/>
              <a:sym typeface="Calibri"/>
            </a:endParaRPr>
          </a:p>
        </p:txBody>
      </p:sp>
      <p:pic>
        <p:nvPicPr>
          <p:cNvPr id="211" name="Google Shape;211;p23"/>
          <p:cNvPicPr preferRelativeResize="0"/>
          <p:nvPr/>
        </p:nvPicPr>
        <p:blipFill rotWithShape="1">
          <a:blip r:embed="rId4">
            <a:alphaModFix/>
          </a:blip>
          <a:srcRect b="0" l="0" r="0" t="0"/>
          <a:stretch/>
        </p:blipFill>
        <p:spPr>
          <a:xfrm>
            <a:off x="1126325" y="2610775"/>
            <a:ext cx="2946710" cy="1219200"/>
          </a:xfrm>
          <a:prstGeom prst="rect">
            <a:avLst/>
          </a:prstGeom>
          <a:noFill/>
          <a:ln>
            <a:noFill/>
          </a:ln>
        </p:spPr>
      </p:pic>
      <p:pic>
        <p:nvPicPr>
          <p:cNvPr id="212" name="Google Shape;212;p23"/>
          <p:cNvPicPr preferRelativeResize="0"/>
          <p:nvPr/>
        </p:nvPicPr>
        <p:blipFill rotWithShape="1">
          <a:blip r:embed="rId5">
            <a:alphaModFix/>
          </a:blip>
          <a:srcRect b="0" l="0" r="0" t="0"/>
          <a:stretch/>
        </p:blipFill>
        <p:spPr>
          <a:xfrm>
            <a:off x="1126328" y="4766298"/>
            <a:ext cx="1073834" cy="1073834"/>
          </a:xfrm>
          <a:prstGeom prst="rect">
            <a:avLst/>
          </a:prstGeom>
          <a:noFill/>
          <a:ln>
            <a:noFill/>
          </a:ln>
        </p:spPr>
      </p:pic>
      <p:pic>
        <p:nvPicPr>
          <p:cNvPr id="213" name="Google Shape;213;p23"/>
          <p:cNvPicPr preferRelativeResize="0"/>
          <p:nvPr/>
        </p:nvPicPr>
        <p:blipFill rotWithShape="1">
          <a:blip r:embed="rId6">
            <a:alphaModFix/>
          </a:blip>
          <a:srcRect b="0" l="0" r="0" t="0"/>
          <a:stretch/>
        </p:blipFill>
        <p:spPr>
          <a:xfrm>
            <a:off x="2538064" y="4766298"/>
            <a:ext cx="1073835" cy="1073835"/>
          </a:xfrm>
          <a:prstGeom prst="rect">
            <a:avLst/>
          </a:prstGeom>
          <a:noFill/>
          <a:ln>
            <a:noFill/>
          </a:ln>
        </p:spPr>
      </p:pic>
      <p:pic>
        <p:nvPicPr>
          <p:cNvPr id="214" name="Google Shape;214;p23"/>
          <p:cNvPicPr preferRelativeResize="0"/>
          <p:nvPr/>
        </p:nvPicPr>
        <p:blipFill rotWithShape="1">
          <a:blip r:embed="rId7">
            <a:alphaModFix/>
          </a:blip>
          <a:srcRect b="0" l="0" r="0" t="0"/>
          <a:stretch/>
        </p:blipFill>
        <p:spPr>
          <a:xfrm>
            <a:off x="3949800" y="4793038"/>
            <a:ext cx="1073834" cy="1073834"/>
          </a:xfrm>
          <a:prstGeom prst="rect">
            <a:avLst/>
          </a:prstGeom>
          <a:noFill/>
          <a:ln>
            <a:noFill/>
          </a:ln>
        </p:spPr>
      </p:pic>
      <p:pic>
        <p:nvPicPr>
          <p:cNvPr id="215" name="Google Shape;215;p23"/>
          <p:cNvPicPr preferRelativeResize="0"/>
          <p:nvPr/>
        </p:nvPicPr>
        <p:blipFill rotWithShape="1">
          <a:blip r:embed="rId8">
            <a:alphaModFix/>
          </a:blip>
          <a:srcRect b="0" l="0" r="0" t="0"/>
          <a:stretch/>
        </p:blipFill>
        <p:spPr>
          <a:xfrm>
            <a:off x="5361536" y="4766298"/>
            <a:ext cx="1461531" cy="10547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219" name="Shape 219"/>
        <p:cNvGrpSpPr/>
        <p:nvPr/>
      </p:nvGrpSpPr>
      <p:grpSpPr>
        <a:xfrm>
          <a:off x="0" y="0"/>
          <a:ext cx="0" cy="0"/>
          <a:chOff x="0" y="0"/>
          <a:chExt cx="0" cy="0"/>
        </a:xfrm>
      </p:grpSpPr>
      <p:sp>
        <p:nvSpPr>
          <p:cNvPr id="220" name="Google Shape;220;p24"/>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24"/>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22" name="Google Shape;222;p24"/>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23" name="Google Shape;223;p24"/>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24"/>
          <p:cNvSpPr txBox="1"/>
          <p:nvPr/>
        </p:nvSpPr>
        <p:spPr>
          <a:xfrm>
            <a:off x="717452" y="1252319"/>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Cấu trúc trang HTML</a:t>
            </a:r>
            <a:endParaRPr>
              <a:solidFill>
                <a:srgbClr val="434343"/>
              </a:solidFill>
              <a:latin typeface="Merriweather"/>
              <a:ea typeface="Merriweather"/>
              <a:cs typeface="Merriweather"/>
              <a:sym typeface="Merriweather"/>
            </a:endParaRPr>
          </a:p>
        </p:txBody>
      </p:sp>
      <p:pic>
        <p:nvPicPr>
          <p:cNvPr id="225" name="Google Shape;225;p24"/>
          <p:cNvPicPr preferRelativeResize="0"/>
          <p:nvPr/>
        </p:nvPicPr>
        <p:blipFill rotWithShape="1">
          <a:blip r:embed="rId3">
            <a:alphaModFix/>
          </a:blip>
          <a:srcRect b="0" l="0" r="0" t="0"/>
          <a:stretch/>
        </p:blipFill>
        <p:spPr>
          <a:xfrm>
            <a:off x="771375" y="2106325"/>
            <a:ext cx="5324625" cy="3699775"/>
          </a:xfrm>
          <a:prstGeom prst="rect">
            <a:avLst/>
          </a:prstGeom>
          <a:noFill/>
          <a:ln>
            <a:noFill/>
          </a:ln>
        </p:spPr>
      </p:pic>
      <p:pic>
        <p:nvPicPr>
          <p:cNvPr id="226" name="Google Shape;226;p24"/>
          <p:cNvPicPr preferRelativeResize="0"/>
          <p:nvPr/>
        </p:nvPicPr>
        <p:blipFill rotWithShape="1">
          <a:blip r:embed="rId4">
            <a:alphaModFix/>
          </a:blip>
          <a:srcRect b="0" l="0" r="0" t="0"/>
          <a:stretch/>
        </p:blipFill>
        <p:spPr>
          <a:xfrm>
            <a:off x="6096000" y="2106325"/>
            <a:ext cx="5623350" cy="369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230" name="Shape 230"/>
        <p:cNvGrpSpPr/>
        <p:nvPr/>
      </p:nvGrpSpPr>
      <p:grpSpPr>
        <a:xfrm>
          <a:off x="0" y="0"/>
          <a:ext cx="0" cy="0"/>
          <a:chOff x="0" y="0"/>
          <a:chExt cx="0" cy="0"/>
        </a:xfrm>
      </p:grpSpPr>
      <p:sp>
        <p:nvSpPr>
          <p:cNvPr id="231" name="Google Shape;231;p25"/>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5"/>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33" name="Google Shape;233;p25"/>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234" name="Google Shape;234;p25"/>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235" name="Google Shape;235;p25"/>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25"/>
          <p:cNvSpPr txBox="1"/>
          <p:nvPr/>
        </p:nvSpPr>
        <p:spPr>
          <a:xfrm>
            <a:off x="717452" y="1252319"/>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Attribute in Elements</a:t>
            </a:r>
            <a:endParaRPr>
              <a:solidFill>
                <a:srgbClr val="434343"/>
              </a:solidFill>
              <a:latin typeface="Merriweather"/>
              <a:ea typeface="Merriweather"/>
              <a:cs typeface="Merriweather"/>
              <a:sym typeface="Merriweather"/>
            </a:endParaRPr>
          </a:p>
        </p:txBody>
      </p:sp>
      <p:pic>
        <p:nvPicPr>
          <p:cNvPr id="237" name="Google Shape;237;p25"/>
          <p:cNvPicPr preferRelativeResize="0"/>
          <p:nvPr/>
        </p:nvPicPr>
        <p:blipFill rotWithShape="1">
          <a:blip r:embed="rId4">
            <a:alphaModFix/>
          </a:blip>
          <a:srcRect b="0" l="0" r="0" t="0"/>
          <a:stretch/>
        </p:blipFill>
        <p:spPr>
          <a:xfrm>
            <a:off x="1839468" y="2113688"/>
            <a:ext cx="8513064" cy="34267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241" name="Shape 241"/>
        <p:cNvGrpSpPr/>
        <p:nvPr/>
      </p:nvGrpSpPr>
      <p:grpSpPr>
        <a:xfrm>
          <a:off x="0" y="0"/>
          <a:ext cx="0" cy="0"/>
          <a:chOff x="0" y="0"/>
          <a:chExt cx="0" cy="0"/>
        </a:xfrm>
      </p:grpSpPr>
      <p:sp>
        <p:nvSpPr>
          <p:cNvPr id="242" name="Google Shape;242;p26"/>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6"/>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44" name="Google Shape;244;p26"/>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245" name="Google Shape;245;p26"/>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246" name="Google Shape;246;p26"/>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6"/>
          <p:cNvSpPr txBox="1"/>
          <p:nvPr/>
        </p:nvSpPr>
        <p:spPr>
          <a:xfrm>
            <a:off x="717452" y="1277164"/>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Text</a:t>
            </a:r>
            <a:endParaRPr>
              <a:solidFill>
                <a:srgbClr val="434343"/>
              </a:solidFill>
              <a:latin typeface="Merriweather"/>
              <a:ea typeface="Merriweather"/>
              <a:cs typeface="Merriweather"/>
              <a:sym typeface="Merriweather"/>
            </a:endParaRPr>
          </a:p>
        </p:txBody>
      </p:sp>
      <p:sp>
        <p:nvSpPr>
          <p:cNvPr id="248" name="Google Shape;248;p26"/>
          <p:cNvSpPr txBox="1"/>
          <p:nvPr/>
        </p:nvSpPr>
        <p:spPr>
          <a:xfrm>
            <a:off x="1087413" y="2164659"/>
            <a:ext cx="4043094" cy="10618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Headings and paragraphs </a:t>
            </a:r>
            <a:endParaRPr sz="1800">
              <a:solidFill>
                <a:srgbClr val="666666"/>
              </a:solidFill>
              <a:latin typeface="Merriweather"/>
              <a:ea typeface="Merriweather"/>
              <a:cs typeface="Merriweather"/>
              <a:sym typeface="Merriweather"/>
            </a:endParaRPr>
          </a:p>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Bold, italic, emphasis </a:t>
            </a:r>
            <a:endParaRPr sz="1800">
              <a:solidFill>
                <a:srgbClr val="666666"/>
              </a:solidFill>
              <a:latin typeface="Merriweather"/>
              <a:ea typeface="Merriweather"/>
              <a:cs typeface="Merriweather"/>
              <a:sym typeface="Merriweather"/>
            </a:endParaRPr>
          </a:p>
          <a:p>
            <a:pPr indent="-285750" lvl="0" marL="285750" marR="0" rtl="0" algn="l">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Structural and semantic markup </a:t>
            </a:r>
            <a:endParaRPr sz="1800">
              <a:solidFill>
                <a:srgbClr val="666666"/>
              </a:solidFill>
              <a:latin typeface="Merriweather"/>
              <a:ea typeface="Merriweather"/>
              <a:cs typeface="Merriweather"/>
              <a:sym typeface="Merriweather"/>
            </a:endParaRPr>
          </a:p>
        </p:txBody>
      </p:sp>
      <p:sp>
        <p:nvSpPr>
          <p:cNvPr id="249" name="Google Shape;249;p26"/>
          <p:cNvSpPr txBox="1"/>
          <p:nvPr/>
        </p:nvSpPr>
        <p:spPr>
          <a:xfrm>
            <a:off x="5569250" y="2164650"/>
            <a:ext cx="5784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Heading</a:t>
            </a:r>
            <a:r>
              <a:rPr lang="en-US" sz="1800">
                <a:solidFill>
                  <a:srgbClr val="666666"/>
                </a:solidFill>
                <a:latin typeface="Merriweather"/>
                <a:ea typeface="Merriweather"/>
                <a:cs typeface="Merriweather"/>
                <a:sym typeface="Merriweather"/>
              </a:rPr>
              <a:t>: &lt;h1&gt;, &lt;h2&gt;, &lt;h3&gt;, &lt;h4&gt;, &lt;h5&gt;, &lt;h6&gt;  </a:t>
            </a:r>
            <a:endParaRPr>
              <a:solidFill>
                <a:srgbClr val="666666"/>
              </a:solidFill>
              <a:latin typeface="Merriweather"/>
              <a:ea typeface="Merriweather"/>
              <a:cs typeface="Merriweather"/>
              <a:sym typeface="Merriweather"/>
            </a:endParaRPr>
          </a:p>
        </p:txBody>
      </p:sp>
      <p:sp>
        <p:nvSpPr>
          <p:cNvPr id="250" name="Google Shape;250;p26"/>
          <p:cNvSpPr txBox="1"/>
          <p:nvPr/>
        </p:nvSpPr>
        <p:spPr>
          <a:xfrm>
            <a:off x="5569250" y="2662750"/>
            <a:ext cx="590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Paragraphs: </a:t>
            </a:r>
            <a:r>
              <a:rPr lang="en-US" sz="1800">
                <a:solidFill>
                  <a:srgbClr val="666666"/>
                </a:solidFill>
                <a:latin typeface="Merriweather"/>
                <a:ea typeface="Merriweather"/>
                <a:cs typeface="Merriweather"/>
                <a:sym typeface="Merriweather"/>
              </a:rPr>
              <a:t>&lt;p&gt;</a:t>
            </a:r>
            <a:endParaRPr sz="1800">
              <a:solidFill>
                <a:srgbClr val="666666"/>
              </a:solidFill>
              <a:latin typeface="Merriweather"/>
              <a:ea typeface="Merriweather"/>
              <a:cs typeface="Merriweather"/>
              <a:sym typeface="Merriweather"/>
            </a:endParaRPr>
          </a:p>
        </p:txBody>
      </p:sp>
      <p:sp>
        <p:nvSpPr>
          <p:cNvPr id="251" name="Google Shape;251;p26"/>
          <p:cNvSpPr txBox="1"/>
          <p:nvPr/>
        </p:nvSpPr>
        <p:spPr>
          <a:xfrm>
            <a:off x="5569350" y="3154500"/>
            <a:ext cx="590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Bold &amp; italic: </a:t>
            </a:r>
            <a:r>
              <a:rPr lang="en-US" sz="1800">
                <a:solidFill>
                  <a:srgbClr val="666666"/>
                </a:solidFill>
                <a:latin typeface="Merriweather"/>
                <a:ea typeface="Merriweather"/>
                <a:cs typeface="Merriweather"/>
                <a:sym typeface="Merriweather"/>
              </a:rPr>
              <a:t>&lt;b&gt;, &lt;i&gt;</a:t>
            </a:r>
            <a:endParaRPr>
              <a:solidFill>
                <a:srgbClr val="666666"/>
              </a:solidFill>
              <a:latin typeface="Merriweather"/>
              <a:ea typeface="Merriweather"/>
              <a:cs typeface="Merriweather"/>
              <a:sym typeface="Merriweather"/>
            </a:endParaRPr>
          </a:p>
        </p:txBody>
      </p:sp>
      <p:sp>
        <p:nvSpPr>
          <p:cNvPr id="252" name="Google Shape;252;p26"/>
          <p:cNvSpPr txBox="1"/>
          <p:nvPr/>
        </p:nvSpPr>
        <p:spPr>
          <a:xfrm>
            <a:off x="5569350" y="3640075"/>
            <a:ext cx="590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Superscript &amp; subscript: </a:t>
            </a:r>
            <a:r>
              <a:rPr lang="en-US" sz="1800">
                <a:solidFill>
                  <a:srgbClr val="666666"/>
                </a:solidFill>
                <a:latin typeface="Merriweather"/>
                <a:ea typeface="Merriweather"/>
                <a:cs typeface="Merriweather"/>
                <a:sym typeface="Merriweather"/>
              </a:rPr>
              <a:t>&lt;sup&gt;, &lt;sub&gt;</a:t>
            </a:r>
            <a:endParaRPr>
              <a:solidFill>
                <a:srgbClr val="666666"/>
              </a:solidFill>
              <a:latin typeface="Merriweather"/>
              <a:ea typeface="Merriweather"/>
              <a:cs typeface="Merriweather"/>
              <a:sym typeface="Merriweather"/>
            </a:endParaRPr>
          </a:p>
        </p:txBody>
      </p:sp>
      <p:sp>
        <p:nvSpPr>
          <p:cNvPr id="253" name="Google Shape;253;p26"/>
          <p:cNvSpPr txBox="1"/>
          <p:nvPr/>
        </p:nvSpPr>
        <p:spPr>
          <a:xfrm>
            <a:off x="5569350" y="4136375"/>
            <a:ext cx="6106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White space: </a:t>
            </a:r>
            <a:r>
              <a:rPr lang="en-US" sz="1800">
                <a:solidFill>
                  <a:srgbClr val="666666"/>
                </a:solidFill>
                <a:latin typeface="Merriweather"/>
                <a:ea typeface="Merriweather"/>
                <a:cs typeface="Merriweather"/>
                <a:sym typeface="Merriweather"/>
              </a:rPr>
              <a:t>trình duyệt chỉ hiển thị 1 khoảng trắng</a:t>
            </a:r>
            <a:endParaRPr sz="1800">
              <a:solidFill>
                <a:srgbClr val="666666"/>
              </a:solidFill>
              <a:latin typeface="Merriweather"/>
              <a:ea typeface="Merriweather"/>
              <a:cs typeface="Merriweather"/>
              <a:sym typeface="Merriweather"/>
            </a:endParaRPr>
          </a:p>
        </p:txBody>
      </p:sp>
      <p:sp>
        <p:nvSpPr>
          <p:cNvPr id="254" name="Google Shape;254;p26"/>
          <p:cNvSpPr txBox="1"/>
          <p:nvPr/>
        </p:nvSpPr>
        <p:spPr>
          <a:xfrm>
            <a:off x="5569350" y="4632675"/>
            <a:ext cx="590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line Breaks &amp; HorizonTal rules: </a:t>
            </a:r>
            <a:r>
              <a:rPr lang="en-US" sz="1800">
                <a:solidFill>
                  <a:srgbClr val="666666"/>
                </a:solidFill>
                <a:latin typeface="Merriweather"/>
                <a:ea typeface="Merriweather"/>
                <a:cs typeface="Merriweather"/>
                <a:sym typeface="Merriweather"/>
              </a:rPr>
              <a:t>&lt;br&gt;, &lt;hr&gt;</a:t>
            </a:r>
            <a:endParaRPr>
              <a:solidFill>
                <a:srgbClr val="666666"/>
              </a:solidFill>
              <a:latin typeface="Merriweather"/>
              <a:ea typeface="Merriweather"/>
              <a:cs typeface="Merriweather"/>
              <a:sym typeface="Merriweather"/>
            </a:endParaRPr>
          </a:p>
        </p:txBody>
      </p:sp>
      <p:sp>
        <p:nvSpPr>
          <p:cNvPr id="255" name="Google Shape;255;p26"/>
          <p:cNvSpPr txBox="1"/>
          <p:nvPr/>
        </p:nvSpPr>
        <p:spPr>
          <a:xfrm>
            <a:off x="5569350" y="5128975"/>
            <a:ext cx="590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Semantic Markup: </a:t>
            </a:r>
            <a:r>
              <a:rPr lang="en-US" sz="1800">
                <a:solidFill>
                  <a:srgbClr val="666666"/>
                </a:solidFill>
                <a:latin typeface="Merriweather"/>
                <a:ea typeface="Merriweather"/>
                <a:cs typeface="Merriweather"/>
                <a:sym typeface="Merriweather"/>
              </a:rPr>
              <a:t>&lt;strong&gt;, &lt;em&gt;, …. </a:t>
            </a:r>
            <a:endParaRPr>
              <a:solidFill>
                <a:srgbClr val="666666"/>
              </a:solidFill>
              <a:latin typeface="Merriweather"/>
              <a:ea typeface="Merriweather"/>
              <a:cs typeface="Merriweather"/>
              <a:sym typeface="Merriweather"/>
            </a:endParaRPr>
          </a:p>
        </p:txBody>
      </p:sp>
      <p:pic>
        <p:nvPicPr>
          <p:cNvPr id="256" name="Google Shape;256;p26"/>
          <p:cNvPicPr preferRelativeResize="0"/>
          <p:nvPr/>
        </p:nvPicPr>
        <p:blipFill rotWithShape="1">
          <a:blip r:embed="rId4">
            <a:alphaModFix/>
          </a:blip>
          <a:srcRect b="0" l="0" r="0" t="0"/>
          <a:stretch/>
        </p:blipFill>
        <p:spPr>
          <a:xfrm>
            <a:off x="1169913" y="3640075"/>
            <a:ext cx="4043094" cy="2622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260" name="Shape 260"/>
        <p:cNvGrpSpPr/>
        <p:nvPr/>
      </p:nvGrpSpPr>
      <p:grpSpPr>
        <a:xfrm>
          <a:off x="0" y="0"/>
          <a:ext cx="0" cy="0"/>
          <a:chOff x="0" y="0"/>
          <a:chExt cx="0" cy="0"/>
        </a:xfrm>
      </p:grpSpPr>
      <p:sp>
        <p:nvSpPr>
          <p:cNvPr id="261" name="Google Shape;261;p27"/>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27"/>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63" name="Google Shape;263;p27"/>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264" name="Google Shape;264;p27"/>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265" name="Google Shape;265;p27"/>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7"/>
          <p:cNvSpPr txBox="1"/>
          <p:nvPr/>
        </p:nvSpPr>
        <p:spPr>
          <a:xfrm>
            <a:off x="717452" y="1277164"/>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List</a:t>
            </a:r>
            <a:endParaRPr>
              <a:solidFill>
                <a:srgbClr val="434343"/>
              </a:solidFill>
              <a:latin typeface="Merriweather"/>
              <a:ea typeface="Merriweather"/>
              <a:cs typeface="Merriweather"/>
              <a:sym typeface="Merriweather"/>
            </a:endParaRPr>
          </a:p>
        </p:txBody>
      </p:sp>
      <p:sp>
        <p:nvSpPr>
          <p:cNvPr id="267" name="Google Shape;267;p27"/>
          <p:cNvSpPr txBox="1"/>
          <p:nvPr/>
        </p:nvSpPr>
        <p:spPr>
          <a:xfrm>
            <a:off x="1087413" y="2164659"/>
            <a:ext cx="4043094" cy="92333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Numbered lists </a:t>
            </a:r>
            <a:endParaRPr sz="1800">
              <a:solidFill>
                <a:srgbClr val="666666"/>
              </a:solidFill>
              <a:latin typeface="Merriweather"/>
              <a:ea typeface="Merriweather"/>
              <a:cs typeface="Merriweather"/>
              <a:sym typeface="Merriweather"/>
            </a:endParaRPr>
          </a:p>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Bullet lists </a:t>
            </a:r>
            <a:endParaRPr sz="1800">
              <a:solidFill>
                <a:srgbClr val="666666"/>
              </a:solidFill>
              <a:latin typeface="Merriweather"/>
              <a:ea typeface="Merriweather"/>
              <a:cs typeface="Merriweather"/>
              <a:sym typeface="Merriweather"/>
            </a:endParaRPr>
          </a:p>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Definition lists </a:t>
            </a:r>
            <a:endParaRPr sz="1800">
              <a:solidFill>
                <a:srgbClr val="666666"/>
              </a:solidFill>
              <a:latin typeface="Merriweather"/>
              <a:ea typeface="Merriweather"/>
              <a:cs typeface="Merriweather"/>
              <a:sym typeface="Merriweather"/>
            </a:endParaRPr>
          </a:p>
        </p:txBody>
      </p:sp>
      <p:sp>
        <p:nvSpPr>
          <p:cNvPr id="268" name="Google Shape;268;p27"/>
          <p:cNvSpPr txBox="1"/>
          <p:nvPr/>
        </p:nvSpPr>
        <p:spPr>
          <a:xfrm>
            <a:off x="5605050" y="2170984"/>
            <a:ext cx="5257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Ordered Lists</a:t>
            </a:r>
            <a:r>
              <a:rPr lang="en-US" sz="1800">
                <a:solidFill>
                  <a:srgbClr val="666666"/>
                </a:solidFill>
                <a:latin typeface="Merriweather"/>
                <a:ea typeface="Merriweather"/>
                <a:cs typeface="Merriweather"/>
                <a:sym typeface="Merriweather"/>
              </a:rPr>
              <a:t>: </a:t>
            </a:r>
            <a:r>
              <a:rPr b="1" i="1" lang="en-US" sz="1800">
                <a:solidFill>
                  <a:srgbClr val="666666"/>
                </a:solidFill>
                <a:latin typeface="Merriweather"/>
                <a:ea typeface="Merriweather"/>
                <a:cs typeface="Merriweather"/>
                <a:sym typeface="Merriweather"/>
              </a:rPr>
              <a:t>&lt;ol&gt;&lt;li&gt;&lt;/li&gt;…&lt;/ol&gt;</a:t>
            </a:r>
            <a:endParaRPr>
              <a:solidFill>
                <a:srgbClr val="666666"/>
              </a:solidFill>
              <a:latin typeface="Merriweather"/>
              <a:ea typeface="Merriweather"/>
              <a:cs typeface="Merriweather"/>
              <a:sym typeface="Merriweather"/>
            </a:endParaRPr>
          </a:p>
        </p:txBody>
      </p:sp>
      <p:sp>
        <p:nvSpPr>
          <p:cNvPr id="269" name="Google Shape;269;p27"/>
          <p:cNvSpPr txBox="1"/>
          <p:nvPr/>
        </p:nvSpPr>
        <p:spPr>
          <a:xfrm>
            <a:off x="5605050" y="2718679"/>
            <a:ext cx="5378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Unordered Lists: </a:t>
            </a:r>
            <a:r>
              <a:rPr b="1" i="1" lang="en-US" sz="1800">
                <a:solidFill>
                  <a:srgbClr val="666666"/>
                </a:solidFill>
                <a:latin typeface="Merriweather"/>
                <a:ea typeface="Merriweather"/>
                <a:cs typeface="Merriweather"/>
                <a:sym typeface="Merriweather"/>
              </a:rPr>
              <a:t>&lt;ul&gt;  &lt;li&gt;&lt;/li&gt; &lt;/ul&gt;…</a:t>
            </a:r>
            <a:endParaRPr>
              <a:solidFill>
                <a:srgbClr val="666666"/>
              </a:solidFill>
              <a:latin typeface="Merriweather"/>
              <a:ea typeface="Merriweather"/>
              <a:cs typeface="Merriweather"/>
              <a:sym typeface="Merriweather"/>
            </a:endParaRPr>
          </a:p>
        </p:txBody>
      </p:sp>
      <p:sp>
        <p:nvSpPr>
          <p:cNvPr id="270" name="Google Shape;270;p27"/>
          <p:cNvSpPr txBox="1"/>
          <p:nvPr/>
        </p:nvSpPr>
        <p:spPr>
          <a:xfrm>
            <a:off x="5605050" y="3182450"/>
            <a:ext cx="6096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666666"/>
                </a:solidFill>
                <a:latin typeface="Merriweather"/>
                <a:ea typeface="Merriweather"/>
                <a:cs typeface="Merriweather"/>
                <a:sym typeface="Merriweather"/>
              </a:rPr>
              <a:t>Definition Lists:</a:t>
            </a:r>
            <a:r>
              <a:rPr b="1" lang="en-US" sz="1800">
                <a:solidFill>
                  <a:srgbClr val="666666"/>
                </a:solidFill>
                <a:latin typeface="Merriweather"/>
                <a:ea typeface="Merriweather"/>
                <a:cs typeface="Merriweather"/>
                <a:sym typeface="Merriweather"/>
              </a:rPr>
              <a:t> </a:t>
            </a:r>
            <a:r>
              <a:rPr b="1" i="1" lang="en-US" sz="1800">
                <a:solidFill>
                  <a:srgbClr val="666666"/>
                </a:solidFill>
                <a:latin typeface="Merriweather"/>
                <a:ea typeface="Merriweather"/>
                <a:cs typeface="Merriweather"/>
                <a:sym typeface="Merriweather"/>
              </a:rPr>
              <a:t>&lt;dl&gt;&lt;dt&gt;&lt;/dt&gt;&lt;dd&gt;&lt;/dd&gt;…&lt;/dl&gt;</a:t>
            </a:r>
            <a:endParaRPr i="1" sz="1800">
              <a:solidFill>
                <a:srgbClr val="666666"/>
              </a:solidFill>
              <a:latin typeface="Merriweather"/>
              <a:ea typeface="Merriweather"/>
              <a:cs typeface="Merriweather"/>
              <a:sym typeface="Merriweather"/>
            </a:endParaRPr>
          </a:p>
        </p:txBody>
      </p:sp>
      <p:pic>
        <p:nvPicPr>
          <p:cNvPr id="271" name="Google Shape;271;p27"/>
          <p:cNvPicPr preferRelativeResize="0"/>
          <p:nvPr/>
        </p:nvPicPr>
        <p:blipFill rotWithShape="1">
          <a:blip r:embed="rId4">
            <a:alphaModFix/>
          </a:blip>
          <a:srcRect b="0" l="0" r="0" t="0"/>
          <a:stretch/>
        </p:blipFill>
        <p:spPr>
          <a:xfrm>
            <a:off x="1087413" y="3421490"/>
            <a:ext cx="4172703" cy="2426736"/>
          </a:xfrm>
          <a:prstGeom prst="rect">
            <a:avLst/>
          </a:prstGeom>
          <a:noFill/>
          <a:ln>
            <a:noFill/>
          </a:ln>
        </p:spPr>
      </p:pic>
      <p:pic>
        <p:nvPicPr>
          <p:cNvPr id="272" name="Google Shape;272;p27"/>
          <p:cNvPicPr preferRelativeResize="0"/>
          <p:nvPr/>
        </p:nvPicPr>
        <p:blipFill rotWithShape="1">
          <a:blip r:embed="rId5">
            <a:alphaModFix/>
          </a:blip>
          <a:srcRect b="0" l="0" r="0" t="0"/>
          <a:stretch/>
        </p:blipFill>
        <p:spPr>
          <a:xfrm>
            <a:off x="5697095" y="3646226"/>
            <a:ext cx="2603405" cy="2201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276" name="Shape 276"/>
        <p:cNvGrpSpPr/>
        <p:nvPr/>
      </p:nvGrpSpPr>
      <p:grpSpPr>
        <a:xfrm>
          <a:off x="0" y="0"/>
          <a:ext cx="0" cy="0"/>
          <a:chOff x="0" y="0"/>
          <a:chExt cx="0" cy="0"/>
        </a:xfrm>
      </p:grpSpPr>
      <p:sp>
        <p:nvSpPr>
          <p:cNvPr id="277" name="Google Shape;277;p28"/>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8"/>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79" name="Google Shape;279;p28"/>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280" name="Google Shape;280;p28"/>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281" name="Google Shape;281;p28"/>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8"/>
          <p:cNvSpPr txBox="1"/>
          <p:nvPr/>
        </p:nvSpPr>
        <p:spPr>
          <a:xfrm>
            <a:off x="717452" y="1277164"/>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Link</a:t>
            </a:r>
            <a:endParaRPr>
              <a:solidFill>
                <a:srgbClr val="434343"/>
              </a:solidFill>
              <a:latin typeface="Merriweather"/>
              <a:ea typeface="Merriweather"/>
              <a:cs typeface="Merriweather"/>
              <a:sym typeface="Merriweather"/>
            </a:endParaRPr>
          </a:p>
        </p:txBody>
      </p:sp>
      <p:sp>
        <p:nvSpPr>
          <p:cNvPr id="283" name="Google Shape;283;p28"/>
          <p:cNvSpPr txBox="1"/>
          <p:nvPr/>
        </p:nvSpPr>
        <p:spPr>
          <a:xfrm>
            <a:off x="1087425" y="2293438"/>
            <a:ext cx="3987000" cy="21525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Creating links between pages </a:t>
            </a:r>
            <a:endParaRPr>
              <a:solidFill>
                <a:srgbClr val="666666"/>
              </a:solidFill>
              <a:latin typeface="Merriweather"/>
              <a:ea typeface="Merriweather"/>
              <a:cs typeface="Merriweather"/>
              <a:sym typeface="Merriweather"/>
            </a:endParaRPr>
          </a:p>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Linking to other sites </a:t>
            </a:r>
            <a:endParaRPr>
              <a:solidFill>
                <a:srgbClr val="666666"/>
              </a:solidFill>
              <a:latin typeface="Merriweather"/>
              <a:ea typeface="Merriweather"/>
              <a:cs typeface="Merriweather"/>
              <a:sym typeface="Merriweather"/>
            </a:endParaRPr>
          </a:p>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Email links </a:t>
            </a:r>
            <a:endParaRPr>
              <a:solidFill>
                <a:srgbClr val="666666"/>
              </a:solidFill>
              <a:latin typeface="Merriweather"/>
              <a:ea typeface="Merriweather"/>
              <a:cs typeface="Merriweather"/>
              <a:sym typeface="Merriweather"/>
            </a:endParaRPr>
          </a:p>
        </p:txBody>
      </p:sp>
      <p:pic>
        <p:nvPicPr>
          <p:cNvPr id="284" name="Google Shape;284;p28"/>
          <p:cNvPicPr preferRelativeResize="0"/>
          <p:nvPr/>
        </p:nvPicPr>
        <p:blipFill rotWithShape="1">
          <a:blip r:embed="rId4">
            <a:alphaModFix/>
          </a:blip>
          <a:srcRect b="0" l="0" r="0" t="0"/>
          <a:stretch/>
        </p:blipFill>
        <p:spPr>
          <a:xfrm>
            <a:off x="5074548" y="2293458"/>
            <a:ext cx="6400000" cy="21523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288" name="Shape 288"/>
        <p:cNvGrpSpPr/>
        <p:nvPr/>
      </p:nvGrpSpPr>
      <p:grpSpPr>
        <a:xfrm>
          <a:off x="0" y="0"/>
          <a:ext cx="0" cy="0"/>
          <a:chOff x="0" y="0"/>
          <a:chExt cx="0" cy="0"/>
        </a:xfrm>
      </p:grpSpPr>
      <p:sp>
        <p:nvSpPr>
          <p:cNvPr id="289" name="Google Shape;289;p29"/>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29"/>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91" name="Google Shape;291;p29"/>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292" name="Google Shape;292;p29"/>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293" name="Google Shape;293;p29"/>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29"/>
          <p:cNvSpPr txBox="1"/>
          <p:nvPr/>
        </p:nvSpPr>
        <p:spPr>
          <a:xfrm>
            <a:off x="717452" y="1277164"/>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Images</a:t>
            </a:r>
            <a:endParaRPr>
              <a:solidFill>
                <a:srgbClr val="434343"/>
              </a:solidFill>
              <a:latin typeface="Merriweather"/>
              <a:ea typeface="Merriweather"/>
              <a:cs typeface="Merriweather"/>
              <a:sym typeface="Merriweather"/>
            </a:endParaRPr>
          </a:p>
        </p:txBody>
      </p:sp>
      <p:sp>
        <p:nvSpPr>
          <p:cNvPr id="295" name="Google Shape;295;p29"/>
          <p:cNvSpPr txBox="1"/>
          <p:nvPr/>
        </p:nvSpPr>
        <p:spPr>
          <a:xfrm>
            <a:off x="717450" y="2567034"/>
            <a:ext cx="5517300" cy="32292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Phần tử &lt;img&gt; được sử dụng để thêm ảnh vào 1 trang web</a:t>
            </a:r>
            <a:endParaRPr sz="1800">
              <a:solidFill>
                <a:srgbClr val="666666"/>
              </a:solidFill>
              <a:latin typeface="Merriweather"/>
              <a:ea typeface="Merriweather"/>
              <a:cs typeface="Merriweather"/>
              <a:sym typeface="Merriweather"/>
            </a:endParaRPr>
          </a:p>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Luôn chỉ định nguồn </a:t>
            </a:r>
            <a:r>
              <a:rPr b="1" i="1" lang="en-US" sz="1800">
                <a:solidFill>
                  <a:srgbClr val="666666"/>
                </a:solidFill>
                <a:latin typeface="Merriweather"/>
                <a:ea typeface="Merriweather"/>
                <a:cs typeface="Merriweather"/>
                <a:sym typeface="Merriweather"/>
              </a:rPr>
              <a:t>src</a:t>
            </a:r>
            <a:r>
              <a:rPr b="1" lang="en-US" sz="1800">
                <a:solidFill>
                  <a:srgbClr val="666666"/>
                </a:solidFill>
                <a:latin typeface="Merriweather"/>
                <a:ea typeface="Merriweather"/>
                <a:cs typeface="Merriweather"/>
                <a:sym typeface="Merriweather"/>
              </a:rPr>
              <a:t> và nội dung </a:t>
            </a:r>
            <a:r>
              <a:rPr b="1" i="1" lang="en-US" sz="1800">
                <a:solidFill>
                  <a:srgbClr val="666666"/>
                </a:solidFill>
                <a:latin typeface="Merriweather"/>
                <a:ea typeface="Merriweather"/>
                <a:cs typeface="Merriweather"/>
                <a:sym typeface="Merriweather"/>
              </a:rPr>
              <a:t>alt</a:t>
            </a:r>
            <a:r>
              <a:rPr b="1" lang="en-US" sz="1800">
                <a:solidFill>
                  <a:srgbClr val="666666"/>
                </a:solidFill>
                <a:latin typeface="Merriweather"/>
                <a:ea typeface="Merriweather"/>
                <a:cs typeface="Merriweather"/>
                <a:sym typeface="Merriweather"/>
              </a:rPr>
              <a:t> của bức ảnh</a:t>
            </a:r>
            <a:endParaRPr b="1" sz="1800">
              <a:solidFill>
                <a:srgbClr val="666666"/>
              </a:solidFill>
              <a:latin typeface="Merriweather"/>
              <a:ea typeface="Merriweather"/>
              <a:cs typeface="Merriweather"/>
              <a:sym typeface="Merriweather"/>
            </a:endParaRPr>
          </a:p>
          <a:p>
            <a:pPr indent="-285750" lvl="0" marL="285750" marR="0" rtl="0" algn="l">
              <a:lnSpc>
                <a:spcPct val="150000"/>
              </a:lnSpc>
              <a:spcBef>
                <a:spcPts val="0"/>
              </a:spcBef>
              <a:spcAft>
                <a:spcPts val="0"/>
              </a:spcAft>
              <a:buClr>
                <a:srgbClr val="666666"/>
              </a:buClr>
              <a:buSzPts val="1800"/>
              <a:buFont typeface="Merriweather"/>
              <a:buChar char="•"/>
            </a:pPr>
            <a:r>
              <a:rPr b="1" lang="en-US" sz="1800">
                <a:solidFill>
                  <a:srgbClr val="666666"/>
                </a:solidFill>
                <a:latin typeface="Merriweather"/>
                <a:ea typeface="Merriweather"/>
                <a:cs typeface="Merriweather"/>
                <a:sym typeface="Merriweather"/>
              </a:rPr>
              <a:t>Kích thước hình ảnh phải đúng tỉ lệ hoặc kích thước chính xác mong muốn, tránh trường hợp méo ảnh</a:t>
            </a:r>
            <a:endParaRPr b="1" sz="1800">
              <a:solidFill>
                <a:srgbClr val="666666"/>
              </a:solidFill>
              <a:latin typeface="Merriweather"/>
              <a:ea typeface="Merriweather"/>
              <a:cs typeface="Merriweather"/>
              <a:sym typeface="Merriweather"/>
            </a:endParaRPr>
          </a:p>
        </p:txBody>
      </p:sp>
      <p:pic>
        <p:nvPicPr>
          <p:cNvPr id="296" name="Google Shape;296;p29"/>
          <p:cNvPicPr preferRelativeResize="0"/>
          <p:nvPr/>
        </p:nvPicPr>
        <p:blipFill rotWithShape="1">
          <a:blip r:embed="rId4">
            <a:alphaModFix/>
          </a:blip>
          <a:srcRect b="0" l="0" r="0" t="0"/>
          <a:stretch/>
        </p:blipFill>
        <p:spPr>
          <a:xfrm>
            <a:off x="2810285" y="1963482"/>
            <a:ext cx="6571429" cy="580952"/>
          </a:xfrm>
          <a:prstGeom prst="rect">
            <a:avLst/>
          </a:prstGeom>
          <a:noFill/>
          <a:ln>
            <a:noFill/>
          </a:ln>
        </p:spPr>
      </p:pic>
      <p:pic>
        <p:nvPicPr>
          <p:cNvPr id="297" name="Google Shape;297;p29"/>
          <p:cNvPicPr preferRelativeResize="0"/>
          <p:nvPr/>
        </p:nvPicPr>
        <p:blipFill rotWithShape="1">
          <a:blip r:embed="rId5">
            <a:alphaModFix/>
          </a:blip>
          <a:srcRect b="0" l="0" r="0" t="0"/>
          <a:stretch/>
        </p:blipFill>
        <p:spPr>
          <a:xfrm>
            <a:off x="6234699" y="2566942"/>
            <a:ext cx="5271442" cy="32293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301" name="Shape 301"/>
        <p:cNvGrpSpPr/>
        <p:nvPr/>
      </p:nvGrpSpPr>
      <p:grpSpPr>
        <a:xfrm>
          <a:off x="0" y="0"/>
          <a:ext cx="0" cy="0"/>
          <a:chOff x="0" y="0"/>
          <a:chExt cx="0" cy="0"/>
        </a:xfrm>
      </p:grpSpPr>
      <p:sp>
        <p:nvSpPr>
          <p:cNvPr id="302" name="Google Shape;302;p30"/>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30"/>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304" name="Google Shape;304;p30"/>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305" name="Google Shape;305;p30"/>
          <p:cNvSpPr txBox="1"/>
          <p:nvPr/>
        </p:nvSpPr>
        <p:spPr>
          <a:xfrm>
            <a:off x="717452" y="1277164"/>
            <a:ext cx="10757096"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rgbClr val="434343"/>
                </a:solidFill>
                <a:latin typeface="Merriweather"/>
                <a:ea typeface="Merriweather"/>
                <a:cs typeface="Merriweather"/>
                <a:sym typeface="Merriweather"/>
              </a:rPr>
              <a:t>Bài Tập Thực Hành</a:t>
            </a:r>
            <a:endParaRPr sz="4800">
              <a:solidFill>
                <a:srgbClr val="434343"/>
              </a:solidFill>
              <a:latin typeface="Merriweather"/>
              <a:ea typeface="Merriweather"/>
              <a:cs typeface="Merriweather"/>
              <a:sym typeface="Merriweather"/>
            </a:endParaRPr>
          </a:p>
        </p:txBody>
      </p:sp>
      <p:pic>
        <p:nvPicPr>
          <p:cNvPr id="306" name="Google Shape;306;p30"/>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310" name="Shape 310"/>
        <p:cNvGrpSpPr/>
        <p:nvPr/>
      </p:nvGrpSpPr>
      <p:grpSpPr>
        <a:xfrm>
          <a:off x="0" y="0"/>
          <a:ext cx="0" cy="0"/>
          <a:chOff x="0" y="0"/>
          <a:chExt cx="0" cy="0"/>
        </a:xfrm>
      </p:grpSpPr>
      <p:sp>
        <p:nvSpPr>
          <p:cNvPr id="311" name="Google Shape;311;p31"/>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31"/>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313" name="Google Shape;313;p31"/>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314" name="Google Shape;314;p31"/>
          <p:cNvSpPr txBox="1"/>
          <p:nvPr/>
        </p:nvSpPr>
        <p:spPr>
          <a:xfrm>
            <a:off x="717452" y="1277164"/>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Bài Tập Thực Hành</a:t>
            </a:r>
            <a:endParaRPr sz="3000">
              <a:solidFill>
                <a:srgbClr val="434343"/>
              </a:solidFill>
              <a:latin typeface="Merriweather"/>
              <a:ea typeface="Merriweather"/>
              <a:cs typeface="Merriweather"/>
              <a:sym typeface="Merriweather"/>
            </a:endParaRPr>
          </a:p>
        </p:txBody>
      </p:sp>
      <p:pic>
        <p:nvPicPr>
          <p:cNvPr id="315" name="Google Shape;315;p31"/>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316" name="Google Shape;316;p31"/>
          <p:cNvSpPr txBox="1"/>
          <p:nvPr/>
        </p:nvSpPr>
        <p:spPr>
          <a:xfrm>
            <a:off x="838200" y="2082800"/>
            <a:ext cx="10515600" cy="31623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666666"/>
              </a:buClr>
              <a:buSzPts val="1800"/>
              <a:buFont typeface="Arial"/>
              <a:buChar char="•"/>
            </a:pPr>
            <a:r>
              <a:rPr lang="en-US" sz="1800">
                <a:solidFill>
                  <a:schemeClr val="lt1"/>
                </a:solidFill>
                <a:latin typeface="Calibri"/>
                <a:ea typeface="Calibri"/>
                <a:cs typeface="Calibri"/>
                <a:sym typeface="Calibri"/>
              </a:rPr>
              <a:t> </a:t>
            </a:r>
            <a:r>
              <a:rPr lang="en-US" sz="1800">
                <a:solidFill>
                  <a:srgbClr val="666666"/>
                </a:solidFill>
                <a:latin typeface="Merriweather"/>
                <a:ea typeface="Merriweather"/>
                <a:cs typeface="Merriweather"/>
                <a:sym typeface="Merriweather"/>
              </a:rPr>
              <a:t>Chọn 1 bài viết bất kỳ (Blog) trên https://techmaster.vn và trình bày lại bằng HTML (chỉ cần chữ).</a:t>
            </a:r>
            <a:endParaRPr sz="1800">
              <a:solidFill>
                <a:srgbClr val="666666"/>
              </a:solidFill>
              <a:latin typeface="Merriweather"/>
              <a:ea typeface="Merriweather"/>
              <a:cs typeface="Merriweather"/>
              <a:sym typeface="Merriweather"/>
            </a:endParaRPr>
          </a:p>
          <a:p>
            <a:pPr indent="-285750" lvl="0" marL="285750" marR="0" rtl="0" algn="l">
              <a:lnSpc>
                <a:spcPct val="150000"/>
              </a:lnSpc>
              <a:spcBef>
                <a:spcPts val="100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 Bổ sung thêm ảnh cho trang vừa tạo.</a:t>
            </a:r>
            <a:endParaRPr sz="1800">
              <a:solidFill>
                <a:srgbClr val="666666"/>
              </a:solidFill>
              <a:latin typeface="Merriweather"/>
              <a:ea typeface="Merriweather"/>
              <a:cs typeface="Merriweather"/>
              <a:sym typeface="Merriweather"/>
            </a:endParaRPr>
          </a:p>
          <a:p>
            <a:pPr indent="-285750" lvl="0" marL="285750" marR="0" rtl="0" algn="l">
              <a:lnSpc>
                <a:spcPct val="150000"/>
              </a:lnSpc>
              <a:spcBef>
                <a:spcPts val="100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 Bổ sung đường dẫn cho trang vừa tạo. </a:t>
            </a:r>
            <a:endParaRPr sz="1800">
              <a:solidFill>
                <a:srgbClr val="666666"/>
              </a:solidFill>
              <a:latin typeface="Merriweather"/>
              <a:ea typeface="Merriweather"/>
              <a:cs typeface="Merriweather"/>
              <a:sym typeface="Merriweather"/>
            </a:endParaRPr>
          </a:p>
          <a:p>
            <a:pPr indent="-285750" lvl="0" marL="285750" marR="0" rtl="0" algn="l">
              <a:lnSpc>
                <a:spcPct val="150000"/>
              </a:lnSpc>
              <a:spcBef>
                <a:spcPts val="1000"/>
              </a:spcBef>
              <a:spcAft>
                <a:spcPts val="100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 Bổ sung style cho trang vừa tạo (CSS).</a:t>
            </a:r>
            <a:endParaRPr sz="1800">
              <a:solidFill>
                <a:srgbClr val="666666"/>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98" name="Shape 98"/>
        <p:cNvGrpSpPr/>
        <p:nvPr/>
      </p:nvGrpSpPr>
      <p:grpSpPr>
        <a:xfrm>
          <a:off x="0" y="0"/>
          <a:ext cx="0" cy="0"/>
          <a:chOff x="0" y="0"/>
          <a:chExt cx="0" cy="0"/>
        </a:xfrm>
      </p:grpSpPr>
      <p:sp>
        <p:nvSpPr>
          <p:cNvPr id="99" name="Google Shape;99;p14"/>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Calibri"/>
              <a:ea typeface="Calibri"/>
              <a:cs typeface="Calibri"/>
              <a:sym typeface="Calibri"/>
            </a:endParaRPr>
          </a:p>
        </p:txBody>
      </p:sp>
      <p:sp>
        <p:nvSpPr>
          <p:cNvPr id="101" name="Google Shape;101;p14"/>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Calibri"/>
              <a:ea typeface="Calibri"/>
              <a:cs typeface="Calibri"/>
              <a:sym typeface="Calibri"/>
            </a:endParaRPr>
          </a:p>
        </p:txBody>
      </p:sp>
      <p:pic>
        <p:nvPicPr>
          <p:cNvPr id="102" name="Google Shape;102;p14"/>
          <p:cNvPicPr preferRelativeResize="0"/>
          <p:nvPr/>
        </p:nvPicPr>
        <p:blipFill rotWithShape="1">
          <a:blip r:embed="rId3">
            <a:alphaModFix/>
          </a:blip>
          <a:srcRect b="0" l="0" r="0" t="0"/>
          <a:stretch/>
        </p:blipFill>
        <p:spPr>
          <a:xfrm>
            <a:off x="9805182" y="6087927"/>
            <a:ext cx="1669366" cy="651496"/>
          </a:xfrm>
          <a:prstGeom prst="rect">
            <a:avLst/>
          </a:prstGeom>
          <a:noFill/>
          <a:ln>
            <a:noFill/>
          </a:ln>
        </p:spPr>
      </p:pic>
      <p:sp>
        <p:nvSpPr>
          <p:cNvPr id="103" name="Google Shape;103;p14"/>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4"/>
          <p:cNvSpPr txBox="1"/>
          <p:nvPr/>
        </p:nvSpPr>
        <p:spPr>
          <a:xfrm>
            <a:off x="717452" y="1404719"/>
            <a:ext cx="107570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fffdfdfdf</a:t>
            </a:r>
            <a:endParaRPr sz="1800">
              <a:solidFill>
                <a:schemeClr val="lt1"/>
              </a:solidFill>
              <a:latin typeface="Calibri"/>
              <a:ea typeface="Calibri"/>
              <a:cs typeface="Calibri"/>
              <a:sym typeface="Calibri"/>
            </a:endParaRPr>
          </a:p>
        </p:txBody>
      </p:sp>
      <p:sp>
        <p:nvSpPr>
          <p:cNvPr id="105" name="Google Shape;105;p14"/>
          <p:cNvSpPr/>
          <p:nvPr/>
        </p:nvSpPr>
        <p:spPr>
          <a:xfrm>
            <a:off x="717452" y="1337607"/>
            <a:ext cx="10757100" cy="4443000"/>
          </a:xfrm>
          <a:prstGeom prst="rect">
            <a:avLst/>
          </a:prstGeom>
          <a:solidFill>
            <a:srgbClr val="D5DB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4"/>
          <p:cNvSpPr txBox="1"/>
          <p:nvPr/>
        </p:nvSpPr>
        <p:spPr>
          <a:xfrm>
            <a:off x="717452" y="1404719"/>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Lập Trình Viên</a:t>
            </a:r>
            <a:endParaRPr sz="3000">
              <a:solidFill>
                <a:srgbClr val="434343"/>
              </a:solidFill>
              <a:latin typeface="Merriweather"/>
              <a:ea typeface="Merriweather"/>
              <a:cs typeface="Merriweather"/>
              <a:sym typeface="Merriweather"/>
            </a:endParaRPr>
          </a:p>
        </p:txBody>
      </p:sp>
      <p:sp>
        <p:nvSpPr>
          <p:cNvPr id="107" name="Google Shape;107;p14"/>
          <p:cNvSpPr txBox="1"/>
          <p:nvPr/>
        </p:nvSpPr>
        <p:spPr>
          <a:xfrm>
            <a:off x="739150" y="2077250"/>
            <a:ext cx="3791100" cy="3770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900">
                <a:solidFill>
                  <a:srgbClr val="434343"/>
                </a:solidFill>
                <a:latin typeface="Merriweather"/>
                <a:ea typeface="Merriweather"/>
                <a:cs typeface="Merriweather"/>
                <a:sym typeface="Merriweather"/>
              </a:rPr>
              <a:t>Các kỹ năng của lập trình viên</a:t>
            </a:r>
            <a:endParaRPr b="1" sz="1900">
              <a:solidFill>
                <a:srgbClr val="434343"/>
              </a:solidFill>
              <a:latin typeface="Merriweather"/>
              <a:ea typeface="Merriweather"/>
              <a:cs typeface="Merriweather"/>
              <a:sym typeface="Merriweather"/>
            </a:endParaRPr>
          </a:p>
          <a:p>
            <a:pPr indent="-342900" lvl="0" marL="342900" marR="0" rtl="0" algn="l">
              <a:lnSpc>
                <a:spcPct val="150000"/>
              </a:lnSpc>
              <a:spcBef>
                <a:spcPts val="0"/>
              </a:spcBef>
              <a:spcAft>
                <a:spcPts val="0"/>
              </a:spcAft>
              <a:buClr>
                <a:srgbClr val="666666"/>
              </a:buClr>
              <a:buSzPts val="1800"/>
              <a:buFont typeface="Calibri"/>
              <a:buAutoNum type="arabicPeriod"/>
            </a:pPr>
            <a:r>
              <a:rPr lang="en-US" sz="1800">
                <a:solidFill>
                  <a:srgbClr val="666666"/>
                </a:solidFill>
                <a:latin typeface="Merriweather"/>
                <a:ea typeface="Merriweather"/>
                <a:cs typeface="Merriweather"/>
                <a:sym typeface="Merriweather"/>
              </a:rPr>
              <a:t>Suy nghĩ 1 cách logic</a:t>
            </a:r>
            <a:endParaRPr>
              <a:solidFill>
                <a:srgbClr val="666666"/>
              </a:solidFill>
            </a:endParaRPr>
          </a:p>
          <a:p>
            <a:pPr indent="-342900" lvl="0" marL="342900" marR="0" rtl="0" algn="l">
              <a:lnSpc>
                <a:spcPct val="150000"/>
              </a:lnSpc>
              <a:spcBef>
                <a:spcPts val="0"/>
              </a:spcBef>
              <a:spcAft>
                <a:spcPts val="0"/>
              </a:spcAft>
              <a:buClr>
                <a:srgbClr val="666666"/>
              </a:buClr>
              <a:buSzPts val="1800"/>
              <a:buFont typeface="Calibri"/>
              <a:buAutoNum type="arabicPeriod"/>
            </a:pPr>
            <a:r>
              <a:rPr lang="en-US" sz="1800">
                <a:solidFill>
                  <a:srgbClr val="666666"/>
                </a:solidFill>
                <a:latin typeface="Merriweather"/>
                <a:ea typeface="Merriweather"/>
                <a:cs typeface="Merriweather"/>
                <a:sym typeface="Merriweather"/>
              </a:rPr>
              <a:t>Tiếp cận vấn đề có thứ tự</a:t>
            </a:r>
            <a:endParaRPr sz="1800">
              <a:solidFill>
                <a:srgbClr val="666666"/>
              </a:solidFill>
              <a:latin typeface="Merriweather"/>
              <a:ea typeface="Merriweather"/>
              <a:cs typeface="Merriweather"/>
              <a:sym typeface="Merriweather"/>
            </a:endParaRPr>
          </a:p>
          <a:p>
            <a:pPr indent="-342900" lvl="0" marL="342900" marR="0" rtl="0" algn="l">
              <a:lnSpc>
                <a:spcPct val="150000"/>
              </a:lnSpc>
              <a:spcBef>
                <a:spcPts val="0"/>
              </a:spcBef>
              <a:spcAft>
                <a:spcPts val="0"/>
              </a:spcAft>
              <a:buClr>
                <a:srgbClr val="666666"/>
              </a:buClr>
              <a:buSzPts val="1800"/>
              <a:buFont typeface="Calibri"/>
              <a:buAutoNum type="arabicPeriod"/>
            </a:pPr>
            <a:r>
              <a:rPr lang="en-US" sz="1800">
                <a:solidFill>
                  <a:srgbClr val="666666"/>
                </a:solidFill>
                <a:latin typeface="Merriweather"/>
                <a:ea typeface="Merriweather"/>
                <a:cs typeface="Merriweather"/>
                <a:sym typeface="Merriweather"/>
              </a:rPr>
              <a:t>Làm việc nhóm</a:t>
            </a:r>
            <a:endParaRPr sz="1800">
              <a:solidFill>
                <a:srgbClr val="666666"/>
              </a:solidFill>
              <a:latin typeface="Merriweather"/>
              <a:ea typeface="Merriweather"/>
              <a:cs typeface="Merriweather"/>
              <a:sym typeface="Merriweather"/>
            </a:endParaRPr>
          </a:p>
          <a:p>
            <a:pPr indent="-342900" lvl="0" marL="342900" marR="0" rtl="0" algn="l">
              <a:lnSpc>
                <a:spcPct val="150000"/>
              </a:lnSpc>
              <a:spcBef>
                <a:spcPts val="0"/>
              </a:spcBef>
              <a:spcAft>
                <a:spcPts val="0"/>
              </a:spcAft>
              <a:buClr>
                <a:srgbClr val="666666"/>
              </a:buClr>
              <a:buSzPts val="1800"/>
              <a:buFont typeface="Calibri"/>
              <a:buAutoNum type="arabicPeriod"/>
            </a:pPr>
            <a:r>
              <a:rPr lang="en-US" sz="1800">
                <a:solidFill>
                  <a:srgbClr val="666666"/>
                </a:solidFill>
                <a:latin typeface="Merriweather"/>
                <a:ea typeface="Merriweather"/>
                <a:cs typeface="Merriweather"/>
                <a:sym typeface="Merriweather"/>
              </a:rPr>
              <a:t>Làm việc 1 mình trong thời gian dài</a:t>
            </a:r>
            <a:endParaRPr sz="1800">
              <a:solidFill>
                <a:srgbClr val="666666"/>
              </a:solidFill>
              <a:latin typeface="Merriweather"/>
              <a:ea typeface="Merriweather"/>
              <a:cs typeface="Merriweather"/>
              <a:sym typeface="Merriweather"/>
            </a:endParaRPr>
          </a:p>
          <a:p>
            <a:pPr indent="-342900" lvl="0" marL="342900" marR="0" rtl="0" algn="l">
              <a:lnSpc>
                <a:spcPct val="150000"/>
              </a:lnSpc>
              <a:spcBef>
                <a:spcPts val="0"/>
              </a:spcBef>
              <a:spcAft>
                <a:spcPts val="0"/>
              </a:spcAft>
              <a:buClr>
                <a:srgbClr val="666666"/>
              </a:buClr>
              <a:buSzPts val="1800"/>
              <a:buFont typeface="Calibri"/>
              <a:buAutoNum type="arabicPeriod"/>
            </a:pPr>
            <a:r>
              <a:rPr lang="en-US" sz="1800">
                <a:solidFill>
                  <a:srgbClr val="666666"/>
                </a:solidFill>
                <a:latin typeface="Merriweather"/>
                <a:ea typeface="Merriweather"/>
                <a:cs typeface="Merriweather"/>
                <a:sym typeface="Merriweather"/>
              </a:rPr>
              <a:t>Kỹ năng design</a:t>
            </a:r>
            <a:endParaRPr>
              <a:solidFill>
                <a:srgbClr val="666666"/>
              </a:solidFill>
            </a:endParaRPr>
          </a:p>
          <a:p>
            <a:pPr indent="-342900" lvl="0" marL="342900" marR="0" rtl="0" algn="l">
              <a:lnSpc>
                <a:spcPct val="150000"/>
              </a:lnSpc>
              <a:spcBef>
                <a:spcPts val="0"/>
              </a:spcBef>
              <a:spcAft>
                <a:spcPts val="0"/>
              </a:spcAft>
              <a:buClr>
                <a:srgbClr val="666666"/>
              </a:buClr>
              <a:buSzPts val="1800"/>
              <a:buFont typeface="Calibri"/>
              <a:buAutoNum type="arabicPeriod"/>
            </a:pPr>
            <a:r>
              <a:rPr lang="en-US" sz="1800">
                <a:solidFill>
                  <a:srgbClr val="666666"/>
                </a:solidFill>
                <a:latin typeface="Merriweather"/>
                <a:ea typeface="Merriweather"/>
                <a:cs typeface="Merriweather"/>
                <a:sym typeface="Merriweather"/>
              </a:rPr>
              <a:t>Kiên Nhẫn </a:t>
            </a:r>
            <a:endParaRPr>
              <a:solidFill>
                <a:srgbClr val="666666"/>
              </a:solidFill>
            </a:endParaRPr>
          </a:p>
          <a:p>
            <a:pPr indent="-342900" lvl="0" marL="342900" marR="0" rtl="0" algn="l">
              <a:lnSpc>
                <a:spcPct val="150000"/>
              </a:lnSpc>
              <a:spcBef>
                <a:spcPts val="0"/>
              </a:spcBef>
              <a:spcAft>
                <a:spcPts val="0"/>
              </a:spcAft>
              <a:buClr>
                <a:srgbClr val="666666"/>
              </a:buClr>
              <a:buSzPts val="1800"/>
              <a:buFont typeface="Calibri"/>
              <a:buAutoNum type="arabicPeriod"/>
            </a:pPr>
            <a:r>
              <a:rPr lang="en-US" sz="1800">
                <a:solidFill>
                  <a:srgbClr val="666666"/>
                </a:solidFill>
                <a:latin typeface="Merriweather"/>
                <a:ea typeface="Merriweather"/>
                <a:cs typeface="Merriweather"/>
                <a:sym typeface="Merriweather"/>
              </a:rPr>
              <a:t>Tự học</a:t>
            </a:r>
            <a:endParaRPr sz="1800">
              <a:solidFill>
                <a:srgbClr val="666666"/>
              </a:solidFill>
              <a:latin typeface="Merriweather"/>
              <a:ea typeface="Merriweather"/>
              <a:cs typeface="Merriweather"/>
              <a:sym typeface="Merriweather"/>
            </a:endParaRPr>
          </a:p>
        </p:txBody>
      </p:sp>
      <p:pic>
        <p:nvPicPr>
          <p:cNvPr id="108" name="Google Shape;108;p14"/>
          <p:cNvPicPr preferRelativeResize="0"/>
          <p:nvPr/>
        </p:nvPicPr>
        <p:blipFill>
          <a:blip r:embed="rId4">
            <a:alphaModFix/>
          </a:blip>
          <a:stretch>
            <a:fillRect/>
          </a:stretch>
        </p:blipFill>
        <p:spPr>
          <a:xfrm>
            <a:off x="4645325" y="2167588"/>
            <a:ext cx="6686000" cy="3060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320" name="Shape 320"/>
        <p:cNvGrpSpPr/>
        <p:nvPr/>
      </p:nvGrpSpPr>
      <p:grpSpPr>
        <a:xfrm>
          <a:off x="0" y="0"/>
          <a:ext cx="0" cy="0"/>
          <a:chOff x="0" y="0"/>
          <a:chExt cx="0" cy="0"/>
        </a:xfrm>
      </p:grpSpPr>
      <p:sp>
        <p:nvSpPr>
          <p:cNvPr id="321" name="Google Shape;321;p32"/>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32"/>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323" name="Google Shape;323;p32"/>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324" name="Google Shape;324;p32"/>
          <p:cNvSpPr txBox="1"/>
          <p:nvPr/>
        </p:nvSpPr>
        <p:spPr>
          <a:xfrm>
            <a:off x="717452" y="1277164"/>
            <a:ext cx="10757096"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rgbClr val="434343"/>
                </a:solidFill>
                <a:latin typeface="Merriweather"/>
                <a:ea typeface="Merriweather"/>
                <a:cs typeface="Merriweather"/>
                <a:sym typeface="Merriweather"/>
              </a:rPr>
              <a:t>Bài Tập Về Nhà</a:t>
            </a:r>
            <a:endParaRPr sz="4800">
              <a:solidFill>
                <a:srgbClr val="434343"/>
              </a:solidFill>
              <a:latin typeface="Merriweather"/>
              <a:ea typeface="Merriweather"/>
              <a:cs typeface="Merriweather"/>
              <a:sym typeface="Merriweather"/>
            </a:endParaRPr>
          </a:p>
        </p:txBody>
      </p:sp>
      <p:pic>
        <p:nvPicPr>
          <p:cNvPr id="325" name="Google Shape;325;p32"/>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329" name="Shape 329"/>
        <p:cNvGrpSpPr/>
        <p:nvPr/>
      </p:nvGrpSpPr>
      <p:grpSpPr>
        <a:xfrm>
          <a:off x="0" y="0"/>
          <a:ext cx="0" cy="0"/>
          <a:chOff x="0" y="0"/>
          <a:chExt cx="0" cy="0"/>
        </a:xfrm>
      </p:grpSpPr>
      <p:sp>
        <p:nvSpPr>
          <p:cNvPr id="330" name="Google Shape;330;p33"/>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33"/>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332" name="Google Shape;332;p33"/>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333" name="Google Shape;333;p33"/>
          <p:cNvSpPr txBox="1"/>
          <p:nvPr/>
        </p:nvSpPr>
        <p:spPr>
          <a:xfrm>
            <a:off x="717452" y="1277164"/>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Bài Tập Về Nhà</a:t>
            </a:r>
            <a:endParaRPr sz="3000">
              <a:solidFill>
                <a:srgbClr val="434343"/>
              </a:solidFill>
              <a:latin typeface="Merriweather"/>
              <a:ea typeface="Merriweather"/>
              <a:cs typeface="Merriweather"/>
              <a:sym typeface="Merriweather"/>
            </a:endParaRPr>
          </a:p>
        </p:txBody>
      </p:sp>
      <p:pic>
        <p:nvPicPr>
          <p:cNvPr id="334" name="Google Shape;334;p33"/>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335" name="Google Shape;335;p33"/>
          <p:cNvSpPr txBox="1"/>
          <p:nvPr/>
        </p:nvSpPr>
        <p:spPr>
          <a:xfrm>
            <a:off x="838200" y="2082800"/>
            <a:ext cx="10515600" cy="30723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666666"/>
              </a:buClr>
              <a:buSzPts val="1800"/>
              <a:buFont typeface="Arial"/>
              <a:buChar char="•"/>
            </a:pPr>
            <a:r>
              <a:rPr lang="en-US" sz="1800">
                <a:solidFill>
                  <a:srgbClr val="666666"/>
                </a:solidFill>
                <a:latin typeface="Calibri"/>
                <a:ea typeface="Calibri"/>
                <a:cs typeface="Calibri"/>
                <a:sym typeface="Calibri"/>
              </a:rPr>
              <a:t> </a:t>
            </a:r>
            <a:r>
              <a:rPr lang="en-US" sz="1800">
                <a:solidFill>
                  <a:srgbClr val="666666"/>
                </a:solidFill>
                <a:latin typeface="Merriweather"/>
                <a:ea typeface="Merriweather"/>
                <a:cs typeface="Merriweather"/>
                <a:sym typeface="Merriweather"/>
              </a:rPr>
              <a:t>Ôn lại lý thuyết và làm bài tập phần Tổng quan về HTML và Tổng quan về CSS:</a:t>
            </a:r>
            <a:endParaRPr sz="1800">
              <a:solidFill>
                <a:srgbClr val="666666"/>
              </a:solidFill>
              <a:latin typeface="Merriweather"/>
              <a:ea typeface="Merriweather"/>
              <a:cs typeface="Merriweather"/>
              <a:sym typeface="Merriweather"/>
            </a:endParaRPr>
          </a:p>
          <a:p>
            <a:pPr indent="-285750" lvl="0" marL="285750" marR="0" rtl="0" algn="l">
              <a:lnSpc>
                <a:spcPct val="150000"/>
              </a:lnSpc>
              <a:spcBef>
                <a:spcPts val="100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 Tạo 1 trang HTML đơn giản.</a:t>
            </a:r>
            <a:endParaRPr sz="1800">
              <a:solidFill>
                <a:srgbClr val="666666"/>
              </a:solidFill>
              <a:latin typeface="Merriweather"/>
              <a:ea typeface="Merriweather"/>
              <a:cs typeface="Merriweather"/>
              <a:sym typeface="Merriweather"/>
            </a:endParaRPr>
          </a:p>
          <a:p>
            <a:pPr indent="-285750" lvl="0" marL="285750" marR="0" rtl="0" algn="l">
              <a:lnSpc>
                <a:spcPct val="150000"/>
              </a:lnSpc>
              <a:spcBef>
                <a:spcPts val="1000"/>
              </a:spcBef>
              <a:spcAft>
                <a:spcPts val="100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 Thực hành selectors.</a:t>
            </a:r>
            <a:endParaRPr sz="1800">
              <a:solidFill>
                <a:srgbClr val="666666"/>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12" name="Shape 112"/>
        <p:cNvGrpSpPr/>
        <p:nvPr/>
      </p:nvGrpSpPr>
      <p:grpSpPr>
        <a:xfrm>
          <a:off x="0" y="0"/>
          <a:ext cx="0" cy="0"/>
          <a:chOff x="0" y="0"/>
          <a:chExt cx="0" cy="0"/>
        </a:xfrm>
      </p:grpSpPr>
      <p:sp>
        <p:nvSpPr>
          <p:cNvPr id="113" name="Google Shape;113;p15"/>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5"/>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15" name="Google Shape;115;p15"/>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116" name="Google Shape;116;p15"/>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17" name="Google Shape;117;p15"/>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5"/>
          <p:cNvSpPr txBox="1"/>
          <p:nvPr/>
        </p:nvSpPr>
        <p:spPr>
          <a:xfrm>
            <a:off x="717452" y="1335214"/>
            <a:ext cx="107571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Công Việc Của Lập Trình Viên</a:t>
            </a:r>
            <a:endParaRPr sz="3000">
              <a:solidFill>
                <a:srgbClr val="434343"/>
              </a:solidFill>
              <a:latin typeface="Merriweather"/>
              <a:ea typeface="Merriweather"/>
              <a:cs typeface="Merriweather"/>
              <a:sym typeface="Merriweather"/>
            </a:endParaRPr>
          </a:p>
        </p:txBody>
      </p:sp>
      <p:sp>
        <p:nvSpPr>
          <p:cNvPr id="119" name="Google Shape;119;p15"/>
          <p:cNvSpPr txBox="1"/>
          <p:nvPr/>
        </p:nvSpPr>
        <p:spPr>
          <a:xfrm>
            <a:off x="1913200" y="3328000"/>
            <a:ext cx="2924700" cy="2430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666666"/>
                </a:solidFill>
                <a:latin typeface="Merriweather"/>
                <a:ea typeface="Merriweather"/>
                <a:cs typeface="Merriweather"/>
                <a:sym typeface="Merriweather"/>
              </a:rPr>
              <a:t>Công việc của lập trình viên thiết kế web hiển thị tốt trên tất cả các thiết bị và đáp ứng được các điều kiện của các trình duyệt hiện có,OS</a:t>
            </a:r>
            <a:endParaRPr sz="1800">
              <a:solidFill>
                <a:srgbClr val="666666"/>
              </a:solidFill>
              <a:latin typeface="Merriweather"/>
              <a:ea typeface="Merriweather"/>
              <a:cs typeface="Merriweather"/>
              <a:sym typeface="Merriweather"/>
            </a:endParaRPr>
          </a:p>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p:txBody>
      </p:sp>
      <p:pic>
        <p:nvPicPr>
          <p:cNvPr id="120" name="Google Shape;120;p15"/>
          <p:cNvPicPr preferRelativeResize="0"/>
          <p:nvPr/>
        </p:nvPicPr>
        <p:blipFill>
          <a:blip r:embed="rId4">
            <a:alphaModFix/>
          </a:blip>
          <a:stretch>
            <a:fillRect/>
          </a:stretch>
        </p:blipFill>
        <p:spPr>
          <a:xfrm>
            <a:off x="4859425" y="2239725"/>
            <a:ext cx="5802824" cy="3518275"/>
          </a:xfrm>
          <a:prstGeom prst="rect">
            <a:avLst/>
          </a:prstGeom>
          <a:noFill/>
          <a:ln>
            <a:noFill/>
          </a:ln>
        </p:spPr>
      </p:pic>
      <p:pic>
        <p:nvPicPr>
          <p:cNvPr id="121" name="Google Shape;121;p15"/>
          <p:cNvPicPr preferRelativeResize="0"/>
          <p:nvPr/>
        </p:nvPicPr>
        <p:blipFill>
          <a:blip r:embed="rId5">
            <a:alphaModFix/>
          </a:blip>
          <a:stretch>
            <a:fillRect/>
          </a:stretch>
        </p:blipFill>
        <p:spPr>
          <a:xfrm>
            <a:off x="1913200" y="2239725"/>
            <a:ext cx="2924676" cy="113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25" name="Shape 125"/>
        <p:cNvGrpSpPr/>
        <p:nvPr/>
      </p:nvGrpSpPr>
      <p:grpSpPr>
        <a:xfrm>
          <a:off x="0" y="0"/>
          <a:ext cx="0" cy="0"/>
          <a:chOff x="0" y="0"/>
          <a:chExt cx="0" cy="0"/>
        </a:xfrm>
      </p:grpSpPr>
      <p:sp>
        <p:nvSpPr>
          <p:cNvPr id="126" name="Google Shape;126;p16"/>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6"/>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28" name="Google Shape;128;p16"/>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129" name="Google Shape;129;p16"/>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30" name="Google Shape;130;p16"/>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6"/>
          <p:cNvSpPr txBox="1"/>
          <p:nvPr/>
        </p:nvSpPr>
        <p:spPr>
          <a:xfrm>
            <a:off x="717452" y="1335314"/>
            <a:ext cx="107571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Lập trình web gồm 2 mảng chính</a:t>
            </a:r>
            <a:endParaRPr sz="3000">
              <a:solidFill>
                <a:srgbClr val="434343"/>
              </a:solidFill>
              <a:latin typeface="Merriweather"/>
              <a:ea typeface="Merriweather"/>
              <a:cs typeface="Merriweather"/>
              <a:sym typeface="Merriweather"/>
            </a:endParaRPr>
          </a:p>
        </p:txBody>
      </p:sp>
      <p:pic>
        <p:nvPicPr>
          <p:cNvPr id="132" name="Google Shape;132;p16"/>
          <p:cNvPicPr preferRelativeResize="0"/>
          <p:nvPr/>
        </p:nvPicPr>
        <p:blipFill rotWithShape="1">
          <a:blip r:embed="rId4">
            <a:alphaModFix/>
          </a:blip>
          <a:srcRect b="0" l="0" r="0" t="0"/>
          <a:stretch/>
        </p:blipFill>
        <p:spPr>
          <a:xfrm>
            <a:off x="4375394" y="2399625"/>
            <a:ext cx="7099154" cy="3152880"/>
          </a:xfrm>
          <a:prstGeom prst="rect">
            <a:avLst/>
          </a:prstGeom>
          <a:noFill/>
          <a:ln>
            <a:noFill/>
          </a:ln>
        </p:spPr>
      </p:pic>
      <p:sp>
        <p:nvSpPr>
          <p:cNvPr id="133" name="Google Shape;133;p16"/>
          <p:cNvSpPr txBox="1"/>
          <p:nvPr/>
        </p:nvSpPr>
        <p:spPr>
          <a:xfrm>
            <a:off x="717450" y="2330150"/>
            <a:ext cx="3657900" cy="32223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666666"/>
              </a:buClr>
              <a:buSzPts val="1800"/>
              <a:buFont typeface="Arial"/>
              <a:buChar char="•"/>
            </a:pPr>
            <a:r>
              <a:rPr b="1" lang="en-US" sz="1800">
                <a:solidFill>
                  <a:srgbClr val="666666"/>
                </a:solidFill>
                <a:latin typeface="Merriweather"/>
                <a:ea typeface="Merriweather"/>
                <a:cs typeface="Merriweather"/>
                <a:sym typeface="Merriweather"/>
              </a:rPr>
              <a:t>Front – End: </a:t>
            </a:r>
            <a:r>
              <a:rPr lang="en-US" sz="1800">
                <a:solidFill>
                  <a:srgbClr val="666666"/>
                </a:solidFill>
                <a:latin typeface="Merriweather"/>
                <a:ea typeface="Merriweather"/>
                <a:cs typeface="Merriweather"/>
                <a:sym typeface="Merriweather"/>
              </a:rPr>
              <a:t>Phụ trách phần giao diện và tương tác với người dùng</a:t>
            </a:r>
            <a:endParaRPr>
              <a:solidFill>
                <a:srgbClr val="666666"/>
              </a:solidFill>
            </a:endParaRPr>
          </a:p>
          <a:p>
            <a:pPr indent="-285750" lvl="0" marL="285750" marR="0" rtl="0" algn="l">
              <a:lnSpc>
                <a:spcPct val="150000"/>
              </a:lnSpc>
              <a:spcBef>
                <a:spcPts val="1000"/>
              </a:spcBef>
              <a:spcAft>
                <a:spcPts val="0"/>
              </a:spcAft>
              <a:buClr>
                <a:srgbClr val="666666"/>
              </a:buClr>
              <a:buSzPts val="1800"/>
              <a:buFont typeface="Arial"/>
              <a:buChar char="•"/>
            </a:pPr>
            <a:r>
              <a:rPr b="1" lang="en-US" sz="1800">
                <a:solidFill>
                  <a:srgbClr val="666666"/>
                </a:solidFill>
                <a:latin typeface="Merriweather"/>
                <a:ea typeface="Merriweather"/>
                <a:cs typeface="Merriweather"/>
                <a:sym typeface="Merriweather"/>
              </a:rPr>
              <a:t>Back – end: </a:t>
            </a:r>
            <a:r>
              <a:rPr lang="en-US" sz="1800">
                <a:solidFill>
                  <a:srgbClr val="666666"/>
                </a:solidFill>
                <a:latin typeface="Merriweather"/>
                <a:ea typeface="Merriweather"/>
                <a:cs typeface="Merriweather"/>
                <a:sym typeface="Merriweather"/>
              </a:rPr>
              <a:t>Phụ trách phần xử lý, lưu trữ dữ liệu và các tính toán liên quan đến nghiệp vụ</a:t>
            </a:r>
            <a:endParaRPr sz="1800">
              <a:solidFill>
                <a:srgbClr val="666666"/>
              </a:solidFill>
              <a:latin typeface="Merriweather"/>
              <a:ea typeface="Merriweather"/>
              <a:cs typeface="Merriweather"/>
              <a:sym typeface="Merriweather"/>
            </a:endParaRPr>
          </a:p>
          <a:p>
            <a:pPr indent="-171450" lvl="0" marL="285750" marR="0" rtl="0" algn="l">
              <a:spcBef>
                <a:spcPts val="0"/>
              </a:spcBef>
              <a:spcAft>
                <a:spcPts val="0"/>
              </a:spcAft>
              <a:buClr>
                <a:schemeClr val="lt1"/>
              </a:buClr>
              <a:buSzPts val="1800"/>
              <a:buFont typeface="Arial"/>
              <a:buNone/>
            </a:pPr>
            <a:r>
              <a:t/>
            </a:r>
            <a:endParaRPr sz="1800">
              <a:solidFill>
                <a:srgbClr val="595959"/>
              </a:solidFill>
              <a:latin typeface="Merriweather"/>
              <a:ea typeface="Merriweather"/>
              <a:cs typeface="Merriweather"/>
              <a:sym typeface="Merriweather"/>
            </a:endParaRPr>
          </a:p>
          <a:p>
            <a:pPr indent="-171450" lvl="0" marL="285750" marR="0" rtl="0" algn="l">
              <a:spcBef>
                <a:spcPts val="0"/>
              </a:spcBef>
              <a:spcAft>
                <a:spcPts val="0"/>
              </a:spcAft>
              <a:buClr>
                <a:schemeClr val="lt1"/>
              </a:buClr>
              <a:buSzPts val="1800"/>
              <a:buFont typeface="Arial"/>
              <a:buNone/>
            </a:pPr>
            <a:r>
              <a:t/>
            </a:r>
            <a:endParaRPr sz="1800">
              <a:solidFill>
                <a:srgbClr val="595959"/>
              </a:solidFill>
              <a:latin typeface="Merriweather"/>
              <a:ea typeface="Merriweather"/>
              <a:cs typeface="Merriweather"/>
              <a:sym typeface="Merriweather"/>
            </a:endParaRPr>
          </a:p>
          <a:p>
            <a:pPr indent="-171450" lvl="0" marL="285750" marR="0" rtl="0" algn="l">
              <a:spcBef>
                <a:spcPts val="0"/>
              </a:spcBef>
              <a:spcAft>
                <a:spcPts val="0"/>
              </a:spcAft>
              <a:buClr>
                <a:schemeClr val="lt1"/>
              </a:buClr>
              <a:buSzPts val="1800"/>
              <a:buFont typeface="Arial"/>
              <a:buNone/>
            </a:pPr>
            <a:r>
              <a:t/>
            </a:r>
            <a:endParaRPr sz="1800">
              <a:solidFill>
                <a:srgbClr val="595959"/>
              </a:solidFill>
              <a:latin typeface="Merriweather"/>
              <a:ea typeface="Merriweather"/>
              <a:cs typeface="Merriweather"/>
              <a:sym typeface="Merriweather"/>
            </a:endParaRPr>
          </a:p>
          <a:p>
            <a:pPr indent="-171450" lvl="0" marL="285750" marR="0" rtl="0" algn="l">
              <a:spcBef>
                <a:spcPts val="0"/>
              </a:spcBef>
              <a:spcAft>
                <a:spcPts val="0"/>
              </a:spcAft>
              <a:buClr>
                <a:schemeClr val="lt1"/>
              </a:buClr>
              <a:buSzPts val="1800"/>
              <a:buFont typeface="Arial"/>
              <a:buNone/>
            </a:pPr>
            <a:r>
              <a:t/>
            </a:r>
            <a:endParaRPr sz="1800">
              <a:solidFill>
                <a:srgbClr val="595959"/>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37" name="Shape 137"/>
        <p:cNvGrpSpPr/>
        <p:nvPr/>
      </p:nvGrpSpPr>
      <p:grpSpPr>
        <a:xfrm>
          <a:off x="0" y="0"/>
          <a:ext cx="0" cy="0"/>
          <a:chOff x="0" y="0"/>
          <a:chExt cx="0" cy="0"/>
        </a:xfrm>
      </p:grpSpPr>
      <p:sp>
        <p:nvSpPr>
          <p:cNvPr id="138" name="Google Shape;138;p17"/>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7"/>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40" name="Google Shape;140;p17"/>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141" name="Google Shape;141;p17"/>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42" name="Google Shape;142;p17"/>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3" name="Google Shape;143;p17"/>
          <p:cNvPicPr preferRelativeResize="0"/>
          <p:nvPr/>
        </p:nvPicPr>
        <p:blipFill>
          <a:blip r:embed="rId4">
            <a:alphaModFix/>
          </a:blip>
          <a:stretch>
            <a:fillRect/>
          </a:stretch>
        </p:blipFill>
        <p:spPr>
          <a:xfrm>
            <a:off x="217887" y="1467100"/>
            <a:ext cx="11756224" cy="42831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47" name="Shape 147"/>
        <p:cNvGrpSpPr/>
        <p:nvPr/>
      </p:nvGrpSpPr>
      <p:grpSpPr>
        <a:xfrm>
          <a:off x="0" y="0"/>
          <a:ext cx="0" cy="0"/>
          <a:chOff x="0" y="0"/>
          <a:chExt cx="0" cy="0"/>
        </a:xfrm>
      </p:grpSpPr>
      <p:sp>
        <p:nvSpPr>
          <p:cNvPr id="148" name="Google Shape;148;p18"/>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8"/>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50" name="Google Shape;150;p18"/>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151" name="Google Shape;151;p18"/>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52" name="Google Shape;152;p18"/>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8"/>
          <p:cNvSpPr txBox="1"/>
          <p:nvPr/>
        </p:nvSpPr>
        <p:spPr>
          <a:xfrm>
            <a:off x="717452" y="1252319"/>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3 Ngôn ngữ chính cần phải học</a:t>
            </a:r>
            <a:endParaRPr sz="3000">
              <a:solidFill>
                <a:srgbClr val="434343"/>
              </a:solidFill>
              <a:latin typeface="Merriweather"/>
              <a:ea typeface="Merriweather"/>
              <a:cs typeface="Merriweather"/>
              <a:sym typeface="Merriweather"/>
            </a:endParaRPr>
          </a:p>
        </p:txBody>
      </p:sp>
      <p:pic>
        <p:nvPicPr>
          <p:cNvPr id="154" name="Google Shape;154;p18"/>
          <p:cNvPicPr preferRelativeResize="0"/>
          <p:nvPr/>
        </p:nvPicPr>
        <p:blipFill rotWithShape="1">
          <a:blip r:embed="rId4">
            <a:alphaModFix/>
          </a:blip>
          <a:srcRect b="0" l="0" r="0" t="0"/>
          <a:stretch/>
        </p:blipFill>
        <p:spPr>
          <a:xfrm>
            <a:off x="7188356" y="1965089"/>
            <a:ext cx="3976703" cy="3556940"/>
          </a:xfrm>
          <a:prstGeom prst="rect">
            <a:avLst/>
          </a:prstGeom>
          <a:noFill/>
          <a:ln>
            <a:noFill/>
          </a:ln>
        </p:spPr>
      </p:pic>
      <p:sp>
        <p:nvSpPr>
          <p:cNvPr id="155" name="Google Shape;155;p18"/>
          <p:cNvSpPr txBox="1"/>
          <p:nvPr/>
        </p:nvSpPr>
        <p:spPr>
          <a:xfrm>
            <a:off x="717450" y="2194541"/>
            <a:ext cx="6471000" cy="3327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666666"/>
              </a:buClr>
              <a:buSzPts val="1800"/>
              <a:buFont typeface="Arial"/>
              <a:buChar char="•"/>
            </a:pPr>
            <a:r>
              <a:rPr b="1" lang="en-US" sz="1800">
                <a:solidFill>
                  <a:srgbClr val="666666"/>
                </a:solidFill>
                <a:latin typeface="Merriweather"/>
                <a:ea typeface="Merriweather"/>
                <a:cs typeface="Merriweather"/>
                <a:sym typeface="Merriweather"/>
              </a:rPr>
              <a:t>HTML: </a:t>
            </a:r>
            <a:r>
              <a:rPr lang="en-US" sz="1800">
                <a:solidFill>
                  <a:srgbClr val="666666"/>
                </a:solidFill>
                <a:latin typeface="Merriweather"/>
                <a:ea typeface="Merriweather"/>
                <a:cs typeface="Merriweather"/>
                <a:sym typeface="Merriweather"/>
              </a:rPr>
              <a:t>Trình bày cấu trúc và nội dung của trang web</a:t>
            </a:r>
            <a:endParaRPr>
              <a:solidFill>
                <a:srgbClr val="666666"/>
              </a:solidFill>
              <a:latin typeface="Merriweather"/>
              <a:ea typeface="Merriweather"/>
              <a:cs typeface="Merriweather"/>
              <a:sym typeface="Merriweather"/>
            </a:endParaRPr>
          </a:p>
          <a:p>
            <a:pPr indent="-285750" lvl="0" marL="285750" marR="0" rtl="0" algn="l">
              <a:lnSpc>
                <a:spcPct val="150000"/>
              </a:lnSpc>
              <a:spcBef>
                <a:spcPts val="1000"/>
              </a:spcBef>
              <a:spcAft>
                <a:spcPts val="0"/>
              </a:spcAft>
              <a:buClr>
                <a:srgbClr val="666666"/>
              </a:buClr>
              <a:buSzPts val="1800"/>
              <a:buFont typeface="Arial"/>
              <a:buChar char="•"/>
            </a:pPr>
            <a:r>
              <a:rPr b="1" lang="en-US" sz="1800">
                <a:solidFill>
                  <a:srgbClr val="666666"/>
                </a:solidFill>
                <a:latin typeface="Merriweather"/>
                <a:ea typeface="Merriweather"/>
                <a:cs typeface="Merriweather"/>
                <a:sym typeface="Merriweather"/>
              </a:rPr>
              <a:t>CSS:</a:t>
            </a:r>
            <a:r>
              <a:rPr lang="en-US" sz="1800">
                <a:solidFill>
                  <a:srgbClr val="666666"/>
                </a:solidFill>
                <a:latin typeface="Merriweather"/>
                <a:ea typeface="Merriweather"/>
                <a:cs typeface="Merriweather"/>
                <a:sym typeface="Merriweather"/>
              </a:rPr>
              <a:t> Trang trí giao diện của trang web.</a:t>
            </a:r>
            <a:endParaRPr>
              <a:solidFill>
                <a:srgbClr val="666666"/>
              </a:solidFill>
              <a:latin typeface="Merriweather"/>
              <a:ea typeface="Merriweather"/>
              <a:cs typeface="Merriweather"/>
              <a:sym typeface="Merriweather"/>
            </a:endParaRPr>
          </a:p>
          <a:p>
            <a:pPr indent="-285750" lvl="0" marL="285750" marR="0" rtl="0" algn="l">
              <a:lnSpc>
                <a:spcPct val="150000"/>
              </a:lnSpc>
              <a:spcBef>
                <a:spcPts val="1000"/>
              </a:spcBef>
              <a:spcAft>
                <a:spcPts val="1000"/>
              </a:spcAft>
              <a:buClr>
                <a:srgbClr val="666666"/>
              </a:buClr>
              <a:buSzPts val="1800"/>
              <a:buFont typeface="Arial"/>
              <a:buChar char="•"/>
            </a:pPr>
            <a:r>
              <a:rPr b="1" lang="en-US" sz="1800">
                <a:solidFill>
                  <a:srgbClr val="666666"/>
                </a:solidFill>
                <a:latin typeface="Merriweather"/>
                <a:ea typeface="Merriweather"/>
                <a:cs typeface="Merriweather"/>
                <a:sym typeface="Merriweather"/>
              </a:rPr>
              <a:t>Javascript:</a:t>
            </a:r>
            <a:r>
              <a:rPr lang="en-US" sz="1800">
                <a:solidFill>
                  <a:srgbClr val="666666"/>
                </a:solidFill>
                <a:latin typeface="Merriweather"/>
                <a:ea typeface="Merriweather"/>
                <a:cs typeface="Merriweather"/>
                <a:sym typeface="Merriweather"/>
              </a:rPr>
              <a:t> Thực hiện các hành vi của trang web, xử lý các thao tác của người dùng đối với trang web.</a:t>
            </a:r>
            <a:endParaRPr>
              <a:solidFill>
                <a:srgbClr val="666666"/>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59" name="Shape 159"/>
        <p:cNvGrpSpPr/>
        <p:nvPr/>
      </p:nvGrpSpPr>
      <p:grpSpPr>
        <a:xfrm>
          <a:off x="0" y="0"/>
          <a:ext cx="0" cy="0"/>
          <a:chOff x="0" y="0"/>
          <a:chExt cx="0" cy="0"/>
        </a:xfrm>
      </p:grpSpPr>
      <p:sp>
        <p:nvSpPr>
          <p:cNvPr id="160" name="Google Shape;160;p19"/>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19"/>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62" name="Google Shape;162;p19"/>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163" name="Google Shape;163;p19"/>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64" name="Google Shape;164;p19"/>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9"/>
          <p:cNvSpPr txBox="1"/>
          <p:nvPr/>
        </p:nvSpPr>
        <p:spPr>
          <a:xfrm>
            <a:off x="717452" y="1252319"/>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Giao Diện khi chỉ có HTML</a:t>
            </a:r>
            <a:endParaRPr>
              <a:solidFill>
                <a:srgbClr val="434343"/>
              </a:solidFill>
              <a:latin typeface="Merriweather"/>
              <a:ea typeface="Merriweather"/>
              <a:cs typeface="Merriweather"/>
              <a:sym typeface="Merriweather"/>
            </a:endParaRPr>
          </a:p>
        </p:txBody>
      </p:sp>
      <p:pic>
        <p:nvPicPr>
          <p:cNvPr id="166" name="Google Shape;166;p19"/>
          <p:cNvPicPr preferRelativeResize="0"/>
          <p:nvPr/>
        </p:nvPicPr>
        <p:blipFill rotWithShape="1">
          <a:blip r:embed="rId4">
            <a:alphaModFix/>
          </a:blip>
          <a:srcRect b="0" l="0" r="0" t="0"/>
          <a:stretch/>
        </p:blipFill>
        <p:spPr>
          <a:xfrm>
            <a:off x="2891275" y="1806325"/>
            <a:ext cx="5840883" cy="404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70" name="Shape 170"/>
        <p:cNvGrpSpPr/>
        <p:nvPr/>
      </p:nvGrpSpPr>
      <p:grpSpPr>
        <a:xfrm>
          <a:off x="0" y="0"/>
          <a:ext cx="0" cy="0"/>
          <a:chOff x="0" y="0"/>
          <a:chExt cx="0" cy="0"/>
        </a:xfrm>
      </p:grpSpPr>
      <p:sp>
        <p:nvSpPr>
          <p:cNvPr id="171" name="Google Shape;171;p20"/>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20"/>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73" name="Google Shape;173;p20"/>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174" name="Google Shape;174;p20"/>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75" name="Google Shape;175;p20"/>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0"/>
          <p:cNvSpPr txBox="1"/>
          <p:nvPr/>
        </p:nvSpPr>
        <p:spPr>
          <a:xfrm>
            <a:off x="717452" y="1252319"/>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Giao Diện khi có HTML và CSS</a:t>
            </a:r>
            <a:endParaRPr>
              <a:solidFill>
                <a:srgbClr val="434343"/>
              </a:solidFill>
              <a:latin typeface="Merriweather"/>
              <a:ea typeface="Merriweather"/>
              <a:cs typeface="Merriweather"/>
              <a:sym typeface="Merriweather"/>
            </a:endParaRPr>
          </a:p>
        </p:txBody>
      </p:sp>
      <p:pic>
        <p:nvPicPr>
          <p:cNvPr id="177" name="Google Shape;177;p20"/>
          <p:cNvPicPr preferRelativeResize="0"/>
          <p:nvPr/>
        </p:nvPicPr>
        <p:blipFill rotWithShape="1">
          <a:blip r:embed="rId4">
            <a:alphaModFix/>
          </a:blip>
          <a:srcRect b="0" l="0" r="0" t="0"/>
          <a:stretch/>
        </p:blipFill>
        <p:spPr>
          <a:xfrm>
            <a:off x="3117166" y="1921633"/>
            <a:ext cx="5957668" cy="38108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81" name="Shape 181"/>
        <p:cNvGrpSpPr/>
        <p:nvPr/>
      </p:nvGrpSpPr>
      <p:grpSpPr>
        <a:xfrm>
          <a:off x="0" y="0"/>
          <a:ext cx="0" cy="0"/>
          <a:chOff x="0" y="0"/>
          <a:chExt cx="0" cy="0"/>
        </a:xfrm>
      </p:grpSpPr>
      <p:sp>
        <p:nvSpPr>
          <p:cNvPr id="182" name="Google Shape;182;p21"/>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1"/>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84" name="Google Shape;184;p21"/>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185" name="Google Shape;185;p21"/>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86" name="Google Shape;186;p21"/>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21"/>
          <p:cNvSpPr txBox="1"/>
          <p:nvPr/>
        </p:nvSpPr>
        <p:spPr>
          <a:xfrm>
            <a:off x="717452" y="1252319"/>
            <a:ext cx="10757096"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34343"/>
                </a:solidFill>
                <a:latin typeface="Merriweather"/>
                <a:ea typeface="Merriweather"/>
                <a:cs typeface="Merriweather"/>
                <a:sym typeface="Merriweather"/>
              </a:rPr>
              <a:t>Giao Diện khi có HTML, CSS và Javascript</a:t>
            </a:r>
            <a:endParaRPr sz="3000">
              <a:solidFill>
                <a:srgbClr val="434343"/>
              </a:solidFill>
              <a:latin typeface="Merriweather"/>
              <a:ea typeface="Merriweather"/>
              <a:cs typeface="Merriweather"/>
              <a:sym typeface="Merriweather"/>
            </a:endParaRPr>
          </a:p>
        </p:txBody>
      </p:sp>
      <p:pic>
        <p:nvPicPr>
          <p:cNvPr id="188" name="Google Shape;188;p21"/>
          <p:cNvPicPr preferRelativeResize="0"/>
          <p:nvPr/>
        </p:nvPicPr>
        <p:blipFill rotWithShape="1">
          <a:blip r:embed="rId4">
            <a:alphaModFix/>
          </a:blip>
          <a:srcRect b="0" l="0" r="0" t="0"/>
          <a:stretch/>
        </p:blipFill>
        <p:spPr>
          <a:xfrm>
            <a:off x="1913206" y="2027437"/>
            <a:ext cx="7877908" cy="35782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