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6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9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8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Hỏi học viên: Đoán xem javascript thêm vào để làm gì?</a:t>
            </a:r>
            <a:endParaRPr/>
          </a:p>
        </p:txBody>
      </p:sp>
      <p:sp>
        <p:nvSpPr>
          <p:cNvPr id="190" name="Google Shape;19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Cho học viên thực hành thực hành từng bước, show màn hình cho các bạn trong lớp nhận xét</a:t>
            </a:r>
            <a:endParaRPr/>
          </a:p>
        </p:txBody>
      </p:sp>
      <p:sp>
        <p:nvSpPr>
          <p:cNvPr id="210" name="Google Shape;21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Cho học viên thực hành thực hành từng bước, show màn hình cho các bạn trong lớp nhận xét</a:t>
            </a:r>
            <a:endParaRPr/>
          </a:p>
        </p:txBody>
      </p:sp>
      <p:sp>
        <p:nvSpPr>
          <p:cNvPr id="220" name="Google Shape;22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Cho học viên thực hành thực hành từng bước, show màn hình cho các bạn trong lớp nhận xét</a:t>
            </a:r>
            <a:endParaRPr/>
          </a:p>
        </p:txBody>
      </p:sp>
      <p:sp>
        <p:nvSpPr>
          <p:cNvPr id="230" name="Google Shape;23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Hỏi học viên về các trình duyệt họ sử dụng</a:t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 cách có ưu điểm gì? Độ ưu tiên</a:t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Hỏi học viên: Đoán xem javascript thêm vào để làm gì?</a:t>
            </a:r>
            <a:endParaRPr/>
          </a:p>
        </p:txBody>
      </p:sp>
      <p:sp>
        <p:nvSpPr>
          <p:cNvPr id="179" name="Google Shape;17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www.w3schools.com/css/css_combinators.asp" TargetMode="External"/><Relationship Id="rId5" Type="http://schemas.openxmlformats.org/officeDocument/2006/relationships/hyperlink" Target="https://www.w3schools.com/css/css_pseudo_classes.asp" TargetMode="External"/><Relationship Id="rId6" Type="http://schemas.openxmlformats.org/officeDocument/2006/relationships/hyperlink" Target="https://www.w3schools.com/css/css_pseudo_elements.asp" TargetMode="External"/><Relationship Id="rId7" Type="http://schemas.openxmlformats.org/officeDocument/2006/relationships/hyperlink" Target="https://www.w3schools.com/css/css_attribute_selectors.asp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717452" y="1160244"/>
            <a:ext cx="10757096" cy="2164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erriweather"/>
              <a:buNone/>
            </a:pPr>
            <a:r>
              <a:rPr b="1" lang="en-US" sz="48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Web Front End cho người mới</a:t>
            </a:r>
            <a:br>
              <a:rPr b="1" lang="en-US" sz="3000">
                <a:solidFill>
                  <a:srgbClr val="434343"/>
                </a:solidFill>
              </a:rPr>
            </a:br>
            <a:r>
              <a:rPr lang="en-US" sz="36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Phần 2 – CSS + Chrome DevTools</a:t>
            </a:r>
            <a:endParaRPr sz="3600"/>
          </a:p>
        </p:txBody>
      </p:sp>
      <p:sp>
        <p:nvSpPr>
          <p:cNvPr id="89" name="Google Shape;89;p13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5182" y="5847777"/>
            <a:ext cx="1669366" cy="65149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/>
          <p:nvPr/>
        </p:nvSpPr>
        <p:spPr>
          <a:xfrm>
            <a:off x="0" y="0"/>
            <a:ext cx="12192000" cy="687266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04714" y="3532934"/>
            <a:ext cx="1222336" cy="1582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85381" y="3532934"/>
            <a:ext cx="1582934" cy="1582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2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2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2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5182" y="5847777"/>
            <a:ext cx="1669366" cy="65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2"/>
          <p:cNvSpPr/>
          <p:nvPr/>
        </p:nvSpPr>
        <p:spPr>
          <a:xfrm>
            <a:off x="0" y="0"/>
            <a:ext cx="12192000" cy="687266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2"/>
          <p:cNvSpPr txBox="1"/>
          <p:nvPr/>
        </p:nvSpPr>
        <p:spPr>
          <a:xfrm>
            <a:off x="717452" y="1252319"/>
            <a:ext cx="1075709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Một số thao tác, thủ thuật với Chrome DevTools</a:t>
            </a:r>
            <a:endParaRPr b="0" i="0" sz="3000" u="none" cap="none" strike="noStrike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8" name="Google Shape;198;p22"/>
          <p:cNvSpPr txBox="1"/>
          <p:nvPr/>
        </p:nvSpPr>
        <p:spPr>
          <a:xfrm>
            <a:off x="717450" y="2014322"/>
            <a:ext cx="10757100" cy="3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Xem lỗi trên Console.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Xem kích thước chính xác của các element.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Xem tổng hợp các style đang áp dụng lên element.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Xem thuộc tính CSS của phần tử ở trạng thái đặc biệt như: Hover, focus, …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Thay đổi vị trí các phần tử trên trang web.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Lấy mã màu của bất kỳ thứ gì hiển thị trên trang web.</a:t>
            </a:r>
            <a:endParaRPr b="0" i="0" sz="1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rgbClr val="EFEFEF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3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3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3"/>
          <p:cNvSpPr txBox="1"/>
          <p:nvPr/>
        </p:nvSpPr>
        <p:spPr>
          <a:xfrm>
            <a:off x="717452" y="1277164"/>
            <a:ext cx="1075709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Bài Tập Thực Hành</a:t>
            </a:r>
            <a:endParaRPr b="0" i="0" sz="4800" u="none" cap="none" strike="noStrike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07" name="Google Shape;20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5182" y="5770101"/>
            <a:ext cx="1669366" cy="651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rgbClr val="EFEFE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4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4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717452" y="1277164"/>
            <a:ext cx="1075709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Bài tập thực hành 1</a:t>
            </a:r>
            <a:endParaRPr b="0" i="0" sz="3000" u="none" cap="none" strike="noStrike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16" name="Google Shape;21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5182" y="5770101"/>
            <a:ext cx="1669366" cy="65149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4"/>
          <p:cNvSpPr txBox="1"/>
          <p:nvPr/>
        </p:nvSpPr>
        <p:spPr>
          <a:xfrm>
            <a:off x="838200" y="2082800"/>
            <a:ext cx="10515600" cy="349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00" u="none" cap="none" strike="noStrike">
                <a:solidFill>
                  <a:srgbClr val="434343"/>
                </a:solidFill>
              </a:rPr>
              <a:t>Tạo 2 trang giao diện:</a:t>
            </a:r>
            <a:endParaRPr b="1" sz="18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Trang 1 là index.html có chứa: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b="1" i="1" lang="en-US" sz="1800" u="none" cap="none" strike="noStrike">
                <a:solidFill>
                  <a:srgbClr val="434343"/>
                </a:solidFill>
              </a:rPr>
              <a:t>Header có chứa thẻ h1 và Ảnh banner</a:t>
            </a:r>
            <a:endParaRPr b="1" i="1" sz="1800">
              <a:solidFill>
                <a:srgbClr val="434343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b="1" i="1" lang="en-US" sz="1800" u="none" cap="none" strike="noStrike">
                <a:solidFill>
                  <a:srgbClr val="434343"/>
                </a:solidFill>
              </a:rPr>
              <a:t>Phần nội dung chia làm 3 bài viết về sản phẩm, mỗi phần có ảnh, mô tả sản phẩm, ảnh và button có link đến trang chi tiết về sản phẩm.</a:t>
            </a:r>
            <a:endParaRPr b="1" i="1" sz="1800">
              <a:solidFill>
                <a:srgbClr val="434343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b="1" i="1" lang="en-US" sz="1800" u="none" cap="none" strike="noStrike">
                <a:solidFill>
                  <a:srgbClr val="434343"/>
                </a:solidFill>
              </a:rPr>
              <a:t>Phần footer chứa nội dung text</a:t>
            </a:r>
            <a:endParaRPr b="1" i="1" sz="18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000"/>
              </a:spcAft>
              <a:buNone/>
            </a:pPr>
            <a:r>
              <a:rPr b="0" i="0" lang="en-US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Trang chi tiết: có phần Header và footer giống trang 1, chi tiết 3 bài viết có ảnh và phân tách nhau bằng thẻ &lt;hr&gt;</a:t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rgbClr val="EFEFEF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5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5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5"/>
          <p:cNvSpPr txBox="1"/>
          <p:nvPr/>
        </p:nvSpPr>
        <p:spPr>
          <a:xfrm>
            <a:off x="717452" y="1277164"/>
            <a:ext cx="1075709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Bài tập thực hành 2</a:t>
            </a:r>
            <a:endParaRPr b="0" i="0" sz="3000" u="none" cap="none" strike="noStrike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26" name="Google Shape;2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5182" y="5770101"/>
            <a:ext cx="1669366" cy="65149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5"/>
          <p:cNvSpPr txBox="1"/>
          <p:nvPr/>
        </p:nvSpPr>
        <p:spPr>
          <a:xfrm>
            <a:off x="838200" y="2082800"/>
            <a:ext cx="105156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00" u="none" cap="none" strike="noStrike">
                <a:solidFill>
                  <a:srgbClr val="434343"/>
                </a:solidFill>
              </a:rPr>
              <a:t>Sử dụng bài thực hành số 1 thêm các thuộc tính css:</a:t>
            </a:r>
            <a:endParaRPr b="1">
              <a:solidFill>
                <a:srgbClr val="434343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Padding cho các phần, footer + header cho nội dung căn giữa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Toàn bộ trang set width 960px căn chỉnh giữa mà hình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Bài viết css cho button, boder bài viết, màu nền cho từng bài viết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rgbClr val="EFEFEF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6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6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6"/>
          <p:cNvSpPr txBox="1"/>
          <p:nvPr/>
        </p:nvSpPr>
        <p:spPr>
          <a:xfrm>
            <a:off x="717452" y="1277164"/>
            <a:ext cx="1075709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Bài tập thực hành 3</a:t>
            </a:r>
            <a:endParaRPr b="0" i="0" sz="3000" u="none" cap="none" strike="noStrike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36" name="Google Shape;23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5182" y="5770101"/>
            <a:ext cx="1669366" cy="651496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6"/>
          <p:cNvSpPr txBox="1"/>
          <p:nvPr/>
        </p:nvSpPr>
        <p:spPr>
          <a:xfrm>
            <a:off x="838200" y="2082800"/>
            <a:ext cx="10515600" cy="349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0" lang="en-US" sz="1800" u="none" cap="none" strike="noStrike">
                <a:solidFill>
                  <a:srgbClr val="434343"/>
                </a:solidFill>
              </a:rPr>
              <a:t> Thêm thanh navbar cho các trang</a:t>
            </a:r>
            <a:endParaRPr b="1" i="0" sz="1800" u="none" cap="none" strike="noStrike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rgbClr val="EFEFEF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7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7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7"/>
          <p:cNvSpPr txBox="1"/>
          <p:nvPr/>
        </p:nvSpPr>
        <p:spPr>
          <a:xfrm>
            <a:off x="717452" y="1277164"/>
            <a:ext cx="1075709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Bài Tập Về Nhà</a:t>
            </a:r>
            <a:endParaRPr b="0" i="0" sz="4800" u="none" cap="none" strike="noStrike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46" name="Google Shape;24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5182" y="5770101"/>
            <a:ext cx="1669366" cy="651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rgbClr val="EFEFEF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8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8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8"/>
          <p:cNvSpPr txBox="1"/>
          <p:nvPr/>
        </p:nvSpPr>
        <p:spPr>
          <a:xfrm>
            <a:off x="717452" y="1277164"/>
            <a:ext cx="1075709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Bài Tập Về Nhà</a:t>
            </a:r>
            <a:endParaRPr b="0" i="0" sz="3000" u="none" cap="none" strike="noStrike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55" name="Google Shape;25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5182" y="5770101"/>
            <a:ext cx="1669366" cy="651496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8"/>
          <p:cNvSpPr txBox="1"/>
          <p:nvPr/>
        </p:nvSpPr>
        <p:spPr>
          <a:xfrm>
            <a:off x="838200" y="2082800"/>
            <a:ext cx="10515600" cy="30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i="0" lang="en-US" sz="18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Xem lại lý thuyết phần </a:t>
            </a:r>
            <a:r>
              <a:rPr b="1" i="0" lang="en-US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Image &amp; Link</a:t>
            </a:r>
            <a:r>
              <a:rPr b="0" i="0" lang="en-US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Tự làm bài tập phần </a:t>
            </a:r>
            <a:r>
              <a:rPr b="1" i="0" lang="en-US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Photoshop cơ bản</a:t>
            </a:r>
            <a:r>
              <a:rPr b="0" i="0" lang="en-US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Xem trước lý thuyết phần </a:t>
            </a:r>
            <a:r>
              <a:rPr b="1" i="0" lang="en-US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CSS layout</a:t>
            </a:r>
            <a:r>
              <a:rPr b="0" i="0" lang="en-US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5182" y="6087927"/>
            <a:ext cx="1669366" cy="65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/>
          <p:nvPr/>
        </p:nvSpPr>
        <p:spPr>
          <a:xfrm>
            <a:off x="0" y="0"/>
            <a:ext cx="12192000" cy="687266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717452" y="1404719"/>
            <a:ext cx="107570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fffdfdfdf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717452" y="1337607"/>
            <a:ext cx="10757100" cy="4443000"/>
          </a:xfrm>
          <a:prstGeom prst="rect">
            <a:avLst/>
          </a:prstGeom>
          <a:solidFill>
            <a:srgbClr val="D5DBE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717448" y="1404719"/>
            <a:ext cx="1075709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CSS</a:t>
            </a:r>
            <a:endParaRPr b="0" i="0" sz="3000" u="none" cap="none" strike="noStrike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739149" y="2136048"/>
            <a:ext cx="5768159" cy="3282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CSS là gì: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7F7F7F"/>
                </a:solidFill>
                <a:latin typeface="Merriweather"/>
                <a:ea typeface="Merriweather"/>
                <a:cs typeface="Merriweather"/>
                <a:sym typeface="Merriweather"/>
              </a:rPr>
              <a:t>CSS là viết tắt của từ </a:t>
            </a:r>
            <a:r>
              <a:rPr b="0" i="0" lang="en-US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Cascading Style Sheets</a:t>
            </a:r>
            <a:endParaRPr b="0" i="0" sz="1800" u="none" cap="none" strike="noStrike">
              <a:solidFill>
                <a:srgbClr val="7F7F7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7F7F7F"/>
                </a:solidFill>
                <a:latin typeface="Merriweather"/>
                <a:ea typeface="Merriweather"/>
                <a:cs typeface="Merriweather"/>
                <a:sym typeface="Merriweather"/>
              </a:rPr>
              <a:t>Css mô tả cách các phần tử HTML được hiển thị trên màn hình, giấy hoặc trong phương tiện khác</a:t>
            </a:r>
            <a:endParaRPr b="0" i="0" sz="1800" u="none" cap="none" strike="noStrike">
              <a:solidFill>
                <a:srgbClr val="7F7F7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7F7F7F"/>
                </a:solidFill>
                <a:latin typeface="Merriweather"/>
                <a:ea typeface="Merriweather"/>
                <a:cs typeface="Merriweather"/>
                <a:sym typeface="Merriweather"/>
              </a:rPr>
              <a:t>CSS tiết kiệm rất nhiều công việc. Nó có thể kiểm soát bố cục của nhiều trang web cùng một lúc</a:t>
            </a:r>
            <a:endParaRPr b="0" i="0" sz="1800" u="none" cap="none" strike="noStrike">
              <a:solidFill>
                <a:srgbClr val="7F7F7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286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09" name="Google Shape;10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9011" y="2136048"/>
            <a:ext cx="4923839" cy="3282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2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5182" y="5847777"/>
            <a:ext cx="1669366" cy="65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/>
          <p:nvPr/>
        </p:nvSpPr>
        <p:spPr>
          <a:xfrm>
            <a:off x="0" y="0"/>
            <a:ext cx="12192000" cy="687266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717452" y="1335214"/>
            <a:ext cx="10757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Cú Pháp của CSS</a:t>
            </a:r>
            <a:endParaRPr b="0" i="0" sz="3000" u="none" cap="none" strike="noStrike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20" name="Google Shape;12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15101" y="2270645"/>
            <a:ext cx="6761798" cy="31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5182" y="5847777"/>
            <a:ext cx="1669366" cy="65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6"/>
          <p:cNvSpPr/>
          <p:nvPr/>
        </p:nvSpPr>
        <p:spPr>
          <a:xfrm>
            <a:off x="0" y="0"/>
            <a:ext cx="12192000" cy="687266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717452" y="1335314"/>
            <a:ext cx="10757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Các cách để nhúng CSS</a:t>
            </a:r>
            <a:endParaRPr b="0" i="0" sz="3000" u="none" cap="none" strike="noStrike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717450" y="1889415"/>
            <a:ext cx="4556742" cy="4603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71450" lvl="0" marL="28575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32" name="Google Shape;13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1083" y="1889414"/>
            <a:ext cx="6200352" cy="4603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2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5182" y="5847777"/>
            <a:ext cx="1669366" cy="65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7"/>
          <p:cNvSpPr/>
          <p:nvPr/>
        </p:nvSpPr>
        <p:spPr>
          <a:xfrm>
            <a:off x="0" y="0"/>
            <a:ext cx="12192000" cy="687266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717452" y="1335314"/>
            <a:ext cx="10757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CSS Selectors</a:t>
            </a:r>
            <a:endParaRPr b="0" i="0" sz="3000" u="none" cap="none" strike="noStrike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717450" y="2231749"/>
            <a:ext cx="10757100" cy="3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Chúng ta có thể chia selector thành 5 loại</a:t>
            </a:r>
            <a:r>
              <a:rPr b="0" i="0" lang="en-US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434343"/>
              </a:solidFill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Simple selectors (select elements based on name, id, class)</a:t>
            </a:r>
            <a:endParaRPr>
              <a:solidFill>
                <a:srgbClr val="434343"/>
              </a:solidFill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</a:pPr>
            <a:r>
              <a:rPr b="0" i="0" lang="en-US" sz="1800" u="sng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Combinator selectors</a:t>
            </a:r>
            <a:r>
              <a:rPr b="0" i="0" lang="en-US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 (select elements based on a specific relationship between them)</a:t>
            </a:r>
            <a:endParaRPr>
              <a:solidFill>
                <a:srgbClr val="434343"/>
              </a:solidFill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</a:pPr>
            <a:r>
              <a:rPr b="0" i="0" lang="en-US" sz="1800" u="sng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Pseudo-class selectors</a:t>
            </a:r>
            <a:r>
              <a:rPr b="0" i="0" lang="en-US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 (select elements based on a certain state)</a:t>
            </a:r>
            <a:endParaRPr>
              <a:solidFill>
                <a:srgbClr val="434343"/>
              </a:solidFill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</a:pPr>
            <a:r>
              <a:rPr b="0" i="0" lang="en-US" sz="1800" u="sng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Pseudo-elements selectors</a:t>
            </a:r>
            <a:r>
              <a:rPr b="0" i="0" lang="en-US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 (select and style a part of an element)</a:t>
            </a:r>
            <a:endParaRPr>
              <a:solidFill>
                <a:srgbClr val="434343"/>
              </a:solidFill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</a:pPr>
            <a:r>
              <a:rPr b="0" i="0" lang="en-US" sz="1800" u="sng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Attribute selectors</a:t>
            </a:r>
            <a:r>
              <a:rPr b="0" i="0" lang="en-US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 (select elements based on an attribute or attribute value)</a:t>
            </a:r>
            <a:endParaRPr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2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5182" y="5847777"/>
            <a:ext cx="1669366" cy="65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8"/>
          <p:cNvSpPr/>
          <p:nvPr/>
        </p:nvSpPr>
        <p:spPr>
          <a:xfrm>
            <a:off x="0" y="0"/>
            <a:ext cx="12192000" cy="687266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717452" y="1252319"/>
            <a:ext cx="1075709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Chrome DeveTools là gì?</a:t>
            </a:r>
            <a:endParaRPr b="0" i="0" sz="3000" u="none" cap="none" strike="noStrike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717450" y="2194541"/>
            <a:ext cx="10757096" cy="3033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Là bộ công cụ hỗ trợ cho các nhà phát triển web, được tích hợp sẵn trong Google Chrome.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Nó giúp chúng ta theo dõi, xem và chỉnh sửa code HTML, CSS, Javascript của trang web một cách trực quan và tiện lợi.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2000"/>
              </a:spcBef>
              <a:spcAft>
                <a:spcPts val="1000"/>
              </a:spcAft>
              <a:buClr>
                <a:srgbClr val="7F7F7F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Ở các trình duyệt khác cũng có công cụ tương tự nhưng có thể không mạnh mẽ và phổ biến như Chrome Developer Tool.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2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5182" y="5847777"/>
            <a:ext cx="1669366" cy="65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9"/>
          <p:cNvSpPr/>
          <p:nvPr/>
        </p:nvSpPr>
        <p:spPr>
          <a:xfrm>
            <a:off x="0" y="0"/>
            <a:ext cx="12192000" cy="687266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717452" y="1252319"/>
            <a:ext cx="1075709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Bấm F12 hoặc chuột phải chọn inspect</a:t>
            </a:r>
            <a:endParaRPr b="0" i="0" sz="2000" u="none" cap="none" strike="noStrike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65" name="Google Shape;16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5329" y="1806317"/>
            <a:ext cx="8750523" cy="3986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2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0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5182" y="5847777"/>
            <a:ext cx="1669366" cy="65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0"/>
          <p:cNvSpPr/>
          <p:nvPr/>
        </p:nvSpPr>
        <p:spPr>
          <a:xfrm>
            <a:off x="0" y="0"/>
            <a:ext cx="12192000" cy="687266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717452" y="1252319"/>
            <a:ext cx="1075709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Các khu vực chính khi bật DevTools</a:t>
            </a:r>
            <a:endParaRPr b="0" i="0" sz="1400" u="none" cap="none" strike="noStrike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76" name="Google Shape;17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8156" y="1806317"/>
            <a:ext cx="8187026" cy="3800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2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1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1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5182" y="5847777"/>
            <a:ext cx="1669366" cy="65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1"/>
          <p:cNvSpPr/>
          <p:nvPr/>
        </p:nvSpPr>
        <p:spPr>
          <a:xfrm>
            <a:off x="0" y="0"/>
            <a:ext cx="12192000" cy="687266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1"/>
          <p:cNvSpPr txBox="1"/>
          <p:nvPr/>
        </p:nvSpPr>
        <p:spPr>
          <a:xfrm>
            <a:off x="717452" y="1252319"/>
            <a:ext cx="1075709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Một số Tab hay dùng trong DevTools</a:t>
            </a:r>
            <a:endParaRPr b="0" i="0" sz="3000" u="none" cap="none" strike="noStrike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7" name="Google Shape;187;p21"/>
          <p:cNvSpPr txBox="1"/>
          <p:nvPr/>
        </p:nvSpPr>
        <p:spPr>
          <a:xfrm>
            <a:off x="717450" y="2014320"/>
            <a:ext cx="10757100" cy="3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Elements</a:t>
            </a:r>
            <a:r>
              <a:rPr b="0" i="0" lang="en-US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: Xem và chỉnh sửa các elements của trang web (code HTML). Kết hợp với tab Styles để tùy chỉnh CSS.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Styles</a:t>
            </a:r>
            <a:r>
              <a:rPr b="0" i="0" lang="en-US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: Xem và chỉnh sửa style của các Element (code CSS).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Console</a:t>
            </a:r>
            <a:r>
              <a:rPr b="0" i="0" lang="en-US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: Debug và test code Javascript.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r>
              <a:rPr b="0" i="0" lang="en-US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: Xem thông tin những file mà trình duyệt tải về, tốc độ cũng như các thông số request, response, ...</a:t>
            </a:r>
            <a:endParaRPr sz="18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