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erriweather-regular.fntdata"/><Relationship Id="rId21" Type="http://schemas.openxmlformats.org/officeDocument/2006/relationships/slide" Target="slides/slide17.xml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Merriweather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Khác nhau giữa flex và grid</a:t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Cho học viên thực hành thực hành từng bước, show màn hình cho các bạn trong lớp nhận xét</a:t>
            </a:r>
            <a:endParaRPr/>
          </a:p>
        </p:txBody>
      </p:sp>
      <p:sp>
        <p:nvSpPr>
          <p:cNvPr id="195" name="Google Shape;19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Cho học viên thực hành thực hành từng bước, show màn hình cho các bạn trong lớp nhận xét</a:t>
            </a:r>
            <a:endParaRPr/>
          </a:p>
        </p:txBody>
      </p:sp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Cho học viên thực hành thực hành từng bước, show màn hình cho các bạn trong lớp nhận xét</a:t>
            </a:r>
            <a:endParaRPr/>
          </a:p>
        </p:txBody>
      </p:sp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Cho học viên thực hành thực hành từng bước, show màn hình cho các bạn trong lớp nhận xét</a:t>
            </a:r>
            <a:endParaRPr/>
          </a:p>
        </p:txBody>
      </p:sp>
      <p:sp>
        <p:nvSpPr>
          <p:cNvPr id="228" name="Google Shape;22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Cho học viên thực hành thực hành từng bước, show màn hình cho các bạn trong lớp nhận xét</a:t>
            </a:r>
            <a:endParaRPr/>
          </a:p>
        </p:txBody>
      </p:sp>
      <p:sp>
        <p:nvSpPr>
          <p:cNvPr id="239" name="Google Shape;23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43b656c3b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Cho học viên thực hành thực hành từng bước, show màn hình cho các bạn trong lớp nhận xét</a:t>
            </a:r>
            <a:endParaRPr/>
          </a:p>
        </p:txBody>
      </p:sp>
      <p:sp>
        <p:nvSpPr>
          <p:cNvPr id="249" name="Google Shape;249;g743b656c3b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Grid vs flex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Hỏi học viên về các trình duyệt họ sử dụng</a:t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 cách có ưu điểm gì? Độ ưu tiên</a:t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b12ce6d03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 cách có ưu điểm gì? Độ ưu tiên</a:t>
            </a:r>
            <a:endParaRPr/>
          </a:p>
        </p:txBody>
      </p:sp>
      <p:sp>
        <p:nvSpPr>
          <p:cNvPr id="135" name="Google Shape;135;g6b12ce6d03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b12ce6d0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 cách có ưu điểm gì? Độ ưu tiên</a:t>
            </a:r>
            <a:endParaRPr/>
          </a:p>
        </p:txBody>
      </p:sp>
      <p:sp>
        <p:nvSpPr>
          <p:cNvPr id="145" name="Google Shape;145;g6b12ce6d0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717452" y="1160244"/>
            <a:ext cx="10757096" cy="2164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erriweather"/>
              <a:buNone/>
            </a:pPr>
            <a:r>
              <a:rPr b="1" lang="en-US" sz="48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Web Front End cho người mới</a:t>
            </a:r>
            <a:br>
              <a:rPr b="1" lang="en-US" sz="3000">
                <a:solidFill>
                  <a:srgbClr val="434343"/>
                </a:solidFill>
              </a:rPr>
            </a:br>
            <a:r>
              <a:rPr lang="en-US" sz="36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Phần 4 – CSS Layout Grid</a:t>
            </a:r>
            <a:endParaRPr sz="3600"/>
          </a:p>
        </p:txBody>
      </p:sp>
      <p:sp>
        <p:nvSpPr>
          <p:cNvPr id="89" name="Google Shape;89;p13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847777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/>
          <p:nvPr/>
        </p:nvSpPr>
        <p:spPr>
          <a:xfrm>
            <a:off x="0" y="0"/>
            <a:ext cx="12192000" cy="687266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0122" y="3325067"/>
            <a:ext cx="4751755" cy="2672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EFEFE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2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717452" y="1277164"/>
            <a:ext cx="1075709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Bài Tập Thực Hành</a:t>
            </a:r>
            <a:endParaRPr b="0" i="0" sz="48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92" name="Google Shape;19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770101"/>
            <a:ext cx="1669366" cy="651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EFEFE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3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717452" y="1277164"/>
            <a:ext cx="1075709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Bài tập thực hành 1</a:t>
            </a:r>
            <a:endParaRPr b="0" i="0" sz="30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01" name="Google Shape;20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770101"/>
            <a:ext cx="1669366" cy="651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6175" y="1937550"/>
            <a:ext cx="6899112" cy="332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3"/>
          <p:cNvSpPr txBox="1"/>
          <p:nvPr/>
        </p:nvSpPr>
        <p:spPr>
          <a:xfrm>
            <a:off x="753900" y="1937550"/>
            <a:ext cx="3879900" cy="3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erriweather"/>
              <a:buChar char="●"/>
            </a:pPr>
            <a:r>
              <a:rPr i="0" lang="en-US" sz="1800" u="none" cap="none" strike="noStrike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Code giao diện 2 cột tương tự trong ảnh (chữ bên trong chỉ để mô tả kích thước).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erriweather"/>
              <a:buChar char="●"/>
            </a:pPr>
            <a:r>
              <a:rPr i="0" lang="en-US" sz="1800" u="none" cap="none" strike="noStrike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Chiều rộng khối màu đỏ lớn hơn 2 khối còn lại.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1800"/>
              <a:buFont typeface="Merriweather"/>
              <a:buChar char="●"/>
            </a:pPr>
            <a:r>
              <a:rPr i="0" lang="en-US" sz="1800" u="none" cap="none" strike="noStrike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Nội dung vừa khít với chiều rộng của trình duyệt.</a:t>
            </a:r>
            <a:endParaRPr i="0" sz="1800" u="none" cap="none" strike="noStrike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EFEFE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4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717452" y="1277164"/>
            <a:ext cx="1075709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Bài tập thực hành 2</a:t>
            </a:r>
            <a:endParaRPr b="0" i="0" sz="30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12" name="Google Shape;21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770101"/>
            <a:ext cx="1669366" cy="651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6200" y="1930050"/>
            <a:ext cx="7132477" cy="341567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4"/>
          <p:cNvSpPr txBox="1"/>
          <p:nvPr/>
        </p:nvSpPr>
        <p:spPr>
          <a:xfrm>
            <a:off x="753900" y="1937550"/>
            <a:ext cx="3879900" cy="28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160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i="0" lang="en-US" sz="1800" u="none" cap="none" strike="noStrike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Tương tự bài trước, nhưng có thêm khoảng cách giữa khối màu đỏ với 2 khối còn lại là </a:t>
            </a:r>
            <a:r>
              <a:rPr b="1" i="0" lang="en-US" sz="1800" u="none" cap="none" strike="noStrike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15px</a:t>
            </a:r>
            <a:r>
              <a:rPr i="0" lang="en-US" sz="1800" u="none" cap="none" strike="noStrike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i="0" sz="1800" u="none" cap="none" strike="noStrike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EFEFE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717452" y="1277164"/>
            <a:ext cx="1075709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Bài tập thực hành 3</a:t>
            </a:r>
            <a:endParaRPr b="0" i="0" sz="30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23" name="Google Shape;22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770101"/>
            <a:ext cx="1669366" cy="651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2300" y="1853850"/>
            <a:ext cx="7027343" cy="338636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5"/>
          <p:cNvSpPr txBox="1"/>
          <p:nvPr/>
        </p:nvSpPr>
        <p:spPr>
          <a:xfrm>
            <a:off x="753900" y="1937550"/>
            <a:ext cx="3879900" cy="28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erriweather"/>
              <a:buChar char="●"/>
            </a:pPr>
            <a:r>
              <a:rPr i="0" lang="en-US" sz="1800" u="none" cap="none" strike="noStrike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Code giao diện 3 cột tương tự trong ảnh.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erriweather"/>
              <a:buChar char="●"/>
            </a:pPr>
            <a:r>
              <a:rPr i="0" lang="en-US" sz="1800" u="none" cap="none" strike="noStrike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Chiều rộng 3 cột bằng nhau.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1800"/>
              <a:buFont typeface="Merriweather"/>
              <a:buChar char="●"/>
            </a:pPr>
            <a:r>
              <a:rPr i="0" lang="en-US" sz="1800" u="none" cap="none" strike="noStrike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Nội dung vừa khít với chiều rộng của trình duyệt.</a:t>
            </a:r>
            <a:endParaRPr i="0" sz="1800" u="none" cap="none" strike="noStrike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EFEFEF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6"/>
          <p:cNvSpPr txBox="1"/>
          <p:nvPr/>
        </p:nvSpPr>
        <p:spPr>
          <a:xfrm>
            <a:off x="717452" y="1277164"/>
            <a:ext cx="1075709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Bài tập thực hành 4</a:t>
            </a:r>
            <a:endParaRPr b="0" i="0" sz="30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34" name="Google Shape;2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770101"/>
            <a:ext cx="1669366" cy="651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5800" y="1861349"/>
            <a:ext cx="7078308" cy="382689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6"/>
          <p:cNvSpPr txBox="1"/>
          <p:nvPr/>
        </p:nvSpPr>
        <p:spPr>
          <a:xfrm>
            <a:off x="753900" y="1937550"/>
            <a:ext cx="3879900" cy="28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i="0" lang="en-US" sz="1800" u="none" cap="none" strike="noStrike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Tương tự bài trước, nhưng có thêm khoảng cách giữa các khối là </a:t>
            </a:r>
            <a:r>
              <a:rPr b="1" i="0" lang="en-US" sz="1800" u="none" cap="none" strike="noStrike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15px</a:t>
            </a:r>
            <a:r>
              <a:rPr i="0" lang="en-US" sz="1800" u="none" cap="none" strike="noStrike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i="0" sz="1800" u="none" cap="none" strike="noStrike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EFEFE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7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7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7"/>
          <p:cNvSpPr txBox="1"/>
          <p:nvPr/>
        </p:nvSpPr>
        <p:spPr>
          <a:xfrm>
            <a:off x="717452" y="1277164"/>
            <a:ext cx="1075709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Bài tập thực hành 5</a:t>
            </a:r>
            <a:endParaRPr b="0" i="0" sz="30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45" name="Google Shape;24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770101"/>
            <a:ext cx="1669366" cy="651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700" y="1962258"/>
            <a:ext cx="10886599" cy="33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EFEFEF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/>
          <p:nvPr/>
        </p:nvSpPr>
        <p:spPr>
          <a:xfrm>
            <a:off x="717452" y="984568"/>
            <a:ext cx="1195800" cy="456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8"/>
          <p:cNvSpPr/>
          <p:nvPr/>
        </p:nvSpPr>
        <p:spPr>
          <a:xfrm>
            <a:off x="1913206" y="984568"/>
            <a:ext cx="1195800" cy="456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8"/>
          <p:cNvSpPr/>
          <p:nvPr/>
        </p:nvSpPr>
        <p:spPr>
          <a:xfrm>
            <a:off x="3108960" y="984567"/>
            <a:ext cx="1195800" cy="456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8"/>
          <p:cNvSpPr txBox="1"/>
          <p:nvPr/>
        </p:nvSpPr>
        <p:spPr>
          <a:xfrm>
            <a:off x="717452" y="1277164"/>
            <a:ext cx="1075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Bài tập thực hành </a:t>
            </a:r>
            <a:r>
              <a:rPr lang="en-US" sz="3200">
                <a:latin typeface="Merriweather"/>
                <a:ea typeface="Merriweather"/>
                <a:cs typeface="Merriweather"/>
                <a:sym typeface="Merriweather"/>
              </a:rPr>
              <a:t>6</a:t>
            </a:r>
            <a:endParaRPr b="0" i="0" sz="30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55" name="Google Shape;2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675" y="2078263"/>
            <a:ext cx="9772650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EFEFE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9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9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9"/>
          <p:cNvSpPr txBox="1"/>
          <p:nvPr/>
        </p:nvSpPr>
        <p:spPr>
          <a:xfrm>
            <a:off x="717452" y="1277164"/>
            <a:ext cx="1075709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Bài Tập Về Nhà</a:t>
            </a:r>
            <a:endParaRPr b="0" i="0" sz="48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64" name="Google Shape;26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770101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9"/>
          <p:cNvSpPr/>
          <p:nvPr/>
        </p:nvSpPr>
        <p:spPr>
          <a:xfrm>
            <a:off x="717450" y="2197025"/>
            <a:ext cx="10329300" cy="3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i="0" lang="en-US" sz="1800" u="none" cap="none" strike="noStrike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Làm l</a:t>
            </a: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ại </a:t>
            </a:r>
            <a:r>
              <a:rPr i="0" lang="en-US" sz="1800" u="none" cap="none" strike="noStrike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 bài tập </a:t>
            </a:r>
            <a:r>
              <a:rPr b="1" i="0" lang="en-US" sz="1800" u="none" cap="none" strike="noStrike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Image Gallery</a:t>
            </a:r>
            <a:r>
              <a:rPr i="0" lang="en-US" sz="1800" u="none" cap="none" strike="noStrike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 trong phần </a:t>
            </a:r>
            <a:r>
              <a:rPr b="1" i="0" lang="en-US" sz="1800" u="none" cap="none" strike="noStrike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CSS Layout</a:t>
            </a: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 sử dụng </a:t>
            </a:r>
            <a:r>
              <a:rPr b="1"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grid</a:t>
            </a: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b="1"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flex</a:t>
            </a: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, mỗi bức ảnh sẽ link tới trang chi tiết, trang chi tiết sẽ chia bố cục thành 2 cột,có chứa image, text. Các trang đều phải có navbar và footer, đều phải sử dụng flex và grid, navbar và footer thiết kế chuẩn chỉ…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Làm Bài tập thực hành số 6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Xem trước lý thuyết phần </a:t>
            </a:r>
            <a:r>
              <a:rPr b="1"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Tạo hiệu ứng động bằng CSS.</a:t>
            </a:r>
            <a:endParaRPr b="1"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6087927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/>
          <p:nvPr/>
        </p:nvSpPr>
        <p:spPr>
          <a:xfrm>
            <a:off x="0" y="0"/>
            <a:ext cx="12192000" cy="687266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717452" y="1404719"/>
            <a:ext cx="107570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fffdfdfdf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717452" y="1337607"/>
            <a:ext cx="10757100" cy="4443000"/>
          </a:xfrm>
          <a:prstGeom prst="rect">
            <a:avLst/>
          </a:prstGeom>
          <a:solidFill>
            <a:srgbClr val="D5DB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717448" y="1404719"/>
            <a:ext cx="1075709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CSS Grid Layout?</a:t>
            </a:r>
            <a:endParaRPr b="0" i="0" sz="30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739149" y="2136048"/>
            <a:ext cx="5768159" cy="3282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Xây dựng bố cục cho layout mạnh nhất của css</a:t>
            </a:r>
            <a:endParaRPr b="0" i="0" sz="1800" u="none" cap="none" strike="noStrike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Nó là hệ thống 2 chiều, xử lý cả cột và hang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Áp dụng grid cho phần tử cha -&gt;Phần tử cha là thùng chứa lưới còn các mục con thành các mục của lưới</a:t>
            </a:r>
            <a:endParaRPr b="0" i="0" sz="1800" u="none" cap="none" strike="noStrike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8" name="Google Shape;10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3887" y="2266036"/>
            <a:ext cx="4958964" cy="2270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0" y="0"/>
            <a:ext cx="12192000" cy="687266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729450" y="1318650"/>
            <a:ext cx="10745098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en-US" sz="3000" u="none" cap="none" strike="noStrik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Khai báo</a:t>
            </a:r>
            <a:r>
              <a:rPr lang="en-US" sz="3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 css grid cho phần tử cha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18" name="Google Shape;11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2485234"/>
            <a:ext cx="5574125" cy="235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5832" y="2485234"/>
            <a:ext cx="4678716" cy="109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 txBox="1"/>
          <p:nvPr/>
        </p:nvSpPr>
        <p:spPr>
          <a:xfrm>
            <a:off x="729450" y="2074985"/>
            <a:ext cx="55741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6795833" y="2072855"/>
            <a:ext cx="46667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729450" y="5169877"/>
            <a:ext cx="1074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Lưu ý: các thành phần con sẽ không bị ảnh hưởng bởi grid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0" y="0"/>
            <a:ext cx="12192000" cy="687266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729450" y="1318650"/>
            <a:ext cx="10067504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3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CSS Grid Container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1062300" y="1853850"/>
            <a:ext cx="10067400" cy="45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grid-template-columns Property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grid-template-rows Property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justify-content Property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erriweather"/>
              <a:buChar char="-"/>
            </a:pP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space-evenly, space-around, space-between, center, start, end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align-content Property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erriweather"/>
              <a:buChar char="-"/>
            </a:pP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space-evenly, space-around, space-between, center, start, end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>
            <a:off x="717452" y="984568"/>
            <a:ext cx="1195800" cy="456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1913206" y="984568"/>
            <a:ext cx="1195800" cy="456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3108960" y="984567"/>
            <a:ext cx="1195800" cy="456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0" y="0"/>
            <a:ext cx="12192000" cy="68730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729450" y="1318650"/>
            <a:ext cx="100674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Child Elements (Items)</a:t>
            </a:r>
            <a:endParaRPr sz="30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t/>
            </a:r>
            <a:endParaRPr sz="30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829500" y="2125050"/>
            <a:ext cx="10533000" cy="4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grid-column-start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grid-column-end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grid-row-start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grid-row-end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grid-column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grid-row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grid-area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Naming Grid Items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/>
          <p:nvPr/>
        </p:nvSpPr>
        <p:spPr>
          <a:xfrm>
            <a:off x="717452" y="984568"/>
            <a:ext cx="1195800" cy="456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1913206" y="984568"/>
            <a:ext cx="1195800" cy="456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3108960" y="984567"/>
            <a:ext cx="1195800" cy="456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0" y="0"/>
            <a:ext cx="12192000" cy="68730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729450" y="1318650"/>
            <a:ext cx="10439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en-US" sz="3000" u="none" cap="none" strike="noStrik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Grid line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52" name="Google Shape;15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8755" y="1853850"/>
            <a:ext cx="5894495" cy="45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847777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9"/>
          <p:cNvSpPr/>
          <p:nvPr/>
        </p:nvSpPr>
        <p:spPr>
          <a:xfrm>
            <a:off x="0" y="0"/>
            <a:ext cx="12192000" cy="687266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71745" y="1881613"/>
            <a:ext cx="4848522" cy="486881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 txBox="1"/>
          <p:nvPr/>
        </p:nvSpPr>
        <p:spPr>
          <a:xfrm>
            <a:off x="717450" y="1327595"/>
            <a:ext cx="4901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Grid Columns</a:t>
            </a:r>
            <a:endParaRPr b="1" i="0" sz="30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0" y="0"/>
            <a:ext cx="12192000" cy="687266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0295" y="1905770"/>
            <a:ext cx="5951403" cy="448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0"/>
          <p:cNvSpPr txBox="1"/>
          <p:nvPr/>
        </p:nvSpPr>
        <p:spPr>
          <a:xfrm>
            <a:off x="717450" y="1239121"/>
            <a:ext cx="48057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Grid Rows</a:t>
            </a:r>
            <a:endParaRPr sz="30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0" y="0"/>
            <a:ext cx="12192000" cy="687266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0150" y="1862620"/>
            <a:ext cx="5771709" cy="461136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 txBox="1"/>
          <p:nvPr/>
        </p:nvSpPr>
        <p:spPr>
          <a:xfrm>
            <a:off x="717450" y="1175327"/>
            <a:ext cx="43617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Grid – gaps</a:t>
            </a:r>
            <a:endParaRPr sz="30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30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