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93a9db1c0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93a9db1c0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93a9db1c0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793a9db1c0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93a9db1c0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93a9db1c0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93a9db1c0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793a9db1c0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93a9db1c0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793a9db1c0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17452" y="1160244"/>
            <a:ext cx="10757096" cy="216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erriweather"/>
              <a:buNone/>
            </a:pPr>
            <a:r>
              <a:rPr b="1" lang="en-US" sz="4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br>
              <a:rPr b="1" lang="en-US" sz="3000">
                <a:solidFill>
                  <a:schemeClr val="dk1"/>
                </a:solidFill>
              </a:rPr>
            </a:br>
            <a:r>
              <a:rPr b="1" lang="en-US" sz="3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 7 – Javascript cơ bản: Variable, Function</a:t>
            </a:r>
            <a:endParaRPr sz="3000"/>
          </a:p>
        </p:txBody>
      </p:sp>
      <p:sp>
        <p:nvSpPr>
          <p:cNvPr id="89" name="Google Shape;89;p13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6137" y="3020667"/>
            <a:ext cx="6734175" cy="249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717450" y="1252328"/>
            <a:ext cx="10757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</a:t>
            </a:r>
            <a:endParaRPr b="1" sz="4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717450" y="1252328"/>
            <a:ext cx="10757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1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877400" y="2166625"/>
            <a:ext cx="4476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Đâu là tên biến hợp lệ?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984825" y="2811250"/>
            <a:ext cx="40647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$usd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test123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userName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docker7890-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_self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1a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string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first_name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5488375" y="2927850"/>
            <a:ext cx="40647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let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variable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Object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my-name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can’t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error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Person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numBer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717450" y="1252328"/>
            <a:ext cx="10757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2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877400" y="2166625"/>
            <a:ext cx="2542800" cy="167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let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=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1;</a:t>
            </a:r>
            <a:endParaRPr b="1"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=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22;</a:t>
            </a:r>
            <a:endParaRPr b="1"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let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name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= "</a:t>
            </a:r>
            <a:r>
              <a:rPr lang="en-US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John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"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420050" y="2166625"/>
            <a:ext cx="4064700" cy="368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b + a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AutoNum type="arabicPeriod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name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name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b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AutoNum type="arabicPeriod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b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name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name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AutoNum type="arabicPeriod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name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b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name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b)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7484750" y="2159825"/>
            <a:ext cx="4333200" cy="368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`Hello ${name}`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`${name} + 1`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`${name + 1}`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`${name + a}`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`a + b = ${a + b}`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`a + b = ${1 + 2}`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`1 + 2 = ${1 + 2}`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`1 + 2 = ${a + b}`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717450" y="1252328"/>
            <a:ext cx="10757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3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895300" y="2023375"/>
            <a:ext cx="50316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Kết quả của những biểu thức sau?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002725" y="2668000"/>
            <a:ext cx="3652800" cy="349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b="1" sz="1800">
              <a:solidFill>
                <a:srgbClr val="6AA4C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-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true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false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/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"3"</a:t>
            </a:r>
            <a:endParaRPr sz="1800">
              <a:solidFill>
                <a:srgbClr val="EB56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"2"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*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"3"</a:t>
            </a:r>
            <a:endParaRPr sz="1800">
              <a:solidFill>
                <a:srgbClr val="EB56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"px"</a:t>
            </a:r>
            <a:endParaRPr sz="1800">
              <a:solidFill>
                <a:srgbClr val="EB56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"$"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 4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"4"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-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5323400" y="2668000"/>
            <a:ext cx="3813900" cy="349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 startAt="9"/>
            </a:pP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"4px"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-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 startAt="9"/>
            </a:pP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/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 startAt="9"/>
            </a:pP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"-9"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 startAt="9"/>
            </a:pP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"-9"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-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null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 startAt="9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undefined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typeof(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 startAt="9"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typeof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 "9"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717450" y="2165525"/>
            <a:ext cx="7340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Viết Function thực hiện những thao tác sau (gọi từ Console)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717450" y="1327600"/>
            <a:ext cx="6911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717450" y="2660225"/>
            <a:ext cx="108330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Hiển thị thông báo ra màn hình: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Xin chào các bạn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Hiển thị thông báo ra màn hình: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Xin chào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(với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là một chuỗi bất kỳ, nhập vào tham số khi gọi hàm).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Hiển thị thông báo ra màn hình: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Xin chào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"X"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(với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là một chuỗi bất kỳ, nhập vào tham số khi gọi hàm).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Hiển thị kết quả phép tính tổng 2 số (được truyền vào khi gọi hàm).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Hiển thị kết quả phép tính bình phương 1 số (được truyền vào khi gọi hàm).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AutoNum type="arabicPeriod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Hiển thị ra thế kỷ của 1 năm (số năm được truyền vào khi gọi hàm, là 1 số nguyên dương).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717450" y="1327600"/>
            <a:ext cx="6911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717450" y="1327600"/>
            <a:ext cx="6911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805775" y="2327775"/>
            <a:ext cx="103137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Ôn lại lý thuyết Javascript cơ bản đến phần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Học và làm bài tập phần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Vòng lặp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17452" y="1404719"/>
            <a:ext cx="10757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fffdfdfdf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17450" y="1404723"/>
            <a:ext cx="10757100" cy="6516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17452" y="14047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Giới thiệu về ECMAScript 6  (ES6) - ECMAScript 2015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17450" y="2345675"/>
            <a:ext cx="107571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Bổ sung thêm một số tính năng mới so với Javascript phiên bản cũ (ES5): let, const, …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Hiện đã được hỗ trợ trên hầu hết các trình duyệt phổ biến.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280" y="3597675"/>
            <a:ext cx="10313449" cy="17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17452" y="164011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Sử dụng let và const thay cho var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77400" y="2453125"/>
            <a:ext cx="103677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Để khai báo biến thì sử dụng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let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Để khai báo hằng số (constant - biến không thay đổi giá trị trong toàn bộ chương trình) thì sử dụng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const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Với những giá trị khó nhớ, khó hiểu hoặc dùng đi dùng lại nhiều lần thì cũng nên dùng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const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. Trong trường hợp này biến const thường được đặt theo kiểu viết hoa toàn bộ, ví dụ: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const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PRIMARY_COLOR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=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'</a:t>
            </a:r>
            <a:r>
              <a:rPr lang="en-US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#FF7F00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'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b="1"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17452" y="164011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Khác biệt giữa var và let</a:t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877400" y="2471025"/>
            <a:ext cx="30261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var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không có block scope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90450" y="3146950"/>
            <a:ext cx="3000000" cy="30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var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i =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; i &lt;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; i++) {</a:t>
            </a:r>
            <a:b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// ...</a:t>
            </a:r>
            <a:endParaRPr sz="1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alert(i);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428250" y="2488875"/>
            <a:ext cx="27039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có block scope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428250" y="3238750"/>
            <a:ext cx="2703900" cy="29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i =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; i &lt;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>
                <a:solidFill>
                  <a:srgbClr val="6AA4C8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; i++) {</a:t>
            </a:r>
            <a:b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// ...</a:t>
            </a:r>
            <a:endParaRPr sz="1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alert(i);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34150" y="1450375"/>
            <a:ext cx="107403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Khác biệt giữa var và let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859500" y="2381500"/>
            <a:ext cx="4243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Khai báo biến bằng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var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có hoisted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966925" y="3169375"/>
            <a:ext cx="3581100" cy="257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sayHi() {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   phrase = '</a:t>
            </a:r>
            <a:r>
              <a:rPr lang="en-US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Hello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';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   alert(</a:t>
            </a:r>
            <a:r>
              <a:rPr lang="en-US" sz="180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</a:rPr>
              <a:t>phrase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-US" sz="180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 var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phrase;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sayHi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();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302925" y="2381500"/>
            <a:ext cx="478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Khai báo biến bằng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let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không hoisted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481950" y="3187050"/>
            <a:ext cx="3760200" cy="257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sayHi()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phrase =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'Hello'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alert(phrase);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let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phrase;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sayHi();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Template literals (Template strings)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17450" y="2194550"/>
            <a:ext cx="10757100" cy="24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Khai báo chuỗi sử dụng ký tự </a:t>
            </a:r>
            <a:r>
              <a:rPr i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back-tick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 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thay cho ký tự </a:t>
            </a:r>
            <a:r>
              <a:rPr i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ngoặc đơn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hay </a:t>
            </a:r>
            <a:r>
              <a:rPr i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ngoặc kép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Khi khai báo chuỗi kiểu này có thể viết chuỗi trong nhiều dòng và có thể dùng dấu </a:t>
            </a:r>
            <a:r>
              <a:rPr i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ngoặc đơn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hay </a:t>
            </a:r>
            <a:r>
              <a:rPr i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ngoặc kép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trong chuỗi thoải mái không cần </a:t>
            </a:r>
            <a:r>
              <a:rPr i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escape character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Có thể dùng các biến, biểu thức ngay trong chuỗi với cú pháp như sau: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</a:t>
            </a: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string text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${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expression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string text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`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 default values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97400" y="2274050"/>
            <a:ext cx="105972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sendEmail(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message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=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"Không có nội dung"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": 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+ </a:t>
            </a:r>
            <a:r>
              <a:rPr b="1"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message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sendEmail(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"LinhLee"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Arrow function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823675" y="2005475"/>
            <a:ext cx="106509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Tạo hàm với cú pháp ngắn gọn hơn.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Không có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this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và 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arguments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Không gọi được với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new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920425" y="3661775"/>
            <a:ext cx="3384300" cy="1754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sum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=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function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(a, b)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return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a + b;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497150" y="3670750"/>
            <a:ext cx="3240900" cy="1754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sum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=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(a, b) =&gt; a + b;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4673475" y="4404875"/>
            <a:ext cx="5550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Callback function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895300" y="2363600"/>
            <a:ext cx="4386900" cy="335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ask(question, yes, no)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if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(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confirm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(question))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yes();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}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else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no();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}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6186725" y="2371375"/>
            <a:ext cx="4386900" cy="335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showOk()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"Bạn đã chọn đồng ý"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showCancel() {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sz="1800">
                <a:solidFill>
                  <a:srgbClr val="1A9988"/>
                </a:solidFill>
                <a:latin typeface="Merriweather"/>
                <a:ea typeface="Merriweather"/>
                <a:cs typeface="Merriweather"/>
                <a:sym typeface="Merriweather"/>
              </a:rPr>
              <a:t>alert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"Bạn đã hủy chọn"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);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ask(</a:t>
            </a:r>
            <a:r>
              <a:rPr lang="en-US" sz="1800">
                <a:solidFill>
                  <a:srgbClr val="EB5600"/>
                </a:solidFill>
                <a:latin typeface="Merriweather"/>
                <a:ea typeface="Merriweather"/>
                <a:cs typeface="Merriweather"/>
                <a:sym typeface="Merriweather"/>
              </a:rPr>
              <a:t>"Bạn đồng ý hay không?"</a:t>
            </a:r>
            <a:r>
              <a:rPr lang="en-US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, showOk, showCancel);</a:t>
            </a:r>
            <a:endParaRPr sz="1800">
              <a:solidFill>
                <a:srgbClr val="1A99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