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font" Target="fonts/Raleway-regular.fntdata"/><Relationship Id="rId22" Type="http://schemas.openxmlformats.org/officeDocument/2006/relationships/font" Target="fonts/Merriweather-boldItalic.fntdata"/><Relationship Id="rId10" Type="http://schemas.openxmlformats.org/officeDocument/2006/relationships/slide" Target="slides/slide6.xml"/><Relationship Id="rId21" Type="http://schemas.openxmlformats.org/officeDocument/2006/relationships/font" Target="fonts/Merriweather-italic.fntdata"/><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slide" Target="slides/slide1.xml"/><Relationship Id="rId19" Type="http://schemas.openxmlformats.org/officeDocument/2006/relationships/font" Target="fonts/Merriweather-regular.fntdata"/><Relationship Id="rId6" Type="http://schemas.openxmlformats.org/officeDocument/2006/relationships/slide" Target="slides/slide2.xml"/><Relationship Id="rId18"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20754e5d4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20754e5d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56eff045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56eff04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0b5fe77e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0b5fe77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2154d27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2154d27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2154d2788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2154d278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erriweather"/>
                <a:ea typeface="Merriweather"/>
                <a:cs typeface="Merriweather"/>
                <a:sym typeface="Merriweather"/>
              </a:rPr>
              <a:t>Web Front End cho người mới</a:t>
            </a:r>
            <a:endParaRPr sz="3000">
              <a:latin typeface="Merriweather"/>
              <a:ea typeface="Merriweather"/>
              <a:cs typeface="Merriweather"/>
              <a:sym typeface="Merriweather"/>
            </a:endParaRPr>
          </a:p>
        </p:txBody>
      </p:sp>
      <p:pic>
        <p:nvPicPr>
          <p:cNvPr id="87" name="Google Shape;87;p13"/>
          <p:cNvPicPr preferRelativeResize="0"/>
          <p:nvPr/>
        </p:nvPicPr>
        <p:blipFill>
          <a:blip r:embed="rId3">
            <a:alphaModFix/>
          </a:blip>
          <a:stretch>
            <a:fillRect/>
          </a:stretch>
        </p:blipFill>
        <p:spPr>
          <a:xfrm>
            <a:off x="7747700" y="4584600"/>
            <a:ext cx="1275825" cy="408275"/>
          </a:xfrm>
          <a:prstGeom prst="rect">
            <a:avLst/>
          </a:prstGeom>
          <a:noFill/>
          <a:ln>
            <a:noFill/>
          </a:ln>
        </p:spPr>
      </p:pic>
      <p:sp>
        <p:nvSpPr>
          <p:cNvPr id="88" name="Google Shape;88;p13"/>
          <p:cNvSpPr txBox="1"/>
          <p:nvPr/>
        </p:nvSpPr>
        <p:spPr>
          <a:xfrm>
            <a:off x="727952" y="2061000"/>
            <a:ext cx="7688100" cy="5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595959"/>
                </a:solidFill>
                <a:latin typeface="Merriweather"/>
                <a:ea typeface="Merriweather"/>
                <a:cs typeface="Merriweather"/>
                <a:sym typeface="Merriweather"/>
              </a:rPr>
              <a:t>Phần 6 - </a:t>
            </a:r>
            <a:r>
              <a:rPr lang="en" sz="2400">
                <a:solidFill>
                  <a:srgbClr val="595959"/>
                </a:solidFill>
                <a:latin typeface="Merriweather"/>
                <a:ea typeface="Merriweather"/>
                <a:cs typeface="Merriweather"/>
                <a:sym typeface="Merriweather"/>
              </a:rPr>
              <a:t>Ki</a:t>
            </a:r>
            <a:r>
              <a:rPr lang="en" sz="2400">
                <a:solidFill>
                  <a:srgbClr val="595959"/>
                </a:solidFill>
                <a:latin typeface="Merriweather"/>
                <a:ea typeface="Merriweather"/>
                <a:cs typeface="Merriweather"/>
                <a:sym typeface="Merriweather"/>
              </a:rPr>
              <a:t>ểm tra HTML CSS cơ bản</a:t>
            </a:r>
            <a:endParaRPr sz="2400">
              <a:solidFill>
                <a:srgbClr val="595959"/>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erriweather"/>
                <a:ea typeface="Merriweather"/>
                <a:cs typeface="Merriweather"/>
                <a:sym typeface="Merriweather"/>
              </a:rPr>
              <a:t>Lý thuyết</a:t>
            </a:r>
            <a:endParaRPr sz="1800">
              <a:latin typeface="Merriweather"/>
              <a:ea typeface="Merriweather"/>
              <a:cs typeface="Merriweather"/>
              <a:sym typeface="Merriweather"/>
            </a:endParaRPr>
          </a:p>
        </p:txBody>
      </p:sp>
      <p:sp>
        <p:nvSpPr>
          <p:cNvPr id="94" name="Google Shape;94;p14"/>
          <p:cNvSpPr txBox="1"/>
          <p:nvPr>
            <p:ph idx="1" type="body"/>
          </p:nvPr>
        </p:nvSpPr>
        <p:spPr>
          <a:xfrm>
            <a:off x="753900" y="1937550"/>
            <a:ext cx="7509600" cy="2844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400">
                <a:latin typeface="Arial"/>
                <a:ea typeface="Arial"/>
                <a:cs typeface="Arial"/>
                <a:sym typeface="Arial"/>
              </a:rPr>
              <a:t>Làm bài tập trắc nghiệm trên Quizizz.</a:t>
            </a:r>
            <a:endParaRPr sz="1200">
              <a:latin typeface="Arial"/>
              <a:ea typeface="Arial"/>
              <a:cs typeface="Arial"/>
              <a:sym typeface="Arial"/>
            </a:endParaRPr>
          </a:p>
        </p:txBody>
      </p:sp>
      <p:pic>
        <p:nvPicPr>
          <p:cNvPr id="95" name="Google Shape;95;p14"/>
          <p:cNvPicPr preferRelativeResize="0"/>
          <p:nvPr/>
        </p:nvPicPr>
        <p:blipFill>
          <a:blip r:embed="rId3">
            <a:alphaModFix/>
          </a:blip>
          <a:stretch>
            <a:fillRect/>
          </a:stretch>
        </p:blipFill>
        <p:spPr>
          <a:xfrm>
            <a:off x="7747700" y="4584600"/>
            <a:ext cx="1275825" cy="408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erriweather"/>
                <a:ea typeface="Merriweather"/>
                <a:cs typeface="Merriweather"/>
                <a:sym typeface="Merriweather"/>
              </a:rPr>
              <a:t>Thực hành</a:t>
            </a:r>
            <a:endParaRPr sz="1800">
              <a:latin typeface="Merriweather"/>
              <a:ea typeface="Merriweather"/>
              <a:cs typeface="Merriweather"/>
              <a:sym typeface="Merriweather"/>
            </a:endParaRPr>
          </a:p>
        </p:txBody>
      </p:sp>
      <p:sp>
        <p:nvSpPr>
          <p:cNvPr id="101" name="Google Shape;101;p15"/>
          <p:cNvSpPr txBox="1"/>
          <p:nvPr>
            <p:ph idx="1" type="body"/>
          </p:nvPr>
        </p:nvSpPr>
        <p:spPr>
          <a:xfrm>
            <a:off x="753900" y="1937550"/>
            <a:ext cx="7747800" cy="284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latin typeface="Arial"/>
                <a:ea typeface="Arial"/>
                <a:cs typeface="Arial"/>
                <a:sym typeface="Arial"/>
              </a:rPr>
              <a:t>Tạo 1 website gồm 7 trang: </a:t>
            </a:r>
            <a:endParaRPr sz="1400">
              <a:latin typeface="Arial"/>
              <a:ea typeface="Arial"/>
              <a:cs typeface="Arial"/>
              <a:sym typeface="Arial"/>
            </a:endParaRPr>
          </a:p>
          <a:p>
            <a:pPr indent="-317500" lvl="0" marL="457200" rtl="0" algn="l">
              <a:lnSpc>
                <a:spcPct val="150000"/>
              </a:lnSpc>
              <a:spcBef>
                <a:spcPts val="1600"/>
              </a:spcBef>
              <a:spcAft>
                <a:spcPts val="0"/>
              </a:spcAft>
              <a:buSzPts val="1400"/>
              <a:buFont typeface="Arial"/>
              <a:buChar char="●"/>
            </a:pPr>
            <a:r>
              <a:rPr lang="en" sz="1400">
                <a:latin typeface="Arial"/>
                <a:ea typeface="Arial"/>
                <a:cs typeface="Arial"/>
                <a:sym typeface="Arial"/>
              </a:rPr>
              <a:t>Trang chủ: Hiển thị danh sách 6 loại Động vật, Thực vật hoặc Địa danh bao gồm Tên, Hình ảnh. Trình bày 3 ảnh trên 1 hàng và khi di chuột lên ảnh đều phải có hiệu ứng hover (có transition). Ảnh và Tên đều bấm vào được và trỏ sang trang Chi tiết tương ứng.</a:t>
            </a:r>
            <a:endParaRPr sz="1400">
              <a:latin typeface="Arial"/>
              <a:ea typeface="Arial"/>
              <a:cs typeface="Arial"/>
              <a:sym typeface="Arial"/>
            </a:endParaRPr>
          </a:p>
          <a:p>
            <a:pPr indent="-317500" lvl="0" marL="457200" rtl="0" algn="l">
              <a:lnSpc>
                <a:spcPct val="150000"/>
              </a:lnSpc>
              <a:spcBef>
                <a:spcPts val="0"/>
              </a:spcBef>
              <a:spcAft>
                <a:spcPts val="0"/>
              </a:spcAft>
              <a:buSzPts val="1400"/>
              <a:buFont typeface="Arial"/>
              <a:buChar char="●"/>
            </a:pPr>
            <a:r>
              <a:rPr lang="en" sz="1400">
                <a:latin typeface="Arial"/>
                <a:ea typeface="Arial"/>
                <a:cs typeface="Arial"/>
                <a:sym typeface="Arial"/>
              </a:rPr>
              <a:t>Trang Chi tiết (6 trang): Hiển thị thêm thông tin chi tiết của Động vật, Thực vật hoặc Địa danh vừa bấm vào bao gồm Tên, Mô tả chi tiết (ít nhất 2 đề mục và 2 đoạn văn), Ảnh minh họa (ít nhất 2 ảnh khác nhau).</a:t>
            </a:r>
            <a:endParaRPr sz="1400">
              <a:latin typeface="Arial"/>
              <a:ea typeface="Arial"/>
              <a:cs typeface="Arial"/>
              <a:sym typeface="Arial"/>
            </a:endParaRPr>
          </a:p>
          <a:p>
            <a:pPr indent="0" lvl="0" marL="0" rtl="0" algn="l">
              <a:lnSpc>
                <a:spcPct val="150000"/>
              </a:lnSpc>
              <a:spcBef>
                <a:spcPts val="1600"/>
              </a:spcBef>
              <a:spcAft>
                <a:spcPts val="1600"/>
              </a:spcAft>
              <a:buNone/>
            </a:pPr>
            <a:r>
              <a:t/>
            </a:r>
            <a:endParaRPr sz="1400">
              <a:latin typeface="Arial"/>
              <a:ea typeface="Arial"/>
              <a:cs typeface="Arial"/>
              <a:sym typeface="Arial"/>
            </a:endParaRPr>
          </a:p>
        </p:txBody>
      </p:sp>
      <p:pic>
        <p:nvPicPr>
          <p:cNvPr id="102" name="Google Shape;102;p15"/>
          <p:cNvPicPr preferRelativeResize="0"/>
          <p:nvPr/>
        </p:nvPicPr>
        <p:blipFill>
          <a:blip r:embed="rId3">
            <a:alphaModFix/>
          </a:blip>
          <a:stretch>
            <a:fillRect/>
          </a:stretch>
        </p:blipFill>
        <p:spPr>
          <a:xfrm>
            <a:off x="7747700" y="4584600"/>
            <a:ext cx="1275825" cy="408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erriweather"/>
                <a:ea typeface="Merriweather"/>
                <a:cs typeface="Merriweather"/>
                <a:sym typeface="Merriweather"/>
              </a:rPr>
              <a:t>Thang đi</a:t>
            </a:r>
            <a:r>
              <a:rPr lang="en" sz="1800">
                <a:latin typeface="Merriweather"/>
                <a:ea typeface="Merriweather"/>
                <a:cs typeface="Merriweather"/>
                <a:sym typeface="Merriweather"/>
              </a:rPr>
              <a:t>ểm thực hành</a:t>
            </a:r>
            <a:endParaRPr sz="1800">
              <a:latin typeface="Merriweather"/>
              <a:ea typeface="Merriweather"/>
              <a:cs typeface="Merriweather"/>
              <a:sym typeface="Merriweather"/>
            </a:endParaRPr>
          </a:p>
        </p:txBody>
      </p:sp>
      <p:sp>
        <p:nvSpPr>
          <p:cNvPr id="108" name="Google Shape;108;p16"/>
          <p:cNvSpPr txBox="1"/>
          <p:nvPr>
            <p:ph idx="1" type="body"/>
          </p:nvPr>
        </p:nvSpPr>
        <p:spPr>
          <a:xfrm>
            <a:off x="753900" y="1937550"/>
            <a:ext cx="8004300" cy="2844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Arial"/>
              <a:buChar char="●"/>
            </a:pPr>
            <a:r>
              <a:rPr lang="en" sz="1400">
                <a:latin typeface="Arial"/>
                <a:ea typeface="Arial"/>
                <a:cs typeface="Arial"/>
                <a:sym typeface="Arial"/>
              </a:rPr>
              <a:t>Đủ 7 trang và nội dung của các trang: </a:t>
            </a:r>
            <a:r>
              <a:rPr b="1" lang="en" sz="1400">
                <a:latin typeface="Arial"/>
                <a:ea typeface="Arial"/>
                <a:cs typeface="Arial"/>
                <a:sym typeface="Arial"/>
              </a:rPr>
              <a:t>6 điểm</a:t>
            </a:r>
            <a:r>
              <a:rPr lang="en" sz="1400">
                <a:latin typeface="Arial"/>
                <a:ea typeface="Arial"/>
                <a:cs typeface="Arial"/>
                <a:sym typeface="Arial"/>
              </a:rPr>
              <a:t>.</a:t>
            </a:r>
            <a:endParaRPr sz="1400">
              <a:latin typeface="Arial"/>
              <a:ea typeface="Arial"/>
              <a:cs typeface="Arial"/>
              <a:sym typeface="Arial"/>
            </a:endParaRPr>
          </a:p>
          <a:p>
            <a:pPr indent="-317500" lvl="0" marL="457200" rtl="0" algn="l">
              <a:lnSpc>
                <a:spcPct val="150000"/>
              </a:lnSpc>
              <a:spcBef>
                <a:spcPts val="0"/>
              </a:spcBef>
              <a:spcAft>
                <a:spcPts val="0"/>
              </a:spcAft>
              <a:buSzPts val="1400"/>
              <a:buFont typeface="Arial"/>
              <a:buChar char="●"/>
            </a:pPr>
            <a:r>
              <a:rPr lang="en" sz="1400">
                <a:latin typeface="Arial"/>
                <a:ea typeface="Arial"/>
                <a:cs typeface="Arial"/>
                <a:sym typeface="Arial"/>
              </a:rPr>
              <a:t>Có favicon trên các trang (giống nhau), mỗi trang có tiêu đề riêng (tiêu đề tab và h1), các trang chi tiết có nút back bấm vào để quay lại trang chủ: </a:t>
            </a:r>
            <a:r>
              <a:rPr b="1" lang="en" sz="1400">
                <a:latin typeface="Arial"/>
                <a:ea typeface="Arial"/>
                <a:cs typeface="Arial"/>
                <a:sym typeface="Arial"/>
              </a:rPr>
              <a:t>1 điểm</a:t>
            </a:r>
            <a:r>
              <a:rPr lang="en" sz="1400">
                <a:latin typeface="Arial"/>
                <a:ea typeface="Arial"/>
                <a:cs typeface="Arial"/>
                <a:sym typeface="Arial"/>
              </a:rPr>
              <a:t>.</a:t>
            </a:r>
            <a:endParaRPr sz="1400">
              <a:latin typeface="Arial"/>
              <a:ea typeface="Arial"/>
              <a:cs typeface="Arial"/>
              <a:sym typeface="Arial"/>
            </a:endParaRPr>
          </a:p>
          <a:p>
            <a:pPr indent="-317500" lvl="0" marL="457200" rtl="0" algn="l">
              <a:lnSpc>
                <a:spcPct val="150000"/>
              </a:lnSpc>
              <a:spcBef>
                <a:spcPts val="0"/>
              </a:spcBef>
              <a:spcAft>
                <a:spcPts val="0"/>
              </a:spcAft>
              <a:buSzPts val="1400"/>
              <a:buFont typeface="Arial"/>
              <a:buChar char="●"/>
            </a:pPr>
            <a:r>
              <a:rPr lang="en" sz="1400">
                <a:latin typeface="Arial"/>
                <a:ea typeface="Arial"/>
                <a:cs typeface="Arial"/>
                <a:sym typeface="Arial"/>
              </a:rPr>
              <a:t>Trang chủ có 3 ảnh trên 1 hàng, di chuột lên có hiệu ứng hover (có transition): </a:t>
            </a:r>
            <a:r>
              <a:rPr b="1" lang="en" sz="1400">
                <a:latin typeface="Arial"/>
                <a:ea typeface="Arial"/>
                <a:cs typeface="Arial"/>
                <a:sym typeface="Arial"/>
              </a:rPr>
              <a:t>1 điểm</a:t>
            </a:r>
            <a:r>
              <a:rPr lang="en" sz="1400">
                <a:latin typeface="Arial"/>
                <a:ea typeface="Arial"/>
                <a:cs typeface="Arial"/>
                <a:sym typeface="Arial"/>
              </a:rPr>
              <a:t>.</a:t>
            </a:r>
            <a:endParaRPr sz="1400">
              <a:latin typeface="Arial"/>
              <a:ea typeface="Arial"/>
              <a:cs typeface="Arial"/>
              <a:sym typeface="Arial"/>
            </a:endParaRPr>
          </a:p>
          <a:p>
            <a:pPr indent="-317500" lvl="0" marL="457200" rtl="0" algn="l">
              <a:lnSpc>
                <a:spcPct val="150000"/>
              </a:lnSpc>
              <a:spcBef>
                <a:spcPts val="0"/>
              </a:spcBef>
              <a:spcAft>
                <a:spcPts val="0"/>
              </a:spcAft>
              <a:buSzPts val="1400"/>
              <a:buFont typeface="Arial"/>
              <a:buChar char="●"/>
            </a:pPr>
            <a:r>
              <a:rPr lang="en" sz="1400">
                <a:latin typeface="Arial"/>
                <a:ea typeface="Arial"/>
                <a:cs typeface="Arial"/>
                <a:sym typeface="Arial"/>
              </a:rPr>
              <a:t>Ảnh trên các trang có đầy đủ thuộc tính alt và không bị méo: </a:t>
            </a:r>
            <a:r>
              <a:rPr b="1" lang="en" sz="1400">
                <a:latin typeface="Arial"/>
                <a:ea typeface="Arial"/>
                <a:cs typeface="Arial"/>
                <a:sym typeface="Arial"/>
              </a:rPr>
              <a:t>1 điểm</a:t>
            </a:r>
            <a:r>
              <a:rPr lang="en" sz="1400">
                <a:latin typeface="Arial"/>
                <a:ea typeface="Arial"/>
                <a:cs typeface="Arial"/>
                <a:sym typeface="Arial"/>
              </a:rPr>
              <a:t>.</a:t>
            </a:r>
            <a:endParaRPr sz="1400">
              <a:latin typeface="Arial"/>
              <a:ea typeface="Arial"/>
              <a:cs typeface="Arial"/>
              <a:sym typeface="Arial"/>
            </a:endParaRPr>
          </a:p>
          <a:p>
            <a:pPr indent="-317500" lvl="0" marL="457200" rtl="0" algn="l">
              <a:lnSpc>
                <a:spcPct val="150000"/>
              </a:lnSpc>
              <a:spcBef>
                <a:spcPts val="0"/>
              </a:spcBef>
              <a:spcAft>
                <a:spcPts val="0"/>
              </a:spcAft>
              <a:buSzPts val="1400"/>
              <a:buFont typeface="Arial"/>
              <a:buChar char="●"/>
            </a:pPr>
            <a:r>
              <a:rPr lang="en" sz="1400">
                <a:latin typeface="Arial"/>
                <a:ea typeface="Arial"/>
                <a:cs typeface="Arial"/>
                <a:sym typeface="Arial"/>
              </a:rPr>
              <a:t>Giao di</a:t>
            </a:r>
            <a:r>
              <a:rPr lang="en" sz="1400">
                <a:latin typeface="Arial"/>
                <a:ea typeface="Arial"/>
                <a:cs typeface="Arial"/>
                <a:sym typeface="Arial"/>
              </a:rPr>
              <a:t>ện đẹp, xem tốt trên màn hình Desktop: </a:t>
            </a:r>
            <a:r>
              <a:rPr b="1" lang="en" sz="1400">
                <a:latin typeface="Arial"/>
                <a:ea typeface="Arial"/>
                <a:cs typeface="Arial"/>
                <a:sym typeface="Arial"/>
              </a:rPr>
              <a:t>1 điểm</a:t>
            </a:r>
            <a:r>
              <a:rPr lang="en" sz="1400">
                <a:latin typeface="Arial"/>
                <a:ea typeface="Arial"/>
                <a:cs typeface="Arial"/>
                <a:sym typeface="Arial"/>
              </a:rPr>
              <a:t>.</a:t>
            </a:r>
            <a:endParaRPr sz="1400">
              <a:latin typeface="Arial"/>
              <a:ea typeface="Arial"/>
              <a:cs typeface="Arial"/>
              <a:sym typeface="Arial"/>
            </a:endParaRPr>
          </a:p>
          <a:p>
            <a:pPr indent="0" lvl="0" marL="0" rtl="0" algn="l">
              <a:lnSpc>
                <a:spcPct val="150000"/>
              </a:lnSpc>
              <a:spcBef>
                <a:spcPts val="1600"/>
              </a:spcBef>
              <a:spcAft>
                <a:spcPts val="1600"/>
              </a:spcAft>
              <a:buNone/>
            </a:pPr>
            <a:r>
              <a:t/>
            </a:r>
            <a:endParaRPr sz="1400">
              <a:latin typeface="Arial"/>
              <a:ea typeface="Arial"/>
              <a:cs typeface="Arial"/>
              <a:sym typeface="Arial"/>
            </a:endParaRPr>
          </a:p>
        </p:txBody>
      </p:sp>
      <p:pic>
        <p:nvPicPr>
          <p:cNvPr id="109" name="Google Shape;109;p16"/>
          <p:cNvPicPr preferRelativeResize="0"/>
          <p:nvPr/>
        </p:nvPicPr>
        <p:blipFill>
          <a:blip r:embed="rId3">
            <a:alphaModFix/>
          </a:blip>
          <a:stretch>
            <a:fillRect/>
          </a:stretch>
        </p:blipFill>
        <p:spPr>
          <a:xfrm>
            <a:off x="7747700" y="4584600"/>
            <a:ext cx="1275825" cy="408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Merriweather"/>
                <a:ea typeface="Merriweather"/>
                <a:cs typeface="Merriweather"/>
                <a:sym typeface="Merriweather"/>
              </a:rPr>
              <a:t>Bài tập về nhà</a:t>
            </a:r>
            <a:endParaRPr sz="300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erriweather"/>
                <a:ea typeface="Merriweather"/>
                <a:cs typeface="Merriweather"/>
                <a:sym typeface="Merriweather"/>
              </a:rPr>
              <a:t>Bài tập về nhà</a:t>
            </a:r>
            <a:endParaRPr sz="1800">
              <a:latin typeface="Merriweather"/>
              <a:ea typeface="Merriweather"/>
              <a:cs typeface="Merriweather"/>
              <a:sym typeface="Merriweather"/>
            </a:endParaRPr>
          </a:p>
        </p:txBody>
      </p:sp>
      <p:pic>
        <p:nvPicPr>
          <p:cNvPr id="120" name="Google Shape;120;p18"/>
          <p:cNvPicPr preferRelativeResize="0"/>
          <p:nvPr/>
        </p:nvPicPr>
        <p:blipFill>
          <a:blip r:embed="rId3">
            <a:alphaModFix/>
          </a:blip>
          <a:stretch>
            <a:fillRect/>
          </a:stretch>
        </p:blipFill>
        <p:spPr>
          <a:xfrm>
            <a:off x="7747700" y="4584600"/>
            <a:ext cx="1275825" cy="408275"/>
          </a:xfrm>
          <a:prstGeom prst="rect">
            <a:avLst/>
          </a:prstGeom>
          <a:noFill/>
          <a:ln>
            <a:noFill/>
          </a:ln>
        </p:spPr>
      </p:pic>
      <p:sp>
        <p:nvSpPr>
          <p:cNvPr id="121" name="Google Shape;121;p18"/>
          <p:cNvSpPr txBox="1"/>
          <p:nvPr>
            <p:ph idx="1" type="body"/>
          </p:nvPr>
        </p:nvSpPr>
        <p:spPr>
          <a:xfrm>
            <a:off x="753900" y="1937550"/>
            <a:ext cx="6374400" cy="2844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Arial"/>
              <a:buChar char="●"/>
            </a:pPr>
            <a:r>
              <a:rPr lang="en" sz="1400">
                <a:latin typeface="Arial"/>
                <a:ea typeface="Arial"/>
                <a:cs typeface="Arial"/>
                <a:sym typeface="Arial"/>
              </a:rPr>
              <a:t>Xem trước lý thuyết phần </a:t>
            </a:r>
            <a:r>
              <a:rPr b="1" lang="en" sz="1400">
                <a:latin typeface="Arial"/>
                <a:ea typeface="Arial"/>
                <a:cs typeface="Arial"/>
                <a:sym typeface="Arial"/>
              </a:rPr>
              <a:t>Javascript cơ bản </a:t>
            </a:r>
            <a:r>
              <a:rPr lang="en" sz="1400">
                <a:latin typeface="Arial"/>
                <a:ea typeface="Arial"/>
                <a:cs typeface="Arial"/>
                <a:sym typeface="Arial"/>
              </a:rPr>
              <a:t>cho đến phần </a:t>
            </a:r>
            <a:r>
              <a:rPr b="1" lang="en" sz="1400">
                <a:latin typeface="Arial"/>
                <a:ea typeface="Arial"/>
                <a:cs typeface="Arial"/>
                <a:sym typeface="Arial"/>
              </a:rPr>
              <a:t>Function</a:t>
            </a:r>
            <a:r>
              <a:rPr lang="en" sz="1400">
                <a:latin typeface="Arial"/>
                <a:ea typeface="Arial"/>
                <a:cs typeface="Arial"/>
                <a:sym typeface="Arial"/>
              </a:rPr>
              <a:t>.</a:t>
            </a:r>
            <a:endParaRPr sz="1400">
              <a:latin typeface="Arial"/>
              <a:ea typeface="Arial"/>
              <a:cs typeface="Arial"/>
              <a:sym typeface="Arial"/>
            </a:endParaRPr>
          </a:p>
          <a:p>
            <a:pPr indent="-317500" lvl="0" marL="457200" rtl="0" algn="l">
              <a:lnSpc>
                <a:spcPct val="150000"/>
              </a:lnSpc>
              <a:spcBef>
                <a:spcPts val="0"/>
              </a:spcBef>
              <a:spcAft>
                <a:spcPts val="0"/>
              </a:spcAft>
              <a:buSzPts val="1400"/>
              <a:buFont typeface="Arial"/>
              <a:buChar char="●"/>
            </a:pPr>
            <a:r>
              <a:rPr lang="en" sz="1400">
                <a:latin typeface="Arial"/>
                <a:ea typeface="Arial"/>
                <a:cs typeface="Arial"/>
                <a:sym typeface="Arial"/>
              </a:rPr>
              <a:t>Làm bài tập phần </a:t>
            </a:r>
            <a:r>
              <a:rPr b="1" lang="en" sz="1400">
                <a:latin typeface="Arial"/>
                <a:ea typeface="Arial"/>
                <a:cs typeface="Arial"/>
                <a:sym typeface="Arial"/>
              </a:rPr>
              <a:t>Function</a:t>
            </a:r>
            <a:r>
              <a:rPr lang="en" sz="1400">
                <a:latin typeface="Arial"/>
                <a:ea typeface="Arial"/>
                <a:cs typeface="Arial"/>
                <a:sym typeface="Arial"/>
              </a:rPr>
              <a:t>.</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