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13"/>
  </p:notesMasterIdLst>
  <p:sldIdLst>
    <p:sldId id="256" r:id="rId3"/>
    <p:sldId id="261" r:id="rId4"/>
    <p:sldId id="264" r:id="rId5"/>
    <p:sldId id="262" r:id="rId6"/>
    <p:sldId id="268" r:id="rId7"/>
    <p:sldId id="270" r:id="rId8"/>
    <p:sldId id="271" r:id="rId9"/>
    <p:sldId id="272" r:id="rId10"/>
    <p:sldId id="274" r:id="rId11"/>
    <p:sldId id="275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Helvetica Neue Light" panose="020B0604020202020204" charset="0"/>
      <p:regular r:id="rId22"/>
      <p:bold r:id="rId23"/>
      <p:italic r:id="rId24"/>
      <p:boldItalic r:id="rId25"/>
    </p:embeddedFont>
    <p:embeddedFont>
      <p:font typeface="Anton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cb4ed8b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cb4ed8b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395282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0cdfca31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0cdfca31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46955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04714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28567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73562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683741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304506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1986467" y="1310834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i="1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Proyecto Bancarrota</a:t>
            </a:r>
            <a:endParaRPr sz="3600" i="1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7" name="Google Shape;177;p37"/>
          <p:cNvSpPr txBox="1"/>
          <p:nvPr/>
        </p:nvSpPr>
        <p:spPr>
          <a:xfrm>
            <a:off x="2164517" y="2211381"/>
            <a:ext cx="4679400" cy="17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 smtClean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Integrantes:</a:t>
            </a:r>
          </a:p>
          <a:p>
            <a:pPr lvl="0" algn="ctr">
              <a:lnSpc>
                <a:spcPct val="150000"/>
              </a:lnSpc>
            </a:pPr>
            <a:r>
              <a:rPr lang="es-UY" dirty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Brian </a:t>
            </a: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Winkelman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Ignacio Baratto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Ingrid Rodrigues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Rodrigo Zelaya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Sebastián </a:t>
            </a:r>
            <a:r>
              <a:rPr lang="es-UY" dirty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Salcedo</a:t>
            </a:r>
            <a:endParaRPr dirty="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" name="Google Shape;178;p3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OPTIMIZACIÓN BOSQUE ALEATORIO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86417"/>
              </p:ext>
            </p:extLst>
          </p:nvPr>
        </p:nvGraphicFramePr>
        <p:xfrm>
          <a:off x="176575" y="1484956"/>
          <a:ext cx="880937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86">
                  <a:extLst>
                    <a:ext uri="{9D8B030D-6E8A-4147-A177-3AD203B41FA5}">
                      <a16:colId xmlns:a16="http://schemas.microsoft.com/office/drawing/2014/main" val="2155031578"/>
                    </a:ext>
                  </a:extLst>
                </a:gridCol>
                <a:gridCol w="871805">
                  <a:extLst>
                    <a:ext uri="{9D8B030D-6E8A-4147-A177-3AD203B41FA5}">
                      <a16:colId xmlns:a16="http://schemas.microsoft.com/office/drawing/2014/main" val="396644757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042883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11370911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8466237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2441436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0105926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8936016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49360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4504372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Modelo de predicción</a:t>
                      </a:r>
                      <a:endParaRPr lang="es-UY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212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 entrenamiento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evaluación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05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Bosque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Aleatorio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parámetros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estándar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41%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212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Bosque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Aleatorio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hyperparámetros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316006"/>
                  </a:ext>
                </a:extLst>
              </a:tr>
            </a:tbl>
          </a:graphicData>
        </a:graphic>
      </p:graphicFrame>
      <p:sp>
        <p:nvSpPr>
          <p:cNvPr id="7" name="Google Shape;280;p46"/>
          <p:cNvSpPr txBox="1"/>
          <p:nvPr/>
        </p:nvSpPr>
        <p:spPr>
          <a:xfrm>
            <a:off x="176574" y="621689"/>
            <a:ext cx="8809371" cy="98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Luego de seleccionar el algoritmo que mejor se </a:t>
            </a:r>
            <a:r>
              <a:rPr lang="es-UY" sz="1100" dirty="0" err="1" smtClean="0"/>
              <a:t>desmpeñó</a:t>
            </a:r>
            <a:r>
              <a:rPr lang="es-UY" sz="1100" dirty="0" smtClean="0"/>
              <a:t>, se procedió a optimizarlo.</a:t>
            </a:r>
            <a:endParaRPr sz="1100" dirty="0"/>
          </a:p>
        </p:txBody>
      </p:sp>
      <p:sp>
        <p:nvSpPr>
          <p:cNvPr id="10" name="Google Shape;280;p46"/>
          <p:cNvSpPr txBox="1"/>
          <p:nvPr/>
        </p:nvSpPr>
        <p:spPr>
          <a:xfrm>
            <a:off x="176573" y="4703186"/>
            <a:ext cx="8809371" cy="49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700" i="1" dirty="0" smtClean="0"/>
              <a:t>Nota: clase 0 corresponde a las empresas que no declararon bancarrota, mientras que la clase 1 corresponde a las empresas que declararon bancarrota.</a:t>
            </a:r>
            <a:endParaRPr sz="700" i="1" dirty="0"/>
          </a:p>
        </p:txBody>
      </p:sp>
    </p:spTree>
    <p:extLst>
      <p:ext uri="{BB962C8B-B14F-4D97-AF65-F5344CB8AC3E}">
        <p14:creationId xmlns:p14="http://schemas.microsoft.com/office/powerpoint/2010/main" val="5876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INTRODUCCIÓN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2" name="Google Shape;2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80;p46"/>
          <p:cNvSpPr txBox="1"/>
          <p:nvPr/>
        </p:nvSpPr>
        <p:spPr>
          <a:xfrm>
            <a:off x="176574" y="410488"/>
            <a:ext cx="8768951" cy="424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b="1" dirty="0" smtClean="0"/>
              <a:t>Objeto</a:t>
            </a:r>
            <a:r>
              <a:rPr lang="es-UY" b="1" dirty="0"/>
              <a:t>: ¿para qué se cuenta esta historia</a:t>
            </a:r>
            <a:r>
              <a:rPr lang="es-UY" b="1" dirty="0" smtClean="0"/>
              <a:t>?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 smtClean="0"/>
              <a:t>Se busca </a:t>
            </a:r>
            <a:r>
              <a:rPr lang="es-UY" dirty="0" smtClean="0"/>
              <a:t>clasificar a </a:t>
            </a:r>
            <a:r>
              <a:rPr lang="es-UY" dirty="0" smtClean="0"/>
              <a:t>las empresas que cotizaron en la bolsa de Taiwán (</a:t>
            </a:r>
            <a:r>
              <a:rPr lang="es-UY" dirty="0" smtClean="0"/>
              <a:t>período </a:t>
            </a:r>
            <a:r>
              <a:rPr lang="es-UY" dirty="0" smtClean="0"/>
              <a:t>1999 </a:t>
            </a:r>
            <a:r>
              <a:rPr lang="es-UY" dirty="0" smtClean="0"/>
              <a:t>- 2009) en dos </a:t>
            </a:r>
            <a:r>
              <a:rPr lang="es-UY" dirty="0" smtClean="0"/>
              <a:t>grandes grupos: empresas que declararon bancarrota y empresas que no declararon bancarrota. </a:t>
            </a:r>
            <a:r>
              <a:rPr lang="es-UY" dirty="0" smtClean="0"/>
              <a:t>Por </a:t>
            </a:r>
            <a:r>
              <a:rPr lang="es-UY" dirty="0" smtClean="0"/>
              <a:t>lo tanto, se propone como objetivo </a:t>
            </a:r>
            <a:r>
              <a:rPr lang="es-UY" dirty="0" smtClean="0"/>
              <a:t>distinguir a las empresas que declararon bancarrota de aquellas que no declararon bancarrota.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b="1" dirty="0" smtClean="0"/>
              <a:t>Contenido</a:t>
            </a:r>
            <a:r>
              <a:rPr lang="es-UY" b="1" dirty="0"/>
              <a:t>: ¿qué se quiere transmitir</a:t>
            </a:r>
            <a:r>
              <a:rPr lang="es-UY" b="1" dirty="0" smtClean="0"/>
              <a:t>?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/>
              <a:t>Se presenta por medio de la evaluación de variables financieras (relacionadas a activos, pasivos, patrimonio, etc.) las características de las empresas que cotizan en la bolsa de </a:t>
            </a:r>
            <a:r>
              <a:rPr lang="es-UY" dirty="0" smtClean="0"/>
              <a:t>Taiwán </a:t>
            </a:r>
            <a:r>
              <a:rPr lang="es-UY" dirty="0"/>
              <a:t>y </a:t>
            </a:r>
            <a:r>
              <a:rPr lang="es-UY" dirty="0" smtClean="0"/>
              <a:t>se establecen si las mismas declarar </a:t>
            </a:r>
            <a:r>
              <a:rPr lang="es-UY" dirty="0"/>
              <a:t>bancarrota </a:t>
            </a:r>
            <a:r>
              <a:rPr lang="es-UY" dirty="0" smtClean="0"/>
              <a:t>o no en </a:t>
            </a:r>
            <a:r>
              <a:rPr lang="es-UY" dirty="0"/>
              <a:t>base a dichas </a:t>
            </a:r>
            <a:r>
              <a:rPr lang="es-UY" dirty="0" smtClean="0"/>
              <a:t>características.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lang="es-UY" dirty="0"/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ANÁLISIS EXPLORATIO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280;p46"/>
          <p:cNvSpPr txBox="1"/>
          <p:nvPr/>
        </p:nvSpPr>
        <p:spPr>
          <a:xfrm>
            <a:off x="176574" y="410488"/>
            <a:ext cx="8768951" cy="11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sz="1100" dirty="0"/>
              <a:t>Hay un número muy pequeño de empresas declararon bancarrota en el período 1999 – 2009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573" y="1463684"/>
            <a:ext cx="3596952" cy="3276884"/>
          </a:xfrm>
          <a:prstGeom prst="rect">
            <a:avLst/>
          </a:prstGeom>
        </p:spPr>
      </p:pic>
      <p:sp>
        <p:nvSpPr>
          <p:cNvPr id="6" name="Google Shape;280;p46"/>
          <p:cNvSpPr txBox="1"/>
          <p:nvPr/>
        </p:nvSpPr>
        <p:spPr>
          <a:xfrm>
            <a:off x="176573" y="4703186"/>
            <a:ext cx="8809371" cy="49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700" i="1" dirty="0" smtClean="0"/>
              <a:t>Nota: clase 0 corresponde a las empresas que no declararon bancarrota, mientras que la clase 1 corresponde a las empresas que declararon bancarrota.</a:t>
            </a:r>
            <a:endParaRPr sz="700" i="1" dirty="0"/>
          </a:p>
        </p:txBody>
      </p:sp>
    </p:spTree>
    <p:extLst>
      <p:ext uri="{BB962C8B-B14F-4D97-AF65-F5344CB8AC3E}">
        <p14:creationId xmlns:p14="http://schemas.microsoft.com/office/powerpoint/2010/main" val="17435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mayor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de liquidez a corto plazo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gasto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/>
            </a:r>
            <a:br>
              <a:rPr lang="es-UY" sz="1100" dirty="0" smtClean="0"/>
            </a:br>
            <a:r>
              <a:rPr lang="es-UY" sz="1100" dirty="0" smtClean="0"/>
              <a:t>en relación a su total de activos, en comparación con las empresas que no declararon bancarrota y siguen cotizando en bolsa.</a:t>
            </a:r>
            <a:endParaRPr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159" y="874386"/>
            <a:ext cx="5094552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4167" y="495671"/>
            <a:ext cx="1864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Pasivo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circulante</a:t>
            </a:r>
            <a:r>
              <a:rPr lang="en-US" sz="1050" b="1" dirty="0" smtClean="0"/>
              <a:t>/</a:t>
            </a:r>
            <a:r>
              <a:rPr lang="en-US" sz="1050" b="1" dirty="0" err="1" smtClean="0"/>
              <a:t>Activo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circulante</a:t>
            </a:r>
            <a:endParaRPr lang="es-UY" sz="105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96896" y="495671"/>
            <a:ext cx="14649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Total </a:t>
            </a:r>
            <a:r>
              <a:rPr lang="en-US" sz="1050" b="1" dirty="0" err="1" smtClean="0"/>
              <a:t>gastos</a:t>
            </a:r>
            <a:r>
              <a:rPr lang="en-US" sz="1050" b="1" dirty="0" smtClean="0"/>
              <a:t>/</a:t>
            </a:r>
            <a:r>
              <a:rPr lang="en-US" sz="1050" b="1" dirty="0" err="1" smtClean="0"/>
              <a:t>Activos</a:t>
            </a:r>
            <a:endParaRPr lang="es-UY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err="1"/>
              <a:t>e</a:t>
            </a:r>
            <a:r>
              <a:rPr lang="en-US" sz="1100" dirty="0" err="1" smtClean="0"/>
              <a:t>fectivo</a:t>
            </a: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620" y="1085586"/>
            <a:ext cx="5078831" cy="3474720"/>
          </a:xfrm>
          <a:prstGeom prst="rect">
            <a:avLst/>
          </a:prstGeom>
        </p:spPr>
      </p:pic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2975" y="654699"/>
            <a:ext cx="1389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Ingreso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neto</a:t>
            </a:r>
            <a:r>
              <a:rPr lang="en-US" sz="1050" b="1" dirty="0" smtClean="0"/>
              <a:t>/</a:t>
            </a:r>
            <a:r>
              <a:rPr lang="en-US" sz="1050" b="1" dirty="0" err="1"/>
              <a:t>A</a:t>
            </a:r>
            <a:r>
              <a:rPr lang="en-US" sz="1050" b="1" dirty="0" err="1" smtClean="0"/>
              <a:t>ctivos</a:t>
            </a:r>
            <a:endParaRPr lang="es-UY" sz="105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19651" y="654699"/>
            <a:ext cx="1389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Patrimonio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neto</a:t>
            </a:r>
            <a:r>
              <a:rPr lang="en-US" sz="1050" b="1" dirty="0" smtClean="0"/>
              <a:t>/</a:t>
            </a:r>
            <a:r>
              <a:rPr lang="en-US" sz="1050" b="1" dirty="0" err="1"/>
              <a:t>A</a:t>
            </a:r>
            <a:r>
              <a:rPr lang="en-US" sz="1050" b="1" dirty="0" err="1" smtClean="0"/>
              <a:t>ctivos</a:t>
            </a:r>
            <a:endParaRPr lang="es-UY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54130" y="662394"/>
            <a:ext cx="1500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Persistencia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ganancia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por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accion</a:t>
            </a:r>
            <a:endParaRPr lang="es-UY" sz="1050" b="1" dirty="0"/>
          </a:p>
        </p:txBody>
      </p:sp>
    </p:spTree>
    <p:extLst>
      <p:ext uri="{BB962C8B-B14F-4D97-AF65-F5344CB8AC3E}">
        <p14:creationId xmlns:p14="http://schemas.microsoft.com/office/powerpoint/2010/main" val="10107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err="1" smtClean="0"/>
              <a:t>efectivo</a:t>
            </a: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ANÁLISIS EXPLORATORIO 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5125467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2975" y="654699"/>
            <a:ext cx="1389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Ganancias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retenidas</a:t>
            </a:r>
            <a:r>
              <a:rPr lang="en-US" sz="1050" b="1" dirty="0" smtClean="0"/>
              <a:t>/</a:t>
            </a:r>
            <a:r>
              <a:rPr lang="en-US" sz="1050" b="1" dirty="0" err="1"/>
              <a:t>A</a:t>
            </a:r>
            <a:r>
              <a:rPr lang="en-US" sz="1050" b="1" dirty="0" err="1" smtClean="0"/>
              <a:t>ctivos</a:t>
            </a:r>
            <a:endParaRPr lang="es-UY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19651" y="654699"/>
            <a:ext cx="1389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Capital de </a:t>
            </a:r>
            <a:r>
              <a:rPr lang="en-US" sz="1050" b="1" dirty="0" err="1" smtClean="0"/>
              <a:t>trabajo</a:t>
            </a:r>
            <a:r>
              <a:rPr lang="en-US" sz="1050" b="1" dirty="0" smtClean="0"/>
              <a:t>/</a:t>
            </a:r>
            <a:r>
              <a:rPr lang="en-US" sz="1050" b="1" dirty="0" err="1"/>
              <a:t>A</a:t>
            </a:r>
            <a:r>
              <a:rPr lang="en-US" sz="1050" b="1" dirty="0" err="1" smtClean="0"/>
              <a:t>ctivos</a:t>
            </a:r>
            <a:endParaRPr lang="es-UY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54130" y="662394"/>
            <a:ext cx="1500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Ingreso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neto</a:t>
            </a:r>
            <a:r>
              <a:rPr lang="en-US" sz="1050" b="1" dirty="0" smtClean="0"/>
              <a:t>/Capital </a:t>
            </a:r>
            <a:r>
              <a:rPr lang="en-US" sz="1050" b="1" dirty="0" err="1" smtClean="0"/>
              <a:t>contable</a:t>
            </a:r>
            <a:endParaRPr lang="es-UY" sz="1050" b="1" dirty="0"/>
          </a:p>
        </p:txBody>
      </p:sp>
    </p:spTree>
    <p:extLst>
      <p:ext uri="{BB962C8B-B14F-4D97-AF65-F5344CB8AC3E}">
        <p14:creationId xmlns:p14="http://schemas.microsoft.com/office/powerpoint/2010/main" val="22230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err="1"/>
              <a:t>e</a:t>
            </a:r>
            <a:r>
              <a:rPr lang="en-US" sz="1100" dirty="0" err="1" smtClean="0"/>
              <a:t>fectivo</a:t>
            </a: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5006641" cy="3474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2975" y="735490"/>
            <a:ext cx="1389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Valor </a:t>
            </a:r>
            <a:r>
              <a:rPr lang="en-US" sz="1050" b="1" dirty="0" err="1" smtClean="0"/>
              <a:t>por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acción</a:t>
            </a:r>
            <a:endParaRPr lang="es-UY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19651" y="654699"/>
            <a:ext cx="1389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Capital de </a:t>
            </a:r>
            <a:r>
              <a:rPr lang="en-US" sz="1050" b="1" dirty="0" err="1" smtClean="0"/>
              <a:t>trabajo</a:t>
            </a:r>
            <a:r>
              <a:rPr lang="en-US" sz="1050" b="1" dirty="0" smtClean="0"/>
              <a:t>/Capital</a:t>
            </a:r>
            <a:endParaRPr lang="es-UY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54130" y="647163"/>
            <a:ext cx="1500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Efectivo</a:t>
            </a:r>
            <a:r>
              <a:rPr lang="en-US" sz="1050" b="1" dirty="0" smtClean="0"/>
              <a:t> para </a:t>
            </a:r>
            <a:r>
              <a:rPr lang="en-US" sz="1050" b="1" dirty="0" err="1" smtClean="0"/>
              <a:t>operar</a:t>
            </a:r>
            <a:r>
              <a:rPr lang="en-US" sz="1050" b="1" dirty="0" smtClean="0"/>
              <a:t>/</a:t>
            </a:r>
            <a:r>
              <a:rPr lang="en-US" sz="1050" b="1" dirty="0" err="1"/>
              <a:t>A</a:t>
            </a:r>
            <a:r>
              <a:rPr lang="en-US" sz="1050" b="1" dirty="0" err="1" smtClean="0"/>
              <a:t>ctivos</a:t>
            </a:r>
            <a:endParaRPr lang="es-UY" sz="1050" b="1" dirty="0"/>
          </a:p>
        </p:txBody>
      </p:sp>
    </p:spTree>
    <p:extLst>
      <p:ext uri="{BB962C8B-B14F-4D97-AF65-F5344CB8AC3E}">
        <p14:creationId xmlns:p14="http://schemas.microsoft.com/office/powerpoint/2010/main" val="8394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err="1"/>
              <a:t>e</a:t>
            </a:r>
            <a:r>
              <a:rPr lang="en-US" sz="1100" dirty="0" err="1" smtClean="0"/>
              <a:t>fectivo</a:t>
            </a: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4963168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2975" y="672638"/>
            <a:ext cx="1389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Tasa</a:t>
            </a:r>
            <a:r>
              <a:rPr lang="en-US" sz="1050" b="1" dirty="0" smtClean="0"/>
              <a:t> de </a:t>
            </a:r>
            <a:r>
              <a:rPr lang="en-US" sz="1050" b="1" dirty="0" err="1" smtClean="0"/>
              <a:t>impuestos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pagos</a:t>
            </a:r>
            <a:endParaRPr lang="es-UY" sz="105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03552" y="735490"/>
            <a:ext cx="1389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Efectivo</a:t>
            </a:r>
            <a:r>
              <a:rPr lang="en-US" sz="1050" b="1" dirty="0" smtClean="0"/>
              <a:t>/</a:t>
            </a:r>
            <a:r>
              <a:rPr lang="en-US" sz="1050" b="1" dirty="0" err="1"/>
              <a:t>A</a:t>
            </a:r>
            <a:r>
              <a:rPr lang="en-US" sz="1050" b="1" dirty="0" err="1" smtClean="0"/>
              <a:t>ctivos</a:t>
            </a:r>
            <a:endParaRPr lang="es-UY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69074" y="647163"/>
            <a:ext cx="1500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Ganancia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bruta</a:t>
            </a:r>
            <a:r>
              <a:rPr lang="en-US" sz="1050" b="1" dirty="0" smtClean="0"/>
              <a:t>/</a:t>
            </a:r>
            <a:r>
              <a:rPr lang="en-US" sz="1050" b="1" dirty="0"/>
              <a:t>V</a:t>
            </a:r>
            <a:r>
              <a:rPr lang="en-US" sz="1050" b="1" dirty="0" smtClean="0"/>
              <a:t>entas</a:t>
            </a:r>
            <a:endParaRPr lang="es-UY" sz="1050" b="1" dirty="0"/>
          </a:p>
        </p:txBody>
      </p:sp>
    </p:spTree>
    <p:extLst>
      <p:ext uri="{BB962C8B-B14F-4D97-AF65-F5344CB8AC3E}">
        <p14:creationId xmlns:p14="http://schemas.microsoft.com/office/powerpoint/2010/main" val="29425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EVALUACIÓN MODELOS DE PREDICCIÓN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87065"/>
              </p:ext>
            </p:extLst>
          </p:nvPr>
        </p:nvGraphicFramePr>
        <p:xfrm>
          <a:off x="176575" y="1484956"/>
          <a:ext cx="8809371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86">
                  <a:extLst>
                    <a:ext uri="{9D8B030D-6E8A-4147-A177-3AD203B41FA5}">
                      <a16:colId xmlns:a16="http://schemas.microsoft.com/office/drawing/2014/main" val="2155031578"/>
                    </a:ext>
                  </a:extLst>
                </a:gridCol>
                <a:gridCol w="871805">
                  <a:extLst>
                    <a:ext uri="{9D8B030D-6E8A-4147-A177-3AD203B41FA5}">
                      <a16:colId xmlns:a16="http://schemas.microsoft.com/office/drawing/2014/main" val="396644757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042883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11370911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8466237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2441436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0105926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8936016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49360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4504372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Modelo de predicción</a:t>
                      </a:r>
                      <a:endParaRPr lang="es-UY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212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 entrenamiento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evaluación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0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Regresión Logística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2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SVM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31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Árbol de Decisión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64%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20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Bosque Aleatorio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41%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544"/>
                  </a:ext>
                </a:extLst>
              </a:tr>
            </a:tbl>
          </a:graphicData>
        </a:graphic>
      </p:graphicFrame>
      <p:sp>
        <p:nvSpPr>
          <p:cNvPr id="7" name="Google Shape;280;p46"/>
          <p:cNvSpPr txBox="1"/>
          <p:nvPr/>
        </p:nvSpPr>
        <p:spPr>
          <a:xfrm>
            <a:off x="176574" y="621689"/>
            <a:ext cx="8809371" cy="98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A la hora de construir distintos modelo de predicción, se seleccionaron los siguientes algoritmos: regresión logística, SVM, árbol de decisión y bosque aleatorio.</a:t>
            </a:r>
            <a:endParaRPr sz="1100" dirty="0"/>
          </a:p>
        </p:txBody>
      </p:sp>
      <p:sp>
        <p:nvSpPr>
          <p:cNvPr id="9" name="Google Shape;280;p46"/>
          <p:cNvSpPr txBox="1"/>
          <p:nvPr/>
        </p:nvSpPr>
        <p:spPr>
          <a:xfrm>
            <a:off x="176572" y="3839917"/>
            <a:ext cx="8809371" cy="98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Como se mencionó previamente, se dispone de un conjunto de datos extremadamente desbalanceado. Por lo tanto, entendiendo a la medida F1-score como la más conveniente en estos casos, se puede apreciar que el algoritmo de bosque aleatorio es el modelo que mejor clasifica a la clase 1.</a:t>
            </a:r>
            <a:endParaRPr sz="1100" dirty="0"/>
          </a:p>
        </p:txBody>
      </p:sp>
      <p:sp>
        <p:nvSpPr>
          <p:cNvPr id="10" name="Google Shape;280;p46"/>
          <p:cNvSpPr txBox="1"/>
          <p:nvPr/>
        </p:nvSpPr>
        <p:spPr>
          <a:xfrm>
            <a:off x="176573" y="4703186"/>
            <a:ext cx="8809371" cy="49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700" i="1" dirty="0" smtClean="0"/>
              <a:t>Nota: clase 0 corresponde a las empresas que no declararon bancarrota, mientras que la clase 1 corresponde a las empresas que declararon bancarrota.</a:t>
            </a:r>
            <a:endParaRPr sz="700" i="1" dirty="0"/>
          </a:p>
        </p:txBody>
      </p:sp>
    </p:spTree>
    <p:extLst>
      <p:ext uri="{BB962C8B-B14F-4D97-AF65-F5344CB8AC3E}">
        <p14:creationId xmlns:p14="http://schemas.microsoft.com/office/powerpoint/2010/main" val="13359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656</Words>
  <Application>Microsoft Office PowerPoint</Application>
  <PresentationFormat>On-screen Show (16:9)</PresentationFormat>
  <Paragraphs>199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Helvetica Neue</vt:lpstr>
      <vt:lpstr>Lato</vt:lpstr>
      <vt:lpstr>Helvetica Neue Light</vt:lpstr>
      <vt:lpstr>Arial</vt:lpstr>
      <vt:lpstr>Anton</vt:lpstr>
      <vt:lpstr>Calibri</vt:lpstr>
      <vt:lpstr>Tema de Office</vt:lpstr>
      <vt:lpstr>Simple Light</vt:lpstr>
      <vt:lpstr>PowerPoint Presentation</vt:lpstr>
      <vt:lpstr>PRESENTACIÓN EJECUTIVA – INTRODUCCIÓN</vt:lpstr>
      <vt:lpstr>PRESENTACIÓN EJECUTIVA – ANÁLISIS EXPLORATIO</vt:lpstr>
      <vt:lpstr>PRESENTACIÓN EJECUTIVA – ANÁLISIS EXPLORATORIO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Baratto Adimari</dc:creator>
  <cp:lastModifiedBy>Ignacio Baratto</cp:lastModifiedBy>
  <cp:revision>26</cp:revision>
  <dcterms:modified xsi:type="dcterms:W3CDTF">2022-02-24T01:25:18Z</dcterms:modified>
</cp:coreProperties>
</file>