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12"/>
  </p:notesMasterIdLst>
  <p:sldIdLst>
    <p:sldId id="256" r:id="rId3"/>
    <p:sldId id="261" r:id="rId4"/>
    <p:sldId id="264" r:id="rId5"/>
    <p:sldId id="262" r:id="rId6"/>
    <p:sldId id="268" r:id="rId7"/>
    <p:sldId id="270" r:id="rId8"/>
    <p:sldId id="271" r:id="rId9"/>
    <p:sldId id="272" r:id="rId10"/>
    <p:sldId id="274" r:id="rId11"/>
  </p:sldIdLst>
  <p:sldSz cx="9144000" cy="5143500" type="screen16x9"/>
  <p:notesSz cx="6858000" cy="9144000"/>
  <p:embeddedFontLst>
    <p:embeddedFont>
      <p:font typeface="Anton" panose="020B0604020202020204" charset="0"/>
      <p:regular r:id="rId13"/>
    </p:embeddedFont>
    <p:embeddedFont>
      <p:font typeface="Helvetica Neue Light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Helvetica Neue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0cb4ed8b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0cb4ed8b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0cdfca31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0cdfca317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46955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04714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285673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73562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683741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304506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3" name="Google Shape;15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/>
          <p:nvPr/>
        </p:nvSpPr>
        <p:spPr>
          <a:xfrm>
            <a:off x="1787993" y="1417159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i="1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Proyecto Bancarrota</a:t>
            </a:r>
            <a:endParaRPr sz="3600" i="1" dirty="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7" name="Google Shape;177;p37"/>
          <p:cNvSpPr txBox="1"/>
          <p:nvPr/>
        </p:nvSpPr>
        <p:spPr>
          <a:xfrm>
            <a:off x="1966043" y="2264039"/>
            <a:ext cx="4679400" cy="179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 smtClean="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Integrantes:</a:t>
            </a:r>
          </a:p>
          <a:p>
            <a:pPr lvl="0" algn="ctr">
              <a:lnSpc>
                <a:spcPct val="150000"/>
              </a:lnSpc>
            </a:pPr>
            <a:r>
              <a:rPr lang="es-UY" dirty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Brian </a:t>
            </a: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Winkelman</a:t>
            </a:r>
          </a:p>
          <a:p>
            <a:pPr lvl="0" algn="ctr">
              <a:lnSpc>
                <a:spcPct val="150000"/>
              </a:lnSpc>
            </a:pP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Ignacio Baratto</a:t>
            </a:r>
          </a:p>
          <a:p>
            <a:pPr lvl="0" algn="ctr">
              <a:lnSpc>
                <a:spcPct val="150000"/>
              </a:lnSpc>
            </a:pP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Ingrid Rodrigues</a:t>
            </a:r>
          </a:p>
          <a:p>
            <a:pPr lvl="0" algn="ctr">
              <a:lnSpc>
                <a:spcPct val="150000"/>
              </a:lnSpc>
            </a:pP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Rodrigo Zelaya</a:t>
            </a:r>
          </a:p>
          <a:p>
            <a:pPr lvl="0" algn="ctr">
              <a:lnSpc>
                <a:spcPct val="150000"/>
              </a:lnSpc>
            </a:pP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Sebastián </a:t>
            </a:r>
            <a:r>
              <a:rPr lang="es-UY" dirty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Salcedo</a:t>
            </a:r>
            <a:endParaRPr dirty="0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8" name="Google Shape;178;p37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>
            <a:spLocks noGrp="1"/>
          </p:cNvSpPr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INTRODUCCIÓN</a:t>
            </a:r>
            <a:endParaRPr sz="2000" i="1" dirty="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2" name="Google Shape;2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80;p46"/>
          <p:cNvSpPr txBox="1"/>
          <p:nvPr/>
        </p:nvSpPr>
        <p:spPr>
          <a:xfrm>
            <a:off x="176574" y="410488"/>
            <a:ext cx="8768951" cy="424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b="1" dirty="0" smtClean="0"/>
              <a:t>Objeto</a:t>
            </a:r>
            <a:r>
              <a:rPr lang="es-UY" b="1" dirty="0"/>
              <a:t>: ¿para qué se cuenta esta historia</a:t>
            </a:r>
            <a:r>
              <a:rPr lang="es-UY" b="1" dirty="0" smtClean="0"/>
              <a:t>?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dirty="0" smtClean="0"/>
              <a:t>Se busca determinar la probabilidad de cierre de empresas Taiwanesas por declarar bancarrota (período 1999 - 2009), permitiendo identificar la solidez y rentabilidad de estas empresas en el país. Por lo tanto, se propone como objetivo predecir la probabilidad de que una empresa haya declarado o declare bancarrota.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b="1" dirty="0" smtClean="0"/>
              <a:t>Contenido</a:t>
            </a:r>
            <a:r>
              <a:rPr lang="es-UY" b="1" dirty="0"/>
              <a:t>: ¿qué se quiere transmitir</a:t>
            </a:r>
            <a:r>
              <a:rPr lang="es-UY" b="1" dirty="0" smtClean="0"/>
              <a:t>?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dirty="0"/>
              <a:t>Se presenta por medio de la evaluación de variables financieras (relacionadas a activos, pasivos, patrimonio, etc.) las características de las empresas que cotizan en la bolsa de </a:t>
            </a:r>
            <a:r>
              <a:rPr lang="es-UY" dirty="0" err="1"/>
              <a:t>Taiwan</a:t>
            </a:r>
            <a:r>
              <a:rPr lang="es-UY" dirty="0"/>
              <a:t> y la posibilidad de declarar bancarrota en base a dichas </a:t>
            </a:r>
            <a:r>
              <a:rPr lang="es-UY" dirty="0" smtClean="0"/>
              <a:t>características.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endParaRPr lang="es-UY" dirty="0"/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211;p42"/>
          <p:cNvSpPr txBox="1">
            <a:spLocks noGrp="1"/>
          </p:cNvSpPr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ANÁLISIS EXPLORATIO</a:t>
            </a:r>
            <a:endParaRPr sz="2000" i="1" dirty="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" name="Google Shape;280;p46"/>
          <p:cNvSpPr txBox="1"/>
          <p:nvPr/>
        </p:nvSpPr>
        <p:spPr>
          <a:xfrm>
            <a:off x="176574" y="410488"/>
            <a:ext cx="8768951" cy="113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sz="1100" dirty="0"/>
              <a:t>Hay un número muy pequeño de empresas declararon bancarrota en el período 1999 – 2009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endParaRPr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573" y="1463684"/>
            <a:ext cx="3596952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211;p42"/>
          <p:cNvSpPr txBox="1">
            <a:spLocks noGrp="1"/>
          </p:cNvSpPr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s-MX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</a:t>
            </a:r>
            <a:r>
              <a:rPr lang="es-UY" sz="2000" i="1" dirty="0">
                <a:latin typeface="Anton"/>
                <a:ea typeface="Anton"/>
                <a:cs typeface="Anton"/>
                <a:sym typeface="Anton"/>
              </a:rPr>
              <a:t>ANÁLISIS EXPLORATORIO </a:t>
            </a:r>
            <a:endParaRPr sz="2000" i="1" dirty="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" name="Google Shape;280;p46"/>
          <p:cNvSpPr txBox="1"/>
          <p:nvPr/>
        </p:nvSpPr>
        <p:spPr>
          <a:xfrm>
            <a:off x="176575" y="621688"/>
            <a:ext cx="3466848" cy="4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En </a:t>
            </a:r>
            <a:r>
              <a:rPr lang="es-UY" sz="1100" dirty="0"/>
              <a:t>promedio, las empresas que declararon bancarrota </a:t>
            </a:r>
            <a:r>
              <a:rPr lang="es-UY" sz="1100" dirty="0" smtClean="0"/>
              <a:t>presentan </a:t>
            </a:r>
            <a:r>
              <a:rPr lang="es-UY" sz="1100" b="1" dirty="0" smtClean="0"/>
              <a:t>mayor</a:t>
            </a:r>
            <a:r>
              <a:rPr lang="es-UY" sz="1100" dirty="0" smtClean="0"/>
              <a:t>:</a:t>
            </a:r>
            <a:br>
              <a:rPr lang="es-UY" sz="1100" dirty="0" smtClean="0"/>
            </a:b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nivel de liquidez a corto plazo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gasto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/>
            </a:r>
            <a:br>
              <a:rPr lang="es-UY" sz="1100" dirty="0" smtClean="0"/>
            </a:br>
            <a:r>
              <a:rPr lang="es-UY" sz="1100" dirty="0" smtClean="0"/>
              <a:t>en relación a su total de activos, en comparación con las empresas que no declararon bancarrota y siguen cotizando en bolsa.</a:t>
            </a:r>
            <a:endParaRPr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159" y="874386"/>
            <a:ext cx="5094552" cy="3474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280;p46"/>
          <p:cNvSpPr txBox="1"/>
          <p:nvPr/>
        </p:nvSpPr>
        <p:spPr>
          <a:xfrm>
            <a:off x="176575" y="621688"/>
            <a:ext cx="3466848" cy="4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En </a:t>
            </a:r>
            <a:r>
              <a:rPr lang="es-UY" sz="1100" dirty="0"/>
              <a:t>promedio, las empresas que declararon bancarrota </a:t>
            </a:r>
            <a:r>
              <a:rPr lang="es-UY" sz="1100" dirty="0" smtClean="0"/>
              <a:t>presentan </a:t>
            </a:r>
            <a:r>
              <a:rPr lang="es-UY" sz="1100" b="1" dirty="0" smtClean="0"/>
              <a:t>menor</a:t>
            </a:r>
            <a:r>
              <a:rPr lang="es-UY" sz="1100" dirty="0" smtClean="0"/>
              <a:t>:</a:t>
            </a:r>
            <a:br>
              <a:rPr lang="es-UY" sz="1100" dirty="0" smtClean="0"/>
            </a:b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nivel </a:t>
            </a:r>
            <a:r>
              <a:rPr lang="es-UY" sz="1100" dirty="0"/>
              <a:t>de </a:t>
            </a:r>
            <a:r>
              <a:rPr lang="es-UY" sz="1100" dirty="0" smtClean="0"/>
              <a:t>ingresos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patrimonio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retenida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c</a:t>
            </a:r>
            <a:r>
              <a:rPr lang="en-US" sz="1100" dirty="0" smtClean="0"/>
              <a:t>apital de trabajo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ingreso neto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v</a:t>
            </a:r>
            <a:r>
              <a:rPr lang="en-US" sz="1100" dirty="0" smtClean="0"/>
              <a:t>alor liquidativo por acción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f</a:t>
            </a:r>
            <a:r>
              <a:rPr lang="en-US" sz="1100" dirty="0" smtClean="0"/>
              <a:t>lujo de efectivo para operar</a:t>
            </a:r>
            <a:endParaRPr lang="en-US" sz="1100" dirty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i</a:t>
            </a:r>
            <a:r>
              <a:rPr lang="en-US" sz="1100" dirty="0" smtClean="0"/>
              <a:t>mpuestos pagos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Efectivo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bruta</a:t>
            </a:r>
            <a:br>
              <a:rPr lang="en-US" sz="1100" dirty="0" smtClean="0"/>
            </a:br>
            <a:endParaRPr lang="en-US" sz="1100" dirty="0" smtClean="0"/>
          </a:p>
          <a:p>
            <a: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/>
              <a:t>en relación a su total de activos, en comparación con las empresas que no declararon bancarrota y siguen cotizando en bolsa.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620" y="1085586"/>
            <a:ext cx="5078831" cy="3474720"/>
          </a:xfrm>
          <a:prstGeom prst="rect">
            <a:avLst/>
          </a:prstGeom>
        </p:spPr>
      </p:pic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</a:t>
            </a:r>
            <a:r>
              <a:rPr lang="es-UY" sz="2000" i="1" dirty="0">
                <a:latin typeface="Anton"/>
                <a:ea typeface="Anton"/>
                <a:cs typeface="Anton"/>
                <a:sym typeface="Anton"/>
              </a:rPr>
              <a:t>ANÁLISIS EXPLORATORIO </a:t>
            </a:r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(CONTINUACIÓN)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10107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280;p46"/>
          <p:cNvSpPr txBox="1"/>
          <p:nvPr/>
        </p:nvSpPr>
        <p:spPr>
          <a:xfrm>
            <a:off x="176575" y="621688"/>
            <a:ext cx="3466848" cy="4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En </a:t>
            </a:r>
            <a:r>
              <a:rPr lang="es-UY" sz="1100" dirty="0"/>
              <a:t>promedio, las empresas que declararon bancarrota </a:t>
            </a:r>
            <a:r>
              <a:rPr lang="es-UY" sz="1100" dirty="0" smtClean="0"/>
              <a:t>presentan </a:t>
            </a:r>
            <a:r>
              <a:rPr lang="es-UY" sz="1100" b="1" dirty="0" smtClean="0"/>
              <a:t>menor</a:t>
            </a:r>
            <a:r>
              <a:rPr lang="es-UY" sz="1100" dirty="0" smtClean="0"/>
              <a:t>:</a:t>
            </a:r>
            <a:br>
              <a:rPr lang="es-UY" sz="1100" dirty="0" smtClean="0"/>
            </a:b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nivel </a:t>
            </a:r>
            <a:r>
              <a:rPr lang="es-UY" sz="1100" dirty="0"/>
              <a:t>de </a:t>
            </a:r>
            <a:r>
              <a:rPr lang="es-UY" sz="1100" dirty="0" smtClean="0"/>
              <a:t>ingresos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patrimonio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retenida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c</a:t>
            </a:r>
            <a:r>
              <a:rPr lang="en-US" sz="1100" dirty="0" smtClean="0"/>
              <a:t>apital de trabajo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ingreso neto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v</a:t>
            </a:r>
            <a:r>
              <a:rPr lang="en-US" sz="1100" dirty="0" smtClean="0"/>
              <a:t>alor liquidativo por acción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f</a:t>
            </a:r>
            <a:r>
              <a:rPr lang="en-US" sz="1100" dirty="0" smtClean="0"/>
              <a:t>lujo de efectivo para operar</a:t>
            </a:r>
            <a:endParaRPr lang="en-US" sz="1100" dirty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i</a:t>
            </a:r>
            <a:r>
              <a:rPr lang="en-US" sz="1100" dirty="0" smtClean="0"/>
              <a:t>mpuestos pagos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Efectivo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bruta</a:t>
            </a:r>
            <a:br>
              <a:rPr lang="en-US" sz="1100" dirty="0" smtClean="0"/>
            </a:br>
            <a:endParaRPr lang="en-US" sz="1100" dirty="0" smtClean="0"/>
          </a:p>
          <a:p>
            <a: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/>
              <a:t>en relación a su total de activos, en comparación con las empresas que no declararon bancarrota y siguen cotizando en bolsa.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ANÁLISIS EXPLORATORIO (CONTINUACIÓN)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888" y="1088136"/>
            <a:ext cx="5125467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280;p46"/>
          <p:cNvSpPr txBox="1"/>
          <p:nvPr/>
        </p:nvSpPr>
        <p:spPr>
          <a:xfrm>
            <a:off x="176575" y="621688"/>
            <a:ext cx="3466848" cy="4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En </a:t>
            </a:r>
            <a:r>
              <a:rPr lang="es-UY" sz="1100" dirty="0"/>
              <a:t>promedio, las empresas que declararon bancarrota </a:t>
            </a:r>
            <a:r>
              <a:rPr lang="es-UY" sz="1100" dirty="0" smtClean="0"/>
              <a:t>presentan </a:t>
            </a:r>
            <a:r>
              <a:rPr lang="es-UY" sz="1100" b="1" dirty="0" smtClean="0"/>
              <a:t>menor</a:t>
            </a:r>
            <a:r>
              <a:rPr lang="es-UY" sz="1100" dirty="0" smtClean="0"/>
              <a:t>:</a:t>
            </a:r>
            <a:br>
              <a:rPr lang="es-UY" sz="1100" dirty="0" smtClean="0"/>
            </a:b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nivel </a:t>
            </a:r>
            <a:r>
              <a:rPr lang="es-UY" sz="1100" dirty="0"/>
              <a:t>de </a:t>
            </a:r>
            <a:r>
              <a:rPr lang="es-UY" sz="1100" dirty="0" smtClean="0"/>
              <a:t>ingresos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patrimonio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retenida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c</a:t>
            </a:r>
            <a:r>
              <a:rPr lang="en-US" sz="1100" dirty="0" smtClean="0"/>
              <a:t>apital de trabajo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ingreso neto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v</a:t>
            </a:r>
            <a:r>
              <a:rPr lang="en-US" sz="1100" dirty="0" smtClean="0"/>
              <a:t>alor liquidativo por acción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f</a:t>
            </a:r>
            <a:r>
              <a:rPr lang="en-US" sz="1100" dirty="0" smtClean="0"/>
              <a:t>lujo de efectivo para operar</a:t>
            </a:r>
            <a:endParaRPr lang="en-US" sz="1100" dirty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i</a:t>
            </a:r>
            <a:r>
              <a:rPr lang="en-US" sz="1100" dirty="0" smtClean="0"/>
              <a:t>mpuestos pagos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Efectivo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bruta</a:t>
            </a:r>
            <a:br>
              <a:rPr lang="en-US" sz="1100" dirty="0" smtClean="0"/>
            </a:br>
            <a:endParaRPr lang="en-US" sz="1100" dirty="0" smtClean="0"/>
          </a:p>
          <a:p>
            <a: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/>
              <a:t>en relación a su total de activos, en comparación con las empresas que no declararon bancarrota y siguen cotizando en bolsa.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</a:t>
            </a:r>
            <a:r>
              <a:rPr lang="es-UY" sz="2000" i="1" dirty="0">
                <a:latin typeface="Anton"/>
                <a:ea typeface="Anton"/>
                <a:cs typeface="Anton"/>
                <a:sym typeface="Anton"/>
              </a:rPr>
              <a:t>ANÁLISIS EXPLORATORIO </a:t>
            </a:r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(CONTINUACIÓN)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888" y="1088136"/>
            <a:ext cx="5006641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1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280;p46"/>
          <p:cNvSpPr txBox="1"/>
          <p:nvPr/>
        </p:nvSpPr>
        <p:spPr>
          <a:xfrm>
            <a:off x="176575" y="621688"/>
            <a:ext cx="3466848" cy="4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En </a:t>
            </a:r>
            <a:r>
              <a:rPr lang="es-UY" sz="1100" dirty="0"/>
              <a:t>promedio, las empresas que declararon bancarrota </a:t>
            </a:r>
            <a:r>
              <a:rPr lang="es-UY" sz="1100" dirty="0" smtClean="0"/>
              <a:t>presentan </a:t>
            </a:r>
            <a:r>
              <a:rPr lang="es-UY" sz="1100" b="1" dirty="0" smtClean="0"/>
              <a:t>menor</a:t>
            </a:r>
            <a:r>
              <a:rPr lang="es-UY" sz="1100" dirty="0" smtClean="0"/>
              <a:t>:</a:t>
            </a:r>
            <a:br>
              <a:rPr lang="es-UY" sz="1100" dirty="0" smtClean="0"/>
            </a:b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nivel </a:t>
            </a:r>
            <a:r>
              <a:rPr lang="es-UY" sz="1100" dirty="0"/>
              <a:t>de </a:t>
            </a:r>
            <a:r>
              <a:rPr lang="es-UY" sz="1100" dirty="0" smtClean="0"/>
              <a:t>ingresos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patrimonio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retenida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c</a:t>
            </a:r>
            <a:r>
              <a:rPr lang="en-US" sz="1100" dirty="0" smtClean="0"/>
              <a:t>apital de trabajo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ingreso neto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v</a:t>
            </a:r>
            <a:r>
              <a:rPr lang="en-US" sz="1100" dirty="0" smtClean="0"/>
              <a:t>alor liquidativo por acción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f</a:t>
            </a:r>
            <a:r>
              <a:rPr lang="en-US" sz="1100" dirty="0" smtClean="0"/>
              <a:t>lujo de efectivo para operar</a:t>
            </a:r>
            <a:endParaRPr lang="en-US" sz="1100" dirty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i</a:t>
            </a:r>
            <a:r>
              <a:rPr lang="en-US" sz="1100" dirty="0" smtClean="0"/>
              <a:t>mpuestos pagos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Efectivo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bruta</a:t>
            </a:r>
            <a:br>
              <a:rPr lang="en-US" sz="1100" dirty="0" smtClean="0"/>
            </a:br>
            <a:endParaRPr lang="en-US" sz="1100" dirty="0" smtClean="0"/>
          </a:p>
          <a:p>
            <a: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/>
              <a:t>en relación a su total de activos, en comparación con las empresas que no declararon bancarrota y siguen cotizando en bolsa.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</a:t>
            </a:r>
            <a:r>
              <a:rPr lang="es-UY" sz="2000" i="1" dirty="0">
                <a:latin typeface="Anton"/>
                <a:ea typeface="Anton"/>
                <a:cs typeface="Anton"/>
                <a:sym typeface="Anton"/>
              </a:rPr>
              <a:t>ANÁLISIS EXPLORATORIO </a:t>
            </a:r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(CONTINUACIÓN)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888" y="1088136"/>
            <a:ext cx="4963168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EVALUACIÓN MODELOS DE PREDICCIÓN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65649"/>
              </p:ext>
            </p:extLst>
          </p:nvPr>
        </p:nvGraphicFramePr>
        <p:xfrm>
          <a:off x="176575" y="1484956"/>
          <a:ext cx="8809371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886">
                  <a:extLst>
                    <a:ext uri="{9D8B030D-6E8A-4147-A177-3AD203B41FA5}">
                      <a16:colId xmlns:a16="http://schemas.microsoft.com/office/drawing/2014/main" val="2155031578"/>
                    </a:ext>
                  </a:extLst>
                </a:gridCol>
                <a:gridCol w="871805">
                  <a:extLst>
                    <a:ext uri="{9D8B030D-6E8A-4147-A177-3AD203B41FA5}">
                      <a16:colId xmlns:a16="http://schemas.microsoft.com/office/drawing/2014/main" val="396644757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6042883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11370911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8466237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62441436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0105926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8936016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3149360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54504372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Modelo de predicción</a:t>
                      </a:r>
                      <a:endParaRPr lang="es-UY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F1-score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2120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 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de entrenamiento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de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evaluación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0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1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0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1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0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1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50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Regresión Logística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99%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93%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30%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94%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2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SVM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99%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93%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29%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94%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31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Árbol de Decisión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92%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93%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43%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25%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68%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20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Bosque Aleatorio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95%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99%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61%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46%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91%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1544"/>
                  </a:ext>
                </a:extLst>
              </a:tr>
            </a:tbl>
          </a:graphicData>
        </a:graphic>
      </p:graphicFrame>
      <p:sp>
        <p:nvSpPr>
          <p:cNvPr id="7" name="Google Shape;280;p46"/>
          <p:cNvSpPr txBox="1"/>
          <p:nvPr/>
        </p:nvSpPr>
        <p:spPr>
          <a:xfrm>
            <a:off x="176574" y="621689"/>
            <a:ext cx="8809371" cy="98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A la hora de construir distintos modelo de predicción, se seleccionaron los siguientes algoritmos: regresión logística, SVM, árbol de decisión y bosque aleatorio.</a:t>
            </a:r>
            <a:endParaRPr sz="1100" dirty="0"/>
          </a:p>
        </p:txBody>
      </p:sp>
      <p:sp>
        <p:nvSpPr>
          <p:cNvPr id="9" name="Google Shape;280;p46"/>
          <p:cNvSpPr txBox="1"/>
          <p:nvPr/>
        </p:nvSpPr>
        <p:spPr>
          <a:xfrm>
            <a:off x="176572" y="3839917"/>
            <a:ext cx="8809371" cy="98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Como se mencionó previamente, se dispone de un conjunto de datos extremadamente desbalanceado. Por lo tanto, entendiendo a la medida F1-score como la más conveniente en estos casos, se puede apreciar el algoritmo de bosque aleatorio es el modelo que mejor clasifica a la clase 1.</a:t>
            </a:r>
            <a:endParaRPr sz="1100" dirty="0"/>
          </a:p>
        </p:txBody>
      </p:sp>
      <p:sp>
        <p:nvSpPr>
          <p:cNvPr id="10" name="Google Shape;280;p46"/>
          <p:cNvSpPr txBox="1"/>
          <p:nvPr/>
        </p:nvSpPr>
        <p:spPr>
          <a:xfrm>
            <a:off x="176573" y="4703186"/>
            <a:ext cx="8809371" cy="49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700" i="1" dirty="0" smtClean="0"/>
              <a:t>Nota: clase 0 corresponde a las empresas que no declararon bancarrota, mientras que la clase 1 corresponde a las empresas que declararon bancarrota.</a:t>
            </a:r>
            <a:endParaRPr sz="700" i="1" dirty="0"/>
          </a:p>
        </p:txBody>
      </p:sp>
    </p:spTree>
    <p:extLst>
      <p:ext uri="{BB962C8B-B14F-4D97-AF65-F5344CB8AC3E}">
        <p14:creationId xmlns:p14="http://schemas.microsoft.com/office/powerpoint/2010/main" val="13359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464</Words>
  <Application>Microsoft Office PowerPoint</Application>
  <PresentationFormat>On-screen Show (16:9)</PresentationFormat>
  <Paragraphs>144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Anton</vt:lpstr>
      <vt:lpstr>Helvetica Neue Light</vt:lpstr>
      <vt:lpstr>Calibri</vt:lpstr>
      <vt:lpstr>Lato</vt:lpstr>
      <vt:lpstr>Helvetica Neue</vt:lpstr>
      <vt:lpstr>Tema de Office</vt:lpstr>
      <vt:lpstr>Simple Light</vt:lpstr>
      <vt:lpstr>PowerPoint Presentation</vt:lpstr>
      <vt:lpstr>PRESENTACIÓN EJECUTIVA – INTRODUCCIÓN</vt:lpstr>
      <vt:lpstr>PRESENTACIÓN EJECUTIVA – ANÁLISIS EXPLORATIO</vt:lpstr>
      <vt:lpstr>PRESENTACIÓN EJECUTIVA – ANÁLISIS EXPLORATORIO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Baratto Adimari</dc:creator>
  <cp:lastModifiedBy>Ignacio Baratto</cp:lastModifiedBy>
  <cp:revision>16</cp:revision>
  <dcterms:modified xsi:type="dcterms:W3CDTF">2022-02-08T00:06:20Z</dcterms:modified>
</cp:coreProperties>
</file>