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80" r:id="rId3"/>
    <p:sldId id="781" r:id="rId4"/>
    <p:sldId id="594" r:id="rId5"/>
    <p:sldId id="573" r:id="rId6"/>
    <p:sldId id="260" r:id="rId7"/>
    <p:sldId id="261" r:id="rId8"/>
    <p:sldId id="259" r:id="rId9"/>
    <p:sldId id="258" r:id="rId10"/>
    <p:sldId id="262" r:id="rId11"/>
    <p:sldId id="585" r:id="rId12"/>
    <p:sldId id="586" r:id="rId13"/>
    <p:sldId id="557" r:id="rId14"/>
    <p:sldId id="587" r:id="rId15"/>
    <p:sldId id="588" r:id="rId16"/>
    <p:sldId id="589" r:id="rId17"/>
    <p:sldId id="590" r:id="rId18"/>
    <p:sldId id="591" r:id="rId19"/>
    <p:sldId id="263" r:id="rId20"/>
    <p:sldId id="264" r:id="rId21"/>
    <p:sldId id="592" r:id="rId22"/>
    <p:sldId id="265" r:id="rId23"/>
    <p:sldId id="267" r:id="rId24"/>
    <p:sldId id="782" r:id="rId25"/>
    <p:sldId id="7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3CFA-B893-455A-A121-3A5A95B3301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FC62-B53A-4B9D-93C5-19892AB3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32534;&#35793;&#22411;&#35821;&#35328;&#21644;&#35299;&#37322;&#22411;&#35821;&#35328;&#23545;&#27604;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1989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年的圣诞节期间，吉多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范罗苏姆为了在阿姆斯特丹打发时间，决心开发一个新的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解释程序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，作为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语言的一种继承（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感觉下什么叫牛人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是由吉多参加设计的一种教学语言，就吉多本人看来，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这种语言非常优美和强大，是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专门为非专业程序员设计的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语言并没有成功，究其原因，吉多认为是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非开放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造成的。吉多决心在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中避免这一错误，并获取了非常好的效果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之所以选中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（蟒蛇） 作为程序的名字，是因为他是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电视剧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蒙提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派森的飞行马戏团（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 Python's Flying Circus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）的爱好者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年，第一个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诞生，它是用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语言实现的，并能够调用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语言的库文件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计算机不能直接理解任何除机器语言以外的语言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，所以必须要把程序员所写的程序语言翻译成机器语言，计算机才能执行程序。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将其他语言翻译成机器语言的工具，被称为编译器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编译器翻译的方式有两种：一个是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，另外一个是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。两种方式之间的区别在于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翻译时间点的不同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。当编译器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以解释方式运行的时候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，也称之为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编译型语言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：程序在执行之前需要一个专门的编译过程，把程序编译成为机器语言的文件，运行时不需要重新翻译，直接使用编译的结果就行了。程序执行效率高，依赖编译器，跨平台性差些。如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解释型语言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：解释型语言编写的程序不进行预先编译，以文本方式存储程序代码，会将代码一句一句直接运行。在发布程序时，看起来省了道编译工序，但是在运行程序的时候，必须先解释再运行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编译型语言和解释型语言对比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编译型语言比解释型语言执行速度快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跨平台性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解释型语言比编译型语言跨平台性好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1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开发者的哲学是：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用一种方法，最好是只有一种方法来做一件事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如果面临多种选择，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开发者一般会拒绝花俏的语法，而选择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明确没有或者很少有歧义的语法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Python </a:t>
            </a:r>
            <a:r>
              <a:rPr lang="zh-CN" altLang="en-US" dirty="0">
                <a:effectLst/>
              </a:rPr>
              <a:t>社区，吉多被称为“仁慈的独裁者”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1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同一样问题，用不同的语言解决，代码量差距还是很多的，一般情况下 </a:t>
            </a:r>
            <a:r>
              <a:rPr lang="en-US" altLang="zh-CN" dirty="0"/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 </a:t>
            </a:r>
            <a:r>
              <a:rPr lang="en-US" altLang="zh-CN" dirty="0"/>
              <a:t>Java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，所以说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人生苦短，我用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3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如果需要一段关键代码运行得更快或者希望某些算法不公开，可以把这部分程序用 </a:t>
            </a:r>
            <a:r>
              <a:rPr lang="en-US" altLang="zh-CN" dirty="0"/>
              <a:t>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或 </a:t>
            </a:r>
            <a:r>
              <a:rPr lang="en-US" altLang="zh-CN" dirty="0"/>
              <a:t>C++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编写，然后在 </a:t>
            </a:r>
            <a:r>
              <a:rPr lang="en-US" altLang="zh-CN" dirty="0"/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程序中使用它们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8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DCD-052F-48FB-95FF-9B465BE6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4EA7-1277-46F6-9A55-824D2953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293-4624-4D3E-A19E-97DBE10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5034-1A10-436A-9DC6-2B0BCFF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信息工程学院物联网教研室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8D18-0822-4E1E-87EF-231FB98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F2F93D9-7397-43B3-B937-91C3E0F21B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19-298E-4D6D-A1FF-5547E41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6AE5C-359C-4AB1-8306-301A6660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2A51-D39C-4768-A72A-C90C2F0F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13A2-C367-488E-AB6A-E853818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104A-9D61-4D51-9159-B5037CF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3428-1376-4F90-AC83-334520FB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9106-39C3-4883-A4FA-D333578B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F82A-D033-4E52-8D00-C0D8F0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702A-8A77-47E7-A7D0-572E40A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BBD1-1519-4145-B92E-C466A2AB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37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3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2EAE-3C0A-426A-BB4D-74C8602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2883F-6CAB-4553-A233-5E6FB252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56093-ADFB-455D-BD84-085609B9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2C93-7A73-4F98-A3BD-64C2B5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4290D-8A00-4BC3-9ADA-A4F2E5D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58E-6C82-404C-B07C-13E44FA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AFA4-A3D5-4C64-B3E3-73928E36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E010-D056-41A7-BE6D-D1FAE76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3E3-BFC8-43E3-99D9-B1E34E6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ABDE-F247-4E6C-A5FF-DF59985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748-E354-4E22-954A-D4E7E2E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8F83-EF01-4730-BEC1-2E887E6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087F9-36E9-42E9-A325-A520350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ACE7-64E3-46C5-9528-F1FE7AE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5064A-9120-44B3-A9FA-1666130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BCE5-4134-46F2-A644-4B625D2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14C2-7A29-4434-8A5D-97B38AC2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A07D-B916-4657-9747-9270F0A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8E873-984A-49B8-BDD8-09B449D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E9CB9-CB07-46F7-B071-E77F49DE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E9780-CA81-42D2-AEF6-9D25C0B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44490-2769-4482-88DF-891E178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5CFC-1D90-4CED-8291-9A62D84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442EA-1F3D-4876-B1D7-E02D0D8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0A93-BE29-4FD9-88AB-42F8E2E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9C9A-A000-4204-96D6-85AE2DE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DCDCE-33B0-4FC6-917C-62EEE29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5E0B9-4362-49CC-9BF5-4CF91DA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8C94C-97ED-4996-B66D-285588F2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816E3-8CF4-47A9-949A-7B1837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67C1C-D7A1-4093-910F-7B07AF8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20EC-9C1A-4217-8AC7-F89DA55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4B26C-3057-4D62-ACDF-CA15923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926F-03D3-4786-9B06-4488DA9D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36B6-B911-47A4-B961-B6D1FE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097A0-4E65-4B29-AB46-6480F99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7A1C-D985-4608-9686-A6E87B2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266-BB19-40E3-9A98-ECBAC67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ADB6-F06A-4C8A-A1E4-814086D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CF97A-6A39-4575-9D8C-99FC4FD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EF1C-D488-4796-A39A-2E4CCD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360B-7520-4A2D-AE4F-FE2845F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FE405-1115-407B-97A7-F65F35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B8273-A0E7-4A20-99CB-5C1ACF5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6E5A7-FD7C-41F6-8E18-384F5DD1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E37E-A64B-47F8-873E-5973F848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284-5E55-4DCC-8D77-258703799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ADD5-063C-46D0-BA7D-CABA243F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120DC-4256-45E4-A8BC-6258EACE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F314D7-B258-40F0-9F23-6130282D0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（非计算机类专业</a:t>
            </a:r>
            <a:r>
              <a:rPr lang="en-US" altLang="zh-CN" dirty="0"/>
              <a:t>48</a:t>
            </a:r>
            <a:r>
              <a:rPr lang="zh-CN" altLang="en-US" dirty="0"/>
              <a:t>课时版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兼顾计算机等级考试二级</a:t>
            </a:r>
            <a:r>
              <a:rPr lang="en-US" altLang="zh-CN" dirty="0"/>
              <a:t>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F1E14-5DD2-4977-856B-50F5195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为什么选择 </a:t>
            </a:r>
            <a:r>
              <a:rPr lang="en-US" altLang="zh-CN" b="1" dirty="0"/>
              <a:t>Python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7A9FD-2B92-45C6-8448-575ABD50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代码量少</a:t>
            </a:r>
          </a:p>
          <a:p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92DE501-41FA-4635-A73C-A0697DC34A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98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">
            <a:extLst>
              <a:ext uri="{FF2B5EF4-FFF2-40B4-BE49-F238E27FC236}">
                <a16:creationId xmlns:a16="http://schemas.microsoft.com/office/drawing/2014/main" id="{49149912-7EC9-4318-93C2-0F7A2186C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2">
            <a:extLst>
              <a:ext uri="{FF2B5EF4-FFF2-40B4-BE49-F238E27FC236}">
                <a16:creationId xmlns:a16="http://schemas.microsoft.com/office/drawing/2014/main" id="{8988BD3D-914A-4F1C-8CE6-B5F861C3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839914"/>
            <a:ext cx="835501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具有通用性。</a:t>
            </a: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语言可以用于几乎任何与程序设计相关应用的开发，不仅适合训练变成思维，更适合诸如数据分析、机器学习、人工智能、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Web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开发等具体的技术领域。</a:t>
            </a:r>
          </a:p>
        </p:txBody>
      </p:sp>
      <p:sp>
        <p:nvSpPr>
          <p:cNvPr id="35844" name="矩形 2">
            <a:extLst>
              <a:ext uri="{FF2B5EF4-FFF2-40B4-BE49-F238E27FC236}">
                <a16:creationId xmlns:a16="http://schemas.microsoft.com/office/drawing/2014/main" id="{8AAEC5FB-83D1-406A-B867-91C31056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  <a:endParaRPr lang="zh-CN" altLang="en-US" sz="4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F86D6F4-91C8-475E-AA78-E602F180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21125"/>
            <a:ext cx="11657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2">
            <a:extLst>
              <a:ext uri="{FF2B5EF4-FFF2-40B4-BE49-F238E27FC236}">
                <a16:creationId xmlns:a16="http://schemas.microsoft.com/office/drawing/2014/main" id="{CE246091-05B4-4D42-AE47-5B4260F4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839913"/>
            <a:ext cx="83550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语法简洁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语法主要用来精确表达问题逻辑，更接近自然语言，只有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33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个保留字，十分简洁。</a:t>
            </a:r>
          </a:p>
        </p:txBody>
      </p:sp>
      <p:sp>
        <p:nvSpPr>
          <p:cNvPr id="36868" name="矩形 2">
            <a:extLst>
              <a:ext uri="{FF2B5EF4-FFF2-40B4-BE49-F238E27FC236}">
                <a16:creationId xmlns:a16="http://schemas.microsoft.com/office/drawing/2014/main" id="{D86E0ACF-34C3-43FA-B468-76C23D7D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A60995-27A0-4C69-8C63-55BD51A5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21125"/>
            <a:ext cx="11657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2">
            <a:extLst>
              <a:ext uri="{FF2B5EF4-FFF2-40B4-BE49-F238E27FC236}">
                <a16:creationId xmlns:a16="http://schemas.microsoft.com/office/drawing/2014/main" id="{2E4D5067-79F2-4041-895C-5A5EA4969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839914"/>
            <a:ext cx="83550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生态高产。</a:t>
            </a: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解释器提供了几百个内置类和函数库，此外，世界各地程序员通过开源社区贡献了十几万个第三方函数库，几乎覆盖了计算机技术的各个领域，编写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程序可以大量利用已有内置或第三方代码，具备良好的编程生态。</a:t>
            </a:r>
          </a:p>
        </p:txBody>
      </p:sp>
      <p:sp>
        <p:nvSpPr>
          <p:cNvPr id="37892" name="矩形 2">
            <a:extLst>
              <a:ext uri="{FF2B5EF4-FFF2-40B4-BE49-F238E27FC236}">
                <a16:creationId xmlns:a16="http://schemas.microsoft.com/office/drawing/2014/main" id="{181A14D7-952E-4A42-82B8-0BA53B45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96507B-9399-4365-8932-58887D5C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21125"/>
            <a:ext cx="11657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2">
            <a:extLst>
              <a:ext uri="{FF2B5EF4-FFF2-40B4-BE49-F238E27FC236}">
                <a16:creationId xmlns:a16="http://schemas.microsoft.com/office/drawing/2014/main" id="{202B9D89-CEF0-4C62-A779-7689D2FC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839913"/>
            <a:ext cx="835501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除了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语法的三个重要特点外，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程序还有一些具体特点。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平台无关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强制可读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支持中文</a:t>
            </a:r>
          </a:p>
        </p:txBody>
      </p:sp>
      <p:sp>
        <p:nvSpPr>
          <p:cNvPr id="38916" name="矩形 2">
            <a:extLst>
              <a:ext uri="{FF2B5EF4-FFF2-40B4-BE49-F238E27FC236}">
                <a16:creationId xmlns:a16="http://schemas.microsoft.com/office/drawing/2014/main" id="{77A2ECDB-2D2F-4675-9D83-113A3589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227493-D06B-494A-BA79-2E1DDB23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21125"/>
            <a:ext cx="11657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2">
            <a:extLst>
              <a:ext uri="{FF2B5EF4-FFF2-40B4-BE49-F238E27FC236}">
                <a16:creationId xmlns:a16="http://schemas.microsoft.com/office/drawing/2014/main" id="{CFECA9B3-7C66-4303-8DAD-ACEA23FF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839913"/>
            <a:ext cx="835501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平台无关</a:t>
            </a: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程序可以在任何安装解释器的计算机环境中执行，因此，可以不经修改地实现跨操作系统运行。</a:t>
            </a:r>
          </a:p>
        </p:txBody>
      </p:sp>
      <p:sp>
        <p:nvSpPr>
          <p:cNvPr id="39940" name="矩形 2">
            <a:extLst>
              <a:ext uri="{FF2B5EF4-FFF2-40B4-BE49-F238E27FC236}">
                <a16:creationId xmlns:a16="http://schemas.microsoft.com/office/drawing/2014/main" id="{5D3C0E5C-DB56-467F-928F-26059244B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CEF40E4-D19E-4D9D-8636-0DD9DAC0B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21125"/>
            <a:ext cx="11657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2">
            <a:extLst>
              <a:ext uri="{FF2B5EF4-FFF2-40B4-BE49-F238E27FC236}">
                <a16:creationId xmlns:a16="http://schemas.microsoft.com/office/drawing/2014/main" id="{AF20C2F9-1161-4955-A672-DAD1A7CA0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839913"/>
            <a:ext cx="835501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强制可读</a:t>
            </a: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通过强制缩进（类似文章段落的首行空格）来体现语句间的逻辑关系，显著提高了程序的可读性，进而增强了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程序的可维护性。</a:t>
            </a:r>
          </a:p>
        </p:txBody>
      </p:sp>
      <p:sp>
        <p:nvSpPr>
          <p:cNvPr id="40964" name="矩形 2">
            <a:extLst>
              <a:ext uri="{FF2B5EF4-FFF2-40B4-BE49-F238E27FC236}">
                <a16:creationId xmlns:a16="http://schemas.microsoft.com/office/drawing/2014/main" id="{A1366B52-0662-41EE-AEE0-8B6120244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D52DC7-3CF4-41F8-AC7E-64EFF1A3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21125"/>
            <a:ext cx="11657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2">
            <a:extLst>
              <a:ext uri="{FF2B5EF4-FFF2-40B4-BE49-F238E27FC236}">
                <a16:creationId xmlns:a16="http://schemas.microsoft.com/office/drawing/2014/main" id="{9AAC4ED3-C319-4FBD-89FC-78DCF92A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839914"/>
            <a:ext cx="83550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支持中文</a:t>
            </a: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Python 3.x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版本采用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Unicode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编码表达所有字符信息。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Unicode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是一种国际通用表达字符的编码体系，这使得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程序可以直接支持英文、中文、法文、德文等各类自然语言字符，在处理中文时更加灵活且高效。</a:t>
            </a:r>
          </a:p>
        </p:txBody>
      </p:sp>
      <p:sp>
        <p:nvSpPr>
          <p:cNvPr id="41988" name="矩形 2">
            <a:extLst>
              <a:ext uri="{FF2B5EF4-FFF2-40B4-BE49-F238E27FC236}">
                <a16:creationId xmlns:a16="http://schemas.microsoft.com/office/drawing/2014/main" id="{4BF71FAB-1EA3-4CD6-BA61-47987D64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程序的特点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1D5733F-38D6-4D86-935A-28C27B3B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21125"/>
            <a:ext cx="11657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68AB-E9A5-4932-BF19-1471EB75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其他特点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DA292-F6B7-4A73-B62E-43C74BF0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是</a:t>
            </a:r>
            <a:r>
              <a:rPr lang="zh-CN" altLang="en-US" b="1" dirty="0"/>
              <a:t>完全面向对象的语言</a:t>
            </a:r>
            <a:endParaRPr lang="zh-CN" altLang="en-US" dirty="0"/>
          </a:p>
          <a:p>
            <a:pPr lvl="2"/>
            <a:r>
              <a:rPr lang="zh-CN" altLang="en-US" b="1" dirty="0"/>
              <a:t>函数</a:t>
            </a:r>
            <a:r>
              <a:rPr lang="zh-CN" altLang="en-US" dirty="0"/>
              <a:t>、</a:t>
            </a:r>
            <a:r>
              <a:rPr lang="zh-CN" altLang="en-US" b="1" dirty="0"/>
              <a:t>模块</a:t>
            </a:r>
            <a:r>
              <a:rPr lang="zh-CN" altLang="en-US" dirty="0"/>
              <a:t>、</a:t>
            </a:r>
            <a:r>
              <a:rPr lang="zh-CN" altLang="en-US" b="1" dirty="0"/>
              <a:t>数字</a:t>
            </a:r>
            <a:r>
              <a:rPr lang="zh-CN" altLang="en-US" dirty="0"/>
              <a:t>、</a:t>
            </a:r>
            <a:r>
              <a:rPr lang="zh-CN" altLang="en-US" b="1" dirty="0"/>
              <a:t>字符串</a:t>
            </a:r>
            <a:r>
              <a:rPr lang="zh-CN" altLang="en-US" dirty="0"/>
              <a:t>都是对象，</a:t>
            </a:r>
            <a:r>
              <a:rPr lang="zh-CN" altLang="en-US" b="1" dirty="0"/>
              <a:t>在 </a:t>
            </a:r>
            <a:r>
              <a:rPr lang="en-US" altLang="zh-CN" b="1" dirty="0"/>
              <a:t>Python </a:t>
            </a:r>
            <a:r>
              <a:rPr lang="zh-CN" altLang="en-US" b="1" dirty="0"/>
              <a:t>中一切皆对象</a:t>
            </a:r>
            <a:endParaRPr lang="zh-CN" altLang="en-US" dirty="0"/>
          </a:p>
          <a:p>
            <a:pPr lvl="2"/>
            <a:r>
              <a:rPr lang="zh-CN" altLang="en-US" dirty="0"/>
              <a:t>完全支持继承、重载、多重继承</a:t>
            </a:r>
          </a:p>
          <a:p>
            <a:pPr lvl="2"/>
            <a:r>
              <a:rPr lang="zh-CN" altLang="en-US" dirty="0"/>
              <a:t>支持重载运算符，也支持泛型设计</a:t>
            </a:r>
          </a:p>
          <a:p>
            <a:r>
              <a:rPr lang="en-US" altLang="zh-CN" dirty="0"/>
              <a:t>Python </a:t>
            </a:r>
            <a:r>
              <a:rPr lang="zh-CN" altLang="en-US" b="1" dirty="0"/>
              <a:t>拥有一个强大的标准库</a:t>
            </a:r>
            <a:endParaRPr lang="en-US" altLang="zh-CN" dirty="0"/>
          </a:p>
          <a:p>
            <a:pPr lvl="2"/>
            <a:r>
              <a:rPr lang="en-US" altLang="zh-CN" dirty="0"/>
              <a:t>Python </a:t>
            </a:r>
            <a:r>
              <a:rPr lang="zh-CN" altLang="en-US" dirty="0"/>
              <a:t>语言的核心只包含 </a:t>
            </a:r>
            <a:r>
              <a:rPr lang="zh-CN" altLang="en-US" b="1" dirty="0"/>
              <a:t>数字</a:t>
            </a:r>
            <a:r>
              <a:rPr lang="zh-CN" altLang="en-US" dirty="0"/>
              <a:t>、</a:t>
            </a:r>
            <a:r>
              <a:rPr lang="zh-CN" altLang="en-US" b="1" dirty="0"/>
              <a:t>字符串</a:t>
            </a:r>
            <a:r>
              <a:rPr lang="zh-CN" altLang="en-US" dirty="0"/>
              <a:t>、</a:t>
            </a:r>
            <a:r>
              <a:rPr lang="zh-CN" altLang="en-US" b="1" dirty="0"/>
              <a:t>列表</a:t>
            </a:r>
            <a:r>
              <a:rPr lang="zh-CN" altLang="en-US" dirty="0"/>
              <a:t>、</a:t>
            </a:r>
            <a:r>
              <a:rPr lang="zh-CN" altLang="en-US" b="1" dirty="0"/>
              <a:t>字典</a:t>
            </a:r>
            <a:r>
              <a:rPr lang="zh-CN" altLang="en-US" dirty="0"/>
              <a:t>、</a:t>
            </a:r>
            <a:r>
              <a:rPr lang="zh-CN" altLang="en-US" b="1" dirty="0"/>
              <a:t>文件</a:t>
            </a:r>
            <a:r>
              <a:rPr lang="zh-CN" altLang="en-US" dirty="0"/>
              <a:t> 等常见类型和函数，而由 </a:t>
            </a:r>
            <a:r>
              <a:rPr lang="en-US" altLang="zh-CN" dirty="0"/>
              <a:t>Python </a:t>
            </a:r>
            <a:r>
              <a:rPr lang="zh-CN" altLang="en-US" dirty="0"/>
              <a:t>标准库提供了 </a:t>
            </a:r>
            <a:r>
              <a:rPr lang="zh-CN" altLang="en-US" b="1" dirty="0"/>
              <a:t>系统管理</a:t>
            </a:r>
            <a:r>
              <a:rPr lang="zh-CN" altLang="en-US" dirty="0"/>
              <a:t>、</a:t>
            </a:r>
            <a:r>
              <a:rPr lang="zh-CN" altLang="en-US" b="1" dirty="0"/>
              <a:t>网络通信</a:t>
            </a:r>
            <a:r>
              <a:rPr lang="zh-CN" altLang="en-US" dirty="0"/>
              <a:t>、</a:t>
            </a:r>
            <a:r>
              <a:rPr lang="zh-CN" altLang="en-US" b="1" dirty="0"/>
              <a:t>文本处理</a:t>
            </a:r>
            <a:r>
              <a:rPr lang="zh-CN" altLang="en-US" dirty="0"/>
              <a:t>、</a:t>
            </a:r>
            <a:r>
              <a:rPr lang="zh-CN" altLang="en-US" b="1" dirty="0"/>
              <a:t>数据库接口</a:t>
            </a:r>
            <a:r>
              <a:rPr lang="zh-CN" altLang="en-US" dirty="0"/>
              <a:t>、</a:t>
            </a:r>
            <a:r>
              <a:rPr lang="zh-CN" altLang="en-US" b="1" dirty="0"/>
              <a:t>图形系统</a:t>
            </a:r>
            <a:r>
              <a:rPr lang="zh-CN" altLang="en-US" dirty="0"/>
              <a:t>、</a:t>
            </a:r>
            <a:r>
              <a:rPr lang="en-US" altLang="zh-CN" b="1" dirty="0"/>
              <a:t>XML </a:t>
            </a:r>
            <a:r>
              <a:rPr lang="zh-CN" altLang="en-US" b="1" dirty="0"/>
              <a:t>处理</a:t>
            </a:r>
            <a:r>
              <a:rPr lang="zh-CN" altLang="en-US" dirty="0"/>
              <a:t> 等额外的功能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社区提供了</a:t>
            </a:r>
            <a:r>
              <a:rPr lang="zh-CN" altLang="en-US" b="1" dirty="0"/>
              <a:t>大量的第三方模块</a:t>
            </a:r>
            <a:endParaRPr lang="en-US" altLang="zh-CN" dirty="0"/>
          </a:p>
          <a:p>
            <a:pPr lvl="2"/>
            <a:r>
              <a:rPr lang="zh-CN" altLang="en-US" dirty="0"/>
              <a:t>使用方式与标准库类似。它们的功能覆盖 </a:t>
            </a:r>
            <a:r>
              <a:rPr lang="zh-CN" altLang="en-US" b="1" dirty="0"/>
              <a:t>科学计算</a:t>
            </a:r>
            <a:r>
              <a:rPr lang="zh-CN" altLang="en-US" dirty="0"/>
              <a:t>、</a:t>
            </a:r>
            <a:r>
              <a:rPr lang="zh-CN" altLang="en-US" b="1" dirty="0"/>
              <a:t>人工智能</a:t>
            </a:r>
            <a:r>
              <a:rPr lang="zh-CN" altLang="en-US" dirty="0"/>
              <a:t>、</a:t>
            </a:r>
            <a:r>
              <a:rPr lang="zh-CN" altLang="en-US" b="1" dirty="0"/>
              <a:t>机器学习</a:t>
            </a:r>
            <a:r>
              <a:rPr lang="zh-CN" altLang="en-US" dirty="0"/>
              <a:t>、</a:t>
            </a:r>
            <a:r>
              <a:rPr lang="en-US" altLang="zh-CN" b="1" dirty="0"/>
              <a:t>Web </a:t>
            </a:r>
            <a:r>
              <a:rPr lang="zh-CN" altLang="en-US" b="1" dirty="0"/>
              <a:t>开发</a:t>
            </a:r>
            <a:r>
              <a:rPr lang="zh-CN" altLang="en-US" dirty="0"/>
              <a:t>、</a:t>
            </a:r>
            <a:r>
              <a:rPr lang="zh-CN" altLang="en-US" b="1" dirty="0"/>
              <a:t>数据库接口</a:t>
            </a:r>
            <a:r>
              <a:rPr lang="zh-CN" altLang="en-US" dirty="0"/>
              <a:t>、</a:t>
            </a:r>
            <a:r>
              <a:rPr lang="zh-CN" altLang="en-US" b="1" dirty="0"/>
              <a:t>图形系统</a:t>
            </a:r>
            <a:r>
              <a:rPr lang="zh-CN" altLang="en-US" dirty="0"/>
              <a:t> 多个领域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04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/>
              <a:t>—— </a:t>
            </a:r>
            <a:r>
              <a:rPr lang="zh-CN" altLang="en-US" b="1"/>
              <a:t>信息管理</a:t>
            </a:r>
            <a:r>
              <a:rPr lang="zh-CN" altLang="en-US" b="1" dirty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D752-C387-4DE4-A550-A28BB01C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面向对象的思维方式</a:t>
            </a:r>
            <a:r>
              <a:rPr lang="en-US" altLang="zh-CN" b="1" dirty="0"/>
              <a:t>(</a:t>
            </a:r>
            <a:r>
              <a:rPr lang="zh-CN" altLang="en-US" b="1" dirty="0"/>
              <a:t>了解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FDAFF-C618-4E74-9854-D0C5FFCC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</a:t>
            </a:r>
            <a:r>
              <a:rPr lang="zh-CN" altLang="en-US" dirty="0"/>
              <a:t> 是一种 </a:t>
            </a:r>
            <a:r>
              <a:rPr lang="zh-CN" altLang="en-US" b="1" dirty="0"/>
              <a:t>思维方式</a:t>
            </a:r>
            <a:r>
              <a:rPr lang="zh-CN" altLang="en-US" dirty="0"/>
              <a:t>，也是一门 </a:t>
            </a:r>
            <a:r>
              <a:rPr lang="zh-CN" altLang="en-US" b="1" dirty="0"/>
              <a:t>程序设计技术</a:t>
            </a:r>
            <a:endParaRPr lang="zh-CN" altLang="en-US" dirty="0"/>
          </a:p>
          <a:p>
            <a:r>
              <a:rPr lang="zh-CN" altLang="en-US" dirty="0"/>
              <a:t>要解决一个问题前，首先考虑 </a:t>
            </a:r>
            <a:r>
              <a:rPr lang="zh-CN" altLang="en-US" b="1" dirty="0"/>
              <a:t>由谁</a:t>
            </a:r>
            <a:r>
              <a:rPr lang="zh-CN" altLang="en-US" dirty="0"/>
              <a:t> 来做，怎么做事情是 </a:t>
            </a:r>
            <a:r>
              <a:rPr lang="zh-CN" altLang="en-US" b="1" dirty="0"/>
              <a:t>谁</a:t>
            </a:r>
            <a:r>
              <a:rPr lang="zh-CN" altLang="en-US" dirty="0"/>
              <a:t> 的职责，最后把事情做好就行！</a:t>
            </a:r>
          </a:p>
          <a:p>
            <a:pPr lvl="2"/>
            <a:r>
              <a:rPr lang="zh-CN" altLang="en-US" b="1" dirty="0"/>
              <a:t>对象</a:t>
            </a:r>
            <a:r>
              <a:rPr lang="zh-CN" altLang="en-US" dirty="0"/>
              <a:t> 就是 </a:t>
            </a:r>
            <a:r>
              <a:rPr lang="zh-CN" altLang="en-US" b="1" dirty="0"/>
              <a:t>谁</a:t>
            </a:r>
            <a:endParaRPr lang="zh-CN" altLang="en-US" dirty="0"/>
          </a:p>
          <a:p>
            <a:r>
              <a:rPr lang="zh-CN" altLang="en-US" dirty="0"/>
              <a:t>要解决复杂的问题，就可以找</a:t>
            </a:r>
            <a:r>
              <a:rPr lang="zh-CN" altLang="en-US" b="1" dirty="0"/>
              <a:t>多个不同的对象</a:t>
            </a:r>
            <a:r>
              <a:rPr lang="zh-CN" altLang="en-US" dirty="0"/>
              <a:t>，</a:t>
            </a:r>
            <a:r>
              <a:rPr lang="zh-CN" altLang="en-US" b="1" dirty="0"/>
              <a:t>各司其职</a:t>
            </a:r>
            <a:r>
              <a:rPr lang="zh-CN" altLang="en-US" dirty="0"/>
              <a:t>，共同实现，最终完成需求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34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BCE3-E4EA-4ABE-9A90-3D441C35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的优缺点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A8992-6FC4-4A02-AEDA-68EEB20E5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4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C756-9596-42DE-A16D-4F181D32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的优缺点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A9A07-3394-48AF-8386-E436FBFF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优点</a:t>
            </a:r>
          </a:p>
          <a:p>
            <a:r>
              <a:rPr lang="zh-CN" altLang="en-US" dirty="0"/>
              <a:t>简单、易学</a:t>
            </a:r>
          </a:p>
          <a:p>
            <a:r>
              <a:rPr lang="zh-CN" altLang="en-US" dirty="0"/>
              <a:t>免费、开源</a:t>
            </a:r>
          </a:p>
          <a:p>
            <a:r>
              <a:rPr lang="zh-CN" altLang="en-US" b="1" dirty="0"/>
              <a:t>面向对象</a:t>
            </a:r>
            <a:endParaRPr lang="zh-CN" altLang="en-US" dirty="0"/>
          </a:p>
          <a:p>
            <a:r>
              <a:rPr lang="zh-CN" altLang="en-US" dirty="0"/>
              <a:t>丰富的库（特别是</a:t>
            </a:r>
            <a:r>
              <a:rPr lang="en-US" altLang="zh-CN" dirty="0"/>
              <a:t>AI</a:t>
            </a:r>
            <a:r>
              <a:rPr lang="zh-CN" altLang="en-US" dirty="0"/>
              <a:t>类库）</a:t>
            </a:r>
          </a:p>
          <a:p>
            <a:r>
              <a:rPr lang="zh-CN" altLang="en-US" dirty="0"/>
              <a:t>可扩展性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如果需要一段关键代码运行得更快或者希望某些算法不公开，可以把这部分程序用 </a:t>
            </a:r>
            <a:r>
              <a:rPr lang="en-US" altLang="zh-CN" dirty="0"/>
              <a:t>C</a:t>
            </a:r>
            <a:r>
              <a:rPr lang="zh-CN" altLang="en-US" dirty="0"/>
              <a:t> 或 </a:t>
            </a:r>
            <a:r>
              <a:rPr lang="en-US" altLang="zh-CN" dirty="0"/>
              <a:t>C++</a:t>
            </a:r>
            <a:r>
              <a:rPr lang="zh-CN" altLang="en-US" dirty="0"/>
              <a:t> 编写，然后在 </a:t>
            </a:r>
            <a:r>
              <a:rPr lang="en-US" altLang="zh-CN" dirty="0"/>
              <a:t>Python</a:t>
            </a:r>
            <a:r>
              <a:rPr lang="zh-CN" altLang="en-US" dirty="0"/>
              <a:t> 程序中使用它们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49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8E26F-3AA7-4164-BB1A-F4EF2BE6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的优缺点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61426-6B2A-4ECF-B766-A35A1C0A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缺点</a:t>
            </a:r>
          </a:p>
          <a:p>
            <a:r>
              <a:rPr lang="zh-CN" altLang="en-US" dirty="0"/>
              <a:t>运行速度</a:t>
            </a:r>
          </a:p>
          <a:p>
            <a:r>
              <a:rPr lang="zh-CN" altLang="en-US" dirty="0"/>
              <a:t>应用开发较少</a:t>
            </a:r>
          </a:p>
          <a:p>
            <a:r>
              <a:rPr lang="zh-CN" altLang="en-US" dirty="0"/>
              <a:t>移动端开发极少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65EB0B0-C7B7-49ED-80DC-9C0B1F4708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08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BCE3-E4EA-4ABE-9A90-3D441C35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的安装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A8992-6FC4-4A02-AEDA-68EEB20E5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4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8E26F-3AA7-4164-BB1A-F4EF2BE6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的安装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65EB0B0-C7B7-49ED-80DC-9C0B1F4708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内容占位符 4" descr="PythonPath">
            <a:extLst>
              <a:ext uri="{FF2B5EF4-FFF2-40B4-BE49-F238E27FC236}">
                <a16:creationId xmlns:a16="http://schemas.microsoft.com/office/drawing/2014/main" id="{0DEF1F61-3048-46CA-8704-E42BEDCDBD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69" y="1439126"/>
            <a:ext cx="707092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3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认识 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78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5B6B-FEED-473F-B0EF-93310727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认识 </a:t>
            </a:r>
            <a:r>
              <a:rPr lang="en-US" altLang="zh-CN" b="1" dirty="0"/>
              <a:t>Python </a:t>
            </a:r>
            <a:r>
              <a:rPr lang="en-US" altLang="zh-CN" sz="2000" b="1" dirty="0"/>
              <a:t>--</a:t>
            </a:r>
            <a:r>
              <a:rPr lang="zh-CN" altLang="en-US" sz="2000" dirty="0"/>
              <a:t>人生苦短，我用 </a:t>
            </a:r>
            <a:r>
              <a:rPr lang="en-US" altLang="zh-CN" sz="2000" dirty="0"/>
              <a:t>Python —— Life is short, you need Python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C2D30-86E6-4F45-9F62-D8DEB952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知识点</a:t>
            </a:r>
          </a:p>
          <a:p>
            <a:pPr lvl="1"/>
            <a:r>
              <a:rPr lang="en-US" altLang="zh-CN" dirty="0"/>
              <a:t>(1) Python</a:t>
            </a:r>
            <a:r>
              <a:rPr lang="zh-CN" altLang="en-US" dirty="0"/>
              <a:t>的起源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解释与编译</a:t>
            </a:r>
          </a:p>
          <a:p>
            <a:pPr lvl="1"/>
            <a:r>
              <a:rPr lang="en-US" altLang="zh-CN" dirty="0"/>
              <a:t>(3)  Python</a:t>
            </a:r>
            <a:r>
              <a:rPr lang="zh-CN" altLang="en-US" dirty="0"/>
              <a:t>的特点和优缺点</a:t>
            </a:r>
          </a:p>
          <a:p>
            <a:pPr lvl="1"/>
            <a:r>
              <a:rPr lang="en-US" altLang="zh-CN" dirty="0"/>
              <a:t>(4) Python</a:t>
            </a:r>
            <a:r>
              <a:rPr lang="zh-CN" altLang="en-US" dirty="0"/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411652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ECC97-486E-4F67-8280-EC972C3BA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初识 </a:t>
            </a:r>
            <a:r>
              <a:rPr lang="en-US" altLang="zh-CN" b="1" dirty="0"/>
              <a:t>Python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C7E6D-2E07-4EFD-B86A-BB04DF2AC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E422-3637-4B4E-9E7A-EE40C7F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96808" cy="1600200"/>
          </a:xfrm>
        </p:spPr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的起源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7933A-A093-40F4-8D59-BBF1148C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 </a:t>
            </a:r>
            <a:r>
              <a:rPr lang="zh-CN" altLang="en-US" sz="2400" dirty="0"/>
              <a:t>的创始人为吉多</a:t>
            </a:r>
            <a:r>
              <a:rPr lang="en-US" altLang="zh-CN" sz="2400" dirty="0"/>
              <a:t>·</a:t>
            </a:r>
            <a:r>
              <a:rPr lang="zh-CN" altLang="en-US" sz="2400" dirty="0"/>
              <a:t>范罗苏姆（</a:t>
            </a:r>
            <a:r>
              <a:rPr lang="en-US" altLang="zh-CN" sz="2400" dirty="0"/>
              <a:t>Guido van Rossum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继承于</a:t>
            </a:r>
            <a:r>
              <a:rPr lang="en-US" altLang="zh-CN" sz="2400" dirty="0"/>
              <a:t>ABC </a:t>
            </a:r>
            <a:r>
              <a:rPr lang="zh-CN" altLang="en-US" sz="2400" dirty="0"/>
              <a:t>语言的一种，诞生于</a:t>
            </a:r>
            <a:r>
              <a:rPr lang="en-US" altLang="zh-CN" sz="2400" dirty="0"/>
              <a:t>1991 </a:t>
            </a:r>
            <a:r>
              <a:rPr lang="zh-CN" altLang="en-US" sz="2400" dirty="0"/>
              <a:t>年，它是用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语言实现的</a:t>
            </a:r>
            <a:r>
              <a:rPr lang="en-US" altLang="zh-CN" sz="2400" dirty="0"/>
              <a:t>Python </a:t>
            </a:r>
            <a:r>
              <a:rPr lang="zh-CN" altLang="en-US" sz="2400" b="1" dirty="0"/>
              <a:t>解释器</a:t>
            </a:r>
            <a:r>
              <a:rPr lang="zh-CN" altLang="en-US" sz="2400" dirty="0"/>
              <a:t>，并能够调用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语言的库文件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406515-B33E-4454-A382-FC4DB3BCB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22" y="312516"/>
            <a:ext cx="3889094" cy="5833641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8F7FA22-77B8-41E3-B120-E9BE35EDCAD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50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2D3E-941E-4017-A281-429E89FC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0855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解释器（科普）</a:t>
            </a:r>
            <a:endParaRPr lang="zh-CN" altLang="en-US" sz="4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CE880-5FC2-4252-894E-540903B1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计算机不能直接理解任何除机器语言以外的语言，将其他语言翻译成机器语言的工具，被称为编译器</a:t>
            </a: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编译器翻译的方式有两种：一个是</a:t>
            </a:r>
            <a:r>
              <a:rPr lang="zh-CN" altLang="en-US" sz="2800" b="1" dirty="0"/>
              <a:t>编译</a:t>
            </a:r>
            <a:r>
              <a:rPr lang="zh-CN" altLang="en-US" sz="2800" dirty="0"/>
              <a:t>，另外一个是</a:t>
            </a:r>
            <a:r>
              <a:rPr lang="zh-CN" altLang="en-US" sz="2800" b="1" dirty="0"/>
              <a:t>解释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CD2A67-1E5A-4698-B497-DBF449C53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72" y="859531"/>
            <a:ext cx="4590297" cy="5138938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66C4B1C-85FD-4316-936A-D21061DAFF9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CE33-19F1-4928-AD50-B5363DEB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的设计目标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83773-5E47-4D07-AA0E-43631B94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一门</a:t>
            </a:r>
            <a:r>
              <a:rPr lang="zh-CN" altLang="en-US" b="1" dirty="0"/>
              <a:t>简单直观的语言</a:t>
            </a:r>
            <a:r>
              <a:rPr lang="zh-CN" altLang="en-US" dirty="0"/>
              <a:t>并与主要竞争者一样强大</a:t>
            </a:r>
          </a:p>
          <a:p>
            <a:r>
              <a:rPr lang="zh-CN" altLang="en-US" b="1" dirty="0"/>
              <a:t>开源</a:t>
            </a:r>
            <a:r>
              <a:rPr lang="zh-CN" altLang="en-US" dirty="0"/>
              <a:t>，以便任何人都可以为它做贡献</a:t>
            </a:r>
          </a:p>
          <a:p>
            <a:r>
              <a:rPr lang="zh-CN" altLang="en-US" dirty="0"/>
              <a:t>代码</a:t>
            </a:r>
            <a:r>
              <a:rPr lang="zh-CN" altLang="en-US" b="1" dirty="0"/>
              <a:t>像纯英语那样容易理解</a:t>
            </a:r>
            <a:endParaRPr lang="zh-CN" altLang="en-US" dirty="0"/>
          </a:p>
          <a:p>
            <a:r>
              <a:rPr lang="zh-CN" altLang="en-US" dirty="0"/>
              <a:t>适用于</a:t>
            </a:r>
            <a:r>
              <a:rPr lang="zh-CN" altLang="en-US" b="1" dirty="0"/>
              <a:t>短期</a:t>
            </a:r>
            <a:r>
              <a:rPr lang="zh-CN" altLang="en-US" dirty="0"/>
              <a:t>开发的日常任务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EAA321-272C-42EC-ACCD-561B478A326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0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08FBA-1E39-4D63-AC01-C04FD238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的设计哲学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B88DC-AD99-4455-89A9-433CDD6D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优雅</a:t>
            </a:r>
          </a:p>
          <a:p>
            <a:r>
              <a:rPr lang="zh-CN" altLang="en-US" dirty="0"/>
              <a:t>明确</a:t>
            </a:r>
          </a:p>
          <a:p>
            <a:r>
              <a:rPr lang="zh-CN" altLang="en-US" dirty="0"/>
              <a:t>简单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18DE4EB-174F-43EE-A401-BBC9DD2153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0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1463</Words>
  <Application>Microsoft Office PowerPoint</Application>
  <PresentationFormat>宽屏</PresentationFormat>
  <Paragraphs>139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Palatino Linotype</vt:lpstr>
      <vt:lpstr>Times New Roman</vt:lpstr>
      <vt:lpstr>Wingdings</vt:lpstr>
      <vt:lpstr>Office 主题​​</vt:lpstr>
      <vt:lpstr>Python程序设计基础</vt:lpstr>
      <vt:lpstr>Python程序设计基础</vt:lpstr>
      <vt:lpstr>Python程序设计基础</vt:lpstr>
      <vt:lpstr>1. 认识 Python --人生苦短，我用 Python —— Life is short, you need Python</vt:lpstr>
      <vt:lpstr> 初识 Python</vt:lpstr>
      <vt:lpstr>Python 的起源</vt:lpstr>
      <vt:lpstr>解释器（科普）</vt:lpstr>
      <vt:lpstr>Python 的设计目标</vt:lpstr>
      <vt:lpstr>Python 的设计哲学</vt:lpstr>
      <vt:lpstr>为什么选择 Python？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Python其他特点</vt:lpstr>
      <vt:lpstr>面向对象的思维方式(了解)</vt:lpstr>
      <vt:lpstr>Python 的优缺点</vt:lpstr>
      <vt:lpstr>Python 的优缺点</vt:lpstr>
      <vt:lpstr>Python 的优缺点</vt:lpstr>
      <vt:lpstr>Python 的安装</vt:lpstr>
      <vt:lpstr>Python 的安装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 </cp:lastModifiedBy>
  <cp:revision>129</cp:revision>
  <dcterms:created xsi:type="dcterms:W3CDTF">2019-01-23T01:29:25Z</dcterms:created>
  <dcterms:modified xsi:type="dcterms:W3CDTF">2020-02-18T10:34:08Z</dcterms:modified>
</cp:coreProperties>
</file>