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780" r:id="rId3"/>
    <p:sldId id="778" r:id="rId4"/>
    <p:sldId id="595" r:id="rId5"/>
    <p:sldId id="59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782" r:id="rId17"/>
    <p:sldId id="52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Desktop/02_Python/python.ipynb#IPython-&#30340;&#23433;&#35013;" TargetMode="External"/><Relationship Id="rId3" Type="http://schemas.openxmlformats.org/officeDocument/2006/relationships/hyperlink" Target="http://localhost:8888/notebooks/Desktop/02_Python/python.ipynb#3)-IPython" TargetMode="External"/><Relationship Id="rId7" Type="http://schemas.openxmlformats.org/officeDocument/2006/relationships/hyperlink" Target="http://localhost:8888/notebooks/Desktop/02_Python/python.ipynb#2&gt;-&#20351;&#29992;&#28909;&#38190;&#36864;&#20986;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localhost:8888/notebooks/Desktop/02_Python/python.ipynb#1&gt;-&#30452;&#25509;&#36755;&#20837;-exit" TargetMode="External"/><Relationship Id="rId5" Type="http://schemas.openxmlformats.org/officeDocument/2006/relationships/hyperlink" Target="http://localhost:8888/notebooks/Desktop/02_Python/python.ipynb#&#29256;&#26412;" TargetMode="External"/><Relationship Id="rId4" Type="http://schemas.openxmlformats.org/officeDocument/2006/relationships/hyperlink" Target="http://localhost:8888/notebooks/Desktop/02_Python/python.ipynb#&#29305;&#28857;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Desktop/02_Python/python.ipynb#IPython-&#30340;&#23433;&#35013;" TargetMode="External"/><Relationship Id="rId3" Type="http://schemas.openxmlformats.org/officeDocument/2006/relationships/hyperlink" Target="http://localhost:8888/notebooks/Desktop/02_Python/python.ipynb#3)-IPython" TargetMode="External"/><Relationship Id="rId7" Type="http://schemas.openxmlformats.org/officeDocument/2006/relationships/hyperlink" Target="http://localhost:8888/notebooks/Desktop/02_Python/python.ipynb#2&gt;-&#20351;&#29992;&#28909;&#38190;&#36864;&#20986;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localhost:8888/notebooks/Desktop/02_Python/python.ipynb#1&gt;-&#30452;&#25509;&#36755;&#20837;-exit" TargetMode="External"/><Relationship Id="rId5" Type="http://schemas.openxmlformats.org/officeDocument/2006/relationships/hyperlink" Target="http://localhost:8888/notebooks/Desktop/02_Python/python.ipynb#&#29256;&#26412;" TargetMode="External"/><Relationship Id="rId4" Type="http://schemas.openxmlformats.org/officeDocument/2006/relationships/hyperlink" Target="http://localhost:8888/notebooks/Desktop/02_Python/python.ipynb#&#29305;&#28857;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3.-Python-&#30340;-IDE-&#8212;&#8212;--IDL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localhost:8888/notebooks/Desktop/02_Python/python.ipynb#2&#65289;IDLE&#20171;&#32461;" TargetMode="External"/><Relationship Id="rId4" Type="http://schemas.openxmlformats.org/officeDocument/2006/relationships/hyperlink" Target="http://localhost:8888/notebooks/Desktop/02_Python/python.ipynb#1&#65289;-&#38598;&#25104;&#24320;&#21457;&#29615;&#22659;&#65288;IDE&#65289;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2&#65289;IDLE&#20171;&#32461;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&#65289;IDLE&#24555;&#36895;&#20307;&#39564;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4.-Python-&#30340;-IDE-&#8212;&#8212;-PyChar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3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的 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I”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交互式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，比默认的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shell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好用得多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支持自动补全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自动缩进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shell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内置了许多很有用的功能和函数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开源的</a:t>
            </a: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使用的解释器是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使用的解释器是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ipython3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要退出解释器可以有以下两种方式：</a:t>
            </a:r>
          </a:p>
          <a:p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直接输入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¶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使用热键退出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解释器中，按热键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会询问是否退出解释器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ipython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0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的 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I”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特点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交互式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，比默认的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shell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好用得多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支持自动补全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自动缩进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shell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内置了许多很有用的功能和函数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开源的</a:t>
            </a: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使用的解释器是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使用的解释器是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ipython3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要退出解释器可以有以下两种方式：</a:t>
            </a:r>
          </a:p>
          <a:p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直接输入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¶</a:t>
            </a:r>
            <a:endParaRPr lang="en-US" altLang="zh-CN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使用热键退出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¶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解释器中，按热键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会询问是否退出解释器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ipython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—— IDLE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集成开发环境（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集成开发环境（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Development Environment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集成了开发软件需要的所有工具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，一般包括以下工具：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图形用户界面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代码编辑器（支持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代码补全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自动缩进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编译器／解释器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调试器（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断点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单步执行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自带的一款简洁的集成开发环境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除了具有一般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所必备功能外，还可以在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下使用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适合开发中小型项目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一个项目通常会包含 很多源文件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源文件 的代码行数是有限的，通常在几百行之内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源文件 各司其职，共同完成复杂的业务功能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安装后，默认自带此工具，启用：开始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-&gt;Python 2.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/3.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IDLE (Python GUI)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如此就打开了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Shell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，可以输入语句命令进行交互练习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自带的一款简洁的集成开发环境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除了具有一般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所必备功能外，还可以在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下使用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适合开发中小型项目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一个项目通常会包含 很多源文件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源文件 的代码行数是有限的，通常在几百行之内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源文件 各司其职，共同完成复杂的业务功能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安装后，默认自带此工具，启用：开始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-&gt;Python 2.</a:t>
            </a:r>
            <a:r>
              <a:rPr lang="en-US" altLang="zh-C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/3.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IDLE (Python GUI)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如此就打开了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Shell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，可以输入语句命令进行交互练习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9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快速体验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Shell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的菜单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File-&gt;New window(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可以打开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文件（右击任何一个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文件，弹出菜单中的“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 with IDLE”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也可以调用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文件然后进行调试）。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菜单 能够 新建／定位／打开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文件编辑区域 能够 编辑 当前打开的文件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菜单 能够 执行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(F5)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88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—— PyCharm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</a:t>
            </a:r>
          </a:p>
          <a:p>
            <a:r>
              <a:rPr lang="en-US" altLang="zh-CN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zh-CN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的一款非常优秀的集成开发环境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除了具有一般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所必备功能外，还可以在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下使用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适合开发大型项目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一个项目通常会包含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很多源文件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源文件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的代码行数是有限的，通常在几百行之内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源文件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各司其职，共同完成复杂的业务功能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8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快速体验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文件导航区域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能够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项目文件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文件编辑区域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能够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当前打开的文件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控制台区域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能够：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输出程序执行内容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跟踪调试代码的执行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右上角的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能够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(SHIFT + F10)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(SHIFT + F9)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代码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通过控制台上方的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单步执行按钮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(F8)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，可以单步执行代码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在桌面下，新建 认识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认识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目录下新建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01-HelloPython.py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记事本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编辑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01-HelloPython.py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并且输入以下内容：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python"</a:t>
            </a:r>
            <a:r>
              <a:rPr lang="en-US" altLang="zh-CN" dirty="0"/>
              <a:t>)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world"</a:t>
            </a:r>
            <a:r>
              <a:rPr lang="en-US" altLang="zh-CN" dirty="0"/>
              <a:t>)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在终端中输入以下命令执行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01-HelloPython.py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python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01-HelloPython</a:t>
            </a:r>
            <a:r>
              <a:rPr lang="en-US" altLang="zh-CN" dirty="0"/>
              <a:t>.py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dirty="0">
                <a:effectLst/>
              </a:rPr>
              <a:t>print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中我们学习的第一个 </a:t>
            </a:r>
            <a:r>
              <a:rPr lang="zh-CN" altLang="en-US" b="1" dirty="0">
                <a:effectLst/>
              </a:rPr>
              <a:t>函数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print </a:t>
            </a:r>
            <a:r>
              <a:rPr lang="zh-CN" altLang="en-US" dirty="0">
                <a:effectLst/>
              </a:rPr>
              <a:t>函数的作用，可以把 </a:t>
            </a:r>
            <a:r>
              <a:rPr lang="en-US" altLang="zh-CN" b="1" dirty="0">
                <a:effectLst/>
              </a:rPr>
              <a:t>""</a:t>
            </a:r>
            <a:r>
              <a:rPr lang="zh-CN" altLang="en-US" dirty="0">
                <a:effectLst/>
              </a:rPr>
              <a:t> 内部的内容，输出到屏幕上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2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关于错误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编写的程序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不能正常执行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执行的结果不是我们期望的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，是程序员在开发时非常常见的，初学者常见错误的原因包括：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手误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对已经学习过的知识理解还存在不足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对语言还有需要学习和提升的内容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在学习语言时，不仅要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学会语言的语法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，而且还要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学会如何认识错误和解决错误的方法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每一个程序员都是在不断地修改错误中成长的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1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，例如使用 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pirnt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world") </a:t>
            </a:r>
          </a:p>
          <a:p>
            <a:r>
              <a:rPr lang="en-US" altLang="zh-CN" dirty="0" err="1"/>
              <a:t>NameError</a:t>
            </a:r>
            <a:r>
              <a:rPr lang="en-US" altLang="zh-CN" dirty="0"/>
              <a:t>: name '</a:t>
            </a:r>
            <a:r>
              <a:rPr lang="en-US" altLang="zh-CN" dirty="0" err="1"/>
              <a:t>pirnt</a:t>
            </a:r>
            <a:r>
              <a:rPr lang="en-US" altLang="zh-CN" dirty="0"/>
              <a:t>' is not defined </a:t>
            </a:r>
          </a:p>
          <a:p>
            <a:r>
              <a:rPr lang="zh-CN" altLang="en-US" dirty="0"/>
              <a:t>名称错误：</a:t>
            </a:r>
            <a:r>
              <a:rPr lang="en-US" altLang="zh-CN" dirty="0"/>
              <a:t>'</a:t>
            </a:r>
            <a:r>
              <a:rPr lang="en-US" altLang="zh-CN" dirty="0" err="1"/>
              <a:t>pirnt</a:t>
            </a:r>
            <a:r>
              <a:rPr lang="en-US" altLang="zh-CN" dirty="0"/>
              <a:t>' </a:t>
            </a:r>
            <a:r>
              <a:rPr lang="zh-CN" altLang="en-US" dirty="0"/>
              <a:t>名字没有定义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将多条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写在一行</a:t>
            </a:r>
          </a:p>
          <a:p>
            <a:r>
              <a:rPr lang="en-US" altLang="zh-CN" dirty="0" err="1"/>
              <a:t>SyntaxError</a:t>
            </a:r>
            <a:r>
              <a:rPr lang="en-US" altLang="zh-CN" dirty="0"/>
              <a:t>: invalid syntax </a:t>
            </a:r>
          </a:p>
          <a:p>
            <a:r>
              <a:rPr lang="zh-CN" altLang="en-US" dirty="0"/>
              <a:t>语法错误：语法无效 </a:t>
            </a:r>
            <a:r>
              <a:rPr lang="zh-CN" altLang="en-US" dirty="0">
                <a:effectLst/>
              </a:rPr>
              <a:t>每行代码负责完成一个动作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3&gt;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缩进错误</a:t>
            </a:r>
          </a:p>
          <a:p>
            <a:r>
              <a:rPr lang="en-US" altLang="zh-CN" dirty="0" err="1"/>
              <a:t>IndentationError</a:t>
            </a:r>
            <a:r>
              <a:rPr lang="en-US" altLang="zh-CN" dirty="0"/>
              <a:t>: unexpected indent </a:t>
            </a:r>
          </a:p>
          <a:p>
            <a:r>
              <a:rPr lang="zh-CN" altLang="en-US" dirty="0"/>
              <a:t>缩进错误：不期望出现的缩进 </a:t>
            </a:r>
            <a:endParaRPr lang="en-US" altLang="zh-CN" dirty="0"/>
          </a:p>
          <a:p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是一个格式非常严格的程序设计语言</a:t>
            </a:r>
          </a:p>
          <a:p>
            <a:r>
              <a:rPr lang="zh-CN" altLang="en-US" dirty="0">
                <a:effectLst/>
              </a:rPr>
              <a:t>目前而言，大家记住每行代码前面都不要增加空格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error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已经定义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无效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Indentation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意外的，不期望的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细节，详细信息 *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一种字符编码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9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2.x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dirty="0"/>
              <a:t>3​​.x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版本简介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目前市场上有两个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的版本并存着，分别是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3.x</a:t>
            </a:r>
          </a:p>
          <a:p>
            <a:r>
              <a:rPr lang="zh-CN" altLang="en-US" dirty="0">
                <a:effectLst/>
              </a:rPr>
              <a:t>新的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程序建议使用 </a:t>
            </a:r>
            <a:r>
              <a:rPr lang="en-US" altLang="zh-CN" dirty="0">
                <a:effectLst/>
              </a:rPr>
              <a:t>Python 3.0 </a:t>
            </a:r>
            <a:r>
              <a:rPr lang="zh-CN" altLang="en-US" dirty="0">
                <a:effectLst/>
              </a:rPr>
              <a:t>版本的语法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过去的版本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解释器名称是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现在和未来 主流的版本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解释器名称是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的早期版本，这是一个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较大的升级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为了不带入过多的累赘，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在设计的时候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没有考虑向下兼容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许多早期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版本设计的程序都无法在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上正常执行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发布于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到目前为止，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的稳定版本已经有很多年了</a:t>
            </a:r>
          </a:p>
          <a:p>
            <a:pPr lvl="2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3.3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pPr lvl="2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3.4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</a:p>
          <a:p>
            <a:pPr lvl="2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3.5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</a:p>
          <a:p>
            <a:pPr lvl="2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3.6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为了照顾现有的程序，官方提供了一个过渡版本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2.6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基本使用了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的语法和库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同时考虑了向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的迁移，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允许使用部分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3.0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的语法与函数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年中推出的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2.7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被确定为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2.x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提示：如果开发时，无法立即使用 </a:t>
            </a:r>
            <a:r>
              <a:rPr lang="en-US" altLang="zh-CN" dirty="0">
                <a:effectLst/>
              </a:rPr>
              <a:t>Python 3.0</a:t>
            </a:r>
            <a:r>
              <a:rPr lang="zh-CN" altLang="en-US" dirty="0">
                <a:effectLst/>
              </a:rPr>
              <a:t>（还有极少的第三方库不支持 </a:t>
            </a:r>
            <a:r>
              <a:rPr lang="en-US" altLang="zh-CN" dirty="0">
                <a:effectLst/>
              </a:rPr>
              <a:t>3.0 </a:t>
            </a:r>
            <a:r>
              <a:rPr lang="zh-CN" altLang="en-US" dirty="0">
                <a:effectLst/>
              </a:rPr>
              <a:t>的语法），建议</a:t>
            </a:r>
          </a:p>
          <a:p>
            <a:r>
              <a:rPr lang="zh-CN" altLang="en-US" dirty="0">
                <a:effectLst/>
              </a:rPr>
              <a:t>先使用 </a:t>
            </a:r>
            <a:r>
              <a:rPr lang="en-US" altLang="zh-CN" dirty="0">
                <a:effectLst/>
              </a:rPr>
              <a:t>Python 3.0 </a:t>
            </a:r>
            <a:r>
              <a:rPr lang="zh-CN" altLang="en-US" dirty="0">
                <a:effectLst/>
              </a:rPr>
              <a:t>版本进行开发</a:t>
            </a:r>
          </a:p>
          <a:p>
            <a:r>
              <a:rPr lang="zh-CN" altLang="en-US" dirty="0">
                <a:effectLst/>
              </a:rPr>
              <a:t>然后使用 </a:t>
            </a:r>
            <a:r>
              <a:rPr lang="en-US" altLang="zh-CN" dirty="0">
                <a:effectLst/>
              </a:rPr>
              <a:t>Python 2.6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Python 2.7 </a:t>
            </a:r>
            <a:r>
              <a:rPr lang="zh-CN" altLang="en-US" dirty="0">
                <a:effectLst/>
              </a:rPr>
              <a:t>来执行，并且做一些兼容性的处理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6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 </a:t>
            </a:r>
            <a:r>
              <a:rPr lang="en-US" altLang="zh-CN" dirty="0"/>
              <a:t>python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交互式运行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集成开发环境（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1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其他解释器（知道）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的解释器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如今有多个语言的实现，包括：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官方版本的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语言实现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可以运行在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IronPython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可以运行在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PyPy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—— 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实现的，支持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即时编译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8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直接在终端中运行解释器，而不输入要执行的文件名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中直接输入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，会立即看到程序执行结果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交互式运行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的优缺点</a:t>
            </a: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优点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适合于学习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语法或者局部代码</a:t>
            </a:r>
          </a:p>
          <a:p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缺点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代码不能保存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不适合运行太大的程序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 官方的解释器</a:t>
            </a:r>
          </a:p>
          <a:p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直接输入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exit()</a:t>
            </a:r>
            <a:endParaRPr lang="zh-CN" altLang="en-US" sz="1200" b="1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</a:t>
            </a:r>
            <a:r>
              <a:rPr lang="en-US" altLang="zh-CN" dirty="0"/>
              <a:t>()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2&gt; </a:t>
            </a:r>
            <a:r>
              <a:rPr lang="zh-CN" altLang="en-US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使用热键退出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解释器中，按热键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+ d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可以退出解释器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1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DE9C-8D7C-47A1-8896-5BF6B860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BUG</a:t>
            </a:r>
            <a:r>
              <a:rPr lang="zh-CN" altLang="en-US" b="1" dirty="0"/>
              <a:t>单词列表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4A6B-FA99-43D6-8EDF-B563C0E0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* error </a:t>
            </a:r>
            <a:r>
              <a:rPr lang="zh-CN" altLang="en-US" dirty="0"/>
              <a:t>错误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name </a:t>
            </a:r>
            <a:r>
              <a:rPr lang="zh-CN" altLang="en-US" dirty="0"/>
              <a:t>名字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defined </a:t>
            </a:r>
            <a:r>
              <a:rPr lang="zh-CN" altLang="en-US" dirty="0"/>
              <a:t>已经定义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syntax </a:t>
            </a:r>
            <a:r>
              <a:rPr lang="zh-CN" altLang="en-US" dirty="0"/>
              <a:t>语法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invalid </a:t>
            </a:r>
            <a:r>
              <a:rPr lang="zh-CN" altLang="en-US" dirty="0"/>
              <a:t>无效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Indentation </a:t>
            </a:r>
            <a:r>
              <a:rPr lang="zh-CN" altLang="en-US" dirty="0"/>
              <a:t>索引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unexpected </a:t>
            </a:r>
            <a:r>
              <a:rPr lang="zh-CN" altLang="en-US" dirty="0"/>
              <a:t>意外的，不期望的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character </a:t>
            </a:r>
            <a:r>
              <a:rPr lang="zh-CN" altLang="en-US" dirty="0"/>
              <a:t>字符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line </a:t>
            </a:r>
            <a:r>
              <a:rPr lang="zh-CN" altLang="en-US" dirty="0"/>
              <a:t>行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encoding </a:t>
            </a:r>
            <a:r>
              <a:rPr lang="zh-CN" altLang="en-US" dirty="0"/>
              <a:t>编码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declared </a:t>
            </a:r>
            <a:r>
              <a:rPr lang="zh-CN" altLang="en-US" dirty="0"/>
              <a:t>声明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details </a:t>
            </a:r>
            <a:r>
              <a:rPr lang="zh-CN" altLang="en-US" dirty="0"/>
              <a:t>细节，详细信息 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ASCII </a:t>
            </a:r>
            <a:r>
              <a:rPr lang="zh-CN" altLang="en-US" dirty="0"/>
              <a:t>一种字符编码</a:t>
            </a:r>
          </a:p>
        </p:txBody>
      </p:sp>
    </p:spTree>
    <p:extLst>
      <p:ext uri="{BB962C8B-B14F-4D97-AF65-F5344CB8AC3E}">
        <p14:creationId xmlns:p14="http://schemas.microsoft.com/office/powerpoint/2010/main" val="276641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90329-309D-4F77-8833-E800C5A7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2.x</a:t>
            </a:r>
            <a:r>
              <a:rPr lang="en-US" altLang="zh-CN" b="1" dirty="0"/>
              <a:t> </a:t>
            </a:r>
            <a:r>
              <a:rPr lang="zh-CN" altLang="en-US" b="1" dirty="0"/>
              <a:t>与 </a:t>
            </a:r>
            <a:r>
              <a:rPr lang="en-US" altLang="zh-CN" dirty="0"/>
              <a:t>3​​.x</a:t>
            </a:r>
            <a:r>
              <a:rPr lang="en-US" altLang="zh-CN" b="1" dirty="0"/>
              <a:t> </a:t>
            </a:r>
            <a:r>
              <a:rPr lang="zh-CN" altLang="en-US" b="1" dirty="0"/>
              <a:t>版本简介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BBCDE-C1F9-4A45-9784-74D2320D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 2.x </a:t>
            </a:r>
            <a:r>
              <a:rPr lang="zh-CN" altLang="en-US" dirty="0"/>
              <a:t>是 </a:t>
            </a:r>
            <a:r>
              <a:rPr lang="zh-CN" altLang="en-US" b="1" dirty="0"/>
              <a:t>过去的版本</a:t>
            </a:r>
            <a:endParaRPr lang="en-US" altLang="zh-CN" b="1" dirty="0"/>
          </a:p>
          <a:p>
            <a:r>
              <a:rPr lang="en-US" altLang="zh-CN" dirty="0"/>
              <a:t>Python 3.x </a:t>
            </a:r>
            <a:r>
              <a:rPr lang="zh-CN" altLang="en-US" dirty="0"/>
              <a:t>是 </a:t>
            </a:r>
            <a:r>
              <a:rPr lang="zh-CN" altLang="en-US" b="1" dirty="0"/>
              <a:t>现在和未来 主流的版本</a:t>
            </a:r>
            <a:endParaRPr lang="en-US" altLang="zh-CN" b="1" dirty="0"/>
          </a:p>
          <a:p>
            <a:pPr lvl="1"/>
            <a:r>
              <a:rPr lang="zh-CN" altLang="en-US" dirty="0"/>
              <a:t>新的 </a:t>
            </a:r>
            <a:r>
              <a:rPr lang="en-US" altLang="zh-CN" dirty="0"/>
              <a:t>Python </a:t>
            </a:r>
            <a:r>
              <a:rPr lang="zh-CN" altLang="en-US" dirty="0"/>
              <a:t>程序建议使用 </a:t>
            </a:r>
            <a:r>
              <a:rPr lang="en-US" altLang="zh-CN" dirty="0"/>
              <a:t>Python 3.0 </a:t>
            </a:r>
            <a:r>
              <a:rPr lang="zh-CN" altLang="en-US" dirty="0"/>
              <a:t>版本的语法</a:t>
            </a:r>
          </a:p>
          <a:p>
            <a:r>
              <a:rPr lang="en-US" altLang="zh-CN" dirty="0"/>
              <a:t>Python 3.0 </a:t>
            </a:r>
            <a:r>
              <a:rPr lang="zh-CN" altLang="en-US" dirty="0"/>
              <a:t>发布于 </a:t>
            </a:r>
            <a:r>
              <a:rPr lang="en-US" altLang="zh-CN" b="1" dirty="0"/>
              <a:t>2008 </a:t>
            </a:r>
            <a:r>
              <a:rPr lang="zh-CN" altLang="en-US" b="1" dirty="0"/>
              <a:t>年</a:t>
            </a:r>
            <a:endParaRPr lang="zh-CN" altLang="en-US" dirty="0"/>
          </a:p>
          <a:p>
            <a:pPr lvl="2"/>
            <a:r>
              <a:rPr lang="en-US" altLang="zh-CN" sz="2800" dirty="0"/>
              <a:t>Python 3.3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2012</a:t>
            </a:r>
          </a:p>
          <a:p>
            <a:pPr lvl="2"/>
            <a:r>
              <a:rPr lang="en-US" altLang="zh-CN" sz="2800" dirty="0"/>
              <a:t>Python 3.4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2014</a:t>
            </a:r>
          </a:p>
          <a:p>
            <a:pPr lvl="2"/>
            <a:r>
              <a:rPr lang="en-US" altLang="zh-CN" sz="2800" dirty="0"/>
              <a:t>Python 3.5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2015</a:t>
            </a:r>
          </a:p>
          <a:p>
            <a:pPr lvl="2"/>
            <a:r>
              <a:rPr lang="en-US" altLang="zh-CN" sz="2800" dirty="0"/>
              <a:t>Python 3.6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2016</a:t>
            </a:r>
          </a:p>
          <a:p>
            <a:pPr lvl="2"/>
            <a:r>
              <a:rPr lang="en-US" altLang="zh-CN" sz="2800" dirty="0"/>
              <a:t>Python 3.7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2018</a:t>
            </a:r>
          </a:p>
          <a:p>
            <a:pPr lvl="2"/>
            <a:r>
              <a:rPr lang="en-US" altLang="zh-CN" sz="2800"/>
              <a:t>Python 3.8 </a:t>
            </a:r>
            <a:r>
              <a:rPr lang="zh-CN" altLang="en-US" sz="2800" dirty="0"/>
              <a:t>发布于 </a:t>
            </a:r>
            <a:r>
              <a:rPr lang="en-US" altLang="zh-CN" sz="2800" dirty="0"/>
              <a:t>2019</a:t>
            </a:r>
          </a:p>
          <a:p>
            <a:pPr lvl="2"/>
            <a:endParaRPr lang="en-US" altLang="zh-CN" sz="2800" dirty="0"/>
          </a:p>
          <a:p>
            <a:pPr lvl="2"/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0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1CAA-41D7-497F-8427-83362C61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执行 </a:t>
            </a:r>
            <a:r>
              <a:rPr lang="en-US" altLang="zh-CN" b="1" dirty="0"/>
              <a:t>Python </a:t>
            </a:r>
            <a:r>
              <a:rPr lang="zh-CN" altLang="en-US" b="1" dirty="0"/>
              <a:t>程序的三种方式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1C422-BE61-4C3F-B344-2582407F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解释器 </a:t>
            </a:r>
            <a:r>
              <a:rPr lang="en-US" altLang="zh-CN" dirty="0"/>
              <a:t>python</a:t>
            </a:r>
          </a:p>
          <a:p>
            <a:r>
              <a:rPr lang="zh-CN" altLang="en-US" b="1" dirty="0"/>
              <a:t>交互式运行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集成开发环境（</a:t>
            </a:r>
            <a:r>
              <a:rPr lang="en-US" altLang="zh-CN" b="1" dirty="0"/>
              <a:t>IDE</a:t>
            </a:r>
            <a:r>
              <a:rPr lang="zh-CN" altLang="en-US" b="1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42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574B-C37F-4955-91AB-ABA31918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解释器 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7CC88-B22E-42A8-BFD0-35B0748C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Python </a:t>
            </a:r>
            <a:r>
              <a:rPr lang="zh-CN" altLang="en-US" sz="3200" b="1" dirty="0"/>
              <a:t>的解释器</a:t>
            </a:r>
            <a:endParaRPr lang="en-US" altLang="zh-CN" sz="3200" dirty="0"/>
          </a:p>
          <a:p>
            <a:pPr lvl="1"/>
            <a:r>
              <a:rPr lang="en-US" altLang="zh-CN" sz="3200" dirty="0"/>
              <a:t>C:\&gt;python 01-hello.py</a:t>
            </a:r>
          </a:p>
          <a:p>
            <a:r>
              <a:rPr lang="zh-CN" altLang="en-US" b="1" i="1" dirty="0"/>
              <a:t>其他解释器（知道）</a:t>
            </a:r>
            <a:endParaRPr lang="en-US" altLang="zh-CN" b="1" i="1" dirty="0"/>
          </a:p>
          <a:p>
            <a:pPr lvl="2"/>
            <a:r>
              <a:rPr lang="en-US" altLang="zh-CN" dirty="0" err="1"/>
              <a:t>CPython</a:t>
            </a:r>
            <a:r>
              <a:rPr lang="en-US" altLang="zh-CN" dirty="0"/>
              <a:t> —— </a:t>
            </a:r>
            <a:r>
              <a:rPr lang="zh-CN" altLang="en-US" dirty="0"/>
              <a:t>官方版本的 </a:t>
            </a:r>
            <a:r>
              <a:rPr lang="en-US" altLang="zh-CN" dirty="0"/>
              <a:t>C </a:t>
            </a:r>
            <a:r>
              <a:rPr lang="zh-CN" altLang="en-US" dirty="0"/>
              <a:t>语言实现</a:t>
            </a:r>
          </a:p>
          <a:p>
            <a:pPr lvl="2"/>
            <a:r>
              <a:rPr lang="en-US" altLang="zh-CN" dirty="0" err="1"/>
              <a:t>Jython</a:t>
            </a:r>
            <a:r>
              <a:rPr lang="en-US" altLang="zh-CN" dirty="0"/>
              <a:t> —— </a:t>
            </a:r>
            <a:r>
              <a:rPr lang="zh-CN" altLang="en-US" dirty="0"/>
              <a:t>可以运行在 </a:t>
            </a:r>
            <a:r>
              <a:rPr lang="en-US" altLang="zh-CN" dirty="0"/>
              <a:t>Java </a:t>
            </a:r>
            <a:r>
              <a:rPr lang="zh-CN" altLang="en-US" dirty="0"/>
              <a:t>平台</a:t>
            </a:r>
          </a:p>
          <a:p>
            <a:pPr lvl="2"/>
            <a:r>
              <a:rPr lang="en-US" altLang="zh-CN" dirty="0" err="1"/>
              <a:t>IronPython</a:t>
            </a:r>
            <a:r>
              <a:rPr lang="en-US" altLang="zh-CN" dirty="0"/>
              <a:t> —— </a:t>
            </a:r>
            <a:r>
              <a:rPr lang="zh-CN" altLang="en-US" dirty="0"/>
              <a:t>可以运行在 </a:t>
            </a:r>
            <a:r>
              <a:rPr lang="en-US" altLang="zh-CN" dirty="0"/>
              <a:t>.NET </a:t>
            </a:r>
            <a:r>
              <a:rPr lang="zh-CN" altLang="en-US" dirty="0"/>
              <a:t>和 </a:t>
            </a:r>
            <a:r>
              <a:rPr lang="en-US" altLang="zh-CN" dirty="0"/>
              <a:t>Mono </a:t>
            </a:r>
            <a:r>
              <a:rPr lang="zh-CN" altLang="en-US" dirty="0"/>
              <a:t>平台</a:t>
            </a:r>
          </a:p>
          <a:p>
            <a:pPr lvl="2"/>
            <a:r>
              <a:rPr lang="en-US" altLang="zh-CN" dirty="0" err="1"/>
              <a:t>PyPy</a:t>
            </a:r>
            <a:r>
              <a:rPr lang="en-US" altLang="zh-CN" dirty="0"/>
              <a:t> —— Python </a:t>
            </a:r>
            <a:r>
              <a:rPr lang="zh-CN" altLang="en-US" dirty="0"/>
              <a:t>实现的，支持 </a:t>
            </a:r>
            <a:r>
              <a:rPr lang="en-US" altLang="zh-CN" dirty="0"/>
              <a:t>JIT </a:t>
            </a:r>
            <a:r>
              <a:rPr lang="zh-CN" altLang="en-US" dirty="0"/>
              <a:t>即时编译</a:t>
            </a:r>
          </a:p>
          <a:p>
            <a:endParaRPr lang="en-US" altLang="zh-CN" b="1" i="1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AAB9B7B-0035-464E-A5C1-7C586D1A074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38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41C0-E6EC-4883-8C54-B302B8A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交互式运行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856AF-AA2B-42DE-A4D7-6164F365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直接在终端中运行解释器，而不输入要执行的文件名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en-US" altLang="zh-CN" dirty="0"/>
              <a:t>Shell </a:t>
            </a:r>
            <a:r>
              <a:rPr lang="zh-CN" altLang="en-US" dirty="0"/>
              <a:t>中直接输入 </a:t>
            </a:r>
            <a:r>
              <a:rPr lang="en-US" altLang="zh-CN" b="1" dirty="0"/>
              <a:t>Python </a:t>
            </a:r>
            <a:r>
              <a:rPr lang="zh-CN" altLang="en-US" b="1" dirty="0"/>
              <a:t>的代码</a:t>
            </a:r>
            <a:r>
              <a:rPr lang="zh-CN" altLang="en-US" dirty="0"/>
              <a:t>，会立即看到程序执行结果</a:t>
            </a:r>
            <a:endParaRPr lang="en-US" altLang="zh-CN" dirty="0"/>
          </a:p>
          <a:p>
            <a:r>
              <a:rPr lang="en-US" altLang="zh-CN" b="1" dirty="0"/>
              <a:t>1) </a:t>
            </a:r>
            <a:r>
              <a:rPr lang="zh-CN" altLang="en-US" b="1" dirty="0"/>
              <a:t>交互式运行 </a:t>
            </a:r>
            <a:r>
              <a:rPr lang="en-US" altLang="zh-CN" b="1" dirty="0"/>
              <a:t>Python </a:t>
            </a:r>
            <a:r>
              <a:rPr lang="zh-CN" altLang="en-US" b="1" dirty="0"/>
              <a:t>的优缺点</a:t>
            </a:r>
            <a:endParaRPr lang="en-US" altLang="zh-CN" b="1" dirty="0"/>
          </a:p>
          <a:p>
            <a:r>
              <a:rPr lang="zh-CN" altLang="en-US" b="1" i="1" dirty="0"/>
              <a:t>优点</a:t>
            </a:r>
          </a:p>
          <a:p>
            <a:pPr lvl="1"/>
            <a:r>
              <a:rPr lang="zh-CN" altLang="en-US" dirty="0"/>
              <a:t>适合于学习</a:t>
            </a:r>
            <a:r>
              <a:rPr lang="en-US" altLang="zh-CN" dirty="0"/>
              <a:t>/</a:t>
            </a:r>
            <a:r>
              <a:rPr lang="zh-CN" altLang="en-US" dirty="0"/>
              <a:t>验证 </a:t>
            </a:r>
            <a:r>
              <a:rPr lang="en-US" altLang="zh-CN" dirty="0"/>
              <a:t>Python </a:t>
            </a:r>
            <a:r>
              <a:rPr lang="zh-CN" altLang="en-US" dirty="0"/>
              <a:t>语法或者局部代码</a:t>
            </a:r>
          </a:p>
          <a:p>
            <a:r>
              <a:rPr lang="zh-CN" altLang="en-US" b="1" i="1" dirty="0"/>
              <a:t>缺点</a:t>
            </a:r>
          </a:p>
          <a:p>
            <a:pPr lvl="1"/>
            <a:r>
              <a:rPr lang="zh-CN" altLang="en-US" dirty="0"/>
              <a:t>代码不能保存</a:t>
            </a:r>
          </a:p>
          <a:p>
            <a:pPr lvl="1"/>
            <a:r>
              <a:rPr lang="zh-CN" altLang="en-US" dirty="0"/>
              <a:t>不适合运行太大的程序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4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B1CC4-C6AD-4C80-9FD0-EE05855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交互式运行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983F2-B5A9-4AE6-93FA-B2703A45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2) </a:t>
            </a:r>
            <a:r>
              <a:rPr lang="zh-CN" altLang="en-US" b="1" dirty="0"/>
              <a:t>退出 官方的</a:t>
            </a:r>
            <a:r>
              <a:rPr lang="en-US" altLang="zh-CN" b="1" dirty="0"/>
              <a:t>shell</a:t>
            </a:r>
            <a:endParaRPr lang="zh-CN" altLang="en-US" b="1" dirty="0"/>
          </a:p>
          <a:p>
            <a:pPr lvl="1"/>
            <a:r>
              <a:rPr lang="en-US" altLang="zh-CN" b="1" i="1" dirty="0"/>
              <a:t>1&gt; </a:t>
            </a:r>
            <a:r>
              <a:rPr lang="zh-CN" altLang="en-US" b="1" i="1" dirty="0"/>
              <a:t>直接输入 </a:t>
            </a:r>
            <a:r>
              <a:rPr lang="en-US" altLang="zh-CN" b="1" i="1" dirty="0"/>
              <a:t>exit()</a:t>
            </a:r>
            <a:endParaRPr lang="zh-CN" altLang="en-US" b="1" i="1" dirty="0"/>
          </a:p>
          <a:p>
            <a:pPr lvl="1"/>
            <a:r>
              <a:rPr lang="en-US" altLang="zh-CN" b="1" dirty="0"/>
              <a:t>&gt;&gt;&gt;</a:t>
            </a:r>
            <a:r>
              <a:rPr lang="zh-CN" altLang="en-US" dirty="0"/>
              <a:t> </a:t>
            </a:r>
            <a:r>
              <a:rPr lang="en-US" altLang="zh-CN" dirty="0"/>
              <a:t>exit()</a:t>
            </a:r>
            <a:r>
              <a:rPr lang="zh-CN" altLang="en-US" dirty="0"/>
              <a:t> </a:t>
            </a:r>
            <a:r>
              <a:rPr lang="en-US" altLang="zh-CN" b="1" i="1" dirty="0"/>
              <a:t>2&gt; </a:t>
            </a:r>
            <a:r>
              <a:rPr lang="zh-CN" altLang="en-US" b="1" i="1" dirty="0"/>
              <a:t>使用热键退出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解释器中，按热键 </a:t>
            </a:r>
            <a:r>
              <a:rPr lang="en-US" altLang="zh-CN" dirty="0"/>
              <a:t>ctrl + d </a:t>
            </a:r>
            <a:r>
              <a:rPr lang="zh-CN" altLang="en-US" dirty="0"/>
              <a:t>可以退出解释器</a:t>
            </a:r>
          </a:p>
          <a:p>
            <a:r>
              <a:rPr lang="en-US" altLang="zh-CN" b="1" dirty="0"/>
              <a:t>3) 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 (</a:t>
            </a:r>
            <a:r>
              <a:rPr lang="zh-CN" altLang="en-US" b="1" dirty="0"/>
              <a:t>了解</a:t>
            </a:r>
            <a:r>
              <a:rPr lang="en-US" altLang="zh-CN" b="1" dirty="0"/>
              <a:t>)</a:t>
            </a:r>
          </a:p>
          <a:p>
            <a:pPr lvl="1"/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zh-CN" altLang="en-US" b="1" dirty="0"/>
              <a:t>交互式 </a:t>
            </a:r>
            <a:r>
              <a:rPr lang="en-US" altLang="zh-CN" b="1" dirty="0"/>
              <a:t>shell</a:t>
            </a:r>
            <a:r>
              <a:rPr lang="zh-CN" altLang="en-US" dirty="0"/>
              <a:t>，比默认的 </a:t>
            </a:r>
            <a:r>
              <a:rPr lang="en-US" altLang="zh-CN" dirty="0"/>
              <a:t>python shell </a:t>
            </a:r>
            <a:r>
              <a:rPr lang="zh-CN" altLang="en-US" dirty="0"/>
              <a:t>好用得多</a:t>
            </a:r>
            <a:endParaRPr lang="en-US" altLang="zh-CN" b="1" dirty="0"/>
          </a:p>
          <a:p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en-US" b="1" dirty="0"/>
              <a:t>安装</a:t>
            </a:r>
            <a:endParaRPr lang="en-US" altLang="zh-CN" b="1" dirty="0"/>
          </a:p>
          <a:p>
            <a:pPr lvl="1"/>
            <a:r>
              <a:rPr lang="en-US" altLang="zh-CN" dirty="0"/>
              <a:t>C:\&gt;pip install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14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B1CC4-C6AD-4C80-9FD0-EE05855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交互式运行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r>
              <a:rPr lang="en-US" altLang="zh-CN" b="1" dirty="0"/>
              <a:t>--</a:t>
            </a:r>
            <a:r>
              <a:rPr lang="en-US" altLang="zh-CN" b="1" dirty="0" err="1"/>
              <a:t>ipython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983F2-B5A9-4AE6-93FA-B2703A45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1) </a:t>
            </a:r>
            <a:r>
              <a:rPr lang="zh-CN" altLang="en-US" b="1" dirty="0"/>
              <a:t>进入</a:t>
            </a:r>
            <a:r>
              <a:rPr lang="en-US" altLang="zh-CN" b="1" dirty="0" err="1"/>
              <a:t>ipython</a:t>
            </a:r>
            <a:endParaRPr lang="en-US" altLang="zh-CN" b="1" dirty="0"/>
          </a:p>
          <a:p>
            <a:pPr lvl="1"/>
            <a:r>
              <a:rPr lang="en-US" altLang="zh-CN" dirty="0"/>
              <a:t>C:\&gt;ipython</a:t>
            </a:r>
            <a:endParaRPr lang="en-US" altLang="zh-CN" b="1" dirty="0"/>
          </a:p>
          <a:p>
            <a:r>
              <a:rPr lang="en-US" altLang="zh-CN" b="1" dirty="0"/>
              <a:t>1) </a:t>
            </a:r>
            <a:r>
              <a:rPr lang="zh-CN" altLang="en-US" b="1" dirty="0"/>
              <a:t>退出</a:t>
            </a:r>
            <a:r>
              <a:rPr lang="en-US" altLang="zh-CN" b="1" dirty="0" err="1"/>
              <a:t>ipython</a:t>
            </a:r>
            <a:endParaRPr lang="zh-CN" altLang="en-US" b="1" dirty="0"/>
          </a:p>
          <a:p>
            <a:pPr lvl="1"/>
            <a:r>
              <a:rPr lang="en-US" altLang="zh-CN" b="1" i="1" dirty="0"/>
              <a:t>1&gt; </a:t>
            </a:r>
            <a:r>
              <a:rPr lang="zh-CN" altLang="en-US" b="1" i="1" dirty="0"/>
              <a:t>直接输入 </a:t>
            </a:r>
            <a:r>
              <a:rPr lang="en-US" altLang="zh-CN" b="1" i="1" dirty="0"/>
              <a:t>exit</a:t>
            </a:r>
            <a:endParaRPr lang="zh-CN" altLang="en-US" b="1" i="1" dirty="0"/>
          </a:p>
          <a:p>
            <a:pPr lvl="1"/>
            <a:r>
              <a:rPr lang="en-US" altLang="zh-CN" dirty="0"/>
              <a:t>In[1]:</a:t>
            </a:r>
            <a:r>
              <a:rPr lang="zh-CN" altLang="en-US" dirty="0"/>
              <a:t> </a:t>
            </a:r>
            <a:r>
              <a:rPr lang="en-US" altLang="zh-CN" dirty="0"/>
              <a:t>exit</a:t>
            </a:r>
          </a:p>
          <a:p>
            <a:pPr lvl="1"/>
            <a:r>
              <a:rPr lang="en-US" altLang="zh-CN" b="1" i="1" dirty="0"/>
              <a:t>2&gt; </a:t>
            </a:r>
            <a:r>
              <a:rPr lang="zh-CN" altLang="en-US" b="1" i="1" dirty="0"/>
              <a:t>使用热键退出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中，按热键 </a:t>
            </a:r>
            <a:r>
              <a:rPr lang="en-US" altLang="zh-CN" dirty="0"/>
              <a:t>ctrl + d </a:t>
            </a:r>
            <a:r>
              <a:rPr lang="zh-CN" altLang="en-US" dirty="0"/>
              <a:t>可以退出解释器</a:t>
            </a:r>
          </a:p>
          <a:p>
            <a:r>
              <a:rPr lang="en-US" altLang="zh-CN" b="1" dirty="0"/>
              <a:t>3) </a:t>
            </a:r>
            <a:r>
              <a:rPr lang="en-US" altLang="zh-CN" b="1" dirty="0" err="1"/>
              <a:t>ipython</a:t>
            </a:r>
            <a:r>
              <a:rPr lang="zh-CN" altLang="en-US" b="1" dirty="0"/>
              <a:t>特点</a:t>
            </a:r>
            <a:endParaRPr lang="en-US" altLang="zh-CN" b="1" dirty="0"/>
          </a:p>
          <a:p>
            <a:pPr lvl="1"/>
            <a:r>
              <a:rPr lang="zh-CN" altLang="zh-CN" dirty="0"/>
              <a:t>①</a:t>
            </a:r>
            <a:r>
              <a:rPr lang="zh-CN" altLang="en-US" b="1" dirty="0"/>
              <a:t>支持自动补全</a:t>
            </a:r>
          </a:p>
          <a:p>
            <a:pPr lvl="1"/>
            <a:r>
              <a:rPr lang="zh-CN" altLang="en-US" b="1" dirty="0"/>
              <a:t>② 自动缩进</a:t>
            </a:r>
          </a:p>
          <a:p>
            <a:pPr lvl="1"/>
            <a:r>
              <a:rPr lang="zh-CN" altLang="en-US" b="1" dirty="0"/>
              <a:t>③ 支持</a:t>
            </a:r>
            <a:r>
              <a:rPr lang="en-US" altLang="zh-CN" b="1" dirty="0"/>
              <a:t>bash shell</a:t>
            </a:r>
            <a:r>
              <a:rPr lang="zh-CN" altLang="en-US" b="1" dirty="0"/>
              <a:t>命令</a:t>
            </a:r>
          </a:p>
          <a:p>
            <a:pPr lvl="1"/>
            <a:r>
              <a:rPr lang="zh-CN" altLang="en-US" b="1" dirty="0"/>
              <a:t>④ 内置了许多很有用的功能和函数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3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DD92A-0186-4FD8-AA40-FEFE6B8A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的集成开发环境（</a:t>
            </a:r>
            <a:r>
              <a:rPr lang="en-US" altLang="zh-CN" b="1" dirty="0"/>
              <a:t>IDE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C9AD0-7BE8-4FD6-B86D-38D7FCE8FA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12578-EEAF-4A26-BCAC-C885A581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的集成开发环境（</a:t>
            </a:r>
            <a:r>
              <a:rPr lang="en-US" altLang="zh-CN" b="1" dirty="0"/>
              <a:t>IDE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389D6-DA12-4D53-84E7-90033E1C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集成开发环境（</a:t>
            </a:r>
            <a:r>
              <a:rPr lang="en-US" altLang="zh-CN" sz="3200" dirty="0"/>
              <a:t>IDE</a:t>
            </a:r>
            <a:r>
              <a:rPr lang="zh-CN" altLang="en-US" sz="3200" dirty="0"/>
              <a:t>，</a:t>
            </a:r>
            <a:r>
              <a:rPr lang="en-US" altLang="zh-CN" sz="3200" dirty="0"/>
              <a:t>Integrated Development Environment</a:t>
            </a:r>
            <a:r>
              <a:rPr lang="zh-CN" altLang="en-US" sz="3200" dirty="0"/>
              <a:t>）</a:t>
            </a:r>
            <a:r>
              <a:rPr lang="en-US" altLang="zh-CN" sz="3200" dirty="0"/>
              <a:t>—— </a:t>
            </a:r>
            <a:r>
              <a:rPr lang="zh-CN" altLang="en-US" sz="3200" b="1" dirty="0"/>
              <a:t>集成了开发软件需要的所有工具</a:t>
            </a:r>
            <a:r>
              <a:rPr lang="zh-CN" altLang="en-US" sz="3200" dirty="0"/>
              <a:t>，一般包括以下工具：</a:t>
            </a:r>
          </a:p>
          <a:p>
            <a:pPr lvl="1"/>
            <a:r>
              <a:rPr lang="zh-CN" altLang="en-US" sz="3200" dirty="0"/>
              <a:t>图形用户界面</a:t>
            </a:r>
          </a:p>
          <a:p>
            <a:pPr lvl="1"/>
            <a:r>
              <a:rPr lang="zh-CN" altLang="en-US" sz="3200" dirty="0"/>
              <a:t>代码编辑器（支持 </a:t>
            </a:r>
            <a:r>
              <a:rPr lang="zh-CN" altLang="en-US" sz="3200" b="1" dirty="0"/>
              <a:t>代码补全</a:t>
            </a:r>
            <a:r>
              <a:rPr lang="zh-CN" altLang="en-US" sz="3200" dirty="0"/>
              <a:t>／</a:t>
            </a:r>
            <a:r>
              <a:rPr lang="zh-CN" altLang="en-US" sz="3200" b="1" dirty="0"/>
              <a:t>自动缩进</a:t>
            </a:r>
            <a:r>
              <a:rPr lang="zh-CN" altLang="en-US" sz="3200" dirty="0"/>
              <a:t>）</a:t>
            </a:r>
          </a:p>
          <a:p>
            <a:pPr lvl="1"/>
            <a:r>
              <a:rPr lang="zh-CN" altLang="en-US" sz="3200" dirty="0"/>
              <a:t>编译器／解释器</a:t>
            </a:r>
          </a:p>
          <a:p>
            <a:pPr lvl="1"/>
            <a:r>
              <a:rPr lang="zh-CN" altLang="en-US" sz="3200" dirty="0"/>
              <a:t>调试器（</a:t>
            </a:r>
            <a:r>
              <a:rPr lang="zh-CN" altLang="en-US" sz="3200" b="1" dirty="0"/>
              <a:t>断点</a:t>
            </a:r>
            <a:r>
              <a:rPr lang="zh-CN" altLang="en-US" sz="3200" dirty="0"/>
              <a:t>／</a:t>
            </a:r>
            <a:r>
              <a:rPr lang="zh-CN" altLang="en-US" sz="3200" b="1" dirty="0"/>
              <a:t>单步执行</a:t>
            </a:r>
            <a:r>
              <a:rPr lang="zh-CN" altLang="en-US" sz="3200" dirty="0"/>
              <a:t>）</a:t>
            </a:r>
          </a:p>
          <a:p>
            <a:pPr lvl="1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31CC3D8-A023-4EA5-9A9F-7B16E2B185B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96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26B1-DA87-42FE-8ED5-C3AC91F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</a:t>
            </a:r>
            <a:r>
              <a:rPr lang="en-US" altLang="zh-CN" b="1" dirty="0"/>
              <a:t>IDE —— IDLE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22948-03B8-4767-AC09-C958177B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IDLE</a:t>
            </a:r>
            <a:r>
              <a:rPr lang="zh-CN" altLang="en-US" b="1" dirty="0"/>
              <a:t>介绍</a:t>
            </a:r>
          </a:p>
          <a:p>
            <a:r>
              <a:rPr lang="en-US" altLang="zh-CN" dirty="0"/>
              <a:t>IDLE</a:t>
            </a:r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自带的一款简洁的集成开发环境</a:t>
            </a:r>
          </a:p>
          <a:p>
            <a:r>
              <a:rPr lang="en-US" altLang="zh-CN" dirty="0"/>
              <a:t>IDLE</a:t>
            </a:r>
            <a:r>
              <a:rPr lang="zh-CN" altLang="en-US" dirty="0"/>
              <a:t>除了具有一般 </a:t>
            </a:r>
            <a:r>
              <a:rPr lang="en-US" altLang="zh-CN" dirty="0"/>
              <a:t>IDE </a:t>
            </a:r>
            <a:r>
              <a:rPr lang="zh-CN" altLang="en-US" dirty="0"/>
              <a:t>所必备功能外，还可以在 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macOS </a:t>
            </a:r>
            <a:r>
              <a:rPr lang="zh-CN" altLang="en-US" dirty="0"/>
              <a:t>下使用</a:t>
            </a:r>
          </a:p>
          <a:p>
            <a:r>
              <a:rPr lang="en-US" altLang="zh-CN" dirty="0"/>
              <a:t>IDLE</a:t>
            </a:r>
            <a:r>
              <a:rPr lang="zh-CN" altLang="en-US" dirty="0"/>
              <a:t>适合开发中小型项目</a:t>
            </a:r>
          </a:p>
          <a:p>
            <a:pPr lvl="1"/>
            <a:r>
              <a:rPr lang="zh-CN" altLang="en-US" dirty="0"/>
              <a:t>一个项目通常会包含 很多源文件</a:t>
            </a:r>
          </a:p>
          <a:p>
            <a:pPr lvl="1"/>
            <a:r>
              <a:rPr lang="zh-CN" altLang="en-US" dirty="0"/>
              <a:t>每个 源文件 的代码行数是有限的，通常在几百行之内</a:t>
            </a:r>
          </a:p>
          <a:p>
            <a:pPr lvl="1"/>
            <a:r>
              <a:rPr lang="zh-CN" altLang="en-US" dirty="0"/>
              <a:t>每个 源文件 各司其职，共同完成复杂的业务功能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安装后，默认自带此工具，启用：开始</a:t>
            </a:r>
            <a:r>
              <a:rPr lang="en-US" altLang="zh-CN" dirty="0"/>
              <a:t>-&gt;</a:t>
            </a:r>
            <a:r>
              <a:rPr lang="zh-CN" altLang="en-US" dirty="0"/>
              <a:t>程序</a:t>
            </a:r>
            <a:r>
              <a:rPr lang="en-US" altLang="zh-CN" dirty="0"/>
              <a:t>-&gt;Python 2.</a:t>
            </a:r>
            <a:r>
              <a:rPr lang="en-US" altLang="zh-CN" i="1" dirty="0"/>
              <a:t>/3.</a:t>
            </a:r>
            <a:r>
              <a:rPr lang="en-US" altLang="zh-CN" dirty="0"/>
              <a:t>-&gt; IDLE (Python GUI)</a:t>
            </a:r>
            <a:r>
              <a:rPr lang="zh-CN" altLang="en-US" dirty="0"/>
              <a:t>如此就打开了</a:t>
            </a:r>
            <a:r>
              <a:rPr lang="en-US" altLang="zh-CN" dirty="0"/>
              <a:t>Python Shell</a:t>
            </a:r>
            <a:r>
              <a:rPr lang="zh-CN" altLang="en-US" dirty="0"/>
              <a:t>，可以输入语句命令进行交互练习 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2DE41AB-EBCB-4B3B-9980-AB7C70051FE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学生信息管理系统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C0024D-1E4D-4138-8115-AB62C7AD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14" y="254524"/>
            <a:ext cx="6066476" cy="61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247B2-C741-4F34-AE1F-68C689B6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IDLE</a:t>
            </a:r>
            <a:r>
              <a:rPr lang="zh-CN" altLang="en-US" b="1" dirty="0"/>
              <a:t>快速体验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A9714-DD4F-4A23-84CC-30BBA40D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IDLE</a:t>
            </a:r>
            <a:r>
              <a:rPr lang="zh-CN" altLang="en-US" sz="3200" dirty="0"/>
              <a:t>的</a:t>
            </a:r>
            <a:r>
              <a:rPr lang="en-US" altLang="zh-CN" sz="3200" dirty="0"/>
              <a:t>Python Shell</a:t>
            </a:r>
            <a:r>
              <a:rPr lang="zh-CN" altLang="en-US" sz="3200" dirty="0"/>
              <a:t>的菜单</a:t>
            </a:r>
            <a:r>
              <a:rPr lang="en-US" altLang="zh-CN" sz="3200" dirty="0"/>
              <a:t>File-&gt;New window(</a:t>
            </a:r>
            <a:r>
              <a:rPr lang="en-US" altLang="zh-CN" sz="3200" dirty="0" err="1"/>
              <a:t>Ctrl+N</a:t>
            </a:r>
            <a:r>
              <a:rPr lang="en-US" altLang="zh-CN" sz="3200" dirty="0"/>
              <a:t>)</a:t>
            </a:r>
            <a:r>
              <a:rPr lang="zh-CN" altLang="en-US" sz="3200" dirty="0"/>
              <a:t>可以打开</a:t>
            </a:r>
            <a:r>
              <a:rPr lang="en-US" altLang="zh-CN" sz="3200" dirty="0"/>
              <a:t>Python</a:t>
            </a:r>
            <a:r>
              <a:rPr lang="zh-CN" altLang="en-US" sz="3200" dirty="0"/>
              <a:t>文件（右击任何一个</a:t>
            </a:r>
            <a:r>
              <a:rPr lang="en-US" altLang="zh-CN" sz="3200" dirty="0"/>
              <a:t>.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文件，弹出菜单中的“</a:t>
            </a:r>
            <a:r>
              <a:rPr lang="en-US" altLang="zh-CN" sz="3200" dirty="0"/>
              <a:t>Edit with IDLE”</a:t>
            </a:r>
            <a:r>
              <a:rPr lang="zh-CN" altLang="en-US" sz="3200" dirty="0"/>
              <a:t>也可以调用</a:t>
            </a:r>
            <a:r>
              <a:rPr lang="en-US" altLang="zh-CN" sz="3200" dirty="0"/>
              <a:t>IDLE</a:t>
            </a:r>
            <a:r>
              <a:rPr lang="zh-CN" altLang="en-US" sz="3200" dirty="0"/>
              <a:t>打开这个</a:t>
            </a:r>
            <a:r>
              <a:rPr lang="en-US" altLang="zh-CN" sz="3200" dirty="0"/>
              <a:t>.</a:t>
            </a:r>
            <a:r>
              <a:rPr lang="en-US" altLang="zh-CN" sz="3200" dirty="0" err="1"/>
              <a:t>py</a:t>
            </a:r>
            <a:r>
              <a:rPr lang="zh-CN" altLang="en-US" sz="3200" dirty="0"/>
              <a:t>文件然后进行调试）。</a:t>
            </a:r>
          </a:p>
          <a:p>
            <a:pPr lvl="1"/>
            <a:r>
              <a:rPr lang="zh-CN" altLang="en-US" sz="3200" dirty="0"/>
              <a:t>文件</a:t>
            </a:r>
            <a:r>
              <a:rPr lang="en-US" altLang="zh-CN" sz="3200" dirty="0"/>
              <a:t>(File)</a:t>
            </a:r>
            <a:r>
              <a:rPr lang="zh-CN" altLang="en-US" sz="3200" dirty="0"/>
              <a:t>菜单 能够 新建／定位／打开 </a:t>
            </a:r>
            <a:r>
              <a:rPr lang="en-US" altLang="zh-CN" sz="3200" dirty="0"/>
              <a:t>Python</a:t>
            </a:r>
            <a:r>
              <a:rPr lang="zh-CN" altLang="en-US" sz="3200" dirty="0"/>
              <a:t>文件</a:t>
            </a:r>
          </a:p>
          <a:p>
            <a:pPr lvl="1"/>
            <a:r>
              <a:rPr lang="zh-CN" altLang="en-US" sz="3200" dirty="0"/>
              <a:t>文件编辑区域 能够 编辑 当前打开的文件</a:t>
            </a:r>
          </a:p>
          <a:p>
            <a:pPr lvl="1"/>
            <a:r>
              <a:rPr lang="zh-CN" altLang="en-US" sz="3200" dirty="0"/>
              <a:t>运行</a:t>
            </a:r>
            <a:r>
              <a:rPr lang="en-US" altLang="zh-CN" sz="3200" dirty="0"/>
              <a:t>(Run)</a:t>
            </a:r>
            <a:r>
              <a:rPr lang="zh-CN" altLang="en-US" sz="3200" dirty="0"/>
              <a:t>菜单 能够 执行</a:t>
            </a:r>
            <a:r>
              <a:rPr lang="en-US" altLang="zh-CN" sz="3200" dirty="0"/>
              <a:t>(F5) </a:t>
            </a:r>
            <a:r>
              <a:rPr lang="zh-CN" altLang="en-US" sz="3200" dirty="0"/>
              <a:t>代码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7B7AF0D-FDF3-4C49-AF02-DF352610C5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16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959BFF-8F00-49F7-8D10-BC57DD791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59" y="0"/>
            <a:ext cx="6715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D53F-5B1C-4B5E-B8E8-85B8B0FC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的 </a:t>
            </a:r>
            <a:r>
              <a:rPr lang="en-US" altLang="zh-CN" b="1" dirty="0"/>
              <a:t>IDE —— PyCharm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A8798-F1F2-4DB8-8C3A-32F3A395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i="1" dirty="0"/>
              <a:t>PyCharm </a:t>
            </a:r>
            <a:r>
              <a:rPr lang="zh-CN" altLang="en-US" sz="3200" b="1" i="1" dirty="0"/>
              <a:t>介绍</a:t>
            </a:r>
          </a:p>
          <a:p>
            <a:r>
              <a:rPr lang="en-US" altLang="zh-CN" sz="3200" i="1" dirty="0"/>
              <a:t>PyCharm </a:t>
            </a:r>
            <a:r>
              <a:rPr lang="zh-CN" altLang="en-US" sz="3200" i="1" dirty="0"/>
              <a:t>是 </a:t>
            </a:r>
            <a:r>
              <a:rPr lang="en-US" altLang="zh-CN" sz="3200" dirty="0"/>
              <a:t>Python </a:t>
            </a:r>
            <a:r>
              <a:rPr lang="zh-CN" altLang="en-US" sz="3200" dirty="0"/>
              <a:t>的一款非常优秀的集成开发环境</a:t>
            </a:r>
          </a:p>
          <a:p>
            <a:r>
              <a:rPr lang="en-US" altLang="zh-CN" sz="3200" dirty="0"/>
              <a:t>PyCharm </a:t>
            </a:r>
            <a:r>
              <a:rPr lang="zh-CN" altLang="en-US" sz="3200" dirty="0"/>
              <a:t>除了具有一般 </a:t>
            </a:r>
            <a:r>
              <a:rPr lang="en-US" altLang="zh-CN" sz="3200" dirty="0"/>
              <a:t>IDE </a:t>
            </a:r>
            <a:r>
              <a:rPr lang="zh-CN" altLang="en-US" sz="3200" dirty="0"/>
              <a:t>所必备功能外，还可以在 </a:t>
            </a:r>
            <a:r>
              <a:rPr lang="en-US" altLang="zh-CN" sz="3200" dirty="0"/>
              <a:t>Windows</a:t>
            </a:r>
            <a:r>
              <a:rPr lang="zh-CN" altLang="en-US" sz="3200" dirty="0"/>
              <a:t>、</a:t>
            </a:r>
            <a:r>
              <a:rPr lang="en-US" altLang="zh-CN" sz="3200" dirty="0"/>
              <a:t>Linux</a:t>
            </a:r>
            <a:r>
              <a:rPr lang="zh-CN" altLang="en-US" sz="3200" dirty="0"/>
              <a:t>、</a:t>
            </a:r>
            <a:r>
              <a:rPr lang="en-US" altLang="zh-CN" sz="3200" dirty="0"/>
              <a:t>macOS </a:t>
            </a:r>
            <a:r>
              <a:rPr lang="zh-CN" altLang="en-US" sz="3200" dirty="0"/>
              <a:t>下使用</a:t>
            </a:r>
          </a:p>
          <a:p>
            <a:r>
              <a:rPr lang="en-US" altLang="zh-CN" sz="3200" dirty="0"/>
              <a:t>PyCharm </a:t>
            </a:r>
            <a:r>
              <a:rPr lang="zh-CN" altLang="en-US" sz="3200" dirty="0"/>
              <a:t>适合开发大型项目</a:t>
            </a:r>
          </a:p>
          <a:p>
            <a:pPr lvl="1"/>
            <a:r>
              <a:rPr lang="zh-CN" altLang="en-US" sz="2800" dirty="0"/>
              <a:t>一个项目通常会包含 </a:t>
            </a:r>
            <a:r>
              <a:rPr lang="zh-CN" altLang="en-US" sz="2800" b="1" dirty="0"/>
              <a:t>很多源文件</a:t>
            </a:r>
            <a:endParaRPr lang="zh-CN" altLang="en-US" sz="2800" dirty="0"/>
          </a:p>
          <a:p>
            <a:pPr lvl="1"/>
            <a:r>
              <a:rPr lang="zh-CN" altLang="en-US" sz="2800" dirty="0"/>
              <a:t>每个 </a:t>
            </a:r>
            <a:r>
              <a:rPr lang="zh-CN" altLang="en-US" sz="2800" b="1" dirty="0"/>
              <a:t>源文件</a:t>
            </a:r>
            <a:r>
              <a:rPr lang="zh-CN" altLang="en-US" sz="2800" dirty="0"/>
              <a:t> 的代码行数是有限的，通常在几百行之内</a:t>
            </a:r>
          </a:p>
          <a:p>
            <a:pPr lvl="1"/>
            <a:r>
              <a:rPr lang="zh-CN" altLang="en-US" sz="2800" dirty="0"/>
              <a:t>每个 </a:t>
            </a:r>
            <a:r>
              <a:rPr lang="zh-CN" altLang="en-US" sz="2800" b="1" dirty="0"/>
              <a:t>源文件</a:t>
            </a:r>
            <a:r>
              <a:rPr lang="zh-CN" altLang="en-US" sz="2800" dirty="0"/>
              <a:t> 各司其职，共同完成复杂的业务功能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C9F9DF8-2221-4E7B-9BBF-4B287FDA11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5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5332-EA69-4949-8893-470A987D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PyCharm </a:t>
            </a:r>
            <a:r>
              <a:rPr lang="zh-CN" altLang="en-US" b="1" dirty="0"/>
              <a:t>快速体验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D57A7-9FC8-4784-91AC-B33E63CD3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968647"/>
            <a:ext cx="10389296" cy="59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52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F962-E958-4EBF-9F8A-2387A5E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PyCharm </a:t>
            </a:r>
            <a:r>
              <a:rPr lang="zh-CN" altLang="en-US" b="1" dirty="0"/>
              <a:t>快速体验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910CB-784D-4854-B03D-CC38379E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文件导航区域</a:t>
            </a:r>
            <a:r>
              <a:rPr lang="zh-CN" altLang="en-US" sz="3200" dirty="0"/>
              <a:t> 能够 </a:t>
            </a:r>
            <a:r>
              <a:rPr lang="zh-CN" altLang="en-US" sz="3200" b="1" dirty="0"/>
              <a:t>浏览</a:t>
            </a:r>
            <a:r>
              <a:rPr lang="zh-CN" altLang="en-US" sz="3200" dirty="0"/>
              <a:t>／</a:t>
            </a:r>
            <a:r>
              <a:rPr lang="zh-CN" altLang="en-US" sz="3200" b="1" dirty="0"/>
              <a:t>定位</a:t>
            </a:r>
            <a:r>
              <a:rPr lang="zh-CN" altLang="en-US" sz="3200" dirty="0"/>
              <a:t>／</a:t>
            </a:r>
            <a:r>
              <a:rPr lang="zh-CN" altLang="en-US" sz="3200" b="1" dirty="0"/>
              <a:t>打开</a:t>
            </a:r>
            <a:r>
              <a:rPr lang="zh-CN" altLang="en-US" sz="3200" dirty="0"/>
              <a:t> 项目文件</a:t>
            </a:r>
          </a:p>
          <a:p>
            <a:r>
              <a:rPr lang="zh-CN" altLang="en-US" sz="3200" b="1" dirty="0"/>
              <a:t>文件编辑区域</a:t>
            </a:r>
            <a:r>
              <a:rPr lang="zh-CN" altLang="en-US" sz="3200" dirty="0"/>
              <a:t> 能够 </a:t>
            </a:r>
            <a:r>
              <a:rPr lang="zh-CN" altLang="en-US" sz="3200" b="1" dirty="0"/>
              <a:t>编辑</a:t>
            </a:r>
            <a:r>
              <a:rPr lang="zh-CN" altLang="en-US" sz="3200" dirty="0"/>
              <a:t> 当前打开的文件</a:t>
            </a:r>
          </a:p>
          <a:p>
            <a:r>
              <a:rPr lang="zh-CN" altLang="en-US" sz="3200" b="1" dirty="0"/>
              <a:t>控制台区域</a:t>
            </a:r>
            <a:r>
              <a:rPr lang="zh-CN" altLang="en-US" sz="3200" dirty="0"/>
              <a:t> 能够：</a:t>
            </a:r>
          </a:p>
          <a:p>
            <a:pPr lvl="1"/>
            <a:r>
              <a:rPr lang="zh-CN" altLang="en-US" sz="2800" dirty="0"/>
              <a:t>输出程序执行内容</a:t>
            </a:r>
          </a:p>
          <a:p>
            <a:pPr lvl="1"/>
            <a:r>
              <a:rPr lang="zh-CN" altLang="en-US" sz="2800" dirty="0"/>
              <a:t>跟踪调试代码的执行</a:t>
            </a:r>
          </a:p>
          <a:p>
            <a:r>
              <a:rPr lang="zh-CN" altLang="en-US" sz="3200" dirty="0"/>
              <a:t>右上角的 </a:t>
            </a:r>
            <a:r>
              <a:rPr lang="zh-CN" altLang="en-US" sz="3200" b="1" dirty="0"/>
              <a:t>工具栏</a:t>
            </a:r>
            <a:r>
              <a:rPr lang="zh-CN" altLang="en-US" sz="3200" dirty="0"/>
              <a:t> 能够 </a:t>
            </a:r>
            <a:r>
              <a:rPr lang="zh-CN" altLang="en-US" sz="3200" b="1" dirty="0"/>
              <a:t>执行</a:t>
            </a:r>
            <a:r>
              <a:rPr lang="en-US" altLang="zh-CN" sz="3200" b="1" dirty="0"/>
              <a:t>(SHIFT + F10)</a:t>
            </a:r>
            <a:r>
              <a:rPr lang="zh-CN" altLang="en-US" sz="3200" dirty="0"/>
              <a:t> </a:t>
            </a:r>
            <a:r>
              <a:rPr lang="en-US" altLang="zh-CN" sz="3200" dirty="0"/>
              <a:t>/ </a:t>
            </a:r>
            <a:r>
              <a:rPr lang="zh-CN" altLang="en-US" sz="3200" b="1" dirty="0"/>
              <a:t>调试</a:t>
            </a:r>
            <a:r>
              <a:rPr lang="en-US" altLang="zh-CN" sz="3200" b="1" dirty="0"/>
              <a:t>(SHIFT + F9)</a:t>
            </a:r>
            <a:r>
              <a:rPr lang="zh-CN" altLang="en-US" sz="3200" dirty="0"/>
              <a:t> 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7E860-544F-4CF4-801B-F6DE98195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04" y="5036835"/>
            <a:ext cx="4267419" cy="168918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BEE95-29CC-4F0F-8C86-7C0F8ED5B52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6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507D0-AC6E-4655-8086-A4C20BDF3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21"/>
            <a:ext cx="10515600" cy="5926442"/>
          </a:xfrm>
        </p:spPr>
        <p:txBody>
          <a:bodyPr/>
          <a:lstStyle/>
          <a:p>
            <a:r>
              <a:rPr lang="zh-CN" altLang="en-US" dirty="0"/>
              <a:t>通过控制台上方的</a:t>
            </a:r>
            <a:r>
              <a:rPr lang="zh-CN" altLang="en-US" b="1" dirty="0"/>
              <a:t>单步执行按钮</a:t>
            </a:r>
            <a:r>
              <a:rPr lang="en-US" altLang="zh-CN" b="1" dirty="0"/>
              <a:t>(F8)</a:t>
            </a:r>
            <a:r>
              <a:rPr lang="zh-CN" altLang="en-US" dirty="0"/>
              <a:t>，可以单步执行代码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DE9E8-8BC2-46B8-AA68-2D586D79F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65" y="1523902"/>
            <a:ext cx="9144470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程序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学生信息管理系统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6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812C-F1E9-4708-8B4D-982E73E67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第一个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81E05-A3EF-4965-82A1-BD6CCEFE2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1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5B6B-FEED-473F-B0EF-9331072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第一个 </a:t>
            </a:r>
            <a:r>
              <a:rPr lang="en-US" altLang="zh-CN" b="1" dirty="0"/>
              <a:t>Python </a:t>
            </a:r>
            <a:r>
              <a:rPr lang="zh-CN" altLang="en-US" b="1" dirty="0"/>
              <a:t>程序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C2D30-86E6-4F45-9F62-D8DEB952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知识点</a:t>
            </a:r>
          </a:p>
          <a:p>
            <a:pPr lvl="1"/>
            <a:r>
              <a:rPr lang="en-US" altLang="zh-CN" dirty="0"/>
              <a:t>(1) Python</a:t>
            </a:r>
            <a:r>
              <a:rPr lang="zh-CN" altLang="en-US" dirty="0"/>
              <a:t>程序</a:t>
            </a:r>
          </a:p>
          <a:p>
            <a:pPr lvl="1"/>
            <a:r>
              <a:rPr lang="en-US" altLang="zh-CN" dirty="0"/>
              <a:t>(2) Python 2.x</a:t>
            </a:r>
            <a:r>
              <a:rPr lang="zh-CN" altLang="en-US" dirty="0"/>
              <a:t>与</a:t>
            </a:r>
            <a:r>
              <a:rPr lang="en-US" altLang="zh-CN" dirty="0"/>
              <a:t>3.x</a:t>
            </a:r>
            <a:r>
              <a:rPr lang="zh-CN" altLang="en-US" dirty="0"/>
              <a:t>版本简介</a:t>
            </a:r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执行</a:t>
            </a:r>
            <a:r>
              <a:rPr lang="en-US" altLang="zh-CN" dirty="0"/>
              <a:t>Python</a:t>
            </a:r>
            <a:r>
              <a:rPr lang="zh-CN" altLang="en-US" dirty="0"/>
              <a:t>程序的三种方式</a:t>
            </a:r>
          </a:p>
          <a:p>
            <a:pPr lvl="2"/>
            <a:r>
              <a:rPr lang="en-US" altLang="zh-CN" dirty="0"/>
              <a:t>1) </a:t>
            </a:r>
            <a:r>
              <a:rPr lang="zh-CN" altLang="en-US" dirty="0"/>
              <a:t>解释器</a:t>
            </a:r>
            <a:r>
              <a:rPr lang="en-US" altLang="zh-CN" dirty="0"/>
              <a:t>—— python / python3</a:t>
            </a:r>
          </a:p>
          <a:p>
            <a:pPr lvl="2"/>
            <a:r>
              <a:rPr lang="en-US" altLang="zh-CN" dirty="0"/>
              <a:t>2) </a:t>
            </a:r>
            <a:r>
              <a:rPr lang="zh-CN" altLang="en-US" dirty="0"/>
              <a:t>交互式</a:t>
            </a:r>
            <a:r>
              <a:rPr lang="en-US" altLang="zh-CN" dirty="0"/>
              <a:t>—— </a:t>
            </a: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shell</a:t>
            </a:r>
          </a:p>
          <a:p>
            <a:pPr lvl="2"/>
            <a:r>
              <a:rPr lang="en-US" altLang="zh-CN" dirty="0"/>
              <a:t>3) </a:t>
            </a:r>
            <a:r>
              <a:rPr lang="zh-CN" altLang="en-US" dirty="0"/>
              <a:t>集成开发环境</a:t>
            </a:r>
            <a:r>
              <a:rPr lang="en-US" altLang="zh-CN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41165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10A84-2B8B-4D40-8197-70C2333E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源程序的基本概念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2802A-055C-4143-AD4E-930F5F20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源程序就是</a:t>
            </a:r>
            <a:r>
              <a:rPr lang="zh-CN" altLang="en-US" b="1" dirty="0"/>
              <a:t>一个特殊格式的文本文件</a:t>
            </a:r>
            <a:r>
              <a:rPr lang="zh-CN" altLang="en-US" dirty="0"/>
              <a:t>，可以</a:t>
            </a:r>
            <a:r>
              <a:rPr lang="zh-CN" altLang="en-US" b="1" dirty="0"/>
              <a:t>使用任意文本编辑软件</a:t>
            </a:r>
            <a:r>
              <a:rPr lang="zh-CN" altLang="en-US" dirty="0"/>
              <a:t>做 </a:t>
            </a:r>
            <a:r>
              <a:rPr lang="en-US" altLang="zh-CN" dirty="0"/>
              <a:t>Python </a:t>
            </a:r>
            <a:r>
              <a:rPr lang="zh-CN" altLang="en-US" dirty="0"/>
              <a:t>的开发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程序的 </a:t>
            </a:r>
            <a:r>
              <a:rPr lang="zh-CN" altLang="en-US" b="1" dirty="0"/>
              <a:t>文件扩展名</a:t>
            </a:r>
            <a:r>
              <a:rPr lang="zh-CN" altLang="en-US" dirty="0"/>
              <a:t> 通常都是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377DA-C869-4C94-BA99-1161D199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演练步骤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EC08-6B91-4E1A-82A5-A6064D1F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在桌面下，新建 </a:t>
            </a:r>
            <a:r>
              <a:rPr lang="en-US" altLang="zh-CN" dirty="0"/>
              <a:t>Python </a:t>
            </a:r>
            <a:r>
              <a:rPr lang="zh-CN" altLang="en-US" dirty="0"/>
              <a:t>目录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目录下新建 </a:t>
            </a:r>
            <a:r>
              <a:rPr lang="en-US" altLang="zh-CN" dirty="0"/>
              <a:t>hello.py 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使用 </a:t>
            </a:r>
            <a:r>
              <a:rPr lang="zh-CN" altLang="en-US" b="1" dirty="0"/>
              <a:t>记事本</a:t>
            </a:r>
            <a:r>
              <a:rPr lang="zh-CN" altLang="en-US" dirty="0"/>
              <a:t> 编辑 </a:t>
            </a:r>
            <a:r>
              <a:rPr lang="en-US" altLang="zh-CN" dirty="0"/>
              <a:t>hello.py </a:t>
            </a:r>
            <a:r>
              <a:rPr lang="zh-CN" altLang="en-US" dirty="0"/>
              <a:t>并且输入以下内容：</a:t>
            </a:r>
          </a:p>
          <a:p>
            <a:pPr lvl="1"/>
            <a:r>
              <a:rPr lang="en-US" altLang="zh-CN" dirty="0"/>
              <a:t>print("hello python") </a:t>
            </a:r>
          </a:p>
          <a:p>
            <a:pPr lvl="1"/>
            <a:r>
              <a:rPr lang="en-US" altLang="zh-CN" dirty="0"/>
              <a:t>print("hello world")</a:t>
            </a:r>
          </a:p>
          <a:p>
            <a:r>
              <a:rPr lang="zh-CN" altLang="en-US" dirty="0"/>
              <a:t>在终端中进入</a:t>
            </a:r>
            <a:r>
              <a:rPr lang="en-US" altLang="zh-CN" dirty="0"/>
              <a:t>Python </a:t>
            </a:r>
            <a:r>
              <a:rPr lang="zh-CN" altLang="en-US" dirty="0"/>
              <a:t>目录输入以下命令执行 </a:t>
            </a:r>
            <a:r>
              <a:rPr lang="en-US" altLang="zh-CN" dirty="0"/>
              <a:t>01-hello.py</a:t>
            </a:r>
          </a:p>
          <a:p>
            <a:pPr lvl="1"/>
            <a:r>
              <a:rPr lang="en-US" altLang="zh-CN" dirty="0"/>
              <a:t>C:\&gt;python hello.py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print </a:t>
            </a:r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中我们学习的第一个 </a:t>
            </a:r>
            <a:r>
              <a:rPr lang="zh-CN" altLang="en-US" b="1" dirty="0"/>
              <a:t>函数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print </a:t>
            </a:r>
            <a:r>
              <a:rPr lang="zh-CN" altLang="en-US" dirty="0"/>
              <a:t>函数的作用，可以把 </a:t>
            </a:r>
            <a:r>
              <a:rPr lang="en-US" altLang="zh-CN" b="1" dirty="0"/>
              <a:t>""</a:t>
            </a:r>
            <a:r>
              <a:rPr lang="zh-CN" altLang="en-US" dirty="0"/>
              <a:t> 内部的内容，输出到屏幕上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10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898B-069A-4E7D-9A73-D47B0A30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演练扩展 </a:t>
            </a:r>
            <a:r>
              <a:rPr lang="en-US" altLang="zh-CN" b="1" dirty="0"/>
              <a:t>—— </a:t>
            </a:r>
            <a:r>
              <a:rPr lang="zh-CN" altLang="en-US" b="1" dirty="0"/>
              <a:t>认识错误（</a:t>
            </a:r>
            <a:r>
              <a:rPr lang="en-US" altLang="zh-CN" b="1" dirty="0"/>
              <a:t>BUG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20C6-313C-4A3D-845E-07A72AA2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关于错误</a:t>
            </a:r>
          </a:p>
          <a:p>
            <a:r>
              <a:rPr lang="zh-CN" altLang="en-US" dirty="0"/>
              <a:t>编写的程序</a:t>
            </a:r>
            <a:r>
              <a:rPr lang="zh-CN" altLang="en-US" b="1" dirty="0"/>
              <a:t>不能正常执行</a:t>
            </a:r>
            <a:r>
              <a:rPr lang="zh-CN" altLang="en-US" dirty="0"/>
              <a:t>，或者</a:t>
            </a:r>
            <a:r>
              <a:rPr lang="zh-CN" altLang="en-US" b="1" dirty="0"/>
              <a:t>执行的结果不是我们期望的</a:t>
            </a:r>
            <a:endParaRPr lang="zh-CN" altLang="en-US" dirty="0"/>
          </a:p>
          <a:p>
            <a:r>
              <a:rPr lang="zh-CN" altLang="en-US" dirty="0"/>
              <a:t>俗称 </a:t>
            </a:r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zh-CN" altLang="en-US" dirty="0"/>
              <a:t>，是程序员在开发时非常常见的，初学者常见错误的原因包括：</a:t>
            </a:r>
          </a:p>
          <a:p>
            <a:pPr lvl="1"/>
            <a:r>
              <a:rPr lang="zh-CN" altLang="en-US" sz="2800" dirty="0"/>
              <a:t>手误</a:t>
            </a:r>
          </a:p>
          <a:p>
            <a:pPr lvl="1"/>
            <a:r>
              <a:rPr lang="zh-CN" altLang="en-US" sz="2800" dirty="0"/>
              <a:t>对已经学习过的知识理解还存在不足</a:t>
            </a:r>
          </a:p>
          <a:p>
            <a:pPr lvl="1"/>
            <a:r>
              <a:rPr lang="zh-CN" altLang="en-US" sz="2800" dirty="0"/>
              <a:t>对语言还有需要学习和提升的内容</a:t>
            </a:r>
          </a:p>
          <a:p>
            <a:r>
              <a:rPr lang="zh-CN" altLang="en-US" dirty="0"/>
              <a:t>在学习语言时，不仅要</a:t>
            </a:r>
            <a:r>
              <a:rPr lang="zh-CN" altLang="en-US" b="1" dirty="0"/>
              <a:t>学会语言的语法</a:t>
            </a:r>
            <a:r>
              <a:rPr lang="zh-CN" altLang="en-US" dirty="0"/>
              <a:t>，而且还要</a:t>
            </a:r>
            <a:r>
              <a:rPr lang="zh-CN" altLang="en-US" b="1" dirty="0"/>
              <a:t>学会如何认识错误和解决错误的方法</a:t>
            </a:r>
            <a:endParaRPr lang="zh-CN" altLang="en-US" dirty="0"/>
          </a:p>
          <a:p>
            <a:r>
              <a:rPr lang="zh-CN" altLang="en-US" dirty="0"/>
              <a:t>每一个程序员都是在不断地修改错误中成长的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96E2-260A-4149-8866-D54C4B7F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第一个演练中的常见错误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AF6B6-9C14-4D23-8DE7-EFE6E158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1&gt; </a:t>
            </a:r>
            <a:r>
              <a:rPr lang="zh-CN" altLang="en-US" sz="3200" b="1" dirty="0"/>
              <a:t>手误</a:t>
            </a:r>
            <a:r>
              <a:rPr lang="zh-CN" altLang="en-US" sz="3200" dirty="0"/>
              <a:t>，例如使用 </a:t>
            </a:r>
            <a:r>
              <a:rPr lang="en-US" altLang="zh-CN" sz="3200" dirty="0" err="1"/>
              <a:t>pirnt</a:t>
            </a:r>
            <a:r>
              <a:rPr lang="en-US" altLang="zh-CN" sz="3200" dirty="0"/>
              <a:t>("Hello world") </a:t>
            </a:r>
          </a:p>
          <a:p>
            <a:r>
              <a:rPr lang="en-US" altLang="zh-CN" sz="3200" dirty="0"/>
              <a:t>2&gt; </a:t>
            </a:r>
            <a:r>
              <a:rPr lang="zh-CN" altLang="en-US" sz="3200" dirty="0"/>
              <a:t>将多条 </a:t>
            </a:r>
            <a:r>
              <a:rPr lang="en-US" altLang="zh-CN" sz="3200" dirty="0"/>
              <a:t>print </a:t>
            </a:r>
            <a:r>
              <a:rPr lang="zh-CN" altLang="en-US" sz="3200" dirty="0"/>
              <a:t>写在一行</a:t>
            </a:r>
          </a:p>
          <a:p>
            <a:r>
              <a:rPr lang="en-US" altLang="zh-CN" sz="3200" dirty="0"/>
              <a:t>3&gt; </a:t>
            </a:r>
            <a:r>
              <a:rPr lang="zh-CN" altLang="en-US" sz="3200" dirty="0"/>
              <a:t>缩进错误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51FAA9B-CE86-4410-AF3B-9441680D1B3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72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2829</Words>
  <Application>Microsoft Office PowerPoint</Application>
  <PresentationFormat>宽屏</PresentationFormat>
  <Paragraphs>354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2 第一个 Python 程序</vt:lpstr>
      <vt:lpstr>2 第一个 Python 程序</vt:lpstr>
      <vt:lpstr>Python 源程序的基本概念</vt:lpstr>
      <vt:lpstr>演练步骤</vt:lpstr>
      <vt:lpstr>演练扩展 —— 认识错误（BUG）</vt:lpstr>
      <vt:lpstr>第一个演练中的常见错误</vt:lpstr>
      <vt:lpstr>BUG单词列表</vt:lpstr>
      <vt:lpstr>Python 2.x 与 3​​.x 版本简介</vt:lpstr>
      <vt:lpstr>执行 Python 程序的三种方式</vt:lpstr>
      <vt:lpstr>解释器 python</vt:lpstr>
      <vt:lpstr>交互式运行 Python 程序</vt:lpstr>
      <vt:lpstr>交互式运行 Python 程序</vt:lpstr>
      <vt:lpstr>交互式运行 Python 程序--ipython</vt:lpstr>
      <vt:lpstr>Python 的集成开发环境（IDE）</vt:lpstr>
      <vt:lpstr>Python 的集成开发环境（IDE）</vt:lpstr>
      <vt:lpstr>Python 的IDE —— IDLE</vt:lpstr>
      <vt:lpstr>PowerPoint 演示文稿</vt:lpstr>
      <vt:lpstr>IDLE快速体验</vt:lpstr>
      <vt:lpstr>PowerPoint 演示文稿</vt:lpstr>
      <vt:lpstr>Python 的 IDE —— PyCharm</vt:lpstr>
      <vt:lpstr>PyCharm 快速体验 </vt:lpstr>
      <vt:lpstr>PyCharm 快速体验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133</cp:revision>
  <dcterms:created xsi:type="dcterms:W3CDTF">2019-01-23T01:29:25Z</dcterms:created>
  <dcterms:modified xsi:type="dcterms:W3CDTF">2020-02-19T04:04:08Z</dcterms:modified>
</cp:coreProperties>
</file>