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media/image7.jpg" ContentType="image/png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578" r:id="rId3"/>
    <p:sldId id="778" r:id="rId4"/>
    <p:sldId id="779" r:id="rId5"/>
    <p:sldId id="594" r:id="rId6"/>
    <p:sldId id="530" r:id="rId7"/>
    <p:sldId id="299" r:id="rId8"/>
    <p:sldId id="300" r:id="rId9"/>
    <p:sldId id="301" r:id="rId10"/>
    <p:sldId id="302" r:id="rId11"/>
    <p:sldId id="303" r:id="rId12"/>
    <p:sldId id="780" r:id="rId13"/>
    <p:sldId id="574" r:id="rId14"/>
    <p:sldId id="309" r:id="rId15"/>
    <p:sldId id="310" r:id="rId16"/>
    <p:sldId id="311" r:id="rId17"/>
    <p:sldId id="314" r:id="rId18"/>
    <p:sldId id="312" r:id="rId19"/>
    <p:sldId id="313" r:id="rId20"/>
    <p:sldId id="315" r:id="rId21"/>
    <p:sldId id="316" r:id="rId22"/>
    <p:sldId id="317" r:id="rId23"/>
    <p:sldId id="318" r:id="rId24"/>
    <p:sldId id="580" r:id="rId25"/>
    <p:sldId id="320" r:id="rId26"/>
    <p:sldId id="321" r:id="rId27"/>
    <p:sldId id="322" r:id="rId28"/>
    <p:sldId id="323" r:id="rId29"/>
    <p:sldId id="324" r:id="rId30"/>
    <p:sldId id="325" r:id="rId31"/>
    <p:sldId id="581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783" r:id="rId41"/>
    <p:sldId id="334" r:id="rId42"/>
    <p:sldId id="335" r:id="rId43"/>
    <p:sldId id="336" r:id="rId44"/>
    <p:sldId id="337" r:id="rId45"/>
    <p:sldId id="338" r:id="rId46"/>
    <p:sldId id="339" r:id="rId47"/>
    <p:sldId id="774" r:id="rId48"/>
    <p:sldId id="773" r:id="rId49"/>
    <p:sldId id="775" r:id="rId50"/>
    <p:sldId id="777" r:id="rId51"/>
    <p:sldId id="547" r:id="rId52"/>
    <p:sldId id="345" r:id="rId53"/>
    <p:sldId id="346" r:id="rId54"/>
    <p:sldId id="347" r:id="rId55"/>
    <p:sldId id="348" r:id="rId56"/>
    <p:sldId id="349" r:id="rId57"/>
    <p:sldId id="781" r:id="rId58"/>
    <p:sldId id="782" r:id="rId59"/>
    <p:sldId id="819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23CFA-B893-455A-A121-3A5A95B33012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8FC62-B53A-4B9D-93C5-19892AB36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5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01.-&#27880;&#37322;&#30340;&#20316;&#29992;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&#24605;&#32771;-1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localhost:8888/notebooks/Desktop/02_Python/python.ipynb#&#24605;&#32771;-3" TargetMode="External"/><Relationship Id="rId4" Type="http://schemas.openxmlformats.org/officeDocument/2006/relationships/hyperlink" Target="http://localhost:8888/notebooks/Desktop/02_Python/python.ipynb#&#24605;&#32771;-2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01.-&#21464;&#37327;&#23450;&#20041;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1)-&#21464;&#37327;&#28436;&#32451;1-&#8212;&#8212;-iPython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03.-&#22810;&#34892;&#27880;&#37322;&#65288;&#22359;&#27880;&#37322;&#65289;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2)-input-&#20989;&#25968;&#23454;&#29616;&#38190;&#30424;&#36755;&#20837;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4)-&#21464;&#37327;&#36755;&#20837;&#28436;&#32451;-&#8212;&#8212;-&#36229;&#24066;&#20080;&#33529;&#26524;&#22686;&#24378;&#29256;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0.1-&#26631;&#35782;&#31526;&#21644;&#20851;&#38190;&#23383;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localhost:8888/notebooks/Desktop/02_Python/python.ipynb#1.1-&#26631;&#35782;&#31526;" TargetMode="Externa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&#39548;&#23792;&#21629;&#21517;&#27861;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&#20160;&#20040;&#26102;&#20505;&#38656;&#35201;&#20351;&#29992;&#27880;&#37322;&#65311;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&#20851;&#20110;&#20195;&#30721;&#35268;&#33539;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zh-google-styleguide.readthedocs.io/en/latest/google-python-styleguide/python_style_rules/" TargetMode="External"/><Relationship Id="rId4" Type="http://schemas.openxmlformats.org/officeDocument/2006/relationships/hyperlink" Target="https://www.python.org/dev/peps/pep-0008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01.-&#35745;&#31639;&#26426;&#20013;&#30340;&#19977;&#22823;&#20214;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&#24605;&#32771;&#39064;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注释的作用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effectLst/>
              </a:rPr>
              <a:t>使用用自己熟悉的语言，在程序中对某些代码进行标注说明，增强程序的可读性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16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操作系统会首先让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把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解释器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的程序复制到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中</a:t>
            </a:r>
          </a:p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解释器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根据语法规则，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从上向下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让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翻译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程序中的代码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负责执行翻译完成的代码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37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程序就是 </a:t>
            </a:r>
            <a:r>
              <a:rPr lang="zh-CN" altLang="en-US" b="1" dirty="0">
                <a:effectLst/>
              </a:rPr>
              <a:t>用来处理数据</a:t>
            </a:r>
            <a:r>
              <a:rPr lang="zh-CN" altLang="en-US" dirty="0">
                <a:effectLst/>
              </a:rPr>
              <a:t> 的！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新闻软件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提供的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新闻内容、评论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是数据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电商软件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提供的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商品信息、配送信息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是数据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运动类软件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提供的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运动数据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是数据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地图类软件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提供的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地图信息、定位信息、车辆信息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是数据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即时通讯软件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提供的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聊天信息、好友信息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是数据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111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运行之前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，是保存在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硬盘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中的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运行之后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程序就会被加载到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中了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33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思考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effectLst/>
              </a:rPr>
              <a:t>在 </a:t>
            </a:r>
            <a:r>
              <a:rPr lang="en-US" altLang="zh-CN" dirty="0">
                <a:effectLst/>
              </a:rPr>
              <a:t>QQ </a:t>
            </a:r>
            <a:r>
              <a:rPr lang="zh-CN" altLang="en-US" dirty="0">
                <a:effectLst/>
              </a:rPr>
              <a:t>这个程序将 </a:t>
            </a:r>
            <a:r>
              <a:rPr lang="en-US" altLang="zh-CN" b="1" dirty="0">
                <a:effectLst/>
              </a:rPr>
              <a:t>QQ </a:t>
            </a:r>
            <a:r>
              <a:rPr lang="zh-CN" altLang="en-US" b="1" dirty="0">
                <a:effectLst/>
              </a:rPr>
              <a:t>号码</a:t>
            </a:r>
            <a:r>
              <a:rPr lang="zh-CN" altLang="en-US" dirty="0">
                <a:effectLst/>
              </a:rPr>
              <a:t> 和 </a:t>
            </a:r>
            <a:r>
              <a:rPr lang="en-US" altLang="zh-CN" b="1" dirty="0">
                <a:effectLst/>
              </a:rPr>
              <a:t>QQ </a:t>
            </a:r>
            <a:r>
              <a:rPr lang="zh-CN" altLang="en-US" b="1" dirty="0">
                <a:effectLst/>
              </a:rPr>
              <a:t>密码</a:t>
            </a:r>
            <a:r>
              <a:rPr lang="zh-CN" altLang="en-US" dirty="0">
                <a:effectLst/>
              </a:rPr>
              <a:t> 发送给服务器之前，</a:t>
            </a:r>
            <a:r>
              <a:rPr lang="zh-CN" altLang="en-US" b="1" dirty="0">
                <a:effectLst/>
              </a:rPr>
              <a:t>是否需要先存储一下 </a:t>
            </a:r>
            <a:r>
              <a:rPr lang="en-US" altLang="zh-CN" b="1" dirty="0">
                <a:effectLst/>
              </a:rPr>
              <a:t>QQ </a:t>
            </a:r>
            <a:r>
              <a:rPr lang="zh-CN" altLang="en-US" b="1" dirty="0">
                <a:effectLst/>
              </a:rPr>
              <a:t>号码 和 密码</a:t>
            </a:r>
            <a:r>
              <a:rPr lang="en-US" altLang="zh-CN" b="1" dirty="0">
                <a:effectLst/>
              </a:rPr>
              <a:t>?</a:t>
            </a:r>
            <a:endParaRPr lang="zh-CN" altLang="en-US" dirty="0">
              <a:effectLst/>
            </a:endParaRP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答案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肯定需要！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否则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这个程序就不知道把什么内容发送给服务器了！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思考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effectLst/>
              </a:rPr>
              <a:t>QQ </a:t>
            </a:r>
            <a:r>
              <a:rPr lang="zh-CN" altLang="en-US" dirty="0">
                <a:effectLst/>
              </a:rPr>
              <a:t>这个程序把 </a:t>
            </a:r>
            <a:r>
              <a:rPr lang="en-US" altLang="zh-CN" b="1" dirty="0">
                <a:effectLst/>
              </a:rPr>
              <a:t>QQ </a:t>
            </a:r>
            <a:r>
              <a:rPr lang="zh-CN" altLang="en-US" b="1" dirty="0">
                <a:effectLst/>
              </a:rPr>
              <a:t>号码</a:t>
            </a:r>
            <a:r>
              <a:rPr lang="zh-CN" altLang="en-US" dirty="0">
                <a:effectLst/>
              </a:rPr>
              <a:t> 和 </a:t>
            </a:r>
            <a:r>
              <a:rPr lang="en-US" altLang="zh-CN" b="1" dirty="0">
                <a:effectLst/>
              </a:rPr>
              <a:t>QQ </a:t>
            </a:r>
            <a:r>
              <a:rPr lang="zh-CN" altLang="en-US" b="1" dirty="0">
                <a:effectLst/>
              </a:rPr>
              <a:t>密码</a:t>
            </a:r>
            <a:r>
              <a:rPr lang="zh-CN" altLang="en-US" dirty="0">
                <a:effectLst/>
              </a:rPr>
              <a:t> 保存在哪里？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答案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保存在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中，因为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程序自己就在内存中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思考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effectLst/>
              </a:rPr>
              <a:t>QQ </a:t>
            </a:r>
            <a:r>
              <a:rPr lang="zh-CN" altLang="en-US" dirty="0">
                <a:effectLst/>
              </a:rPr>
              <a:t>这个程序是怎么保存用户的 </a:t>
            </a:r>
            <a:r>
              <a:rPr lang="en-US" altLang="zh-CN" b="1" dirty="0">
                <a:effectLst/>
              </a:rPr>
              <a:t>QQ </a:t>
            </a:r>
            <a:r>
              <a:rPr lang="zh-CN" altLang="en-US" b="1" dirty="0">
                <a:effectLst/>
              </a:rPr>
              <a:t>号码</a:t>
            </a:r>
            <a:r>
              <a:rPr lang="zh-CN" altLang="en-US" dirty="0">
                <a:effectLst/>
              </a:rPr>
              <a:t> 和 </a:t>
            </a:r>
            <a:r>
              <a:rPr lang="en-US" altLang="zh-CN" b="1" dirty="0">
                <a:effectLst/>
              </a:rPr>
              <a:t>QQ </a:t>
            </a:r>
            <a:r>
              <a:rPr lang="zh-CN" altLang="en-US" b="1" dirty="0">
                <a:effectLst/>
              </a:rPr>
              <a:t>密码</a:t>
            </a:r>
            <a:r>
              <a:rPr lang="zh-CN" altLang="en-US" dirty="0">
                <a:effectLst/>
              </a:rPr>
              <a:t> 的？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答案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在内存中为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号码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和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密码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各自分配一块空间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程序结束之前，这两块空间是由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程序负责管理的，其他任何程序都不允许使用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自己使用完成之前，这两块空间始终都只负责保存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号码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和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密码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使用一个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别名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标记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号码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和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密码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在内存中的位置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在程序内部，为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号码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和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密码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在内存中分配的空间就叫做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程序就是用来处理数据的，而变量就是用来存储数据的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144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在程序内部，为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号码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和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密码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在内存中分配的空间就叫做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程序就是用来处理数据的，而变量就是用来存储数据的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833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变量定义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中，每个变量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在使用前都必须赋值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，变量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赋值以后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该变量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才会被创建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等号（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）用来给变量赋值</a:t>
            </a:r>
          </a:p>
          <a:p>
            <a:pPr lvl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左边是一个变量名</a:t>
            </a:r>
          </a:p>
          <a:p>
            <a:pPr lvl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右边是存储在变量中的值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变量名</a:t>
            </a:r>
            <a:r>
              <a:rPr lang="zh-CN" altLang="en-US" dirty="0"/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dirty="0">
                <a:effectLst/>
              </a:rPr>
              <a:t>变量定义之后，后续就可以直接使用了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17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变量演练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—— </a:t>
            </a:r>
            <a:r>
              <a:rPr lang="en-US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en-US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qq_number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的变量用来保存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号码</a:t>
            </a:r>
            <a:endParaRPr lang="en-US" altLang="zh-CN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altLang="zh-CN" dirty="0"/>
              <a:t> 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]: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qq_number</a:t>
            </a:r>
            <a:r>
              <a:rPr lang="en-US" altLang="zh-CN" dirty="0"/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"1234567"</a:t>
            </a:r>
            <a:r>
              <a:rPr lang="en-US" altLang="zh-CN" dirty="0"/>
              <a:t> 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qq_number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中保存的内容</a:t>
            </a:r>
            <a:endParaRPr lang="en-US" altLang="zh-CN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altLang="zh-CN" dirty="0"/>
              <a:t> 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dirty="0"/>
              <a:t>]: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qq_number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dirty="0"/>
              <a:t>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dirty="0"/>
              <a:t>]: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'1234567’</a:t>
            </a:r>
            <a:r>
              <a:rPr lang="en-US" altLang="zh-CN" dirty="0"/>
              <a:t> 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qq_password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的变量用来保存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密码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altLang="zh-CN" dirty="0"/>
              <a:t> 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CN" dirty="0"/>
              <a:t>]: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qq_password</a:t>
            </a:r>
            <a:r>
              <a:rPr lang="en-US" altLang="zh-CN" dirty="0"/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"123"</a:t>
            </a:r>
            <a:r>
              <a:rPr lang="en-US" altLang="zh-CN" dirty="0"/>
              <a:t> 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qq_password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中保存的内容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altLang="zh-CN" dirty="0"/>
              <a:t> 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altLang="zh-CN" dirty="0"/>
              <a:t>]: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qq_password</a:t>
            </a:r>
            <a:r>
              <a:rPr lang="en-US" altLang="zh-CN" dirty="0"/>
              <a:t>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dirty="0"/>
              <a:t>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altLang="zh-CN" dirty="0"/>
              <a:t>]: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'123’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zh-CN" altLang="en-US" dirty="0">
                <a:effectLst/>
              </a:rPr>
              <a:t>使用交互式方式，如果要查看变量内容，直接输入变量名即可，不需要使用 </a:t>
            </a:r>
            <a:r>
              <a:rPr lang="en-US" altLang="zh-CN" dirty="0">
                <a:effectLst/>
              </a:rPr>
              <a:t>print </a:t>
            </a:r>
            <a:r>
              <a:rPr lang="zh-CN" altLang="en-US" dirty="0">
                <a:effectLst/>
              </a:rPr>
              <a:t>函数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78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变量演练 </a:t>
            </a:r>
            <a:r>
              <a:rPr lang="en-US" altLang="zh-CN" dirty="0"/>
              <a:t>2 —— PyCharm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定义 </a:t>
            </a:r>
            <a:r>
              <a:rPr lang="en-US" altLang="zh-CN" dirty="0" err="1"/>
              <a:t>qq</a:t>
            </a:r>
            <a:r>
              <a:rPr lang="en-US" altLang="zh-CN" dirty="0"/>
              <a:t> </a:t>
            </a:r>
            <a:r>
              <a:rPr lang="zh-CN" altLang="en-US" dirty="0"/>
              <a:t>号码变量</a:t>
            </a:r>
          </a:p>
          <a:p>
            <a:r>
              <a:rPr lang="en-US" altLang="zh-CN" dirty="0" err="1"/>
              <a:t>qq_number</a:t>
            </a:r>
            <a:r>
              <a:rPr lang="en-US" altLang="zh-CN" dirty="0"/>
              <a:t> = "1234567"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定义 </a:t>
            </a:r>
            <a:r>
              <a:rPr lang="en-US" altLang="zh-CN" dirty="0" err="1"/>
              <a:t>qq</a:t>
            </a:r>
            <a:r>
              <a:rPr lang="en-US" altLang="zh-CN" dirty="0"/>
              <a:t> </a:t>
            </a:r>
            <a:r>
              <a:rPr lang="zh-CN" altLang="en-US" dirty="0"/>
              <a:t>密码变量</a:t>
            </a:r>
          </a:p>
          <a:p>
            <a:r>
              <a:rPr lang="en-US" altLang="zh-CN" dirty="0" err="1"/>
              <a:t>qq_password</a:t>
            </a:r>
            <a:r>
              <a:rPr lang="en-US" altLang="zh-CN" dirty="0"/>
              <a:t> = "123"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在程序中，如果要输出变量的内容，需要使用 </a:t>
            </a:r>
            <a:r>
              <a:rPr lang="en-US" altLang="zh-CN" dirty="0"/>
              <a:t>print </a:t>
            </a:r>
            <a:r>
              <a:rPr lang="zh-CN" altLang="en-US" dirty="0"/>
              <a:t>函数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qq_number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qq_password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使用解释器执行，如果要输出变量的内容，必须要要使用 </a:t>
            </a:r>
            <a:r>
              <a:rPr lang="en-US" altLang="zh-CN" dirty="0"/>
              <a:t>print </a:t>
            </a:r>
            <a:r>
              <a:rPr lang="zh-CN" altLang="en-US" dirty="0"/>
              <a:t>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398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变量演练 </a:t>
            </a:r>
            <a:r>
              <a:rPr lang="en-US" altLang="zh-CN" dirty="0"/>
              <a:t>3 —— </a:t>
            </a:r>
            <a:r>
              <a:rPr lang="zh-CN" altLang="en-US" dirty="0"/>
              <a:t>超市买苹果</a:t>
            </a:r>
          </a:p>
          <a:p>
            <a:r>
              <a:rPr lang="zh-CN" altLang="en-US" dirty="0"/>
              <a:t>可以用 其他变量的计算结果 来定义变量</a:t>
            </a:r>
          </a:p>
          <a:p>
            <a:r>
              <a:rPr lang="zh-CN" altLang="en-US" dirty="0"/>
              <a:t>变量定义之后，后续就可以直接使用了</a:t>
            </a:r>
          </a:p>
          <a:p>
            <a:r>
              <a:rPr lang="zh-CN" altLang="en-US" dirty="0"/>
              <a:t>需求</a:t>
            </a:r>
          </a:p>
          <a:p>
            <a:r>
              <a:rPr lang="zh-CN" altLang="en-US" dirty="0"/>
              <a:t>苹果的价格是 </a:t>
            </a:r>
            <a:r>
              <a:rPr lang="en-US" altLang="zh-CN" dirty="0"/>
              <a:t>8.5 </a:t>
            </a:r>
            <a:r>
              <a:rPr lang="zh-CN" altLang="en-US" dirty="0"/>
              <a:t>元</a:t>
            </a:r>
            <a:r>
              <a:rPr lang="en-US" altLang="zh-CN" dirty="0"/>
              <a:t>/</a:t>
            </a:r>
            <a:r>
              <a:rPr lang="zh-CN" altLang="en-US" dirty="0"/>
              <a:t>斤</a:t>
            </a:r>
          </a:p>
          <a:p>
            <a:r>
              <a:rPr lang="zh-CN" altLang="en-US" dirty="0"/>
              <a:t>买了 </a:t>
            </a:r>
            <a:r>
              <a:rPr lang="en-US" altLang="zh-CN" dirty="0"/>
              <a:t>7.5 </a:t>
            </a:r>
            <a:r>
              <a:rPr lang="zh-CN" altLang="en-US" dirty="0"/>
              <a:t>斤 苹果</a:t>
            </a:r>
          </a:p>
          <a:p>
            <a:r>
              <a:rPr lang="zh-CN" altLang="en-US" dirty="0"/>
              <a:t>计算付款金额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定义苹果价格变量</a:t>
            </a:r>
          </a:p>
          <a:p>
            <a:r>
              <a:rPr lang="en-US" altLang="zh-CN" dirty="0"/>
              <a:t>price = 8.5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定义购买重量</a:t>
            </a:r>
          </a:p>
          <a:p>
            <a:r>
              <a:rPr lang="en-US" altLang="zh-CN" dirty="0"/>
              <a:t>weight = 7.5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计算金额</a:t>
            </a:r>
          </a:p>
          <a:p>
            <a:r>
              <a:rPr lang="en-US" altLang="zh-CN" dirty="0"/>
              <a:t>money = price * weight</a:t>
            </a:r>
          </a:p>
          <a:p>
            <a:endParaRPr lang="en-US" altLang="zh-CN" dirty="0"/>
          </a:p>
          <a:p>
            <a:r>
              <a:rPr lang="en-US" altLang="zh-CN" dirty="0"/>
              <a:t>print(money)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895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  <a:p>
            <a:r>
              <a:rPr lang="zh-CN" altLang="en-US" dirty="0"/>
              <a:t>如果 只要买苹果，就返 </a:t>
            </a:r>
            <a:r>
              <a:rPr lang="en-US" altLang="zh-CN" dirty="0"/>
              <a:t>5 </a:t>
            </a:r>
            <a:r>
              <a:rPr lang="zh-CN" altLang="en-US" dirty="0"/>
              <a:t>块钱</a:t>
            </a:r>
          </a:p>
          <a:p>
            <a:r>
              <a:rPr lang="zh-CN" altLang="en-US" dirty="0"/>
              <a:t>请重新计算购买金额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定义苹果价格变量</a:t>
            </a:r>
          </a:p>
          <a:p>
            <a:r>
              <a:rPr lang="en-US" altLang="zh-CN" dirty="0"/>
              <a:t>price = 8.5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定义购买重量</a:t>
            </a:r>
          </a:p>
          <a:p>
            <a:r>
              <a:rPr lang="en-US" altLang="zh-CN" dirty="0"/>
              <a:t>weight = 7.5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计算金额</a:t>
            </a:r>
          </a:p>
          <a:p>
            <a:r>
              <a:rPr lang="en-US" altLang="zh-CN" dirty="0"/>
              <a:t>money = price * weight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只要买苹果就返 </a:t>
            </a:r>
            <a:r>
              <a:rPr lang="en-US" altLang="zh-CN" dirty="0"/>
              <a:t>5 </a:t>
            </a:r>
            <a:r>
              <a:rPr lang="zh-CN" altLang="en-US" dirty="0"/>
              <a:t>元</a:t>
            </a:r>
          </a:p>
          <a:p>
            <a:r>
              <a:rPr lang="en-US" altLang="zh-CN" dirty="0"/>
              <a:t>money = money - 5</a:t>
            </a:r>
          </a:p>
          <a:p>
            <a:r>
              <a:rPr lang="en-US" altLang="zh-CN" dirty="0"/>
              <a:t>print(money)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424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单行注释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行注释）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开头，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右边的所有东西都被当做说明文字，而不是真正要执行的程序，只起到辅助说明作用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示例代码如下：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这是第一个单行注释</a:t>
            </a:r>
            <a:r>
              <a:rPr lang="zh-CN" altLang="en-US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"hello python"</a:t>
            </a:r>
            <a:r>
              <a:rPr lang="en-US" altLang="zh-CN" dirty="0"/>
              <a:t>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dirty="0">
                <a:effectLst/>
              </a:rPr>
              <a:t>为了保证代码的可读性，</a:t>
            </a:r>
            <a:r>
              <a:rPr lang="en-US" altLang="zh-CN" dirty="0">
                <a:effectLst/>
              </a:rPr>
              <a:t># </a:t>
            </a:r>
            <a:r>
              <a:rPr lang="zh-CN" altLang="en-US" dirty="0">
                <a:effectLst/>
              </a:rPr>
              <a:t>后面建议先添加一个空格，然后再编写相应的说明文字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在代码后面增加的单行注释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在程序开发时，同样可以使用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在代码的后面（旁边）增加说明性的文字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但是，需要注意的是，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为了保证代码的可读性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注释和代码之间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至少要有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两个空格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示例代码如下：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"hello python"</a:t>
            </a:r>
            <a:r>
              <a:rPr lang="en-US" altLang="zh-CN" dirty="0"/>
              <a:t>)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`hello python`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382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提问</a:t>
            </a:r>
          </a:p>
          <a:p>
            <a:r>
              <a:rPr lang="zh-CN" altLang="en-US" dirty="0"/>
              <a:t>上述代码中，一共定义有几个变量？</a:t>
            </a:r>
          </a:p>
          <a:p>
            <a:r>
              <a:rPr lang="zh-CN" altLang="en-US" dirty="0"/>
              <a:t>三个：</a:t>
            </a:r>
            <a:r>
              <a:rPr lang="en-US" altLang="zh-CN" dirty="0"/>
              <a:t>price</a:t>
            </a:r>
            <a:r>
              <a:rPr lang="zh-CN" altLang="en-US" dirty="0"/>
              <a:t>／</a:t>
            </a:r>
            <a:r>
              <a:rPr lang="en-US" altLang="zh-CN" dirty="0"/>
              <a:t>weight</a:t>
            </a:r>
            <a:r>
              <a:rPr lang="zh-CN" altLang="en-US" dirty="0"/>
              <a:t>／</a:t>
            </a:r>
            <a:r>
              <a:rPr lang="en-US" altLang="zh-CN" dirty="0"/>
              <a:t>money</a:t>
            </a:r>
          </a:p>
          <a:p>
            <a:r>
              <a:rPr lang="en-US" altLang="zh-CN" dirty="0"/>
              <a:t>money = money - 5 </a:t>
            </a:r>
            <a:r>
              <a:rPr lang="zh-CN" altLang="en-US" dirty="0"/>
              <a:t>是在定义新的变量还是在使用变量？</a:t>
            </a:r>
          </a:p>
          <a:p>
            <a:r>
              <a:rPr lang="zh-CN" altLang="en-US" dirty="0"/>
              <a:t>直接使用之前已经定义的变量</a:t>
            </a:r>
          </a:p>
          <a:p>
            <a:r>
              <a:rPr lang="zh-CN" altLang="en-US" dirty="0"/>
              <a:t>变量名 只有在 第一次出现 才是 定义变量</a:t>
            </a:r>
          </a:p>
          <a:p>
            <a:r>
              <a:rPr lang="zh-CN" altLang="en-US" dirty="0"/>
              <a:t>变量名 再次出现，不是定义变量，而是直接使用之前定义过的变量</a:t>
            </a:r>
          </a:p>
          <a:p>
            <a:r>
              <a:rPr lang="zh-CN" altLang="en-US" dirty="0"/>
              <a:t>在程序开发中，可以修改之前定义变量中保存的值吗？</a:t>
            </a:r>
          </a:p>
          <a:p>
            <a:r>
              <a:rPr lang="zh-CN" altLang="en-US" dirty="0"/>
              <a:t>可以</a:t>
            </a:r>
          </a:p>
          <a:p>
            <a:r>
              <a:rPr lang="zh-CN" altLang="en-US" dirty="0"/>
              <a:t>变量中存储的值，就是可以 变 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32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变量的类型</a:t>
            </a:r>
          </a:p>
          <a:p>
            <a:r>
              <a:rPr lang="zh-CN" altLang="en-US" dirty="0"/>
              <a:t>在内存中创建一个变量，会包括：</a:t>
            </a:r>
          </a:p>
          <a:p>
            <a:r>
              <a:rPr lang="zh-CN" altLang="en-US" dirty="0"/>
              <a:t>变量的名称</a:t>
            </a:r>
          </a:p>
          <a:p>
            <a:r>
              <a:rPr lang="zh-CN" altLang="en-US" dirty="0"/>
              <a:t>变量保存的数据</a:t>
            </a:r>
          </a:p>
          <a:p>
            <a:r>
              <a:rPr lang="zh-CN" altLang="en-US" dirty="0"/>
              <a:t>变量存储数据的类型</a:t>
            </a:r>
          </a:p>
          <a:p>
            <a:r>
              <a:rPr lang="zh-CN" altLang="en-US" dirty="0"/>
              <a:t>变量的地址（标示）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69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变量类型的演练 </a:t>
            </a:r>
            <a:r>
              <a:rPr lang="en-US" altLang="zh-CN" dirty="0"/>
              <a:t>—— </a:t>
            </a:r>
            <a:r>
              <a:rPr lang="zh-CN" altLang="en-US" dirty="0"/>
              <a:t>个人信息</a:t>
            </a:r>
          </a:p>
          <a:p>
            <a:r>
              <a:rPr lang="zh-CN" altLang="en-US" dirty="0"/>
              <a:t>需求</a:t>
            </a:r>
          </a:p>
          <a:p>
            <a:r>
              <a:rPr lang="zh-CN" altLang="en-US" dirty="0"/>
              <a:t>定义变量保存小明的个人信息</a:t>
            </a:r>
          </a:p>
          <a:p>
            <a:r>
              <a:rPr lang="zh-CN" altLang="en-US" dirty="0"/>
              <a:t>姓名：小明</a:t>
            </a:r>
          </a:p>
          <a:p>
            <a:r>
              <a:rPr lang="zh-CN" altLang="en-US" dirty="0"/>
              <a:t>年龄：</a:t>
            </a:r>
            <a:r>
              <a:rPr lang="en-US" altLang="zh-CN" dirty="0"/>
              <a:t>18 </a:t>
            </a:r>
            <a:r>
              <a:rPr lang="zh-CN" altLang="en-US" dirty="0"/>
              <a:t>岁</a:t>
            </a:r>
          </a:p>
          <a:p>
            <a:r>
              <a:rPr lang="zh-CN" altLang="en-US" dirty="0"/>
              <a:t>性别：是男生</a:t>
            </a:r>
          </a:p>
          <a:p>
            <a:r>
              <a:rPr lang="zh-CN" altLang="en-US" dirty="0"/>
              <a:t>身高：</a:t>
            </a:r>
            <a:r>
              <a:rPr lang="en-US" altLang="zh-CN" dirty="0"/>
              <a:t>1.75 </a:t>
            </a:r>
            <a:r>
              <a:rPr lang="zh-CN" altLang="en-US" dirty="0"/>
              <a:t>米</a:t>
            </a:r>
          </a:p>
          <a:p>
            <a:r>
              <a:rPr lang="zh-CN" altLang="en-US" dirty="0"/>
              <a:t>体重：</a:t>
            </a:r>
            <a:r>
              <a:rPr lang="en-US" altLang="zh-CN" dirty="0"/>
              <a:t>75.0 </a:t>
            </a:r>
            <a:r>
              <a:rPr lang="zh-CN" altLang="en-US" dirty="0"/>
              <a:t>公斤</a:t>
            </a:r>
          </a:p>
          <a:p>
            <a:r>
              <a:rPr lang="zh-CN" altLang="en-US" dirty="0"/>
              <a:t>利用 单步调试 确认变量中保存数据的类型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273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提问</a:t>
            </a:r>
          </a:p>
          <a:p>
            <a:r>
              <a:rPr lang="zh-CN" altLang="en-US" dirty="0"/>
              <a:t>在演练中，一共有几种数据类型？</a:t>
            </a:r>
          </a:p>
          <a:p>
            <a:r>
              <a:rPr lang="en-US" altLang="zh-CN" dirty="0"/>
              <a:t>4 </a:t>
            </a:r>
            <a:r>
              <a:rPr lang="zh-CN" altLang="en-US" dirty="0"/>
              <a:t>种</a:t>
            </a:r>
          </a:p>
          <a:p>
            <a:r>
              <a:rPr lang="en-US" altLang="zh-CN" dirty="0"/>
              <a:t>str —— </a:t>
            </a:r>
            <a:r>
              <a:rPr lang="zh-CN" altLang="en-US" dirty="0"/>
              <a:t>字符串</a:t>
            </a:r>
          </a:p>
          <a:p>
            <a:r>
              <a:rPr lang="en-US" altLang="zh-CN" dirty="0"/>
              <a:t>bool —— </a:t>
            </a:r>
            <a:r>
              <a:rPr lang="zh-CN" altLang="en-US" dirty="0"/>
              <a:t>布尔（真假）</a:t>
            </a:r>
          </a:p>
          <a:p>
            <a:r>
              <a:rPr lang="en-US" altLang="zh-CN" dirty="0"/>
              <a:t>int —— </a:t>
            </a:r>
            <a:r>
              <a:rPr lang="zh-CN" altLang="en-US" dirty="0"/>
              <a:t>整数</a:t>
            </a:r>
          </a:p>
          <a:p>
            <a:r>
              <a:rPr lang="en-US" altLang="zh-CN" dirty="0"/>
              <a:t>float —— </a:t>
            </a:r>
            <a:r>
              <a:rPr lang="zh-CN" altLang="en-US" dirty="0"/>
              <a:t>浮点数（小数）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中定义变量时需要指定类型吗？</a:t>
            </a:r>
          </a:p>
          <a:p>
            <a:r>
              <a:rPr lang="zh-CN" altLang="en-US" dirty="0"/>
              <a:t>不需要</a:t>
            </a:r>
          </a:p>
          <a:p>
            <a:r>
              <a:rPr lang="en-US" altLang="zh-CN" dirty="0"/>
              <a:t>Python </a:t>
            </a:r>
            <a:r>
              <a:rPr lang="zh-CN" altLang="en-US" dirty="0"/>
              <a:t>可以根据 </a:t>
            </a:r>
            <a:r>
              <a:rPr lang="en-US" altLang="zh-CN" dirty="0"/>
              <a:t>= </a:t>
            </a:r>
            <a:r>
              <a:rPr lang="zh-CN" altLang="en-US" dirty="0"/>
              <a:t>等号右侧的值，自动推导出变量中存储数据的类型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69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变量的类型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中定义变量是 不需要指定类型（在其他很多高级语言中都需要）</a:t>
            </a:r>
          </a:p>
          <a:p>
            <a:r>
              <a:rPr lang="zh-CN" altLang="en-US" dirty="0"/>
              <a:t>数据类型可以分为 数字型 和 非数字型</a:t>
            </a:r>
          </a:p>
          <a:p>
            <a:r>
              <a:rPr lang="zh-CN" altLang="en-US" dirty="0"/>
              <a:t>数字型</a:t>
            </a:r>
          </a:p>
          <a:p>
            <a:r>
              <a:rPr lang="zh-CN" altLang="en-US" dirty="0"/>
              <a:t>整型 </a:t>
            </a:r>
            <a:r>
              <a:rPr lang="en-US" altLang="zh-CN" dirty="0"/>
              <a:t>(int)</a:t>
            </a:r>
          </a:p>
          <a:p>
            <a:r>
              <a:rPr lang="zh-CN" altLang="en-US" dirty="0"/>
              <a:t>浮点型（</a:t>
            </a:r>
            <a:r>
              <a:rPr lang="en-US" altLang="zh-CN" dirty="0"/>
              <a:t>float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布尔型（</a:t>
            </a:r>
            <a:r>
              <a:rPr lang="en-US" altLang="zh-CN" dirty="0"/>
              <a:t>bool</a:t>
            </a:r>
            <a:r>
              <a:rPr lang="zh-CN" altLang="en-US" dirty="0"/>
              <a:t>） </a:t>
            </a:r>
          </a:p>
          <a:p>
            <a:r>
              <a:rPr lang="zh-CN" altLang="en-US" dirty="0"/>
              <a:t>真 </a:t>
            </a:r>
            <a:r>
              <a:rPr lang="en-US" altLang="zh-CN" dirty="0"/>
              <a:t>True </a:t>
            </a:r>
            <a:r>
              <a:rPr lang="zh-CN" altLang="en-US" dirty="0"/>
              <a:t>非 </a:t>
            </a:r>
            <a:r>
              <a:rPr lang="en-US" altLang="zh-CN" dirty="0"/>
              <a:t>0 </a:t>
            </a:r>
            <a:r>
              <a:rPr lang="zh-CN" altLang="en-US" dirty="0"/>
              <a:t>数 </a:t>
            </a:r>
            <a:r>
              <a:rPr lang="en-US" altLang="zh-CN" dirty="0"/>
              <a:t>—— </a:t>
            </a:r>
            <a:r>
              <a:rPr lang="zh-CN" altLang="en-US" dirty="0"/>
              <a:t>非零即真</a:t>
            </a:r>
          </a:p>
          <a:p>
            <a:r>
              <a:rPr lang="zh-CN" altLang="en-US" dirty="0"/>
              <a:t>假 </a:t>
            </a:r>
            <a:r>
              <a:rPr lang="en-US" altLang="zh-CN" dirty="0"/>
              <a:t>False 0</a:t>
            </a:r>
          </a:p>
          <a:p>
            <a:r>
              <a:rPr lang="zh-CN" altLang="en-US" dirty="0"/>
              <a:t>复数型 </a:t>
            </a:r>
            <a:r>
              <a:rPr lang="en-US" altLang="zh-CN" dirty="0"/>
              <a:t>(complex)</a:t>
            </a:r>
          </a:p>
          <a:p>
            <a:r>
              <a:rPr lang="zh-CN" altLang="en-US" dirty="0"/>
              <a:t>主要用于科学计算，例如：平面场问题、波动问题、电感电容等问题</a:t>
            </a:r>
          </a:p>
          <a:p>
            <a:r>
              <a:rPr lang="zh-CN" altLang="en-US" dirty="0"/>
              <a:t>非数字型</a:t>
            </a:r>
          </a:p>
          <a:p>
            <a:r>
              <a:rPr lang="zh-CN" altLang="en-US" dirty="0"/>
              <a:t>字符串</a:t>
            </a:r>
          </a:p>
          <a:p>
            <a:r>
              <a:rPr lang="zh-CN" altLang="en-US" dirty="0"/>
              <a:t>列表</a:t>
            </a:r>
          </a:p>
          <a:p>
            <a:r>
              <a:rPr lang="zh-CN" altLang="en-US" dirty="0"/>
              <a:t>元组</a:t>
            </a:r>
          </a:p>
          <a:p>
            <a:r>
              <a:rPr lang="zh-CN" altLang="en-US" dirty="0"/>
              <a:t>字典</a:t>
            </a:r>
          </a:p>
          <a:p>
            <a:r>
              <a:rPr lang="zh-CN" altLang="en-US" dirty="0"/>
              <a:t>提示：在 </a:t>
            </a:r>
            <a:r>
              <a:rPr lang="en-US" altLang="zh-CN" dirty="0"/>
              <a:t>Python 2.x </a:t>
            </a:r>
            <a:r>
              <a:rPr lang="zh-CN" altLang="en-US" dirty="0"/>
              <a:t>中，整数 根据保存数值的长度还分为：</a:t>
            </a:r>
          </a:p>
          <a:p>
            <a:r>
              <a:rPr lang="en-US" altLang="zh-CN" dirty="0"/>
              <a:t>int</a:t>
            </a:r>
            <a:r>
              <a:rPr lang="zh-CN" altLang="en-US" dirty="0"/>
              <a:t>（整数）</a:t>
            </a:r>
          </a:p>
          <a:p>
            <a:r>
              <a:rPr lang="en-US" altLang="zh-CN" dirty="0"/>
              <a:t>long</a:t>
            </a:r>
            <a:r>
              <a:rPr lang="zh-CN" altLang="en-US" dirty="0"/>
              <a:t>（长整数）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type </a:t>
            </a:r>
            <a:r>
              <a:rPr lang="zh-CN" altLang="en-US" dirty="0"/>
              <a:t>函数可以查看一个变量的类型</a:t>
            </a:r>
          </a:p>
          <a:p>
            <a:r>
              <a:rPr lang="en-US" altLang="zh-CN" dirty="0"/>
              <a:t>In [1]: type(name)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808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非数字型</a:t>
            </a:r>
          </a:p>
          <a:p>
            <a:r>
              <a:rPr lang="zh-CN" altLang="en-US" dirty="0"/>
              <a:t>字符串</a:t>
            </a:r>
          </a:p>
          <a:p>
            <a:r>
              <a:rPr lang="zh-CN" altLang="en-US" dirty="0"/>
              <a:t>列表</a:t>
            </a:r>
          </a:p>
          <a:p>
            <a:r>
              <a:rPr lang="zh-CN" altLang="en-US" dirty="0"/>
              <a:t>元组</a:t>
            </a:r>
          </a:p>
          <a:p>
            <a:r>
              <a:rPr lang="zh-CN" altLang="en-US" dirty="0"/>
              <a:t>字典</a:t>
            </a:r>
          </a:p>
          <a:p>
            <a:r>
              <a:rPr lang="zh-CN" altLang="en-US" dirty="0"/>
              <a:t>提示：在 </a:t>
            </a:r>
            <a:r>
              <a:rPr lang="en-US" altLang="zh-CN" dirty="0"/>
              <a:t>Python 2.x </a:t>
            </a:r>
            <a:r>
              <a:rPr lang="zh-CN" altLang="en-US" dirty="0"/>
              <a:t>中，整数 根据保存数值的长度还分为：</a:t>
            </a:r>
          </a:p>
          <a:p>
            <a:r>
              <a:rPr lang="en-US" altLang="zh-CN" dirty="0"/>
              <a:t>int</a:t>
            </a:r>
            <a:r>
              <a:rPr lang="zh-CN" altLang="en-US" dirty="0"/>
              <a:t>（整数）</a:t>
            </a:r>
          </a:p>
          <a:p>
            <a:r>
              <a:rPr lang="en-US" altLang="zh-CN" dirty="0"/>
              <a:t>long</a:t>
            </a:r>
            <a:r>
              <a:rPr lang="zh-CN" altLang="en-US" dirty="0"/>
              <a:t>（长整数）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type </a:t>
            </a:r>
            <a:r>
              <a:rPr lang="zh-CN" altLang="en-US" dirty="0"/>
              <a:t>函数可以查看一个变量的类型</a:t>
            </a:r>
          </a:p>
          <a:p>
            <a:r>
              <a:rPr lang="en-US" altLang="zh-CN" dirty="0"/>
              <a:t>In [1]: type(name)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514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不同类型变量之间的计算</a:t>
            </a:r>
          </a:p>
          <a:p>
            <a:r>
              <a:rPr lang="en-US" altLang="zh-CN" dirty="0"/>
              <a:t>1) </a:t>
            </a:r>
            <a:r>
              <a:rPr lang="zh-CN" altLang="en-US" dirty="0"/>
              <a:t>数字型变量 之间可以直接计算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中，两个数字型变量是可以直接进行 算数运算的</a:t>
            </a:r>
          </a:p>
          <a:p>
            <a:r>
              <a:rPr lang="zh-CN" altLang="en-US" dirty="0"/>
              <a:t>如果变量是 </a:t>
            </a:r>
            <a:r>
              <a:rPr lang="en-US" altLang="zh-CN" dirty="0"/>
              <a:t>bool </a:t>
            </a:r>
            <a:r>
              <a:rPr lang="zh-CN" altLang="en-US" dirty="0"/>
              <a:t>型，在计算时</a:t>
            </a:r>
          </a:p>
          <a:p>
            <a:r>
              <a:rPr lang="en-US" altLang="zh-CN" dirty="0"/>
              <a:t>True </a:t>
            </a:r>
            <a:r>
              <a:rPr lang="zh-CN" altLang="en-US" dirty="0"/>
              <a:t>对应的数字是 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False </a:t>
            </a:r>
            <a:r>
              <a:rPr lang="zh-CN" altLang="en-US" dirty="0"/>
              <a:t>对应的数字是 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演练步骤</a:t>
            </a:r>
          </a:p>
          <a:p>
            <a:r>
              <a:rPr lang="zh-CN" altLang="en-US" dirty="0"/>
              <a:t>定义整数 </a:t>
            </a:r>
            <a:r>
              <a:rPr lang="en-US" altLang="zh-CN" dirty="0" err="1"/>
              <a:t>i</a:t>
            </a:r>
            <a:r>
              <a:rPr lang="en-US" altLang="zh-CN" dirty="0"/>
              <a:t> = 10</a:t>
            </a:r>
          </a:p>
          <a:p>
            <a:r>
              <a:rPr lang="zh-CN" altLang="en-US" dirty="0"/>
              <a:t>定义浮点数 </a:t>
            </a:r>
            <a:r>
              <a:rPr lang="en-US" altLang="zh-CN" dirty="0"/>
              <a:t>f = 10.5</a:t>
            </a:r>
          </a:p>
          <a:p>
            <a:r>
              <a:rPr lang="zh-CN" altLang="en-US" dirty="0"/>
              <a:t>定义布尔型 </a:t>
            </a:r>
            <a:r>
              <a:rPr lang="en-US" altLang="zh-CN" dirty="0"/>
              <a:t>b = True</a:t>
            </a:r>
          </a:p>
          <a:p>
            <a:r>
              <a:rPr lang="zh-CN" altLang="en-US" dirty="0"/>
              <a:t>在 </a:t>
            </a:r>
            <a:r>
              <a:rPr lang="en-US" altLang="zh-CN" dirty="0" err="1"/>
              <a:t>iPython</a:t>
            </a:r>
            <a:r>
              <a:rPr lang="en-US" altLang="zh-CN" dirty="0"/>
              <a:t> </a:t>
            </a:r>
            <a:r>
              <a:rPr lang="zh-CN" altLang="en-US" dirty="0"/>
              <a:t>中，使用上述三个变量相互进行算术运算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066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中，字符串之间可以使用 </a:t>
            </a:r>
            <a:r>
              <a:rPr lang="en-US" altLang="zh-CN" dirty="0"/>
              <a:t>+ </a:t>
            </a:r>
            <a:r>
              <a:rPr lang="zh-CN" altLang="en-US" dirty="0"/>
              <a:t>拼接生成新的字符串</a:t>
            </a:r>
          </a:p>
          <a:p>
            <a:r>
              <a:rPr lang="en-US" altLang="zh-CN" dirty="0"/>
              <a:t>In [1]: </a:t>
            </a:r>
            <a:r>
              <a:rPr lang="en-US" altLang="zh-CN" dirty="0" err="1"/>
              <a:t>first_name</a:t>
            </a:r>
            <a:r>
              <a:rPr lang="en-US" altLang="zh-CN" dirty="0"/>
              <a:t> = "</a:t>
            </a:r>
            <a:r>
              <a:rPr lang="zh-CN" altLang="en-US" dirty="0"/>
              <a:t>三</a:t>
            </a:r>
            <a:r>
              <a:rPr lang="en-US" altLang="zh-CN" dirty="0"/>
              <a:t>"</a:t>
            </a:r>
          </a:p>
          <a:p>
            <a:endParaRPr lang="en-US" altLang="zh-CN" dirty="0"/>
          </a:p>
          <a:p>
            <a:r>
              <a:rPr lang="en-US" altLang="zh-CN" dirty="0"/>
              <a:t>In [2]: </a:t>
            </a:r>
            <a:r>
              <a:rPr lang="en-US" altLang="zh-CN" dirty="0" err="1"/>
              <a:t>last_name</a:t>
            </a:r>
            <a:r>
              <a:rPr lang="en-US" altLang="zh-CN" dirty="0"/>
              <a:t> = "</a:t>
            </a:r>
            <a:r>
              <a:rPr lang="zh-CN" altLang="en-US" dirty="0"/>
              <a:t>张</a:t>
            </a:r>
            <a:r>
              <a:rPr lang="en-US" altLang="zh-CN" dirty="0"/>
              <a:t>"</a:t>
            </a:r>
          </a:p>
          <a:p>
            <a:endParaRPr lang="en-US" altLang="zh-CN" dirty="0"/>
          </a:p>
          <a:p>
            <a:r>
              <a:rPr lang="en-US" altLang="zh-CN" dirty="0"/>
              <a:t>In [3]: </a:t>
            </a:r>
            <a:r>
              <a:rPr lang="en-US" altLang="zh-CN" dirty="0" err="1"/>
              <a:t>first_name</a:t>
            </a:r>
            <a:r>
              <a:rPr lang="en-US" altLang="zh-CN" dirty="0"/>
              <a:t> + </a:t>
            </a:r>
            <a:r>
              <a:rPr lang="en-US" altLang="zh-CN" dirty="0" err="1"/>
              <a:t>last_name</a:t>
            </a:r>
            <a:endParaRPr lang="en-US" altLang="zh-CN" dirty="0"/>
          </a:p>
          <a:p>
            <a:r>
              <a:rPr lang="en-US" altLang="zh-CN" dirty="0"/>
              <a:t>Out[3]: '</a:t>
            </a:r>
            <a:r>
              <a:rPr lang="zh-CN" altLang="en-US" dirty="0"/>
              <a:t>三张</a:t>
            </a:r>
            <a:r>
              <a:rPr lang="en-US" altLang="zh-CN" dirty="0"/>
              <a:t>'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7405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数字型变量 和 字符串 之间 不能进行其他计算</a:t>
            </a:r>
          </a:p>
          <a:p>
            <a:r>
              <a:rPr lang="en-US" altLang="zh-CN" dirty="0"/>
              <a:t>In [1]: </a:t>
            </a:r>
            <a:r>
              <a:rPr lang="en-US" altLang="zh-CN" dirty="0" err="1"/>
              <a:t>first_name</a:t>
            </a:r>
            <a:r>
              <a:rPr lang="en-US" altLang="zh-CN" dirty="0"/>
              <a:t> = "</a:t>
            </a:r>
            <a:r>
              <a:rPr lang="en-US" altLang="zh-CN" dirty="0" err="1"/>
              <a:t>zhang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In [2]: x = 10</a:t>
            </a:r>
          </a:p>
          <a:p>
            <a:r>
              <a:rPr lang="en-US" altLang="zh-CN" dirty="0"/>
              <a:t>In [3]: x + </a:t>
            </a:r>
            <a:r>
              <a:rPr lang="en-US" altLang="zh-CN" dirty="0" err="1"/>
              <a:t>first_name</a:t>
            </a:r>
            <a:endParaRPr lang="en-US" altLang="zh-CN" dirty="0"/>
          </a:p>
          <a:p>
            <a:r>
              <a:rPr lang="en-US" altLang="zh-CN" dirty="0"/>
              <a:t>---------------------------------------------------------------------------</a:t>
            </a:r>
          </a:p>
          <a:p>
            <a:r>
              <a:rPr lang="en-US" altLang="zh-CN" dirty="0" err="1"/>
              <a:t>TypeError</a:t>
            </a:r>
            <a:r>
              <a:rPr lang="en-US" altLang="zh-CN" dirty="0"/>
              <a:t>: unsupported operand type(s) for +: 'int' and 'str'</a:t>
            </a:r>
          </a:p>
          <a:p>
            <a:r>
              <a:rPr lang="zh-CN" altLang="en-US" dirty="0"/>
              <a:t>类型错误：</a:t>
            </a:r>
            <a:r>
              <a:rPr lang="en-US" altLang="zh-CN" dirty="0"/>
              <a:t>`+` </a:t>
            </a:r>
            <a:r>
              <a:rPr lang="zh-CN" altLang="en-US" dirty="0"/>
              <a:t>不支持的操作类型：</a:t>
            </a:r>
            <a:r>
              <a:rPr lang="en-US" altLang="zh-CN" dirty="0"/>
              <a:t>`int` </a:t>
            </a:r>
            <a:r>
              <a:rPr lang="zh-CN" altLang="en-US" dirty="0"/>
              <a:t>和 </a:t>
            </a:r>
            <a:r>
              <a:rPr lang="en-US" altLang="zh-CN" dirty="0"/>
              <a:t>`str`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623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变量的输入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所谓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，就是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用代码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用户通过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键盘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输入的信息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例如：去银行取钱，在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ATM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上输入密码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中，如果要获取用户在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键盘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上的输入信息，需要使用到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</a:p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关于函数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提前准备好的功能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别人或者自己写的代码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可以直接使用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不用关心内部的细节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目前已经学习过的函数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604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多行注释（块注释）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如果希望编写的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注释信息很多，一行无法显示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，就可以使用多行注释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程序中使用多行注释，可以用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一对 连续的 三个 引号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单引号和双引号都可以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示例代码如下：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"""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这是一个多行注释</a:t>
            </a:r>
            <a:r>
              <a:rPr lang="zh-CN" altLang="en-US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在多行注释之间，可以写很多很多的内容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</a:p>
          <a:p>
            <a:r>
              <a:rPr lang="zh-CN" altLang="en-US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"""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"hello python"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6897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函数实现键盘输入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中可以使用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函数从键盘等待用户的输入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用户输入的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任何内容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都认为是一个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语法如下：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字符串变量</a:t>
            </a:r>
            <a:r>
              <a:rPr lang="zh-CN" altLang="en-US" dirty="0"/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提示信息：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/>
              <a:t>)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类型转换函数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5872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变量输入演练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超市买苹果增强版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收银员输入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苹果的价格，单位：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元／斤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收银员输入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用户购买苹果的重量，单位：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斤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计算并且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付款金额</a:t>
            </a:r>
          </a:p>
          <a:p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演练方式 </a:t>
            </a:r>
            <a:r>
              <a:rPr lang="en-US" altLang="zh-C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1.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输入苹果单价</a:t>
            </a:r>
          </a:p>
          <a:p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price_str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input("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请输入苹果价格：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2.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要求苹果重量</a:t>
            </a:r>
          </a:p>
          <a:p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weight_str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input("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请输入苹果重量：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3.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计算金额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1&gt;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将苹果单价转换成小数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 = float(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price_str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2&gt;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将苹果重量转换成小数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 = float(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weight_str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3&gt;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计算付款金额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money = price * weight</a:t>
            </a:r>
          </a:p>
          <a:p>
            <a:endParaRPr lang="en-US" altLang="zh-CN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print(money)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760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演练方式 </a:t>
            </a:r>
            <a:r>
              <a:rPr lang="en-US" altLang="zh-C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1.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输入苹果单价</a:t>
            </a:r>
          </a:p>
          <a:p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price_str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input("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请输入苹果价格：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2.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要求苹果重量</a:t>
            </a:r>
          </a:p>
          <a:p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weight_str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input("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请输入苹果重量：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3.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计算金额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1&gt;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将苹果单价转换成小数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 = float(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price_str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2&gt;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将苹果重量转换成小数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 = float(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weight_str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3&gt;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计算付款金额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money = price * weight</a:t>
            </a:r>
          </a:p>
          <a:p>
            <a:endParaRPr lang="en-US" altLang="zh-CN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print(money)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307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演练中，针对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价格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定义了几个变量？</a:t>
            </a:r>
          </a:p>
          <a:p>
            <a:pPr lvl="1"/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price_str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记录用户输入的价格字符串</a:t>
            </a:r>
          </a:p>
          <a:p>
            <a:pPr lvl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记录转换后的价格数值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思考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如果开发中，需要用户通过控制台 输入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很多个 数字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，针对每一个数字都要定义两个变量，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方便吗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0396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一个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浮点变量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接收用户输入的同时，就使用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函数进行转换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</a:t>
            </a:r>
            <a:r>
              <a:rPr lang="zh-CN" altLang="en-US" dirty="0"/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请输入价格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</a:t>
            </a:r>
            <a:r>
              <a:rPr lang="en-US" altLang="zh-CN" dirty="0"/>
              <a:t>))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改进后的好处：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节约空间，只需要为一个变量分配空间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起名字方便，不需要为中间变量起名字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改进后的“缺点”：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初学者需要知道，两个函数能够嵌套使用，稍微有一些难度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提示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如果输入的不是一个数字，程序执行时会出错，有关数据转换的高级话题，后续会讲！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7277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标识符和关键字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标识符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effectLst/>
              </a:rPr>
              <a:t>标示符就是程序员定义的 </a:t>
            </a:r>
            <a:r>
              <a:rPr lang="zh-CN" altLang="en-US" b="1" dirty="0">
                <a:effectLst/>
              </a:rPr>
              <a:t>变量名</a:t>
            </a:r>
            <a:r>
              <a:rPr lang="zh-CN" altLang="en-US" dirty="0">
                <a:effectLst/>
              </a:rPr>
              <a:t>、</a:t>
            </a:r>
            <a:r>
              <a:rPr lang="zh-CN" altLang="en-US" b="1" dirty="0">
                <a:effectLst/>
              </a:rPr>
              <a:t>函数名</a:t>
            </a:r>
            <a:endParaRPr lang="zh-CN" altLang="en-US" dirty="0">
              <a:effectLst/>
            </a:endParaRPr>
          </a:p>
          <a:p>
            <a:r>
              <a:rPr lang="zh-CN" altLang="en-US" b="1" dirty="0">
                <a:effectLst/>
              </a:rPr>
              <a:t>名字</a:t>
            </a:r>
            <a:r>
              <a:rPr lang="zh-CN" altLang="en-US" dirty="0">
                <a:effectLst/>
              </a:rPr>
              <a:t> 需要有 </a:t>
            </a:r>
            <a:r>
              <a:rPr lang="zh-CN" altLang="en-US" b="1" dirty="0">
                <a:effectLst/>
              </a:rPr>
              <a:t>见名知义</a:t>
            </a:r>
            <a:r>
              <a:rPr lang="zh-CN" altLang="en-US" dirty="0">
                <a:effectLst/>
              </a:rPr>
              <a:t> 的效果，见下图：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标示符可以由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字母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下划线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和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数字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组成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不能以数字开头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不能与关键字重名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75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下面的标示符哪些是正确的，哪些不正确为什么？</a:t>
            </a:r>
          </a:p>
          <a:p>
            <a:r>
              <a:rPr lang="en-US" altLang="zh-CN" dirty="0"/>
              <a:t>fromNo12</a:t>
            </a:r>
          </a:p>
          <a:p>
            <a:r>
              <a:rPr lang="en-US" altLang="zh-CN" dirty="0"/>
              <a:t>from#12</a:t>
            </a:r>
          </a:p>
          <a:p>
            <a:r>
              <a:rPr lang="en-US" altLang="zh-CN" dirty="0" err="1"/>
              <a:t>my_Boolean</a:t>
            </a:r>
            <a:endParaRPr lang="en-US" altLang="zh-CN" dirty="0"/>
          </a:p>
          <a:p>
            <a:r>
              <a:rPr lang="en-US" altLang="zh-CN" dirty="0"/>
              <a:t>my-Boolean</a:t>
            </a:r>
          </a:p>
          <a:p>
            <a:r>
              <a:rPr lang="en-US" altLang="zh-CN" dirty="0"/>
              <a:t>Obj2</a:t>
            </a:r>
          </a:p>
          <a:p>
            <a:r>
              <a:rPr lang="en-US" altLang="zh-CN" dirty="0"/>
              <a:t>2ndObj</a:t>
            </a:r>
          </a:p>
          <a:p>
            <a:r>
              <a:rPr lang="en-US" altLang="zh-CN" dirty="0" err="1"/>
              <a:t>myInt</a:t>
            </a:r>
            <a:endParaRPr lang="en-US" altLang="zh-CN" dirty="0"/>
          </a:p>
          <a:p>
            <a:r>
              <a:rPr lang="en-US" altLang="zh-CN" dirty="0" err="1"/>
              <a:t>My_tExt</a:t>
            </a:r>
            <a:endParaRPr lang="en-US" altLang="zh-CN" dirty="0"/>
          </a:p>
          <a:p>
            <a:r>
              <a:rPr lang="en-US" altLang="zh-CN" dirty="0"/>
              <a:t>_test</a:t>
            </a:r>
          </a:p>
          <a:p>
            <a:r>
              <a:rPr lang="en-US" altLang="zh-CN" dirty="0"/>
              <a:t>test!32</a:t>
            </a:r>
          </a:p>
          <a:p>
            <a:r>
              <a:rPr lang="en-US" altLang="zh-CN" dirty="0" err="1"/>
              <a:t>haha</a:t>
            </a:r>
            <a:r>
              <a:rPr lang="en-US" altLang="zh-CN" dirty="0"/>
              <a:t>(da)</a:t>
            </a:r>
            <a:r>
              <a:rPr lang="en-US" altLang="zh-CN" dirty="0" err="1"/>
              <a:t>tt</a:t>
            </a:r>
            <a:endParaRPr lang="en-US" altLang="zh-CN" dirty="0"/>
          </a:p>
          <a:p>
            <a:r>
              <a:rPr lang="en-US" altLang="zh-CN" dirty="0" err="1"/>
              <a:t>jack_rose</a:t>
            </a:r>
            <a:endParaRPr lang="en-US" altLang="zh-CN" dirty="0"/>
          </a:p>
          <a:p>
            <a:r>
              <a:rPr lang="en-US" altLang="zh-CN" dirty="0" err="1"/>
              <a:t>jack&amp;rose</a:t>
            </a:r>
            <a:endParaRPr lang="en-US" altLang="zh-CN" dirty="0"/>
          </a:p>
          <a:p>
            <a:r>
              <a:rPr lang="en-US" altLang="zh-CN" dirty="0"/>
              <a:t>GUI</a:t>
            </a:r>
          </a:p>
          <a:p>
            <a:r>
              <a:rPr lang="en-US" altLang="zh-CN" dirty="0"/>
              <a:t>G.U.I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447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就是在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内部已经使用的标识符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具有特殊的功能和含义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开发者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不允许定义和关键字相同的名字的标示符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通过以下命令可以查看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中的关键字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]: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zh-CN" altLang="en-US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keyword</a:t>
            </a:r>
            <a:r>
              <a:rPr lang="zh-CN" altLang="en-US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dirty="0"/>
              <a:t>]: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keyword</a:t>
            </a:r>
            <a:r>
              <a:rPr lang="en-US" altLang="zh-CN" dirty="0" err="1"/>
              <a:t>.</a:t>
            </a:r>
            <a:r>
              <a:rPr lang="en-US" altLang="zh-CN" dirty="0" err="1">
                <a:effectLst/>
              </a:rPr>
              <a:t>kwlist</a:t>
            </a:r>
            <a:r>
              <a:rPr lang="en-US" altLang="zh-CN" dirty="0"/>
              <a:t>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dirty="0">
                <a:effectLst/>
              </a:rPr>
              <a:t>提示：</a:t>
            </a:r>
            <a:r>
              <a:rPr lang="zh-CN" altLang="en-US" b="1" dirty="0">
                <a:effectLst/>
              </a:rPr>
              <a:t>关键字的学习及使用</a:t>
            </a:r>
            <a:r>
              <a:rPr lang="zh-CN" altLang="en-US" dirty="0">
                <a:effectLst/>
              </a:rPr>
              <a:t>，会在后面的课程中不断介绍</a:t>
            </a:r>
          </a:p>
          <a:p>
            <a:r>
              <a:rPr lang="en-US" altLang="zh-CN" dirty="0">
                <a:effectLst/>
              </a:rPr>
              <a:t>import </a:t>
            </a:r>
            <a:r>
              <a:rPr lang="zh-CN" altLang="en-US" b="1" dirty="0">
                <a:effectLst/>
              </a:rPr>
              <a:t>关键字</a:t>
            </a:r>
            <a:r>
              <a:rPr lang="zh-CN" altLang="en-US" dirty="0">
                <a:effectLst/>
              </a:rPr>
              <a:t> 可以导入一个 </a:t>
            </a:r>
            <a:r>
              <a:rPr lang="zh-CN" altLang="en-US" b="1" dirty="0">
                <a:effectLst/>
              </a:rPr>
              <a:t>“工具包”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在 </a:t>
            </a:r>
            <a:r>
              <a:rPr lang="en-US" altLang="zh-CN" dirty="0">
                <a:effectLst/>
              </a:rPr>
              <a:t>Python </a:t>
            </a:r>
            <a:r>
              <a:rPr lang="zh-CN" altLang="en-US" dirty="0">
                <a:effectLst/>
              </a:rPr>
              <a:t>中不同的工具包，提供有不同的工具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357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命名规则 可以被视为一种 惯例，并无绝对与强制 目的是为了 增加代码的识别和可读性</a:t>
            </a:r>
          </a:p>
          <a:p>
            <a:r>
              <a:rPr lang="zh-CN" altLang="en-US" dirty="0"/>
              <a:t>注意 </a:t>
            </a:r>
            <a:r>
              <a:rPr lang="en-US" altLang="zh-CN" dirty="0"/>
              <a:t>Python </a:t>
            </a:r>
            <a:r>
              <a:rPr lang="zh-CN" altLang="en-US" dirty="0"/>
              <a:t>中的 标识符 是 区分大小写的</a:t>
            </a:r>
          </a:p>
          <a:p>
            <a:endParaRPr lang="zh-CN" altLang="en-US" dirty="0"/>
          </a:p>
          <a:p>
            <a:r>
              <a:rPr lang="zh-CN" altLang="en-US" dirty="0"/>
              <a:t>在定义变量时，为了保证代码格式，</a:t>
            </a:r>
            <a:r>
              <a:rPr lang="en-US" altLang="zh-CN" dirty="0"/>
              <a:t>= </a:t>
            </a:r>
            <a:r>
              <a:rPr lang="zh-CN" altLang="en-US" dirty="0"/>
              <a:t>的左右应该各保留一个空格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中，如果 变量名 需要由 二个 或 多个单词 组成时，可以按照以下方式命名</a:t>
            </a:r>
          </a:p>
          <a:p>
            <a:r>
              <a:rPr lang="zh-CN" altLang="en-US" dirty="0"/>
              <a:t>每个单词都使用小写字母</a:t>
            </a:r>
          </a:p>
          <a:p>
            <a:r>
              <a:rPr lang="zh-CN" altLang="en-US" dirty="0"/>
              <a:t>单词与单词之间使用 </a:t>
            </a:r>
            <a:r>
              <a:rPr lang="en-US" altLang="zh-CN" dirty="0"/>
              <a:t>_</a:t>
            </a:r>
            <a:r>
              <a:rPr lang="zh-CN" altLang="en-US" dirty="0"/>
              <a:t>下划线 连接</a:t>
            </a:r>
          </a:p>
          <a:p>
            <a:r>
              <a:rPr lang="zh-CN" altLang="en-US" dirty="0"/>
              <a:t>例如：</a:t>
            </a:r>
            <a:r>
              <a:rPr lang="en-US" altLang="zh-CN" dirty="0" err="1"/>
              <a:t>first_name</a:t>
            </a:r>
            <a:r>
              <a:rPr lang="zh-CN" altLang="en-US" dirty="0"/>
              <a:t>、</a:t>
            </a:r>
            <a:r>
              <a:rPr lang="en-US" altLang="zh-CN" dirty="0" err="1"/>
              <a:t>last_name</a:t>
            </a:r>
            <a:r>
              <a:rPr lang="zh-CN" altLang="en-US" dirty="0"/>
              <a:t>、</a:t>
            </a:r>
            <a:r>
              <a:rPr lang="en-US" altLang="zh-CN" dirty="0" err="1"/>
              <a:t>qq_number</a:t>
            </a:r>
            <a:r>
              <a:rPr lang="zh-CN" altLang="en-US" dirty="0"/>
              <a:t>、</a:t>
            </a:r>
            <a:r>
              <a:rPr lang="en-US" altLang="zh-CN" dirty="0" err="1"/>
              <a:t>qq_password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720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驼峰命名法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变量名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是由二个或多个单词组成时，还可以利用驼峰命名法来命名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小驼峰式命名法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第一个单词以小写字母开始，后续单词的首字母大写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例如：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大驼峰式命名法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每一个单词的首字母都采用大写字母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例如：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CamelCase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783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什么时候需要使用注释？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注释不是越多越好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，对于一目了然的代码，不需要添加注释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复杂的操作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，应该在操作开始前写上若干行注释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不是一目了然的代码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，应在其行尾添加注释（为了提高可读性，注释应该至少离开代码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个空格）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绝不要描述代码，假设阅读代码的人比你更懂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，他只是不知道你的代码要做什么</a:t>
            </a:r>
          </a:p>
          <a:p>
            <a:r>
              <a:rPr lang="zh-CN" altLang="en-US" dirty="0">
                <a:effectLst/>
              </a:rPr>
              <a:t>在一些正规的开发团队，通常会有 </a:t>
            </a:r>
            <a:r>
              <a:rPr lang="zh-CN" altLang="en-US" b="1" dirty="0">
                <a:effectLst/>
              </a:rPr>
              <a:t>代码审核</a:t>
            </a:r>
            <a:r>
              <a:rPr lang="zh-CN" altLang="en-US" dirty="0">
                <a:effectLst/>
              </a:rPr>
              <a:t> 的惯例，就是一个团队中彼此阅读对方的代码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763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关于代码规范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官方提供有一系列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Enhancement Proposals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文档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其中第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篇文档专门针对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的代码格式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给出了建议，也就是俗称的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PEP 8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文档地址：</a:t>
            </a:r>
            <a:r>
              <a:rPr lang="en-US" altLang="zh-CN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https://www.python.org/dev/peps/pep-0008/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谷歌有对应的中文文档：</a:t>
            </a:r>
            <a:r>
              <a:rPr lang="en-US" altLang="zh-CN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http://zh-google-styleguide.readthedocs.io/en/latest/google-python-styleguide/python_style_rules/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effectLst/>
              </a:rPr>
              <a:t>任何语言的程序员，编写出符合规范的代码，是开始程序生涯的第一步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845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程序执行原理（科普）</a:t>
            </a:r>
            <a:endParaRPr lang="en-US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目标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计算机中的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三大件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程序执行的原理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程序的作用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203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计算机中的三大件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计算机中包含有较多的硬件，但是一个程序要运行，有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三个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核心的硬件，分别是：</a:t>
            </a:r>
          </a:p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中央处理器，是一块超大规模的集成电路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处理数据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／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临时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存储数据（断电之后，数据会消失）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速度快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空间小（单位价格高）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硬盘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1"/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永久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存储数据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速度慢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空间大（单位价格低）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743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思考题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计算机中哪一个硬件设备负责执行程序？</a:t>
            </a:r>
          </a:p>
          <a:p>
            <a:pPr lvl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的速度快还是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硬盘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的速度快？</a:t>
            </a:r>
          </a:p>
          <a:p>
            <a:pPr lvl="1"/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我们的程序是安装在内存中的，还是安装在硬盘中的？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硬盘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我买了一个内存条，有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500G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的空间！！！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，这句话对吗？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不对，内存条通常只有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4G / 8G / 16G / 32G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计算机关机之后，内存中的数据都会消失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，这句话对吗？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正确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854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运行之前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，程序是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保存在硬盘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中的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当要运行一个程序时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操作系统会首先让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把程序复制到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中</a:t>
            </a:r>
          </a:p>
          <a:p>
            <a:pPr lvl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执行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中的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程序代码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b="1" dirty="0">
                <a:effectLst/>
              </a:rPr>
              <a:t>程序要执行，首先要被加载到内存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331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F2DCD-052F-48FB-95FF-9B465BE69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744EA7-1277-46F6-9A55-824D2953E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30293-4624-4D3E-A19E-97DBE103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E5034-1A10-436A-9DC6-2B0BCFFE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信息工程学院物联网教研室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F8D18-0822-4E1E-87EF-231FB981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DF2F93D9-7397-43B3-B937-91C3E0F21B2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8" y="188913"/>
            <a:ext cx="11874866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29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BCD19-298E-4D6D-A1FF-5547E411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A6AE5C-359C-4AB1-8306-301A6660C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D2A51-D39C-4768-A72A-C90C2F0F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4513A2-C367-488E-AB6A-E853818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9104A-9D61-4D51-9159-B5037CF3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4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2E3428-1376-4F90-AC83-334520FBA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4B9106-39C3-4883-A4FA-D333578BE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7F82A-D033-4E52-8D00-C0D8F09E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4702A-8A77-47E7-A7D0-572E40AB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CBBD1-1519-4145-B92E-C466A2AB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28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B2EAE-3C0A-426A-BB4D-74C86024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2883F-6CAB-4553-A233-5E6FB2525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56093-ADFB-455D-BD84-085609B9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12C93-7A73-4F98-A3BD-64C2B53E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4290D-8A00-4BC3-9ADA-A4F2E5DE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4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5258E-6C82-404C-B07C-13E44FA7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A9AFA4-A3D5-4C64-B3E3-73928E36F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BE010-D056-41A7-BE6D-D1FAE764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733E3-BFC8-43E3-99D9-B1E34E63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AABDE-F247-4E6C-A5FF-DF599857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16748-E354-4E22-954A-D4E7E2E7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F8F83-EF01-4730-BEC1-2E887E62A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3087F9-36E9-42E9-A325-A52035019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BFACE7-64E3-46C5-9528-F1FE7AE7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5064A-9120-44B3-A9FA-1666130C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46BCE5-4134-46F2-A644-4B625D24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32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414C2-7A29-4434-8A5D-97B38AC2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F6A07D-B916-4657-9747-9270F0A72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98E873-984A-49B8-BDD8-09B449D07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5E9CB9-CB07-46F7-B071-E77F49DE7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CE9780-CA81-42D2-AEF6-9D25C0B75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D44490-2769-4482-88DF-891E1781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DC5CFC-1D90-4CED-8291-9A62D84F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2442EA-1F3D-4876-B1D7-E02D0D82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83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00A93-BE29-4FD9-88AB-42F8E2E4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DC9C9A-A000-4204-96D6-85AE2DE5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ADCDCE-33B0-4FC6-917C-62EEE29A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B5E0B9-4362-49CC-9BF5-4CF91DA4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43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D8C94C-97ED-4996-B66D-285588F2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1816E3-8CF4-47A9-949A-7B1837DA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967C1C-D7A1-4093-910F-7B07AF84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29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420EC-9C1A-4217-8AC7-F89DA558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4B26C-3057-4D62-ACDF-CA1592395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6926F-03D3-4786-9B06-4488DA9D5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6F36B6-B911-47A4-B961-B6D1FE82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3097A0-4E65-4B29-AB46-6480F999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A07A1C-D985-4608-9686-A6E87B27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12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F7266-BB19-40E3-9A98-ECBAC67A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81ADB6-F06A-4C8A-A1E4-814086D41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8CF97A-6A39-4575-9D8C-99FC4FDBC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9EF1C-D488-4796-A39A-2E4CCD2E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7360B-7520-4A2D-AE4F-FE2845FC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8FE405-1115-407B-97A7-F65F3507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3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5B8273-A0E7-4A20-99CB-5C1ACF5F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6E5A7-FD7C-41F6-8E18-384F5DD17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9E37E-A64B-47F8-873E-5973F848C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AADD5-063C-46D0-BA7D-CABA243F3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120DC-4256-45E4-A8BC-6258EACED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24F314D7-B258-40F0-9F23-6130282D06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8" y="188913"/>
            <a:ext cx="11874866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3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zh-google-styleguide.readthedocs.io/en/latest/google-python-styleguide/python_style_rule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570EA-EB03-454C-BFF9-C83B93BA0D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程序设计基础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2CDCB8-FC4B-46DC-97DC-A4D6D9C627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人生苦短，我用</a:t>
            </a:r>
            <a:r>
              <a:rPr lang="en-US" altLang="zh-CN" dirty="0"/>
              <a:t>Python</a:t>
            </a:r>
          </a:p>
          <a:p>
            <a:r>
              <a:rPr lang="zh-CN" altLang="en-US" dirty="0"/>
              <a:t>（非计算机类专业</a:t>
            </a:r>
            <a:r>
              <a:rPr lang="en-US" altLang="zh-CN" dirty="0"/>
              <a:t>48</a:t>
            </a:r>
            <a:r>
              <a:rPr lang="zh-CN" altLang="en-US" dirty="0"/>
              <a:t>课时版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兼顾计算机等级考试二级</a:t>
            </a:r>
            <a:r>
              <a:rPr lang="en-US" altLang="zh-CN" dirty="0"/>
              <a:t>Python)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59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7EEA5-18C6-4170-B6D5-FF35DEC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什么时候需要使用注释？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22166-230B-485A-9005-60F14799E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注释不是越多越好</a:t>
            </a:r>
            <a:r>
              <a:rPr lang="zh-CN" altLang="en-US" dirty="0"/>
              <a:t>，对于一目了然的代码，不需要添加注释</a:t>
            </a:r>
          </a:p>
          <a:p>
            <a:r>
              <a:rPr lang="zh-CN" altLang="en-US" dirty="0"/>
              <a:t>对于 </a:t>
            </a:r>
            <a:r>
              <a:rPr lang="zh-CN" altLang="en-US" b="1" dirty="0"/>
              <a:t>复杂的操作</a:t>
            </a:r>
            <a:r>
              <a:rPr lang="zh-CN" altLang="en-US" dirty="0"/>
              <a:t>，应该在操作开始前写上若干行注释</a:t>
            </a:r>
          </a:p>
          <a:p>
            <a:r>
              <a:rPr lang="zh-CN" altLang="en-US" dirty="0"/>
              <a:t>对于 </a:t>
            </a:r>
            <a:r>
              <a:rPr lang="zh-CN" altLang="en-US" b="1" dirty="0"/>
              <a:t>不是一目了然的代码</a:t>
            </a:r>
            <a:r>
              <a:rPr lang="zh-CN" altLang="en-US" dirty="0"/>
              <a:t>，应在其行尾添加注释（为了提高可读性，注释应该至少离开代码 </a:t>
            </a:r>
            <a:r>
              <a:rPr lang="en-US" altLang="zh-CN" dirty="0"/>
              <a:t>2 </a:t>
            </a:r>
            <a:r>
              <a:rPr lang="zh-CN" altLang="en-US" dirty="0"/>
              <a:t>个空格）</a:t>
            </a:r>
          </a:p>
          <a:p>
            <a:r>
              <a:rPr lang="zh-CN" altLang="en-US" dirty="0"/>
              <a:t>绝不要描述代码，假设阅读代码的人比你更懂 </a:t>
            </a:r>
            <a:r>
              <a:rPr lang="en-US" altLang="zh-CN" dirty="0"/>
              <a:t>Python</a:t>
            </a:r>
            <a:r>
              <a:rPr lang="zh-CN" altLang="en-US" dirty="0"/>
              <a:t>，他只是不知道你的代码要做什么</a:t>
            </a:r>
          </a:p>
          <a:p>
            <a:pPr marL="0" indent="0">
              <a:buNone/>
            </a:pPr>
            <a:r>
              <a:rPr lang="zh-CN" altLang="en-US" dirty="0"/>
              <a:t>       在一些正规的开发团队，通常会有 </a:t>
            </a:r>
            <a:r>
              <a:rPr lang="zh-CN" altLang="en-US" b="1" dirty="0"/>
              <a:t>代码审核</a:t>
            </a:r>
            <a:r>
              <a:rPr lang="zh-CN" altLang="en-US" dirty="0"/>
              <a:t> 的惯例，就是一个团队中彼此阅读对方的代码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42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7B8B1-1AAB-4E2D-B55D-AFED7C12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关于代码规范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684380-C923-4C60-B8CF-4EA902062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Python </a:t>
            </a:r>
            <a:r>
              <a:rPr lang="zh-CN" altLang="en-US" dirty="0"/>
              <a:t>官方提供有一系列 </a:t>
            </a:r>
            <a:r>
              <a:rPr lang="en-US" altLang="zh-CN" dirty="0"/>
              <a:t>PEP</a:t>
            </a:r>
            <a:r>
              <a:rPr lang="zh-CN" altLang="en-US" dirty="0"/>
              <a:t>（</a:t>
            </a:r>
            <a:r>
              <a:rPr lang="en-US" altLang="zh-CN" dirty="0"/>
              <a:t>Python Enhancement Proposals</a:t>
            </a:r>
            <a:r>
              <a:rPr lang="zh-CN" altLang="en-US" dirty="0"/>
              <a:t>） 文档</a:t>
            </a:r>
          </a:p>
          <a:p>
            <a:r>
              <a:rPr lang="zh-CN" altLang="en-US" dirty="0"/>
              <a:t>其中第 </a:t>
            </a:r>
            <a:r>
              <a:rPr lang="en-US" altLang="zh-CN" dirty="0"/>
              <a:t>8 </a:t>
            </a:r>
            <a:r>
              <a:rPr lang="zh-CN" altLang="en-US" dirty="0"/>
              <a:t>篇文档专门针对 </a:t>
            </a:r>
            <a:r>
              <a:rPr lang="en-US" altLang="zh-CN" b="1" dirty="0"/>
              <a:t>Python </a:t>
            </a:r>
            <a:r>
              <a:rPr lang="zh-CN" altLang="en-US" b="1" dirty="0"/>
              <a:t>的代码格式</a:t>
            </a:r>
            <a:r>
              <a:rPr lang="zh-CN" altLang="en-US" dirty="0"/>
              <a:t> 给出了建议，也就是俗称的 </a:t>
            </a:r>
            <a:r>
              <a:rPr lang="en-US" altLang="zh-CN" b="1" dirty="0"/>
              <a:t>PEP 8</a:t>
            </a:r>
            <a:endParaRPr lang="en-US" altLang="zh-CN" dirty="0"/>
          </a:p>
          <a:p>
            <a:r>
              <a:rPr lang="zh-CN" altLang="en-US" dirty="0"/>
              <a:t>文档地址：</a:t>
            </a:r>
            <a:r>
              <a:rPr lang="en-US" altLang="zh-CN" u="sng" dirty="0">
                <a:hlinkClick r:id="rId3"/>
              </a:rPr>
              <a:t>https://www.python.org/dev/peps/pep-0008/</a:t>
            </a:r>
            <a:endParaRPr lang="en-US" altLang="zh-CN" dirty="0"/>
          </a:p>
          <a:p>
            <a:r>
              <a:rPr lang="zh-CN" altLang="en-US" dirty="0"/>
              <a:t>谷歌有对应的中文文档：</a:t>
            </a:r>
            <a:r>
              <a:rPr lang="en-US" altLang="zh-CN" u="sng" dirty="0">
                <a:hlinkClick r:id="rId4"/>
              </a:rPr>
              <a:t>http://zh-google-styleguide.readthedocs.io/en/latest/google-python-styleguide/python_style_rules/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任何语言的程序员，编写出符合规范的代码，是开始程序生涯的第一步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8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1449F-2A89-4F9A-8409-4624677CA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变量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2952F2-8E61-4336-84ED-CE41E451E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753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611F8-6CE5-4800-A334-976F9F04A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程序执行原理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A512A4-C4B4-496C-8727-46E3E72B23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266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D2FF0-EF03-4FB8-8C53-D1921C56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程序执行原理（科普）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F43CD-63BB-4D5E-A8F8-E7E72C255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3200" b="1" dirty="0"/>
              <a:t>目标</a:t>
            </a:r>
          </a:p>
          <a:p>
            <a:pPr lvl="1"/>
            <a:r>
              <a:rPr lang="zh-CN" altLang="en-US" sz="3200" dirty="0"/>
              <a:t>计算机中的 </a:t>
            </a:r>
            <a:r>
              <a:rPr lang="zh-CN" altLang="en-US" sz="3200" b="1" dirty="0"/>
              <a:t>三大件</a:t>
            </a:r>
            <a:endParaRPr lang="zh-CN" altLang="en-US" sz="3200" dirty="0"/>
          </a:p>
          <a:p>
            <a:pPr lvl="1"/>
            <a:r>
              <a:rPr lang="zh-CN" altLang="en-US" sz="3200" dirty="0"/>
              <a:t>程序执行的原理</a:t>
            </a:r>
          </a:p>
          <a:p>
            <a:pPr lvl="1"/>
            <a:r>
              <a:rPr lang="zh-CN" altLang="en-US" sz="3200" dirty="0"/>
              <a:t>程序的作用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06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AECC6-0AC8-4228-A014-E9B574D8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计算机中的三大件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E4F81-B35F-4E48-859F-129989AC5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计算机中包含有较多的硬件，但是一个程序要运行，有 </a:t>
            </a:r>
            <a:r>
              <a:rPr lang="zh-CN" altLang="en-US" sz="2400" b="1" dirty="0"/>
              <a:t>三个</a:t>
            </a:r>
            <a:r>
              <a:rPr lang="zh-CN" altLang="en-US" sz="2400" dirty="0"/>
              <a:t> 核心的硬件，分别是：</a:t>
            </a:r>
          </a:p>
          <a:p>
            <a:r>
              <a:rPr lang="en-US" altLang="zh-CN" sz="2400" b="1" dirty="0"/>
              <a:t>CPU</a:t>
            </a:r>
            <a:r>
              <a:rPr lang="zh-CN" altLang="en-US" sz="2400" dirty="0"/>
              <a:t> </a:t>
            </a:r>
          </a:p>
          <a:p>
            <a:pPr lvl="2"/>
            <a:r>
              <a:rPr lang="zh-CN" altLang="en-US" dirty="0"/>
              <a:t>中央处理器，是一块超大规模的集成电路</a:t>
            </a:r>
          </a:p>
          <a:p>
            <a:pPr lvl="2"/>
            <a:r>
              <a:rPr lang="zh-CN" altLang="en-US" dirty="0"/>
              <a:t>负责 </a:t>
            </a:r>
            <a:r>
              <a:rPr lang="zh-CN" altLang="en-US" b="1" dirty="0"/>
              <a:t>处理数据</a:t>
            </a:r>
            <a:r>
              <a:rPr lang="zh-CN" altLang="en-US" dirty="0"/>
              <a:t>／</a:t>
            </a:r>
            <a:r>
              <a:rPr lang="zh-CN" altLang="en-US" b="1" dirty="0"/>
              <a:t>计算</a:t>
            </a:r>
            <a:endParaRPr lang="zh-CN" altLang="en-US" dirty="0"/>
          </a:p>
          <a:p>
            <a:r>
              <a:rPr lang="zh-CN" altLang="en-US" sz="2400" b="1" dirty="0"/>
              <a:t>内存</a:t>
            </a:r>
            <a:endParaRPr lang="zh-CN" altLang="en-US" sz="2400" dirty="0"/>
          </a:p>
          <a:p>
            <a:pPr lvl="2"/>
            <a:r>
              <a:rPr lang="zh-CN" altLang="en-US" b="1" dirty="0"/>
              <a:t>临时</a:t>
            </a:r>
            <a:r>
              <a:rPr lang="zh-CN" altLang="en-US" dirty="0"/>
              <a:t> 存储数据（断电之后，数据会消失）</a:t>
            </a:r>
          </a:p>
          <a:p>
            <a:pPr lvl="2"/>
            <a:r>
              <a:rPr lang="zh-CN" altLang="en-US" dirty="0"/>
              <a:t>速度快</a:t>
            </a:r>
          </a:p>
          <a:p>
            <a:pPr lvl="2"/>
            <a:r>
              <a:rPr lang="zh-CN" altLang="en-US" dirty="0"/>
              <a:t>空间小（单位价格高）</a:t>
            </a:r>
          </a:p>
          <a:p>
            <a:r>
              <a:rPr lang="zh-CN" altLang="en-US" sz="2400" b="1" dirty="0"/>
              <a:t>硬盘</a:t>
            </a:r>
            <a:r>
              <a:rPr lang="zh-CN" altLang="en-US" sz="2400" dirty="0"/>
              <a:t> </a:t>
            </a:r>
          </a:p>
          <a:p>
            <a:pPr lvl="2"/>
            <a:r>
              <a:rPr lang="zh-CN" altLang="en-US" b="1" dirty="0"/>
              <a:t>永久</a:t>
            </a:r>
            <a:r>
              <a:rPr lang="zh-CN" altLang="en-US" dirty="0"/>
              <a:t> 存储数据</a:t>
            </a:r>
          </a:p>
          <a:p>
            <a:pPr lvl="2"/>
            <a:r>
              <a:rPr lang="zh-CN" altLang="en-US" dirty="0"/>
              <a:t>速度慢</a:t>
            </a:r>
          </a:p>
          <a:p>
            <a:pPr lvl="2"/>
            <a:r>
              <a:rPr lang="zh-CN" altLang="en-US" dirty="0"/>
              <a:t>空间大（单位价格低）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345F96F-274A-428A-9E51-21EF7E87F12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356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5CBD573-267C-4977-BB7D-6FAD7CACA3A7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713984"/>
          <a:ext cx="11632504" cy="4932399"/>
        </p:xfrm>
        <a:graphic>
          <a:graphicData uri="http://schemas.openxmlformats.org/drawingml/2006/table">
            <a:tbl>
              <a:tblPr/>
              <a:tblGrid>
                <a:gridCol w="4871583">
                  <a:extLst>
                    <a:ext uri="{9D8B030D-6E8A-4147-A177-3AD203B41FA5}">
                      <a16:colId xmlns:a16="http://schemas.microsoft.com/office/drawing/2014/main" val="898369885"/>
                    </a:ext>
                  </a:extLst>
                </a:gridCol>
                <a:gridCol w="3792253">
                  <a:extLst>
                    <a:ext uri="{9D8B030D-6E8A-4147-A177-3AD203B41FA5}">
                      <a16:colId xmlns:a16="http://schemas.microsoft.com/office/drawing/2014/main" val="4231379504"/>
                    </a:ext>
                  </a:extLst>
                </a:gridCol>
                <a:gridCol w="2968668">
                  <a:extLst>
                    <a:ext uri="{9D8B030D-6E8A-4147-A177-3AD203B41FA5}">
                      <a16:colId xmlns:a16="http://schemas.microsoft.com/office/drawing/2014/main" val="1452776822"/>
                    </a:ext>
                  </a:extLst>
                </a:gridCol>
              </a:tblGrid>
              <a:tr h="1071828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CPU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 dirty="0">
                          <a:effectLst/>
                        </a:rPr>
                        <a:t>内存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 dirty="0">
                          <a:effectLst/>
                        </a:rPr>
                        <a:t>硬盘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823685"/>
                  </a:ext>
                </a:extLst>
              </a:tr>
              <a:tr h="3860571">
                <a:tc>
                  <a:txBody>
                    <a:bodyPr/>
                    <a:lstStyle/>
                    <a:p>
                      <a:pPr algn="r" fontAlgn="ctr"/>
                      <a:endParaRPr lang="en-US" b="1" dirty="0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b="1" dirty="0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b="1" dirty="0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3043074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DEABEBD1-3349-4D81-BB6B-A3E92DDFA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42292"/>
            <a:ext cx="4497888" cy="337341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7A9A524-05F2-4566-9C40-E80138AC8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18" y="1742292"/>
            <a:ext cx="4193872" cy="25749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E561AA-88CA-4DCA-BB6F-014A69FAC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923" y="1742292"/>
            <a:ext cx="2902381" cy="194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39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B6F79-C454-459A-A17A-F67A961F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思考题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FCDCE-1ECC-48BB-B022-B7601C3CD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计算机中哪一个硬件设备负责执行程序？</a:t>
            </a:r>
            <a:endParaRPr lang="en-US" altLang="zh-CN" dirty="0"/>
          </a:p>
          <a:p>
            <a:r>
              <a:rPr lang="zh-CN" altLang="en-US" b="1" dirty="0"/>
              <a:t>内存</a:t>
            </a:r>
            <a:r>
              <a:rPr lang="zh-CN" altLang="en-US" dirty="0"/>
              <a:t> 的速度快还是 </a:t>
            </a:r>
            <a:r>
              <a:rPr lang="zh-CN" altLang="en-US" b="1" dirty="0"/>
              <a:t>硬盘</a:t>
            </a:r>
            <a:r>
              <a:rPr lang="zh-CN" altLang="en-US" dirty="0"/>
              <a:t> 的速度快？</a:t>
            </a:r>
            <a:endParaRPr lang="en-US" altLang="zh-CN" dirty="0"/>
          </a:p>
          <a:p>
            <a:r>
              <a:rPr lang="zh-CN" altLang="en-US" dirty="0"/>
              <a:t>我们的程序是安装在内存中的，还是安装在硬盘中的？</a:t>
            </a:r>
            <a:endParaRPr lang="en-US" altLang="zh-CN" dirty="0"/>
          </a:p>
          <a:p>
            <a:r>
              <a:rPr lang="zh-CN" altLang="en-US" b="1" dirty="0"/>
              <a:t>我买了一个内存条，有 </a:t>
            </a:r>
            <a:r>
              <a:rPr lang="en-US" altLang="zh-CN" b="1" dirty="0"/>
              <a:t>500G </a:t>
            </a:r>
            <a:r>
              <a:rPr lang="zh-CN" altLang="en-US" b="1" dirty="0"/>
              <a:t>的空间！！！</a:t>
            </a:r>
            <a:r>
              <a:rPr lang="zh-CN" altLang="en-US" dirty="0"/>
              <a:t>，这句话对吗？</a:t>
            </a:r>
          </a:p>
          <a:p>
            <a:r>
              <a:rPr lang="zh-CN" altLang="en-US" b="1" dirty="0"/>
              <a:t>计算机关机之后，内存中的数据都会消失</a:t>
            </a:r>
            <a:r>
              <a:rPr lang="zh-CN" altLang="en-US" dirty="0"/>
              <a:t>，这句话对吗？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494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AA61C-597C-4090-A09B-11F133F8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程序执行的原理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AD0DB-DF99-4156-A356-1F902DE06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600" dirty="0"/>
              <a:t>程序 </a:t>
            </a:r>
            <a:r>
              <a:rPr lang="zh-CN" altLang="en-US" sz="2600" b="1" dirty="0"/>
              <a:t>运行之前</a:t>
            </a:r>
            <a:r>
              <a:rPr lang="zh-CN" altLang="en-US" sz="2600" dirty="0"/>
              <a:t>，程序是 </a:t>
            </a:r>
            <a:r>
              <a:rPr lang="zh-CN" altLang="en-US" sz="2600" b="1" dirty="0"/>
              <a:t>保存在硬盘</a:t>
            </a:r>
            <a:r>
              <a:rPr lang="zh-CN" altLang="en-US" sz="2600" dirty="0"/>
              <a:t> 中的</a:t>
            </a:r>
          </a:p>
          <a:p>
            <a:r>
              <a:rPr lang="zh-CN" altLang="en-US" sz="2600" dirty="0"/>
              <a:t>当要运行一个程序时</a:t>
            </a:r>
          </a:p>
          <a:p>
            <a:pPr lvl="2"/>
            <a:r>
              <a:rPr lang="zh-CN" altLang="en-US" sz="2200" dirty="0"/>
              <a:t>操作系统会首先让 </a:t>
            </a:r>
            <a:r>
              <a:rPr lang="en-US" altLang="zh-CN" sz="2200" b="1" dirty="0"/>
              <a:t>CPU</a:t>
            </a:r>
            <a:r>
              <a:rPr lang="zh-CN" altLang="en-US" sz="2200" dirty="0"/>
              <a:t> 把程序复制到 </a:t>
            </a:r>
            <a:r>
              <a:rPr lang="zh-CN" altLang="en-US" sz="2200" b="1" dirty="0"/>
              <a:t>内存</a:t>
            </a:r>
            <a:r>
              <a:rPr lang="zh-CN" altLang="en-US" sz="2200" dirty="0"/>
              <a:t> 中</a:t>
            </a:r>
          </a:p>
          <a:p>
            <a:pPr lvl="2"/>
            <a:r>
              <a:rPr lang="en-US" altLang="zh-CN" sz="2200" b="1" dirty="0"/>
              <a:t>CPU</a:t>
            </a:r>
            <a:r>
              <a:rPr lang="zh-CN" altLang="en-US" sz="2200" dirty="0"/>
              <a:t> 执行 </a:t>
            </a:r>
            <a:r>
              <a:rPr lang="zh-CN" altLang="en-US" sz="2200" b="1" dirty="0"/>
              <a:t>内存</a:t>
            </a:r>
            <a:r>
              <a:rPr lang="zh-CN" altLang="en-US" sz="2200" dirty="0"/>
              <a:t> 中的 </a:t>
            </a:r>
            <a:r>
              <a:rPr lang="zh-CN" altLang="en-US" sz="2200" b="1" dirty="0"/>
              <a:t>程序代码</a:t>
            </a:r>
            <a:endParaRPr lang="zh-CN" altLang="en-US" sz="2200" dirty="0"/>
          </a:p>
          <a:p>
            <a:pPr marL="0" indent="0">
              <a:buNone/>
            </a:pPr>
            <a:r>
              <a:rPr lang="zh-CN" altLang="en-US" sz="2600" b="1" dirty="0"/>
              <a:t>程序要执行，首先要被加载到内存</a:t>
            </a:r>
            <a:endParaRPr lang="zh-CN" altLang="en-US" sz="2600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A85155-9EA4-4F76-B2C9-78E34B4AB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02" y="1825625"/>
            <a:ext cx="6931166" cy="1700787"/>
          </a:xfrm>
          <a:prstGeom prst="rect">
            <a:avLst/>
          </a:prstGeom>
        </p:spPr>
      </p:pic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D6D983C-9207-47EA-AA81-8D40B936615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140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479D0-663F-49BD-9EF4-20DE8740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 </a:t>
            </a:r>
            <a:r>
              <a:rPr lang="zh-CN" altLang="en-US" b="1" dirty="0"/>
              <a:t>程序执行原理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5F7E81-DBFB-4F0B-B075-34695777F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操作系统会首先让 </a:t>
            </a:r>
            <a:r>
              <a:rPr lang="en-US" altLang="zh-CN" b="1" dirty="0"/>
              <a:t>CPU</a:t>
            </a:r>
            <a:r>
              <a:rPr lang="zh-CN" altLang="en-US" dirty="0"/>
              <a:t> 把 </a:t>
            </a:r>
            <a:r>
              <a:rPr lang="en-US" altLang="zh-CN" b="1" dirty="0"/>
              <a:t>Python </a:t>
            </a:r>
            <a:r>
              <a:rPr lang="zh-CN" altLang="en-US" b="1" dirty="0"/>
              <a:t>解释器</a:t>
            </a:r>
            <a:r>
              <a:rPr lang="zh-CN" altLang="en-US" dirty="0"/>
              <a:t> 的程序复制到 </a:t>
            </a:r>
            <a:r>
              <a:rPr lang="zh-CN" altLang="en-US" b="1" dirty="0"/>
              <a:t>内存</a:t>
            </a:r>
            <a:r>
              <a:rPr lang="zh-CN" altLang="en-US" dirty="0"/>
              <a:t> 中</a:t>
            </a:r>
          </a:p>
          <a:p>
            <a:r>
              <a:rPr lang="en-US" altLang="zh-CN" b="1" dirty="0"/>
              <a:t>Python </a:t>
            </a:r>
            <a:r>
              <a:rPr lang="zh-CN" altLang="en-US" b="1" dirty="0"/>
              <a:t>解释器</a:t>
            </a:r>
            <a:r>
              <a:rPr lang="zh-CN" altLang="en-US" dirty="0"/>
              <a:t> 根据语法规则，</a:t>
            </a:r>
            <a:r>
              <a:rPr lang="zh-CN" altLang="en-US" b="1" dirty="0"/>
              <a:t>从上向下</a:t>
            </a:r>
            <a:r>
              <a:rPr lang="zh-CN" altLang="en-US" dirty="0"/>
              <a:t> 让 </a:t>
            </a:r>
            <a:r>
              <a:rPr lang="en-US" altLang="zh-CN" b="1" dirty="0"/>
              <a:t>CPU</a:t>
            </a:r>
            <a:r>
              <a:rPr lang="zh-CN" altLang="en-US" dirty="0"/>
              <a:t> 翻译 </a:t>
            </a:r>
            <a:r>
              <a:rPr lang="en-US" altLang="zh-CN" b="1" dirty="0"/>
              <a:t>Python </a:t>
            </a:r>
            <a:r>
              <a:rPr lang="zh-CN" altLang="en-US" b="1" dirty="0"/>
              <a:t>程序中的代码</a:t>
            </a:r>
            <a:endParaRPr lang="zh-CN" altLang="en-US" dirty="0"/>
          </a:p>
          <a:p>
            <a:r>
              <a:rPr lang="en-US" altLang="zh-CN" b="1" dirty="0"/>
              <a:t>CPU</a:t>
            </a:r>
            <a:r>
              <a:rPr lang="zh-CN" altLang="en-US" dirty="0"/>
              <a:t> 负责执行翻译完成的代码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9EF240-BFDE-4B6D-BDDA-F7E058ACF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01" y="1825625"/>
            <a:ext cx="6931166" cy="170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55F4A-469A-4EC0-936C-5227C943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程序设计基础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BBB1F-C236-4EA3-8C90-9A3240BC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认识 </a:t>
            </a:r>
            <a:r>
              <a:rPr lang="en-US" altLang="zh-CN" b="1" dirty="0"/>
              <a:t>Python</a:t>
            </a:r>
          </a:p>
          <a:p>
            <a:r>
              <a:rPr lang="en-US" altLang="zh-CN" b="1" dirty="0"/>
              <a:t>Python</a:t>
            </a:r>
            <a:r>
              <a:rPr lang="zh-CN" altLang="en-US" b="1" dirty="0"/>
              <a:t>程序</a:t>
            </a:r>
            <a:endParaRPr lang="en-US" altLang="zh-CN" b="1" dirty="0"/>
          </a:p>
          <a:p>
            <a:r>
              <a:rPr lang="zh-CN" altLang="en-US" b="1" dirty="0"/>
              <a:t>注释与变量</a:t>
            </a:r>
            <a:endParaRPr lang="en-US" altLang="zh-CN" b="1" dirty="0"/>
          </a:p>
          <a:p>
            <a:r>
              <a:rPr lang="zh-CN" altLang="en-US" b="1" dirty="0"/>
              <a:t>数字数据类型及其运算</a:t>
            </a:r>
            <a:endParaRPr lang="en-US" altLang="zh-CN" b="1" dirty="0"/>
          </a:p>
          <a:p>
            <a:r>
              <a:rPr lang="zh-CN" altLang="en-US" b="1" dirty="0"/>
              <a:t>流控制与判断语句</a:t>
            </a:r>
            <a:endParaRPr lang="en-US" altLang="zh-CN" b="1" dirty="0"/>
          </a:p>
          <a:p>
            <a:r>
              <a:rPr lang="zh-CN" altLang="en-US" b="1" dirty="0"/>
              <a:t>循环与异常</a:t>
            </a:r>
            <a:endParaRPr lang="en-US" altLang="zh-CN" b="1" dirty="0"/>
          </a:p>
          <a:p>
            <a:r>
              <a:rPr lang="zh-CN" altLang="en-US" b="1" dirty="0"/>
              <a:t>字符串</a:t>
            </a:r>
            <a:endParaRPr lang="en-US" altLang="zh-CN" b="1" dirty="0"/>
          </a:p>
          <a:p>
            <a:r>
              <a:rPr lang="zh-CN" altLang="en-US" b="1" dirty="0"/>
              <a:t>高级数据类型</a:t>
            </a:r>
            <a:endParaRPr lang="en-US" altLang="zh-CN" b="1" dirty="0"/>
          </a:p>
          <a:p>
            <a:r>
              <a:rPr lang="zh-CN" altLang="en-US" b="1" dirty="0"/>
              <a:t>函数与模块</a:t>
            </a:r>
            <a:endParaRPr lang="en-US" altLang="zh-CN" b="1" dirty="0"/>
          </a:p>
          <a:p>
            <a:r>
              <a:rPr lang="zh-CN" altLang="en-US" b="1" dirty="0"/>
              <a:t>文件与数据处理</a:t>
            </a:r>
            <a:endParaRPr lang="en-US" altLang="zh-CN" b="1" dirty="0"/>
          </a:p>
          <a:p>
            <a:r>
              <a:rPr lang="zh-CN" altLang="en-US" b="1" dirty="0"/>
              <a:t>综合应用 </a:t>
            </a:r>
            <a:r>
              <a:rPr lang="en-US" altLang="zh-CN" b="1" dirty="0"/>
              <a:t>——</a:t>
            </a:r>
            <a:r>
              <a:rPr lang="zh-CN" altLang="en-US" b="1" dirty="0"/>
              <a:t>信息管理系统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359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11EE2-0975-455F-8D0E-3B1CD9A2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程序的作用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22CE0-A0DB-4EA0-BDDF-C5346F31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程序就是 </a:t>
            </a:r>
            <a:r>
              <a:rPr lang="zh-CN" altLang="en-US" sz="3200" b="1" dirty="0"/>
              <a:t>用来处理数据</a:t>
            </a:r>
            <a:r>
              <a:rPr lang="zh-CN" altLang="en-US" sz="3200" dirty="0"/>
              <a:t> 的！</a:t>
            </a:r>
          </a:p>
          <a:p>
            <a:pPr lvl="1"/>
            <a:r>
              <a:rPr lang="zh-CN" altLang="en-US" sz="3200" b="1" dirty="0"/>
              <a:t>新闻软件</a:t>
            </a:r>
            <a:r>
              <a:rPr lang="zh-CN" altLang="en-US" sz="3200" dirty="0"/>
              <a:t> 提供的 </a:t>
            </a:r>
            <a:r>
              <a:rPr lang="zh-CN" altLang="en-US" sz="3200" b="1" dirty="0"/>
              <a:t>新闻内容、评论</a:t>
            </a:r>
            <a:r>
              <a:rPr lang="en-US" altLang="zh-CN" sz="3200" b="1" dirty="0"/>
              <a:t>……</a:t>
            </a:r>
            <a:r>
              <a:rPr lang="zh-CN" altLang="en-US" sz="3200" dirty="0"/>
              <a:t> 是数据</a:t>
            </a:r>
          </a:p>
          <a:p>
            <a:pPr lvl="1"/>
            <a:r>
              <a:rPr lang="zh-CN" altLang="en-US" sz="3200" b="1" dirty="0"/>
              <a:t>电商软件</a:t>
            </a:r>
            <a:r>
              <a:rPr lang="zh-CN" altLang="en-US" sz="3200" dirty="0"/>
              <a:t> 提供的 </a:t>
            </a:r>
            <a:r>
              <a:rPr lang="zh-CN" altLang="en-US" sz="3200" b="1" dirty="0"/>
              <a:t>商品信息、配送信息</a:t>
            </a:r>
            <a:r>
              <a:rPr lang="en-US" altLang="zh-CN" sz="3200" b="1" dirty="0"/>
              <a:t>……</a:t>
            </a:r>
            <a:r>
              <a:rPr lang="zh-CN" altLang="en-US" sz="3200" dirty="0"/>
              <a:t> 是数据</a:t>
            </a:r>
          </a:p>
          <a:p>
            <a:pPr lvl="1"/>
            <a:r>
              <a:rPr lang="zh-CN" altLang="en-US" sz="3200" b="1" dirty="0"/>
              <a:t>运动类软件</a:t>
            </a:r>
            <a:r>
              <a:rPr lang="zh-CN" altLang="en-US" sz="3200" dirty="0"/>
              <a:t> 提供的 </a:t>
            </a:r>
            <a:r>
              <a:rPr lang="zh-CN" altLang="en-US" sz="3200" b="1" dirty="0"/>
              <a:t>运动数据</a:t>
            </a:r>
            <a:r>
              <a:rPr lang="en-US" altLang="zh-CN" sz="3200" b="1" dirty="0"/>
              <a:t>……</a:t>
            </a:r>
            <a:r>
              <a:rPr lang="zh-CN" altLang="en-US" sz="3200" dirty="0"/>
              <a:t> 是数据</a:t>
            </a:r>
          </a:p>
          <a:p>
            <a:pPr lvl="1"/>
            <a:r>
              <a:rPr lang="zh-CN" altLang="en-US" sz="3200" b="1" dirty="0"/>
              <a:t>地图类软件</a:t>
            </a:r>
            <a:r>
              <a:rPr lang="zh-CN" altLang="en-US" sz="3200" dirty="0"/>
              <a:t> 提供的 </a:t>
            </a:r>
            <a:r>
              <a:rPr lang="zh-CN" altLang="en-US" sz="3200" b="1" dirty="0"/>
              <a:t>地图信息、定位信息、车辆信息</a:t>
            </a:r>
            <a:r>
              <a:rPr lang="en-US" altLang="zh-CN" sz="3200" b="1" dirty="0"/>
              <a:t>……</a:t>
            </a:r>
            <a:r>
              <a:rPr lang="zh-CN" altLang="en-US" sz="3200" dirty="0"/>
              <a:t> 是数据</a:t>
            </a:r>
          </a:p>
          <a:p>
            <a:pPr lvl="1"/>
            <a:r>
              <a:rPr lang="zh-CN" altLang="en-US" sz="3200" b="1" dirty="0"/>
              <a:t>即时通讯软件</a:t>
            </a:r>
            <a:r>
              <a:rPr lang="zh-CN" altLang="en-US" sz="3200" dirty="0"/>
              <a:t> 提供的 </a:t>
            </a:r>
            <a:r>
              <a:rPr lang="zh-CN" altLang="en-US" sz="3200" b="1" dirty="0"/>
              <a:t>聊天信息、好友信息</a:t>
            </a:r>
            <a:r>
              <a:rPr lang="en-US" altLang="zh-CN" sz="3200" b="1" dirty="0"/>
              <a:t>……</a:t>
            </a:r>
            <a:r>
              <a:rPr lang="zh-CN" altLang="en-US" sz="3200" dirty="0"/>
              <a:t> 是数据</a:t>
            </a:r>
          </a:p>
          <a:p>
            <a:pPr lvl="1"/>
            <a:r>
              <a:rPr lang="en-US" altLang="zh-CN" sz="3200" dirty="0"/>
              <a:t>……</a:t>
            </a:r>
          </a:p>
          <a:p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4F5C665-67FD-40DC-A298-776886B91AC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119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B200B-4940-426C-97DB-312264C9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思考 </a:t>
            </a:r>
            <a:r>
              <a:rPr lang="en-US" altLang="zh-CN" b="1" dirty="0"/>
              <a:t>QQ </a:t>
            </a:r>
            <a:r>
              <a:rPr lang="zh-CN" altLang="en-US" b="1" dirty="0"/>
              <a:t>程序的启动过程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A79F8-F2B3-41C4-B1FF-CF9453F72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QQ </a:t>
            </a:r>
            <a:r>
              <a:rPr lang="zh-CN" altLang="en-US" dirty="0"/>
              <a:t>在</a:t>
            </a:r>
            <a:r>
              <a:rPr lang="zh-CN" altLang="en-US" b="1" dirty="0"/>
              <a:t>运行之前</a:t>
            </a:r>
            <a:r>
              <a:rPr lang="zh-CN" altLang="en-US" dirty="0"/>
              <a:t>，是保存在 </a:t>
            </a:r>
            <a:r>
              <a:rPr lang="zh-CN" altLang="en-US" b="1" dirty="0"/>
              <a:t>硬盘</a:t>
            </a:r>
            <a:r>
              <a:rPr lang="zh-CN" altLang="en-US" dirty="0"/>
              <a:t> 中的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运行之后</a:t>
            </a:r>
            <a:r>
              <a:rPr lang="zh-CN" altLang="en-US" dirty="0"/>
              <a:t>，</a:t>
            </a:r>
            <a:r>
              <a:rPr lang="en-US" altLang="zh-CN" dirty="0"/>
              <a:t>QQ </a:t>
            </a:r>
            <a:r>
              <a:rPr lang="zh-CN" altLang="en-US" dirty="0"/>
              <a:t>程序就会被加载到 </a:t>
            </a:r>
            <a:r>
              <a:rPr lang="zh-CN" altLang="en-US" b="1" dirty="0"/>
              <a:t>内存</a:t>
            </a:r>
            <a:r>
              <a:rPr lang="zh-CN" altLang="en-US" dirty="0"/>
              <a:t> 中了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70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E404B-75C7-4320-A1C1-BA032841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思考 </a:t>
            </a:r>
            <a:r>
              <a:rPr lang="en-US" altLang="zh-CN" b="1" dirty="0"/>
              <a:t>QQ </a:t>
            </a:r>
            <a:r>
              <a:rPr lang="zh-CN" altLang="en-US" b="1" dirty="0"/>
              <a:t>程序的 登录 过程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DAE6F-0F63-4B97-9C0A-B9E15A02E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读取用户输入的 </a:t>
            </a:r>
            <a:r>
              <a:rPr lang="en-US" altLang="zh-CN" b="1" dirty="0"/>
              <a:t>QQ </a:t>
            </a:r>
            <a:r>
              <a:rPr lang="zh-CN" altLang="en-US" b="1" dirty="0"/>
              <a:t>号码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读取用户输入的 </a:t>
            </a:r>
            <a:r>
              <a:rPr lang="en-US" altLang="zh-CN" b="1" dirty="0"/>
              <a:t>QQ </a:t>
            </a:r>
            <a:r>
              <a:rPr lang="zh-CN" altLang="en-US" b="1" dirty="0"/>
              <a:t>密码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 </a:t>
            </a:r>
            <a:r>
              <a:rPr lang="en-US" altLang="zh-CN" b="1" dirty="0"/>
              <a:t>QQ </a:t>
            </a:r>
            <a:r>
              <a:rPr lang="zh-CN" altLang="en-US" b="1" dirty="0"/>
              <a:t>号码</a:t>
            </a:r>
            <a:r>
              <a:rPr lang="zh-CN" altLang="en-US" dirty="0"/>
              <a:t> 和 </a:t>
            </a:r>
            <a:r>
              <a:rPr lang="en-US" altLang="zh-CN" b="1" dirty="0"/>
              <a:t>QQ </a:t>
            </a:r>
            <a:r>
              <a:rPr lang="zh-CN" altLang="en-US" b="1" dirty="0"/>
              <a:t>密码</a:t>
            </a:r>
            <a:r>
              <a:rPr lang="zh-CN" altLang="en-US" dirty="0"/>
              <a:t> 发送给腾讯的服务器，等待服务器确认用户信息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思考 </a:t>
            </a:r>
            <a:r>
              <a:rPr lang="en-US" altLang="zh-CN" b="1" dirty="0"/>
              <a:t>1: </a:t>
            </a:r>
            <a:r>
              <a:rPr lang="zh-CN" altLang="en-US" dirty="0"/>
              <a:t>在 </a:t>
            </a:r>
            <a:r>
              <a:rPr lang="en-US" altLang="zh-CN" dirty="0"/>
              <a:t>QQ </a:t>
            </a:r>
            <a:r>
              <a:rPr lang="zh-CN" altLang="en-US" dirty="0"/>
              <a:t>这个程序将 </a:t>
            </a:r>
            <a:r>
              <a:rPr lang="en-US" altLang="zh-CN" b="1" dirty="0"/>
              <a:t>QQ </a:t>
            </a:r>
            <a:r>
              <a:rPr lang="zh-CN" altLang="en-US" b="1" dirty="0"/>
              <a:t>号码</a:t>
            </a:r>
            <a:r>
              <a:rPr lang="zh-CN" altLang="en-US" dirty="0"/>
              <a:t> 和 </a:t>
            </a:r>
            <a:r>
              <a:rPr lang="en-US" altLang="zh-CN" b="1" dirty="0"/>
              <a:t>QQ </a:t>
            </a:r>
            <a:r>
              <a:rPr lang="zh-CN" altLang="en-US" b="1" dirty="0"/>
              <a:t>密码</a:t>
            </a:r>
            <a:r>
              <a:rPr lang="zh-CN" altLang="en-US" dirty="0"/>
              <a:t> 发送给服务器之前，</a:t>
            </a:r>
            <a:r>
              <a:rPr lang="zh-CN" altLang="en-US" b="1" dirty="0"/>
              <a:t>是否需要先存储一下 </a:t>
            </a:r>
            <a:r>
              <a:rPr lang="en-US" altLang="zh-CN" b="1" dirty="0"/>
              <a:t>QQ </a:t>
            </a:r>
            <a:r>
              <a:rPr lang="zh-CN" altLang="en-US" b="1" dirty="0"/>
              <a:t>号码 和 密码</a:t>
            </a:r>
            <a:r>
              <a:rPr lang="en-US" altLang="zh-CN" b="1" dirty="0"/>
              <a:t>?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思考 </a:t>
            </a:r>
            <a:r>
              <a:rPr lang="en-US" altLang="zh-CN" b="1" dirty="0"/>
              <a:t>2: </a:t>
            </a:r>
            <a:r>
              <a:rPr lang="en-US" altLang="zh-CN" dirty="0"/>
              <a:t>QQ </a:t>
            </a:r>
            <a:r>
              <a:rPr lang="zh-CN" altLang="en-US" dirty="0"/>
              <a:t>这个程序把 </a:t>
            </a:r>
            <a:r>
              <a:rPr lang="en-US" altLang="zh-CN" b="1" dirty="0"/>
              <a:t>QQ </a:t>
            </a:r>
            <a:r>
              <a:rPr lang="zh-CN" altLang="en-US" b="1" dirty="0"/>
              <a:t>号码</a:t>
            </a:r>
            <a:r>
              <a:rPr lang="zh-CN" altLang="en-US" dirty="0"/>
              <a:t> 和 </a:t>
            </a:r>
            <a:r>
              <a:rPr lang="en-US" altLang="zh-CN" b="1" dirty="0"/>
              <a:t>QQ </a:t>
            </a:r>
            <a:r>
              <a:rPr lang="zh-CN" altLang="en-US" b="1" dirty="0"/>
              <a:t>密码</a:t>
            </a:r>
            <a:r>
              <a:rPr lang="zh-CN" altLang="en-US" dirty="0"/>
              <a:t> 保存在哪里？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思考 </a:t>
            </a:r>
            <a:r>
              <a:rPr lang="en-US" altLang="zh-CN" b="1" dirty="0"/>
              <a:t>3: </a:t>
            </a:r>
            <a:r>
              <a:rPr lang="en-US" altLang="zh-CN" dirty="0"/>
              <a:t>QQ </a:t>
            </a:r>
            <a:r>
              <a:rPr lang="zh-CN" altLang="en-US" dirty="0"/>
              <a:t>这个程序是怎么保存用户的 </a:t>
            </a:r>
            <a:r>
              <a:rPr lang="en-US" altLang="zh-CN" b="1" dirty="0"/>
              <a:t>QQ </a:t>
            </a:r>
            <a:r>
              <a:rPr lang="zh-CN" altLang="en-US" b="1" dirty="0"/>
              <a:t>号码</a:t>
            </a:r>
            <a:r>
              <a:rPr lang="zh-CN" altLang="en-US" dirty="0"/>
              <a:t> 和 </a:t>
            </a:r>
            <a:r>
              <a:rPr lang="en-US" altLang="zh-CN" b="1" dirty="0"/>
              <a:t>QQ </a:t>
            </a:r>
            <a:r>
              <a:rPr lang="zh-CN" altLang="en-US" b="1" dirty="0"/>
              <a:t>密码</a:t>
            </a:r>
            <a:r>
              <a:rPr lang="zh-CN" altLang="en-US" dirty="0"/>
              <a:t> 的？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8BEB28B-C3F8-4281-89B3-6C03193CBD5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325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8F4E4-7C77-46DD-B1E3-865C3F91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思考 </a:t>
            </a:r>
            <a:r>
              <a:rPr lang="en-US" altLang="zh-CN" b="1" dirty="0"/>
              <a:t>QQ </a:t>
            </a:r>
            <a:r>
              <a:rPr lang="zh-CN" altLang="en-US" b="1" dirty="0"/>
              <a:t>程序的 登录 过程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08A03-961B-41C8-A51E-B6F865A6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在程序内部，为 </a:t>
            </a:r>
            <a:r>
              <a:rPr lang="en-US" altLang="zh-CN" b="1" dirty="0"/>
              <a:t>QQ </a:t>
            </a:r>
            <a:r>
              <a:rPr lang="zh-CN" altLang="en-US" b="1" dirty="0"/>
              <a:t>号码</a:t>
            </a:r>
            <a:r>
              <a:rPr lang="zh-CN" altLang="en-US" dirty="0"/>
              <a:t> 和 </a:t>
            </a:r>
            <a:r>
              <a:rPr lang="en-US" altLang="zh-CN" b="1" dirty="0"/>
              <a:t>QQ </a:t>
            </a:r>
            <a:r>
              <a:rPr lang="zh-CN" altLang="en-US" b="1" dirty="0"/>
              <a:t>密码</a:t>
            </a:r>
            <a:r>
              <a:rPr lang="zh-CN" altLang="en-US" dirty="0"/>
              <a:t> 在内存中分配的空间就叫做 </a:t>
            </a:r>
            <a:r>
              <a:rPr lang="zh-CN" altLang="en-US" b="1" dirty="0"/>
              <a:t>变量</a:t>
            </a:r>
            <a:endParaRPr lang="zh-CN" altLang="en-US" dirty="0"/>
          </a:p>
          <a:p>
            <a:r>
              <a:rPr lang="zh-CN" altLang="en-US" b="1" dirty="0"/>
              <a:t>程序就是用来处理数据的，而变量就是用来存储数据的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648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89343-E384-40C1-975F-9FC16D536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变量的定义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B57DDC-50A3-4CDA-9333-A9F1350A5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076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BE7AC-6173-4B1C-8100-85BA1DFD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变量定义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75803C-343F-4D3C-9693-794D10487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在 </a:t>
            </a:r>
            <a:r>
              <a:rPr lang="en-US" altLang="zh-CN" sz="3200" dirty="0"/>
              <a:t>Python </a:t>
            </a:r>
            <a:r>
              <a:rPr lang="zh-CN" altLang="en-US" sz="3200" dirty="0"/>
              <a:t>中，每个变量 </a:t>
            </a:r>
            <a:r>
              <a:rPr lang="zh-CN" altLang="en-US" sz="3200" b="1" dirty="0"/>
              <a:t>在使用前都必须赋值</a:t>
            </a:r>
            <a:r>
              <a:rPr lang="zh-CN" altLang="en-US" sz="3200" dirty="0"/>
              <a:t>，变量 </a:t>
            </a:r>
            <a:r>
              <a:rPr lang="zh-CN" altLang="en-US" sz="3200" b="1" dirty="0"/>
              <a:t>赋值以后</a:t>
            </a:r>
            <a:r>
              <a:rPr lang="zh-CN" altLang="en-US" sz="3200" dirty="0"/>
              <a:t> 该变量 </a:t>
            </a:r>
            <a:r>
              <a:rPr lang="zh-CN" altLang="en-US" sz="3200" b="1" dirty="0"/>
              <a:t>才会被创建</a:t>
            </a:r>
            <a:endParaRPr lang="zh-CN" altLang="en-US" sz="3200" dirty="0"/>
          </a:p>
          <a:p>
            <a:r>
              <a:rPr lang="zh-CN" altLang="en-US" sz="3200" dirty="0"/>
              <a:t>等号（</a:t>
            </a:r>
            <a:r>
              <a:rPr lang="en-US" altLang="zh-CN" sz="3200" dirty="0"/>
              <a:t>=</a:t>
            </a:r>
            <a:r>
              <a:rPr lang="zh-CN" altLang="en-US" sz="3200" dirty="0"/>
              <a:t>）用来给变量赋值</a:t>
            </a:r>
          </a:p>
          <a:p>
            <a:pPr lvl="1"/>
            <a:r>
              <a:rPr lang="en-US" altLang="zh-CN" sz="3200" dirty="0"/>
              <a:t>= </a:t>
            </a:r>
            <a:r>
              <a:rPr lang="zh-CN" altLang="en-US" sz="3200" dirty="0"/>
              <a:t>左边是一个变量名</a:t>
            </a:r>
          </a:p>
          <a:p>
            <a:pPr lvl="1"/>
            <a:r>
              <a:rPr lang="en-US" altLang="zh-CN" sz="3200" dirty="0"/>
              <a:t>= </a:t>
            </a:r>
            <a:r>
              <a:rPr lang="zh-CN" altLang="en-US" sz="3200" dirty="0"/>
              <a:t>右边是存储在变量中的值</a:t>
            </a:r>
          </a:p>
          <a:p>
            <a:r>
              <a:rPr lang="zh-CN" altLang="en-US" sz="3200" dirty="0"/>
              <a:t>变量名 </a:t>
            </a:r>
            <a:r>
              <a:rPr lang="en-US" altLang="zh-CN" sz="3200" b="1" dirty="0"/>
              <a:t>=</a:t>
            </a:r>
            <a:r>
              <a:rPr lang="zh-CN" altLang="en-US" sz="3200" dirty="0"/>
              <a:t> 值 变量定义之后，后续就可以直接使用了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478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7AAF1-16E3-4CF9-A702-D230DD41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变量演练</a:t>
            </a:r>
            <a:r>
              <a:rPr lang="en-US" altLang="zh-CN" b="1" dirty="0"/>
              <a:t>1 ——</a:t>
            </a:r>
            <a:r>
              <a:rPr lang="en-US" altLang="zh-CN" b="1" dirty="0" err="1"/>
              <a:t>Jypyter</a:t>
            </a:r>
            <a:r>
              <a:rPr lang="en-US" altLang="zh-CN" b="1" dirty="0"/>
              <a:t> Notebook</a:t>
            </a:r>
            <a:r>
              <a:rPr lang="zh-CN" altLang="en-US" b="1" dirty="0"/>
              <a:t>或</a:t>
            </a:r>
            <a:r>
              <a:rPr lang="en-US" altLang="zh-CN" b="1" dirty="0" err="1"/>
              <a:t>iPython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EB8D8-C263-489A-AAAB-D0B83F53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altLang="zh-CN" i="1" dirty="0"/>
              <a:t># </a:t>
            </a:r>
            <a:r>
              <a:rPr lang="zh-CN" altLang="en-US" i="1" dirty="0"/>
              <a:t>定义 </a:t>
            </a:r>
            <a:r>
              <a:rPr lang="en-US" altLang="zh-CN" i="1" dirty="0" err="1"/>
              <a:t>qq_number</a:t>
            </a:r>
            <a:r>
              <a:rPr lang="en-US" altLang="zh-CN" i="1" dirty="0"/>
              <a:t> </a:t>
            </a:r>
            <a:r>
              <a:rPr lang="zh-CN" altLang="en-US" i="1" dirty="0"/>
              <a:t>的变量用来保存 </a:t>
            </a:r>
            <a:r>
              <a:rPr lang="en-US" altLang="zh-CN" i="1" dirty="0" err="1"/>
              <a:t>qq</a:t>
            </a:r>
            <a:r>
              <a:rPr lang="en-US" altLang="zh-CN" i="1" dirty="0"/>
              <a:t> </a:t>
            </a:r>
            <a:r>
              <a:rPr lang="zh-CN" altLang="en-US" i="1" dirty="0"/>
              <a:t>号码</a:t>
            </a:r>
            <a:endParaRPr lang="en-US" altLang="zh-CN" i="1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In [1]: </a:t>
            </a:r>
            <a:r>
              <a:rPr lang="en-US" altLang="zh-CN" dirty="0" err="1"/>
              <a:t>qq_number</a:t>
            </a:r>
            <a:r>
              <a:rPr lang="en-US" altLang="zh-CN" dirty="0"/>
              <a:t> </a:t>
            </a:r>
            <a:r>
              <a:rPr lang="en-US" altLang="zh-CN" b="1" dirty="0"/>
              <a:t>=</a:t>
            </a:r>
            <a:r>
              <a:rPr lang="en-US" altLang="zh-CN" dirty="0"/>
              <a:t> "1234567" </a:t>
            </a:r>
          </a:p>
          <a:p>
            <a:pPr marL="457200" lvl="1" indent="0">
              <a:buNone/>
            </a:pPr>
            <a:r>
              <a:rPr lang="en-US" altLang="zh-CN" i="1" dirty="0"/>
              <a:t># </a:t>
            </a:r>
            <a:r>
              <a:rPr lang="zh-CN" altLang="en-US" i="1" dirty="0"/>
              <a:t>输出 </a:t>
            </a:r>
            <a:r>
              <a:rPr lang="en-US" altLang="zh-CN" i="1" dirty="0" err="1"/>
              <a:t>qq_number</a:t>
            </a:r>
            <a:r>
              <a:rPr lang="en-US" altLang="zh-CN" i="1" dirty="0"/>
              <a:t> </a:t>
            </a:r>
            <a:r>
              <a:rPr lang="zh-CN" altLang="en-US" i="1" dirty="0"/>
              <a:t>中保存的内容</a:t>
            </a:r>
            <a:endParaRPr lang="en-US" altLang="zh-CN" i="1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In [2]: </a:t>
            </a:r>
            <a:r>
              <a:rPr lang="en-US" altLang="zh-CN" dirty="0" err="1"/>
              <a:t>qq_number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Out[2]: '1234567’ </a:t>
            </a:r>
          </a:p>
          <a:p>
            <a:pPr marL="457200" lvl="1" indent="0">
              <a:buNone/>
            </a:pPr>
            <a:r>
              <a:rPr lang="en-US" altLang="zh-CN" i="1" dirty="0"/>
              <a:t># </a:t>
            </a:r>
            <a:r>
              <a:rPr lang="zh-CN" altLang="en-US" i="1" dirty="0"/>
              <a:t>定义 </a:t>
            </a:r>
            <a:r>
              <a:rPr lang="en-US" altLang="zh-CN" i="1" dirty="0" err="1"/>
              <a:t>qq_password</a:t>
            </a:r>
            <a:r>
              <a:rPr lang="en-US" altLang="zh-CN" i="1" dirty="0"/>
              <a:t> </a:t>
            </a:r>
            <a:r>
              <a:rPr lang="zh-CN" altLang="en-US" i="1" dirty="0"/>
              <a:t>的变量用来保存 </a:t>
            </a:r>
            <a:r>
              <a:rPr lang="en-US" altLang="zh-CN" i="1" dirty="0" err="1"/>
              <a:t>qq</a:t>
            </a:r>
            <a:r>
              <a:rPr lang="en-US" altLang="zh-CN" i="1" dirty="0"/>
              <a:t> </a:t>
            </a:r>
            <a:r>
              <a:rPr lang="zh-CN" altLang="en-US" i="1" dirty="0"/>
              <a:t>密码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In [3]: </a:t>
            </a:r>
            <a:r>
              <a:rPr lang="en-US" altLang="zh-CN" dirty="0" err="1"/>
              <a:t>qq_password</a:t>
            </a:r>
            <a:r>
              <a:rPr lang="en-US" altLang="zh-CN" dirty="0"/>
              <a:t> </a:t>
            </a:r>
            <a:r>
              <a:rPr lang="en-US" altLang="zh-CN" b="1" dirty="0"/>
              <a:t>=</a:t>
            </a:r>
            <a:r>
              <a:rPr lang="en-US" altLang="zh-CN" dirty="0"/>
              <a:t> "123" </a:t>
            </a:r>
          </a:p>
          <a:p>
            <a:pPr marL="457200" lvl="1" indent="0">
              <a:buNone/>
            </a:pPr>
            <a:r>
              <a:rPr lang="en-US" altLang="zh-CN" i="1" dirty="0"/>
              <a:t># </a:t>
            </a:r>
            <a:r>
              <a:rPr lang="zh-CN" altLang="en-US" i="1" dirty="0"/>
              <a:t>输出 </a:t>
            </a:r>
            <a:r>
              <a:rPr lang="en-US" altLang="zh-CN" i="1" dirty="0" err="1"/>
              <a:t>qq_password</a:t>
            </a:r>
            <a:r>
              <a:rPr lang="en-US" altLang="zh-CN" i="1" dirty="0"/>
              <a:t> </a:t>
            </a:r>
            <a:r>
              <a:rPr lang="zh-CN" altLang="en-US" i="1" dirty="0"/>
              <a:t>中保存的内容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In [4]: </a:t>
            </a:r>
            <a:r>
              <a:rPr lang="en-US" altLang="zh-CN" dirty="0" err="1"/>
              <a:t>qq_password</a:t>
            </a:r>
            <a:r>
              <a:rPr lang="en-US" altLang="zh-CN" dirty="0"/>
              <a:t> </a:t>
            </a:r>
          </a:p>
          <a:p>
            <a:pPr marL="457200" lvl="1" indent="0">
              <a:buNone/>
            </a:pPr>
            <a:r>
              <a:rPr lang="en-US" altLang="zh-CN" dirty="0"/>
              <a:t>Out[4]: '123’ </a:t>
            </a:r>
          </a:p>
          <a:p>
            <a:r>
              <a:rPr lang="zh-CN" altLang="en-US" dirty="0"/>
              <a:t>使用交互式方式，如果要查看变量内容，直接输入变量名即可，不需要使用 </a:t>
            </a:r>
            <a:r>
              <a:rPr lang="en-US" altLang="zh-CN" dirty="0"/>
              <a:t>print </a:t>
            </a:r>
            <a:r>
              <a:rPr lang="zh-CN" altLang="en-US" dirty="0"/>
              <a:t>函数</a:t>
            </a:r>
          </a:p>
          <a:p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6D0D42B-84D7-45A8-AB1A-04E9D2E004E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939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4F10C-8F7F-41A5-A7E0-2AC8115C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变量演练 </a:t>
            </a:r>
            <a:r>
              <a:rPr lang="en-US" altLang="zh-CN" dirty="0"/>
              <a:t>2 —— PyCharm</a:t>
            </a:r>
            <a:r>
              <a:rPr lang="zh-CN" altLang="en-US" dirty="0"/>
              <a:t>或</a:t>
            </a:r>
            <a:r>
              <a:rPr lang="en-US" altLang="zh-CN" dirty="0"/>
              <a:t>IDLE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B238EB-D038-494E-9215-4D864A5C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定义 </a:t>
            </a:r>
            <a:r>
              <a:rPr lang="en-US" altLang="zh-CN" dirty="0" err="1"/>
              <a:t>qq</a:t>
            </a:r>
            <a:r>
              <a:rPr lang="en-US" altLang="zh-CN" dirty="0"/>
              <a:t> </a:t>
            </a:r>
            <a:r>
              <a:rPr lang="zh-CN" altLang="en-US" dirty="0"/>
              <a:t>号码变量</a:t>
            </a:r>
          </a:p>
          <a:p>
            <a:pPr marL="457200" lvl="1" indent="0">
              <a:buNone/>
            </a:pPr>
            <a:r>
              <a:rPr lang="en-US" altLang="zh-CN" dirty="0" err="1"/>
              <a:t>qq_number</a:t>
            </a:r>
            <a:r>
              <a:rPr lang="en-US" altLang="zh-CN" dirty="0"/>
              <a:t> = "1234567"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定义 </a:t>
            </a:r>
            <a:r>
              <a:rPr lang="en-US" altLang="zh-CN" dirty="0" err="1"/>
              <a:t>qq</a:t>
            </a:r>
            <a:r>
              <a:rPr lang="en-US" altLang="zh-CN" dirty="0"/>
              <a:t> </a:t>
            </a:r>
            <a:r>
              <a:rPr lang="zh-CN" altLang="en-US" dirty="0"/>
              <a:t>密码变量</a:t>
            </a:r>
          </a:p>
          <a:p>
            <a:pPr marL="457200" lvl="1" indent="0">
              <a:buNone/>
            </a:pPr>
            <a:r>
              <a:rPr lang="en-US" altLang="zh-CN" dirty="0" err="1"/>
              <a:t>qq_password</a:t>
            </a:r>
            <a:r>
              <a:rPr lang="en-US" altLang="zh-CN" dirty="0"/>
              <a:t> = "123"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在程序中，如果要输出变量的内容，需要使用 </a:t>
            </a:r>
            <a:r>
              <a:rPr lang="en-US" altLang="zh-CN" dirty="0"/>
              <a:t>print </a:t>
            </a:r>
            <a:r>
              <a:rPr lang="zh-CN" altLang="en-US" dirty="0"/>
              <a:t>函数</a:t>
            </a:r>
          </a:p>
          <a:p>
            <a:pPr marL="457200" lvl="1" indent="0">
              <a:buNone/>
            </a:pPr>
            <a:r>
              <a:rPr lang="en-US" altLang="zh-CN" dirty="0"/>
              <a:t>print(</a:t>
            </a:r>
            <a:r>
              <a:rPr lang="en-US" altLang="zh-CN" dirty="0" err="1"/>
              <a:t>qq_number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print(</a:t>
            </a:r>
            <a:r>
              <a:rPr lang="en-US" altLang="zh-CN" dirty="0" err="1"/>
              <a:t>qq_password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使用解释器执行，如果要输出变量的内容，必须要要使用 </a:t>
            </a:r>
            <a:r>
              <a:rPr lang="en-US" altLang="zh-CN" dirty="0"/>
              <a:t>print </a:t>
            </a:r>
            <a:r>
              <a:rPr lang="zh-CN" altLang="en-US" dirty="0"/>
              <a:t>函数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442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35854-492F-4EBF-A079-3620970B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变量演练 </a:t>
            </a:r>
            <a:r>
              <a:rPr lang="en-US" altLang="zh-CN" dirty="0"/>
              <a:t>3 —— </a:t>
            </a:r>
            <a:r>
              <a:rPr lang="zh-CN" altLang="en-US" dirty="0"/>
              <a:t>超市买苹果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D4C26-4868-4880-9861-2D0E7FF09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需求</a:t>
            </a:r>
          </a:p>
          <a:p>
            <a:r>
              <a:rPr lang="zh-CN" altLang="en-US" dirty="0"/>
              <a:t>苹果的价格是 </a:t>
            </a:r>
            <a:r>
              <a:rPr lang="en-US" altLang="zh-CN" dirty="0"/>
              <a:t>8.5 </a:t>
            </a:r>
            <a:r>
              <a:rPr lang="zh-CN" altLang="en-US" dirty="0"/>
              <a:t>元</a:t>
            </a:r>
            <a:r>
              <a:rPr lang="en-US" altLang="zh-CN" dirty="0"/>
              <a:t>/</a:t>
            </a:r>
            <a:r>
              <a:rPr lang="zh-CN" altLang="en-US" dirty="0"/>
              <a:t>斤</a:t>
            </a:r>
          </a:p>
          <a:p>
            <a:r>
              <a:rPr lang="zh-CN" altLang="en-US" dirty="0"/>
              <a:t>买了 </a:t>
            </a:r>
            <a:r>
              <a:rPr lang="en-US" altLang="zh-CN" dirty="0"/>
              <a:t>7.5 </a:t>
            </a:r>
            <a:r>
              <a:rPr lang="zh-CN" altLang="en-US" dirty="0"/>
              <a:t>斤 苹果</a:t>
            </a:r>
          </a:p>
          <a:p>
            <a:r>
              <a:rPr lang="zh-CN" altLang="en-US" dirty="0"/>
              <a:t>计算付款金额</a:t>
            </a:r>
          </a:p>
          <a:p>
            <a:pPr marL="914400" lvl="2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定义苹果价格变量</a:t>
            </a:r>
          </a:p>
          <a:p>
            <a:pPr marL="914400" lvl="2" indent="0">
              <a:buNone/>
            </a:pPr>
            <a:r>
              <a:rPr lang="en-US" altLang="zh-CN" dirty="0"/>
              <a:t>price = 8.5</a:t>
            </a:r>
          </a:p>
          <a:p>
            <a:pPr marL="914400" lvl="2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定义购买重量</a:t>
            </a:r>
          </a:p>
          <a:p>
            <a:pPr marL="914400" lvl="2" indent="0">
              <a:buNone/>
            </a:pPr>
            <a:r>
              <a:rPr lang="en-US" altLang="zh-CN" dirty="0"/>
              <a:t>weight = 7.5</a:t>
            </a:r>
          </a:p>
          <a:p>
            <a:pPr marL="914400" lvl="2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计算金额</a:t>
            </a:r>
          </a:p>
          <a:p>
            <a:pPr marL="914400" lvl="2" indent="0">
              <a:buNone/>
            </a:pPr>
            <a:r>
              <a:rPr lang="en-US" altLang="zh-CN" dirty="0"/>
              <a:t>money = price * weight</a:t>
            </a:r>
          </a:p>
          <a:p>
            <a:pPr marL="914400" lvl="2" indent="0">
              <a:buNone/>
            </a:pPr>
            <a:r>
              <a:rPr lang="en-US" altLang="zh-CN" dirty="0"/>
              <a:t>print(money)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D0CBB5C-9542-402D-92EB-B7B52DB48C7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973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DC48C-9E0F-4B99-AF54-C3025758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46422-6CE3-47F7-89E7-B615E56FF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如果只要买苹果，就返 </a:t>
            </a:r>
            <a:r>
              <a:rPr lang="en-US" altLang="zh-CN" dirty="0"/>
              <a:t>5 </a:t>
            </a:r>
            <a:r>
              <a:rPr lang="zh-CN" altLang="en-US" dirty="0"/>
              <a:t>块钱</a:t>
            </a:r>
          </a:p>
          <a:p>
            <a:r>
              <a:rPr lang="zh-CN" altLang="en-US" dirty="0"/>
              <a:t>请重新计算购买金额</a:t>
            </a:r>
          </a:p>
          <a:p>
            <a:pPr marL="914400" lvl="2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定义苹果价格变量</a:t>
            </a:r>
          </a:p>
          <a:p>
            <a:pPr marL="914400" lvl="2" indent="0">
              <a:buNone/>
            </a:pPr>
            <a:r>
              <a:rPr lang="en-US" altLang="zh-CN" dirty="0"/>
              <a:t>price = 8.5</a:t>
            </a:r>
          </a:p>
          <a:p>
            <a:pPr marL="914400" lvl="2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定义购买重量</a:t>
            </a:r>
          </a:p>
          <a:p>
            <a:pPr marL="914400" lvl="2" indent="0">
              <a:buNone/>
            </a:pPr>
            <a:r>
              <a:rPr lang="en-US" altLang="zh-CN" dirty="0"/>
              <a:t>weight = 7.5</a:t>
            </a:r>
          </a:p>
          <a:p>
            <a:pPr marL="914400" lvl="2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计算金额</a:t>
            </a:r>
          </a:p>
          <a:p>
            <a:pPr marL="914400" lvl="2" indent="0">
              <a:buNone/>
            </a:pPr>
            <a:r>
              <a:rPr lang="en-US" altLang="zh-CN" dirty="0"/>
              <a:t>money = price * weight</a:t>
            </a:r>
          </a:p>
          <a:p>
            <a:pPr marL="914400" lvl="2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只要买苹果就返 </a:t>
            </a:r>
            <a:r>
              <a:rPr lang="en-US" altLang="zh-CN" dirty="0"/>
              <a:t>5 </a:t>
            </a:r>
            <a:r>
              <a:rPr lang="zh-CN" altLang="en-US" dirty="0"/>
              <a:t>元</a:t>
            </a:r>
          </a:p>
          <a:p>
            <a:pPr marL="914400" lvl="2" indent="0">
              <a:buNone/>
            </a:pPr>
            <a:r>
              <a:rPr lang="en-US" altLang="zh-CN" dirty="0"/>
              <a:t>money = money - 5</a:t>
            </a:r>
          </a:p>
          <a:p>
            <a:pPr marL="914400" lvl="2" indent="0">
              <a:buNone/>
            </a:pPr>
            <a:r>
              <a:rPr lang="en-US" altLang="zh-CN" dirty="0"/>
              <a:t>print(money)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25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55F4A-469A-4EC0-936C-5227C943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程序设计基础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BBB1F-C236-4EA3-8C90-9A3240BC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认识 </a:t>
            </a:r>
            <a:r>
              <a:rPr lang="en-US" altLang="zh-CN" b="1" dirty="0"/>
              <a:t>Python</a:t>
            </a:r>
          </a:p>
          <a:p>
            <a:r>
              <a:rPr lang="en-US" altLang="zh-CN" b="1" dirty="0"/>
              <a:t>Python</a:t>
            </a:r>
            <a:r>
              <a:rPr lang="zh-CN" altLang="en-US" b="1" dirty="0"/>
              <a:t>程序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注释与变量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数字数据类型及其运算</a:t>
            </a:r>
            <a:endParaRPr lang="en-US" altLang="zh-CN" b="1" dirty="0"/>
          </a:p>
          <a:p>
            <a:r>
              <a:rPr lang="zh-CN" altLang="en-US" b="1" dirty="0"/>
              <a:t>流控制与判断语句</a:t>
            </a:r>
            <a:endParaRPr lang="en-US" altLang="zh-CN" b="1" dirty="0"/>
          </a:p>
          <a:p>
            <a:r>
              <a:rPr lang="zh-CN" altLang="en-US" b="1" dirty="0"/>
              <a:t>循环与异常</a:t>
            </a:r>
            <a:endParaRPr lang="en-US" altLang="zh-CN" b="1" dirty="0"/>
          </a:p>
          <a:p>
            <a:r>
              <a:rPr lang="zh-CN" altLang="en-US" b="1" dirty="0"/>
              <a:t>字符串</a:t>
            </a:r>
            <a:endParaRPr lang="en-US" altLang="zh-CN" b="1" dirty="0"/>
          </a:p>
          <a:p>
            <a:r>
              <a:rPr lang="zh-CN" altLang="en-US" b="1" dirty="0"/>
              <a:t>高级数据类型</a:t>
            </a:r>
            <a:endParaRPr lang="en-US" altLang="zh-CN" b="1" dirty="0"/>
          </a:p>
          <a:p>
            <a:r>
              <a:rPr lang="zh-CN" altLang="en-US" b="1" dirty="0"/>
              <a:t>函数与模块</a:t>
            </a:r>
            <a:endParaRPr lang="en-US" altLang="zh-CN" b="1" dirty="0"/>
          </a:p>
          <a:p>
            <a:r>
              <a:rPr lang="zh-CN" altLang="en-US" b="1" dirty="0"/>
              <a:t>文件与数据处理</a:t>
            </a:r>
            <a:endParaRPr lang="en-US" altLang="zh-CN" b="1" dirty="0"/>
          </a:p>
          <a:p>
            <a:r>
              <a:rPr lang="zh-CN" altLang="en-US" b="1" dirty="0"/>
              <a:t>综合应用 </a:t>
            </a:r>
            <a:r>
              <a:rPr lang="en-US" altLang="zh-CN" b="1" dirty="0"/>
              <a:t>—— </a:t>
            </a:r>
            <a:r>
              <a:rPr lang="zh-CN" altLang="en-US" b="1" dirty="0"/>
              <a:t>信息管理系统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715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E6451-314D-4A63-B473-153B8C32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11867-DEAB-481E-824F-151D3DE29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上述代码中，一共定义有几个变量？</a:t>
            </a:r>
          </a:p>
          <a:p>
            <a:pPr lvl="3"/>
            <a:r>
              <a:rPr lang="zh-CN" altLang="en-US" dirty="0"/>
              <a:t>三个：</a:t>
            </a:r>
            <a:r>
              <a:rPr lang="en-US" altLang="zh-CN" dirty="0"/>
              <a:t>price</a:t>
            </a:r>
            <a:r>
              <a:rPr lang="zh-CN" altLang="en-US" dirty="0"/>
              <a:t>／</a:t>
            </a:r>
            <a:r>
              <a:rPr lang="en-US" altLang="zh-CN" dirty="0"/>
              <a:t>weight</a:t>
            </a:r>
            <a:r>
              <a:rPr lang="zh-CN" altLang="en-US" dirty="0"/>
              <a:t>／</a:t>
            </a:r>
            <a:r>
              <a:rPr lang="en-US" altLang="zh-CN" dirty="0"/>
              <a:t>money</a:t>
            </a:r>
          </a:p>
          <a:p>
            <a:r>
              <a:rPr lang="en-US" altLang="zh-CN" dirty="0"/>
              <a:t>money = money - 5 </a:t>
            </a:r>
            <a:r>
              <a:rPr lang="zh-CN" altLang="en-US" dirty="0"/>
              <a:t>是在定义新的变量还是在使用变量？</a:t>
            </a:r>
          </a:p>
          <a:p>
            <a:pPr lvl="3"/>
            <a:r>
              <a:rPr lang="zh-CN" altLang="en-US" dirty="0"/>
              <a:t>直接使用之前已经定义的变量</a:t>
            </a:r>
          </a:p>
          <a:p>
            <a:pPr lvl="3"/>
            <a:r>
              <a:rPr lang="zh-CN" altLang="en-US" dirty="0"/>
              <a:t>变量名 只有在 第一次出现 才是 定义变量</a:t>
            </a:r>
          </a:p>
          <a:p>
            <a:pPr lvl="3"/>
            <a:r>
              <a:rPr lang="zh-CN" altLang="en-US" dirty="0"/>
              <a:t>变量名 再次出现，不是定义变量，而是直接使用之前定义过的变量</a:t>
            </a:r>
          </a:p>
          <a:p>
            <a:r>
              <a:rPr lang="zh-CN" altLang="en-US" dirty="0"/>
              <a:t>在程序开发中，可以修改之前定义变量中保存的值吗？</a:t>
            </a:r>
          </a:p>
          <a:p>
            <a:pPr lvl="3"/>
            <a:r>
              <a:rPr lang="zh-CN" altLang="en-US" dirty="0"/>
              <a:t>可以</a:t>
            </a:r>
          </a:p>
          <a:p>
            <a:pPr lvl="3"/>
            <a:r>
              <a:rPr lang="zh-CN" altLang="en-US" dirty="0"/>
              <a:t>变量中存储的值，就是可以 变 的</a:t>
            </a:r>
          </a:p>
        </p:txBody>
      </p:sp>
    </p:spTree>
    <p:extLst>
      <p:ext uri="{BB962C8B-B14F-4D97-AF65-F5344CB8AC3E}">
        <p14:creationId xmlns:p14="http://schemas.microsoft.com/office/powerpoint/2010/main" val="2501920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8761C-7415-413C-9062-4620258A4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变量的类型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D60647-9CF9-439B-B945-DC85824718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915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7200D-800B-4074-8499-0F410572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80F92-67BA-4ECE-B86A-5C556FE56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/>
              <a:t>在内存中创建一个变量，会包括：</a:t>
            </a:r>
          </a:p>
          <a:p>
            <a:pPr lvl="1"/>
            <a:r>
              <a:rPr lang="zh-CN" altLang="en-US" sz="3200" dirty="0"/>
              <a:t>变量的名称</a:t>
            </a:r>
          </a:p>
          <a:p>
            <a:pPr lvl="1"/>
            <a:r>
              <a:rPr lang="zh-CN" altLang="en-US" sz="3200" dirty="0"/>
              <a:t>变量保存的数据</a:t>
            </a:r>
          </a:p>
          <a:p>
            <a:pPr lvl="1"/>
            <a:r>
              <a:rPr lang="zh-CN" altLang="en-US" sz="3200" dirty="0"/>
              <a:t>变量存储数据的类型</a:t>
            </a:r>
          </a:p>
          <a:p>
            <a:pPr lvl="1"/>
            <a:r>
              <a:rPr lang="zh-CN" altLang="en-US" sz="3200" dirty="0"/>
              <a:t>变量的地址（标示）</a:t>
            </a:r>
          </a:p>
          <a:p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8C42B1E-B8E6-49A0-B04B-7F2D9A977C3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896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F1E1B-85E4-4CB8-B75C-3DE0076C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变量类型的演练 </a:t>
            </a:r>
            <a:r>
              <a:rPr lang="en-US" altLang="zh-CN" dirty="0"/>
              <a:t>—— </a:t>
            </a:r>
            <a:r>
              <a:rPr lang="zh-CN" altLang="en-US" dirty="0"/>
              <a:t>个人信息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2C5B9-B204-4BA1-93FB-F45066831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需求</a:t>
            </a:r>
          </a:p>
          <a:p>
            <a:pPr marL="0" indent="0">
              <a:buNone/>
            </a:pPr>
            <a:r>
              <a:rPr lang="zh-CN" altLang="en-US" dirty="0"/>
              <a:t>定义变量保存小明的个人信息</a:t>
            </a:r>
          </a:p>
          <a:p>
            <a:pPr lvl="1"/>
            <a:r>
              <a:rPr lang="zh-CN" altLang="en-US" dirty="0"/>
              <a:t>姓名：小明</a:t>
            </a:r>
          </a:p>
          <a:p>
            <a:pPr lvl="1"/>
            <a:r>
              <a:rPr lang="zh-CN" altLang="en-US" dirty="0"/>
              <a:t>年龄：</a:t>
            </a:r>
            <a:r>
              <a:rPr lang="en-US" altLang="zh-CN" dirty="0"/>
              <a:t>18 </a:t>
            </a:r>
            <a:r>
              <a:rPr lang="zh-CN" altLang="en-US" dirty="0"/>
              <a:t>岁</a:t>
            </a:r>
          </a:p>
          <a:p>
            <a:pPr lvl="1"/>
            <a:r>
              <a:rPr lang="zh-CN" altLang="en-US" dirty="0"/>
              <a:t>性别：是男生</a:t>
            </a:r>
          </a:p>
          <a:p>
            <a:pPr lvl="1"/>
            <a:r>
              <a:rPr lang="zh-CN" altLang="en-US" dirty="0"/>
              <a:t>身高：</a:t>
            </a:r>
            <a:r>
              <a:rPr lang="en-US" altLang="zh-CN" dirty="0"/>
              <a:t>1.75 </a:t>
            </a:r>
            <a:r>
              <a:rPr lang="zh-CN" altLang="en-US" dirty="0"/>
              <a:t>米</a:t>
            </a:r>
          </a:p>
          <a:p>
            <a:pPr lvl="1"/>
            <a:r>
              <a:rPr lang="zh-CN" altLang="en-US" dirty="0"/>
              <a:t>体重：</a:t>
            </a:r>
            <a:r>
              <a:rPr lang="en-US" altLang="zh-CN" dirty="0"/>
              <a:t>75.0 </a:t>
            </a:r>
            <a:r>
              <a:rPr lang="zh-CN" altLang="en-US" dirty="0"/>
              <a:t>公斤</a:t>
            </a:r>
          </a:p>
          <a:p>
            <a:r>
              <a:rPr lang="zh-CN" altLang="en-US" dirty="0"/>
              <a:t>利用 单步调试 确认变量中保存数据的类型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953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CD4CE-8C98-4457-A687-04B7DFB2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79797-85AA-4E78-972A-65AB7866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在演练中，一共有几种数据类型？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/>
              <a:t>4 </a:t>
            </a:r>
            <a:r>
              <a:rPr lang="zh-CN" altLang="en-US" dirty="0"/>
              <a:t>种</a:t>
            </a:r>
          </a:p>
          <a:p>
            <a:pPr lvl="2"/>
            <a:r>
              <a:rPr lang="en-US" altLang="zh-CN" dirty="0"/>
              <a:t>str —— </a:t>
            </a:r>
            <a:r>
              <a:rPr lang="zh-CN" altLang="en-US" dirty="0"/>
              <a:t>字符串</a:t>
            </a:r>
          </a:p>
          <a:p>
            <a:pPr lvl="2"/>
            <a:r>
              <a:rPr lang="en-US" altLang="zh-CN" dirty="0"/>
              <a:t>bool —— </a:t>
            </a:r>
            <a:r>
              <a:rPr lang="zh-CN" altLang="en-US" dirty="0"/>
              <a:t>布尔（真假）</a:t>
            </a:r>
          </a:p>
          <a:p>
            <a:pPr lvl="2"/>
            <a:r>
              <a:rPr lang="en-US" altLang="zh-CN" dirty="0"/>
              <a:t>int —— </a:t>
            </a:r>
            <a:r>
              <a:rPr lang="zh-CN" altLang="en-US" dirty="0"/>
              <a:t>整数</a:t>
            </a:r>
          </a:p>
          <a:p>
            <a:pPr lvl="2"/>
            <a:r>
              <a:rPr lang="en-US" altLang="zh-CN" dirty="0"/>
              <a:t>float —— </a:t>
            </a:r>
            <a:r>
              <a:rPr lang="zh-CN" altLang="en-US" dirty="0"/>
              <a:t>浮点数（小数）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中定义变量时需要指定类型吗？</a:t>
            </a:r>
          </a:p>
          <a:p>
            <a:pPr lvl="2"/>
            <a:r>
              <a:rPr lang="zh-CN" altLang="en-US" dirty="0"/>
              <a:t>不需要</a:t>
            </a:r>
          </a:p>
          <a:p>
            <a:pPr lvl="2"/>
            <a:r>
              <a:rPr lang="en-US" altLang="zh-CN" dirty="0"/>
              <a:t>Python </a:t>
            </a:r>
            <a:r>
              <a:rPr lang="zh-CN" altLang="en-US" dirty="0"/>
              <a:t>可以根据 </a:t>
            </a:r>
            <a:r>
              <a:rPr lang="en-US" altLang="zh-CN" dirty="0"/>
              <a:t>= </a:t>
            </a:r>
            <a:r>
              <a:rPr lang="zh-CN" altLang="en-US" dirty="0"/>
              <a:t>等号右侧的值，自动推导出变量中存储数据的类型</a:t>
            </a:r>
          </a:p>
          <a:p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7876D03-6DEC-4A3E-AC5D-F98218C583E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228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FAF61-039F-498C-A640-CE1A8BA4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AB14F-CF94-466E-87AC-4810AC05E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中定义变量是 不需要指定类型（在其他很多高级语言中都需要）</a:t>
            </a:r>
          </a:p>
          <a:p>
            <a:r>
              <a:rPr lang="zh-CN" altLang="en-US" dirty="0"/>
              <a:t>数据类型可以分为 数字型 和 非数字型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数字型</a:t>
            </a:r>
          </a:p>
          <a:p>
            <a:pPr lvl="1"/>
            <a:r>
              <a:rPr lang="zh-CN" altLang="en-US" dirty="0"/>
              <a:t>整型 </a:t>
            </a:r>
            <a:r>
              <a:rPr lang="en-US" altLang="zh-CN" dirty="0"/>
              <a:t>(int)</a:t>
            </a:r>
          </a:p>
          <a:p>
            <a:pPr lvl="1"/>
            <a:r>
              <a:rPr lang="zh-CN" altLang="en-US" dirty="0"/>
              <a:t>浮点型（</a:t>
            </a:r>
            <a:r>
              <a:rPr lang="en-US" altLang="zh-CN" dirty="0"/>
              <a:t>float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布尔型（</a:t>
            </a:r>
            <a:r>
              <a:rPr lang="en-US" altLang="zh-CN" dirty="0"/>
              <a:t>bool</a:t>
            </a:r>
            <a:r>
              <a:rPr lang="zh-CN" altLang="en-US" dirty="0"/>
              <a:t>） </a:t>
            </a:r>
          </a:p>
          <a:p>
            <a:pPr lvl="2"/>
            <a:r>
              <a:rPr lang="zh-CN" altLang="en-US" dirty="0"/>
              <a:t>真 </a:t>
            </a:r>
            <a:r>
              <a:rPr lang="en-US" altLang="zh-CN" dirty="0"/>
              <a:t>True </a:t>
            </a:r>
            <a:r>
              <a:rPr lang="zh-CN" altLang="en-US" dirty="0"/>
              <a:t>非 </a:t>
            </a:r>
            <a:r>
              <a:rPr lang="en-US" altLang="zh-CN" dirty="0"/>
              <a:t>0 </a:t>
            </a:r>
            <a:r>
              <a:rPr lang="zh-CN" altLang="en-US" dirty="0"/>
              <a:t>数 </a:t>
            </a:r>
            <a:r>
              <a:rPr lang="en-US" altLang="zh-CN" dirty="0"/>
              <a:t>—— </a:t>
            </a:r>
            <a:r>
              <a:rPr lang="zh-CN" altLang="en-US" dirty="0"/>
              <a:t>非零即真</a:t>
            </a:r>
          </a:p>
          <a:p>
            <a:pPr lvl="2"/>
            <a:r>
              <a:rPr lang="zh-CN" altLang="en-US" dirty="0"/>
              <a:t>假 </a:t>
            </a:r>
            <a:r>
              <a:rPr lang="en-US" altLang="zh-CN" dirty="0"/>
              <a:t>False 0</a:t>
            </a:r>
          </a:p>
          <a:p>
            <a:pPr lvl="1"/>
            <a:r>
              <a:rPr lang="zh-CN" altLang="en-US" dirty="0"/>
              <a:t>复数型 </a:t>
            </a:r>
            <a:r>
              <a:rPr lang="en-US" altLang="zh-CN" dirty="0"/>
              <a:t>(complex)</a:t>
            </a:r>
          </a:p>
          <a:p>
            <a:pPr marL="457200" lvl="1" indent="0">
              <a:buNone/>
            </a:pPr>
            <a:r>
              <a:rPr lang="zh-CN" altLang="en-US" dirty="0"/>
              <a:t>主要用于科学计算，例如：平面场问题、波动问题、电感电容等问题</a:t>
            </a:r>
          </a:p>
        </p:txBody>
      </p:sp>
    </p:spTree>
    <p:extLst>
      <p:ext uri="{BB962C8B-B14F-4D97-AF65-F5344CB8AC3E}">
        <p14:creationId xmlns:p14="http://schemas.microsoft.com/office/powerpoint/2010/main" val="2724770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52220-02BF-47F1-B06B-7DB3554F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B418D-48E6-46D8-B6F9-494923D9B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/>
              <a:t>非数字型</a:t>
            </a:r>
          </a:p>
          <a:p>
            <a:pPr lvl="1"/>
            <a:r>
              <a:rPr lang="zh-CN" altLang="en-US" sz="3200" dirty="0"/>
              <a:t>字符串</a:t>
            </a:r>
          </a:p>
          <a:p>
            <a:pPr lvl="1"/>
            <a:r>
              <a:rPr lang="zh-CN" altLang="en-US" sz="3200" dirty="0"/>
              <a:t>列表</a:t>
            </a:r>
          </a:p>
          <a:p>
            <a:pPr lvl="1"/>
            <a:r>
              <a:rPr lang="zh-CN" altLang="en-US" sz="3200" dirty="0"/>
              <a:t>元组</a:t>
            </a:r>
            <a:endParaRPr lang="en-US" altLang="zh-CN" sz="3200" dirty="0"/>
          </a:p>
          <a:p>
            <a:pPr lvl="1"/>
            <a:r>
              <a:rPr lang="zh-CN" altLang="en-US" sz="3200" dirty="0"/>
              <a:t>集合</a:t>
            </a:r>
          </a:p>
          <a:p>
            <a:pPr lvl="1"/>
            <a:r>
              <a:rPr lang="zh-CN" altLang="en-US" sz="3200" dirty="0"/>
              <a:t>字典</a:t>
            </a:r>
          </a:p>
          <a:p>
            <a:r>
              <a:rPr lang="zh-CN" altLang="en-US" sz="3200" dirty="0"/>
              <a:t>使用 </a:t>
            </a:r>
            <a:r>
              <a:rPr lang="en-US" altLang="zh-CN" sz="3200" dirty="0"/>
              <a:t>type </a:t>
            </a:r>
            <a:r>
              <a:rPr lang="zh-CN" altLang="en-US" sz="3200" dirty="0"/>
              <a:t>函数可以查看一个变量的类型</a:t>
            </a:r>
          </a:p>
          <a:p>
            <a:pPr lvl="1"/>
            <a:r>
              <a:rPr lang="en-US" altLang="zh-CN" sz="3200" dirty="0"/>
              <a:t>In [1]: type(name)</a:t>
            </a:r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2136ED4-FC97-4131-8E78-2497680F837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56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A8F03-A4BC-4266-9629-7C486A85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不同类型变量之间的计算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AC78B3-E477-4C42-BDDB-53D3D2107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1) </a:t>
            </a:r>
            <a:r>
              <a:rPr lang="zh-CN" altLang="en-US" dirty="0"/>
              <a:t>数字型变量 之间可以直接计算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中，两个数字型变量是可以直接进行 算数运算的</a:t>
            </a:r>
          </a:p>
          <a:p>
            <a:pPr lvl="2"/>
            <a:r>
              <a:rPr lang="zh-CN" altLang="en-US" dirty="0"/>
              <a:t>如果变量是 </a:t>
            </a:r>
            <a:r>
              <a:rPr lang="en-US" altLang="zh-CN" dirty="0"/>
              <a:t>bool </a:t>
            </a:r>
            <a:r>
              <a:rPr lang="zh-CN" altLang="en-US" dirty="0"/>
              <a:t>型，在计算时</a:t>
            </a:r>
          </a:p>
          <a:p>
            <a:pPr lvl="2"/>
            <a:r>
              <a:rPr lang="en-US" altLang="zh-CN" dirty="0"/>
              <a:t>True </a:t>
            </a:r>
            <a:r>
              <a:rPr lang="zh-CN" altLang="en-US" dirty="0"/>
              <a:t>对应的数字是 </a:t>
            </a:r>
            <a:r>
              <a:rPr lang="en-US" altLang="zh-CN" dirty="0"/>
              <a:t>1</a:t>
            </a:r>
          </a:p>
          <a:p>
            <a:pPr lvl="2"/>
            <a:r>
              <a:rPr lang="en-US" altLang="zh-CN" dirty="0"/>
              <a:t>False </a:t>
            </a:r>
            <a:r>
              <a:rPr lang="zh-CN" altLang="en-US" dirty="0"/>
              <a:t>对应的数字是 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演练步骤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定义整数 </a:t>
            </a:r>
            <a:r>
              <a:rPr lang="en-US" altLang="zh-CN" dirty="0" err="1"/>
              <a:t>i</a:t>
            </a:r>
            <a:r>
              <a:rPr lang="en-US" altLang="zh-CN" dirty="0"/>
              <a:t> = 10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定义浮点数 </a:t>
            </a:r>
            <a:r>
              <a:rPr lang="en-US" altLang="zh-CN" dirty="0"/>
              <a:t>f = 10.5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定义布尔型 </a:t>
            </a:r>
            <a:r>
              <a:rPr lang="en-US" altLang="zh-CN" dirty="0"/>
              <a:t>b = True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在 </a:t>
            </a:r>
            <a:r>
              <a:rPr lang="en-US" altLang="zh-CN" dirty="0" err="1"/>
              <a:t>iPython</a:t>
            </a:r>
            <a:r>
              <a:rPr lang="zh-CN" altLang="en-US" dirty="0"/>
              <a:t>或者</a:t>
            </a:r>
            <a:r>
              <a:rPr lang="en-US" altLang="zh-CN" dirty="0" err="1"/>
              <a:t>Jupyter</a:t>
            </a:r>
            <a:r>
              <a:rPr lang="en-US" altLang="zh-CN" dirty="0"/>
              <a:t> </a:t>
            </a:r>
            <a:r>
              <a:rPr lang="zh-CN" altLang="en-US" dirty="0"/>
              <a:t>中，使用上述三个变量相互进行算术运算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628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DB958-4976-4B88-8B8C-013FA568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字符串拼接和重复拼接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6E92F-6F01-41C1-92DD-7E9077F5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中，字符串之间可以使用 </a:t>
            </a:r>
            <a:r>
              <a:rPr lang="en-US" altLang="zh-CN" dirty="0"/>
              <a:t>+ </a:t>
            </a:r>
            <a:r>
              <a:rPr lang="zh-CN" altLang="en-US" dirty="0"/>
              <a:t>拼接生成新的字符串</a:t>
            </a:r>
          </a:p>
          <a:p>
            <a:pPr lvl="2"/>
            <a:r>
              <a:rPr lang="en-US" altLang="zh-CN" dirty="0"/>
              <a:t>In [1]: </a:t>
            </a:r>
            <a:r>
              <a:rPr lang="en-US" altLang="zh-CN" dirty="0" err="1"/>
              <a:t>first_name</a:t>
            </a:r>
            <a:r>
              <a:rPr lang="en-US" altLang="zh-CN" dirty="0"/>
              <a:t> = "</a:t>
            </a:r>
            <a:r>
              <a:rPr lang="zh-CN" altLang="en-US" dirty="0"/>
              <a:t>三</a:t>
            </a:r>
            <a:r>
              <a:rPr lang="en-US" altLang="zh-CN" dirty="0"/>
              <a:t>"</a:t>
            </a:r>
          </a:p>
          <a:p>
            <a:pPr lvl="2"/>
            <a:r>
              <a:rPr lang="en-US" altLang="zh-CN" dirty="0"/>
              <a:t>In [2]: </a:t>
            </a:r>
            <a:r>
              <a:rPr lang="en-US" altLang="zh-CN" dirty="0" err="1"/>
              <a:t>last_name</a:t>
            </a:r>
            <a:r>
              <a:rPr lang="en-US" altLang="zh-CN" dirty="0"/>
              <a:t> = "</a:t>
            </a:r>
            <a:r>
              <a:rPr lang="zh-CN" altLang="en-US" dirty="0"/>
              <a:t>张</a:t>
            </a:r>
            <a:r>
              <a:rPr lang="en-US" altLang="zh-CN" dirty="0"/>
              <a:t>"</a:t>
            </a:r>
          </a:p>
          <a:p>
            <a:pPr lvl="2"/>
            <a:r>
              <a:rPr lang="en-US" altLang="zh-CN" dirty="0"/>
              <a:t>In [3]: </a:t>
            </a:r>
            <a:r>
              <a:rPr lang="en-US" altLang="zh-CN" dirty="0" err="1"/>
              <a:t>first_name</a:t>
            </a:r>
            <a:r>
              <a:rPr lang="en-US" altLang="zh-CN" dirty="0"/>
              <a:t> + </a:t>
            </a:r>
            <a:r>
              <a:rPr lang="en-US" altLang="zh-CN" dirty="0" err="1"/>
              <a:t>last_name</a:t>
            </a:r>
            <a:endParaRPr lang="en-US" altLang="zh-CN" dirty="0"/>
          </a:p>
          <a:p>
            <a:pPr lvl="2"/>
            <a:r>
              <a:rPr lang="en-US" altLang="zh-CN" dirty="0"/>
              <a:t>Out[3]: '</a:t>
            </a:r>
            <a:r>
              <a:rPr lang="zh-CN" altLang="en-US" dirty="0"/>
              <a:t>三张</a:t>
            </a:r>
            <a:r>
              <a:rPr lang="en-US" altLang="zh-CN" dirty="0"/>
              <a:t>'</a:t>
            </a:r>
            <a:endParaRPr lang="zh-CN" altLang="en-US" dirty="0"/>
          </a:p>
          <a:p>
            <a:r>
              <a:rPr lang="zh-CN" altLang="en-US" dirty="0"/>
              <a:t>字符串变量 可以和 整数 使用 * 重复拼接相同的字符串</a:t>
            </a:r>
          </a:p>
          <a:p>
            <a:pPr lvl="2"/>
            <a:r>
              <a:rPr lang="en-US" altLang="zh-CN" dirty="0"/>
              <a:t>In [1]: "-" * 50</a:t>
            </a:r>
          </a:p>
          <a:p>
            <a:pPr lvl="2"/>
            <a:r>
              <a:rPr lang="en-US" altLang="zh-CN" dirty="0"/>
              <a:t>Out[1]: '--------------------------------------------------'</a:t>
            </a:r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5430CEBE-5E9C-4546-8C44-BE5EC8DB264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7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EB73D-A5BD-4C0A-94BF-A6AC73C7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字型变量和 字符串之间 不能进行其他计算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E75F8-4CF0-4342-AA7E-26B0B8C9A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800" dirty="0"/>
              <a:t>In [1]: </a:t>
            </a:r>
            <a:r>
              <a:rPr lang="en-US" altLang="zh-CN" sz="2800" dirty="0" err="1"/>
              <a:t>first_name</a:t>
            </a:r>
            <a:r>
              <a:rPr lang="en-US" altLang="zh-CN" sz="2800" dirty="0"/>
              <a:t> = "</a:t>
            </a:r>
            <a:r>
              <a:rPr lang="en-US" altLang="zh-CN" sz="2800" dirty="0" err="1"/>
              <a:t>zhang</a:t>
            </a:r>
            <a:r>
              <a:rPr lang="en-US" altLang="zh-CN" sz="2800" dirty="0"/>
              <a:t>"</a:t>
            </a:r>
          </a:p>
          <a:p>
            <a:pPr marL="457200" lvl="1" indent="0">
              <a:buNone/>
            </a:pPr>
            <a:r>
              <a:rPr lang="en-US" altLang="zh-CN" sz="2800" dirty="0"/>
              <a:t>In [2]: x = 10</a:t>
            </a:r>
          </a:p>
          <a:p>
            <a:pPr marL="457200" lvl="1" indent="0">
              <a:buNone/>
            </a:pPr>
            <a:r>
              <a:rPr lang="en-US" altLang="zh-CN" sz="2800" dirty="0"/>
              <a:t>In [3]: x + </a:t>
            </a:r>
            <a:r>
              <a:rPr lang="en-US" altLang="zh-CN" sz="2800" dirty="0" err="1"/>
              <a:t>first_name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----------------------------------------------------</a:t>
            </a:r>
          </a:p>
          <a:p>
            <a:pPr marL="457200" lvl="1" indent="0">
              <a:buNone/>
            </a:pPr>
            <a:r>
              <a:rPr lang="en-US" altLang="zh-CN" sz="2800" dirty="0" err="1"/>
              <a:t>TypeError</a:t>
            </a:r>
            <a:r>
              <a:rPr lang="en-US" altLang="zh-CN" sz="2800" dirty="0"/>
              <a:t>: unsupported operand type(s) for +: 'int' and 'str'</a:t>
            </a:r>
          </a:p>
          <a:p>
            <a:pPr marL="457200" lvl="1" indent="0">
              <a:buNone/>
            </a:pPr>
            <a:r>
              <a:rPr lang="zh-CN" altLang="en-US" sz="2800" dirty="0"/>
              <a:t>类型错误：</a:t>
            </a:r>
            <a:r>
              <a:rPr lang="en-US" altLang="zh-CN" sz="2800" dirty="0"/>
              <a:t>`+` </a:t>
            </a:r>
            <a:r>
              <a:rPr lang="zh-CN" altLang="en-US" sz="2800" dirty="0"/>
              <a:t>不支持的操作类型：</a:t>
            </a:r>
            <a:r>
              <a:rPr lang="en-US" altLang="zh-CN" sz="2800" dirty="0"/>
              <a:t>`int` </a:t>
            </a:r>
            <a:r>
              <a:rPr lang="zh-CN" altLang="en-US" sz="2800" dirty="0"/>
              <a:t>和 </a:t>
            </a:r>
            <a:r>
              <a:rPr lang="en-US" altLang="zh-CN" sz="2800" dirty="0"/>
              <a:t>`str`</a:t>
            </a:r>
            <a:endParaRPr lang="zh-CN" altLang="en-US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2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1449F-2A89-4F9A-8409-4624677CA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  </a:t>
            </a:r>
            <a:r>
              <a:rPr lang="zh-CN" altLang="en-US" dirty="0"/>
              <a:t>注释与变量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2952F2-8E61-4336-84ED-CE41E451E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719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8761C-7415-413C-9062-4620258A4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变量的输入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D60647-9CF9-439B-B945-DC85824718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820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3E72F-965D-438A-A964-FD158066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变量的输入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F02227-7519-443F-8D21-A7A3B1F7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 </a:t>
            </a:r>
            <a:r>
              <a:rPr lang="zh-CN" altLang="en-US" b="1" dirty="0"/>
              <a:t>输入</a:t>
            </a:r>
            <a:r>
              <a:rPr lang="zh-CN" altLang="en-US" dirty="0"/>
              <a:t>，就是 </a:t>
            </a:r>
            <a:r>
              <a:rPr lang="zh-CN" altLang="en-US" b="1" dirty="0"/>
              <a:t>用代码</a:t>
            </a:r>
            <a:r>
              <a:rPr lang="zh-CN" altLang="en-US" dirty="0"/>
              <a:t> </a:t>
            </a:r>
            <a:r>
              <a:rPr lang="zh-CN" altLang="en-US" b="1" dirty="0"/>
              <a:t>获取</a:t>
            </a:r>
            <a:r>
              <a:rPr lang="zh-CN" altLang="en-US" dirty="0"/>
              <a:t> 用户通过 </a:t>
            </a:r>
            <a:r>
              <a:rPr lang="zh-CN" altLang="en-US" b="1" dirty="0"/>
              <a:t>键盘</a:t>
            </a:r>
            <a:r>
              <a:rPr lang="zh-CN" altLang="en-US" dirty="0"/>
              <a:t> 输入的信息</a:t>
            </a:r>
          </a:p>
          <a:p>
            <a:r>
              <a:rPr lang="zh-CN" altLang="en-US" dirty="0"/>
              <a:t>例如：去银行取钱，在 </a:t>
            </a:r>
            <a:r>
              <a:rPr lang="en-US" altLang="zh-CN" dirty="0"/>
              <a:t>ATM </a:t>
            </a:r>
            <a:r>
              <a:rPr lang="zh-CN" altLang="en-US" dirty="0"/>
              <a:t>上输入密码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中，如果要获取用户在 </a:t>
            </a:r>
            <a:r>
              <a:rPr lang="zh-CN" altLang="en-US" b="1" dirty="0"/>
              <a:t>键盘</a:t>
            </a:r>
            <a:r>
              <a:rPr lang="zh-CN" altLang="en-US" dirty="0"/>
              <a:t> 上的输入信息，需要使用到 </a:t>
            </a:r>
            <a:r>
              <a:rPr lang="en-US" altLang="zh-CN" dirty="0"/>
              <a:t>input 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b="1" dirty="0"/>
              <a:t>1) </a:t>
            </a:r>
            <a:r>
              <a:rPr lang="zh-CN" altLang="en-US" b="1" dirty="0"/>
              <a:t>关于函数</a:t>
            </a:r>
          </a:p>
          <a:p>
            <a:pPr marL="0" indent="0">
              <a:buNone/>
            </a:pPr>
            <a:r>
              <a:rPr lang="zh-CN" altLang="en-US" dirty="0"/>
              <a:t>一个 </a:t>
            </a:r>
            <a:r>
              <a:rPr lang="zh-CN" altLang="en-US" b="1" dirty="0"/>
              <a:t>提前准备好的功能</a:t>
            </a:r>
            <a:r>
              <a:rPr lang="en-US" altLang="zh-CN" dirty="0"/>
              <a:t>(</a:t>
            </a:r>
            <a:r>
              <a:rPr lang="zh-CN" altLang="en-US" dirty="0"/>
              <a:t>别人或者自己写的代码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zh-CN" altLang="en-US" b="1" dirty="0"/>
              <a:t>可以直接使用</a:t>
            </a:r>
            <a:r>
              <a:rPr lang="zh-CN" altLang="en-US" dirty="0"/>
              <a:t>，而 </a:t>
            </a:r>
            <a:r>
              <a:rPr lang="zh-CN" altLang="en-US" b="1" dirty="0"/>
              <a:t>不用关心内部的细节</a:t>
            </a:r>
            <a:endParaRPr lang="zh-CN" altLang="en-US" dirty="0"/>
          </a:p>
          <a:p>
            <a:r>
              <a:rPr lang="zh-CN" altLang="en-US" dirty="0"/>
              <a:t>目前已经学习过的函数：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4CF280C-3592-4C32-AA32-91044CDFE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441040"/>
              </p:ext>
            </p:extLst>
          </p:nvPr>
        </p:nvGraphicFramePr>
        <p:xfrm>
          <a:off x="5602621" y="4805363"/>
          <a:ext cx="4384110" cy="1371600"/>
        </p:xfrm>
        <a:graphic>
          <a:graphicData uri="http://schemas.openxmlformats.org/drawingml/2006/table">
            <a:tbl>
              <a:tblPr/>
              <a:tblGrid>
                <a:gridCol w="1203255">
                  <a:extLst>
                    <a:ext uri="{9D8B030D-6E8A-4147-A177-3AD203B41FA5}">
                      <a16:colId xmlns:a16="http://schemas.microsoft.com/office/drawing/2014/main" val="2958227149"/>
                    </a:ext>
                  </a:extLst>
                </a:gridCol>
                <a:gridCol w="3180855">
                  <a:extLst>
                    <a:ext uri="{9D8B030D-6E8A-4147-A177-3AD203B41FA5}">
                      <a16:colId xmlns:a16="http://schemas.microsoft.com/office/drawing/2014/main" val="37379199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</a:rPr>
                        <a:t>函数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</a:rPr>
                        <a:t>说明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4974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</a:rPr>
                        <a:t>print(x)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</a:rPr>
                        <a:t>将 </a:t>
                      </a:r>
                      <a:r>
                        <a:rPr lang="en-US" altLang="zh-CN" sz="2400" dirty="0">
                          <a:effectLst/>
                        </a:rPr>
                        <a:t>x </a:t>
                      </a:r>
                      <a:r>
                        <a:rPr lang="zh-CN" altLang="en-US" sz="2400" dirty="0">
                          <a:effectLst/>
                        </a:rPr>
                        <a:t>输出到控制台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17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</a:rPr>
                        <a:t>type(x)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</a:rPr>
                        <a:t>查看 </a:t>
                      </a:r>
                      <a:r>
                        <a:rPr lang="en-US" altLang="zh-CN" sz="2400" dirty="0">
                          <a:effectLst/>
                        </a:rPr>
                        <a:t>x </a:t>
                      </a:r>
                      <a:r>
                        <a:rPr lang="zh-CN" altLang="en-US" sz="2400" dirty="0">
                          <a:effectLst/>
                        </a:rPr>
                        <a:t>的变量类型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595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537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E0C81-92FD-41EF-BE31-756B7085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input </a:t>
            </a:r>
            <a:r>
              <a:rPr lang="zh-CN" altLang="en-US" b="1" dirty="0"/>
              <a:t>函数实现键盘输入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78A7A-4182-4618-8EE6-884065251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中可以使用 </a:t>
            </a:r>
            <a:r>
              <a:rPr lang="en-US" altLang="zh-CN" dirty="0"/>
              <a:t>input </a:t>
            </a:r>
            <a:r>
              <a:rPr lang="zh-CN" altLang="en-US" dirty="0"/>
              <a:t>函数从键盘等待用户的输入</a:t>
            </a:r>
          </a:p>
          <a:p>
            <a:r>
              <a:rPr lang="zh-CN" altLang="en-US" dirty="0"/>
              <a:t>用户输入的 </a:t>
            </a:r>
            <a:r>
              <a:rPr lang="zh-CN" altLang="en-US" b="1" dirty="0"/>
              <a:t>任何内容</a:t>
            </a:r>
            <a:r>
              <a:rPr lang="zh-CN" altLang="en-US" dirty="0"/>
              <a:t> </a:t>
            </a:r>
            <a:r>
              <a:rPr lang="en-US" altLang="zh-CN" dirty="0"/>
              <a:t>Python </a:t>
            </a:r>
            <a:r>
              <a:rPr lang="zh-CN" altLang="en-US" dirty="0"/>
              <a:t>都认为是一个 </a:t>
            </a:r>
            <a:r>
              <a:rPr lang="zh-CN" altLang="en-US" b="1" dirty="0"/>
              <a:t>字符串</a:t>
            </a:r>
            <a:endParaRPr lang="zh-CN" altLang="en-US" dirty="0"/>
          </a:p>
          <a:p>
            <a:r>
              <a:rPr lang="zh-CN" altLang="en-US" b="1" dirty="0"/>
              <a:t>语法如下</a:t>
            </a:r>
            <a:r>
              <a:rPr lang="zh-CN" altLang="en-US" dirty="0"/>
              <a:t>：</a:t>
            </a:r>
          </a:p>
          <a:p>
            <a:pPr marL="914400" lvl="2" indent="0">
              <a:buNone/>
            </a:pPr>
            <a:r>
              <a:rPr lang="zh-CN" altLang="en-US" sz="2800" dirty="0"/>
              <a:t>字符串变量 </a:t>
            </a:r>
            <a:r>
              <a:rPr lang="en-US" altLang="zh-CN" sz="2800" b="1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input("</a:t>
            </a:r>
            <a:r>
              <a:rPr lang="zh-CN" altLang="en-US" sz="2800" dirty="0"/>
              <a:t>提示信息：</a:t>
            </a:r>
            <a:r>
              <a:rPr lang="en-US" altLang="zh-CN" sz="2800" dirty="0"/>
              <a:t>")</a:t>
            </a:r>
            <a:endParaRPr lang="zh-CN" altLang="en-US" sz="2800" dirty="0"/>
          </a:p>
          <a:p>
            <a:r>
              <a:rPr lang="zh-CN" altLang="en-US" b="1" dirty="0"/>
              <a:t>类型转换函数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D19E80E-98AD-4549-9495-42819767A45D}"/>
              </a:ext>
            </a:extLst>
          </p:cNvPr>
          <p:cNvGraphicFramePr>
            <a:graphicFrameLocks noGrp="1"/>
          </p:cNvGraphicFramePr>
          <p:nvPr/>
        </p:nvGraphicFramePr>
        <p:xfrm>
          <a:off x="4433169" y="4579996"/>
          <a:ext cx="5149242" cy="1371600"/>
        </p:xfrm>
        <a:graphic>
          <a:graphicData uri="http://schemas.openxmlformats.org/drawingml/2006/table">
            <a:tbl>
              <a:tblPr/>
              <a:tblGrid>
                <a:gridCol w="1704584">
                  <a:extLst>
                    <a:ext uri="{9D8B030D-6E8A-4147-A177-3AD203B41FA5}">
                      <a16:colId xmlns:a16="http://schemas.microsoft.com/office/drawing/2014/main" val="3916974166"/>
                    </a:ext>
                  </a:extLst>
                </a:gridCol>
                <a:gridCol w="3444658">
                  <a:extLst>
                    <a:ext uri="{9D8B030D-6E8A-4147-A177-3AD203B41FA5}">
                      <a16:colId xmlns:a16="http://schemas.microsoft.com/office/drawing/2014/main" val="1317101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</a:rPr>
                        <a:t>函数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</a:rPr>
                        <a:t>说明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500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</a:rPr>
                        <a:t>int(x)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</a:rPr>
                        <a:t>将 </a:t>
                      </a:r>
                      <a:r>
                        <a:rPr lang="en-US" altLang="zh-CN" sz="2400" dirty="0">
                          <a:effectLst/>
                        </a:rPr>
                        <a:t>x </a:t>
                      </a:r>
                      <a:r>
                        <a:rPr lang="zh-CN" altLang="en-US" sz="2400" dirty="0">
                          <a:effectLst/>
                        </a:rPr>
                        <a:t>转换为一个整数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901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</a:rPr>
                        <a:t>float(x)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</a:rPr>
                        <a:t>将 </a:t>
                      </a:r>
                      <a:r>
                        <a:rPr lang="en-US" altLang="zh-CN" sz="2400" dirty="0">
                          <a:effectLst/>
                        </a:rPr>
                        <a:t>x </a:t>
                      </a:r>
                      <a:r>
                        <a:rPr lang="zh-CN" altLang="en-US" sz="2400" dirty="0">
                          <a:effectLst/>
                        </a:rPr>
                        <a:t>转换到一个浮点数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373857"/>
                  </a:ext>
                </a:extLst>
              </a:tr>
            </a:tbl>
          </a:graphicData>
        </a:graphic>
      </p:graphicFrame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908B6C8-227D-435D-8F0C-727E27FD130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3443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59271-7193-4E84-A117-8F765D7E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变量输入演练 </a:t>
            </a:r>
            <a:r>
              <a:rPr lang="en-US" altLang="zh-CN" b="1" dirty="0"/>
              <a:t>—— </a:t>
            </a:r>
            <a:r>
              <a:rPr lang="zh-CN" altLang="en-US" b="1" dirty="0"/>
              <a:t>超市买苹果增强版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B8C1D-22EC-4DA4-AFEB-086FCF8B0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b="1" dirty="0"/>
              <a:t>需求</a:t>
            </a:r>
            <a:endParaRPr lang="zh-CN" altLang="en-US" dirty="0"/>
          </a:p>
          <a:p>
            <a:r>
              <a:rPr lang="zh-CN" altLang="en-US" b="1" dirty="0"/>
              <a:t>收银员输入</a:t>
            </a:r>
            <a:r>
              <a:rPr lang="zh-CN" altLang="en-US" dirty="0"/>
              <a:t> 苹果的价格，单位：</a:t>
            </a:r>
            <a:r>
              <a:rPr lang="zh-CN" altLang="en-US" b="1" dirty="0"/>
              <a:t>元／斤</a:t>
            </a:r>
            <a:endParaRPr lang="zh-CN" altLang="en-US" dirty="0"/>
          </a:p>
          <a:p>
            <a:r>
              <a:rPr lang="zh-CN" altLang="en-US" b="1" dirty="0"/>
              <a:t>收银员输入</a:t>
            </a:r>
            <a:r>
              <a:rPr lang="zh-CN" altLang="en-US" dirty="0"/>
              <a:t> 用户购买苹果的重量，单位：</a:t>
            </a:r>
            <a:r>
              <a:rPr lang="zh-CN" altLang="en-US" b="1" dirty="0"/>
              <a:t>斤</a:t>
            </a:r>
            <a:endParaRPr lang="zh-CN" altLang="en-US" dirty="0"/>
          </a:p>
          <a:p>
            <a:r>
              <a:rPr lang="zh-CN" altLang="en-US" dirty="0"/>
              <a:t>计算并且 </a:t>
            </a:r>
            <a:r>
              <a:rPr lang="zh-CN" altLang="en-US" b="1" dirty="0"/>
              <a:t>输出</a:t>
            </a:r>
            <a:r>
              <a:rPr lang="zh-CN" altLang="en-US" dirty="0"/>
              <a:t> 付款金额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3701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7BA35-A05F-42B4-9BE9-84B66FDA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演练方式 </a:t>
            </a:r>
            <a:r>
              <a:rPr lang="en-US" altLang="zh-CN" b="1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77361-83CA-4E2C-AAC7-AA7DBD843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altLang="zh-CN" i="1" dirty="0"/>
              <a:t># 1. </a:t>
            </a:r>
            <a:r>
              <a:rPr lang="zh-CN" altLang="en-US" i="1" dirty="0"/>
              <a:t>输入苹果单价</a:t>
            </a:r>
          </a:p>
          <a:p>
            <a:pPr marL="914400" lvl="2" indent="0">
              <a:buNone/>
            </a:pPr>
            <a:r>
              <a:rPr lang="en-US" altLang="zh-CN" i="1" dirty="0" err="1"/>
              <a:t>price_str</a:t>
            </a:r>
            <a:r>
              <a:rPr lang="en-US" altLang="zh-CN" i="1" dirty="0"/>
              <a:t> = input("</a:t>
            </a:r>
            <a:r>
              <a:rPr lang="zh-CN" altLang="en-US" i="1" dirty="0"/>
              <a:t>请输入苹果价格：</a:t>
            </a:r>
            <a:r>
              <a:rPr lang="en-US" altLang="zh-CN" i="1" dirty="0"/>
              <a:t>")</a:t>
            </a:r>
          </a:p>
          <a:p>
            <a:pPr marL="914400" lvl="2" indent="0">
              <a:buNone/>
            </a:pPr>
            <a:r>
              <a:rPr lang="en-US" altLang="zh-CN" i="1" dirty="0"/>
              <a:t># 2. </a:t>
            </a:r>
            <a:r>
              <a:rPr lang="zh-CN" altLang="en-US" i="1" dirty="0"/>
              <a:t>要求苹果重量</a:t>
            </a:r>
          </a:p>
          <a:p>
            <a:pPr marL="914400" lvl="2" indent="0">
              <a:buNone/>
            </a:pPr>
            <a:r>
              <a:rPr lang="en-US" altLang="zh-CN" i="1" dirty="0" err="1"/>
              <a:t>weight_str</a:t>
            </a:r>
            <a:r>
              <a:rPr lang="en-US" altLang="zh-CN" i="1" dirty="0"/>
              <a:t> = input("</a:t>
            </a:r>
            <a:r>
              <a:rPr lang="zh-CN" altLang="en-US" i="1" dirty="0"/>
              <a:t>请输入苹果重量：</a:t>
            </a:r>
            <a:r>
              <a:rPr lang="en-US" altLang="zh-CN" i="1" dirty="0"/>
              <a:t>")</a:t>
            </a:r>
          </a:p>
          <a:p>
            <a:pPr marL="914400" lvl="2" indent="0">
              <a:buNone/>
            </a:pPr>
            <a:r>
              <a:rPr lang="en-US" altLang="zh-CN" i="1" dirty="0"/>
              <a:t># 3. </a:t>
            </a:r>
            <a:r>
              <a:rPr lang="zh-CN" altLang="en-US" i="1" dirty="0"/>
              <a:t>计算金额</a:t>
            </a:r>
          </a:p>
          <a:p>
            <a:pPr marL="914400" lvl="2" indent="0">
              <a:buNone/>
            </a:pPr>
            <a:r>
              <a:rPr lang="en-US" altLang="zh-CN" i="1" dirty="0"/>
              <a:t># 1&gt; </a:t>
            </a:r>
            <a:r>
              <a:rPr lang="zh-CN" altLang="en-US" i="1" dirty="0"/>
              <a:t>将苹果单价转换成小数</a:t>
            </a:r>
          </a:p>
          <a:p>
            <a:pPr marL="914400" lvl="2" indent="0">
              <a:buNone/>
            </a:pPr>
            <a:r>
              <a:rPr lang="en-US" altLang="zh-CN" i="1" dirty="0"/>
              <a:t>price = float(</a:t>
            </a:r>
            <a:r>
              <a:rPr lang="en-US" altLang="zh-CN" i="1" dirty="0" err="1"/>
              <a:t>price_str</a:t>
            </a:r>
            <a:r>
              <a:rPr lang="en-US" altLang="zh-CN" i="1" dirty="0"/>
              <a:t>)</a:t>
            </a:r>
          </a:p>
          <a:p>
            <a:pPr marL="914400" lvl="2" indent="0">
              <a:buNone/>
            </a:pPr>
            <a:r>
              <a:rPr lang="en-US" altLang="zh-CN" i="1" dirty="0"/>
              <a:t># 2&gt; </a:t>
            </a:r>
            <a:r>
              <a:rPr lang="zh-CN" altLang="en-US" i="1" dirty="0"/>
              <a:t>将苹果重量转换成小数</a:t>
            </a:r>
          </a:p>
          <a:p>
            <a:pPr marL="914400" lvl="2" indent="0">
              <a:buNone/>
            </a:pPr>
            <a:r>
              <a:rPr lang="en-US" altLang="zh-CN" i="1" dirty="0"/>
              <a:t>weight = float(</a:t>
            </a:r>
            <a:r>
              <a:rPr lang="en-US" altLang="zh-CN" i="1" dirty="0" err="1"/>
              <a:t>weight_str</a:t>
            </a:r>
            <a:r>
              <a:rPr lang="en-US" altLang="zh-CN" i="1" dirty="0"/>
              <a:t>)</a:t>
            </a:r>
          </a:p>
          <a:p>
            <a:pPr marL="914400" lvl="2" indent="0">
              <a:buNone/>
            </a:pPr>
            <a:r>
              <a:rPr lang="en-US" altLang="zh-CN" i="1" dirty="0"/>
              <a:t># 3&gt; </a:t>
            </a:r>
            <a:r>
              <a:rPr lang="zh-CN" altLang="en-US" i="1" dirty="0"/>
              <a:t>计算付款金额</a:t>
            </a:r>
          </a:p>
          <a:p>
            <a:pPr marL="914400" lvl="2" indent="0">
              <a:buNone/>
            </a:pPr>
            <a:r>
              <a:rPr lang="en-US" altLang="zh-CN" i="1" dirty="0"/>
              <a:t>money = price * weight</a:t>
            </a:r>
          </a:p>
          <a:p>
            <a:pPr marL="914400" lvl="2" indent="0">
              <a:buNone/>
            </a:pPr>
            <a:r>
              <a:rPr lang="en-US" altLang="zh-CN" i="1" dirty="0"/>
              <a:t>print(money)</a:t>
            </a:r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C670474-981E-4030-8EFD-420A82D3FF7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2115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5AA71-97BC-4539-BB23-E8ECC5DC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n-lt"/>
                <a:ea typeface="+mn-ea"/>
                <a:cs typeface="+mn-cs"/>
              </a:rPr>
              <a:t>提问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D44356-5F1F-4DDC-8CDE-B21FEDE77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演练中，针对 </a:t>
            </a:r>
            <a:r>
              <a:rPr lang="zh-CN" altLang="en-US" sz="3200" b="1" dirty="0"/>
              <a:t>价格</a:t>
            </a:r>
            <a:r>
              <a:rPr lang="zh-CN" altLang="en-US" sz="3200" dirty="0"/>
              <a:t> 定义了几个变量？</a:t>
            </a:r>
          </a:p>
          <a:p>
            <a:pPr lvl="2"/>
            <a:r>
              <a:rPr lang="zh-CN" altLang="en-US" sz="2800" b="1" dirty="0"/>
              <a:t>两个</a:t>
            </a:r>
            <a:endParaRPr lang="zh-CN" altLang="en-US" sz="2800" dirty="0"/>
          </a:p>
          <a:p>
            <a:pPr lvl="2"/>
            <a:r>
              <a:rPr lang="en-US" altLang="zh-CN" sz="2800" dirty="0" err="1"/>
              <a:t>price_str</a:t>
            </a:r>
            <a:r>
              <a:rPr lang="en-US" altLang="zh-CN" sz="2800" dirty="0"/>
              <a:t> </a:t>
            </a:r>
            <a:r>
              <a:rPr lang="zh-CN" altLang="en-US" sz="2800" dirty="0"/>
              <a:t>记录用户输入的价格字符串</a:t>
            </a:r>
          </a:p>
          <a:p>
            <a:pPr lvl="2"/>
            <a:r>
              <a:rPr lang="en-US" altLang="zh-CN" sz="2800" dirty="0"/>
              <a:t>price </a:t>
            </a:r>
            <a:r>
              <a:rPr lang="zh-CN" altLang="en-US" sz="2800" dirty="0"/>
              <a:t>记录转换后的价格数值</a:t>
            </a:r>
          </a:p>
          <a:p>
            <a:r>
              <a:rPr lang="zh-CN" altLang="en-US" sz="3200" b="1" dirty="0"/>
              <a:t>思考</a:t>
            </a:r>
            <a:r>
              <a:rPr lang="zh-CN" altLang="en-US" sz="3200" dirty="0"/>
              <a:t> </a:t>
            </a:r>
            <a:r>
              <a:rPr lang="en-US" altLang="zh-CN" sz="3200" dirty="0"/>
              <a:t>—— </a:t>
            </a:r>
            <a:r>
              <a:rPr lang="zh-CN" altLang="en-US" sz="3200" dirty="0"/>
              <a:t>如果开发中，需要用户通过控制台 输入 </a:t>
            </a:r>
            <a:r>
              <a:rPr lang="zh-CN" altLang="en-US" sz="3200" b="1" dirty="0"/>
              <a:t>很多个 数字</a:t>
            </a:r>
            <a:r>
              <a:rPr lang="zh-CN" altLang="en-US" sz="3200" dirty="0"/>
              <a:t>，针对每一个数字都要定义两个变量，</a:t>
            </a:r>
            <a:r>
              <a:rPr lang="zh-CN" altLang="en-US" sz="3200" b="1" dirty="0"/>
              <a:t>方便吗</a:t>
            </a:r>
            <a:r>
              <a:rPr lang="zh-CN" altLang="en-US" sz="3200" dirty="0"/>
              <a:t>？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062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9E1EC-4A6A-4BF3-981B-A752FF93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1" dirty="0"/>
              <a:t>演练方式 </a:t>
            </a:r>
            <a:r>
              <a:rPr lang="en-US" altLang="zh-CN" b="1" i="1" dirty="0"/>
              <a:t>2 —— </a:t>
            </a:r>
            <a:r>
              <a:rPr lang="zh-CN" altLang="en-US" b="1" i="1" dirty="0"/>
              <a:t>买苹果改进版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8D88C-02E4-4A90-BEEE-DCD474CFB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/>
              <a:t>定义</a:t>
            </a:r>
            <a:r>
              <a:rPr lang="zh-CN" altLang="en-US" dirty="0"/>
              <a:t> 一个 </a:t>
            </a:r>
            <a:r>
              <a:rPr lang="zh-CN" altLang="en-US" b="1" dirty="0"/>
              <a:t>浮点变量</a:t>
            </a:r>
            <a:r>
              <a:rPr lang="zh-CN" altLang="en-US" dirty="0"/>
              <a:t> 接收用户输入的同时，就使用 </a:t>
            </a:r>
            <a:r>
              <a:rPr lang="en-US" altLang="zh-CN" dirty="0"/>
              <a:t>float </a:t>
            </a:r>
            <a:r>
              <a:rPr lang="zh-CN" altLang="en-US" dirty="0"/>
              <a:t>函数进行转换</a:t>
            </a:r>
          </a:p>
          <a:p>
            <a:pPr marL="457200" lvl="1" indent="0">
              <a:buNone/>
            </a:pPr>
            <a:r>
              <a:rPr lang="en-US" altLang="zh-CN" dirty="0"/>
              <a:t>price</a:t>
            </a:r>
            <a:r>
              <a:rPr lang="zh-CN" altLang="en-US" dirty="0"/>
              <a:t> </a:t>
            </a:r>
            <a:r>
              <a:rPr lang="en-US" altLang="zh-CN" b="1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float(input("</a:t>
            </a:r>
            <a:r>
              <a:rPr lang="zh-CN" altLang="en-US" dirty="0"/>
              <a:t>请输入价格</a:t>
            </a:r>
            <a:r>
              <a:rPr lang="en-US" altLang="zh-CN" dirty="0"/>
              <a:t>:"))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b="1" dirty="0"/>
              <a:t>改进后的好处：</a:t>
            </a:r>
          </a:p>
          <a:p>
            <a:pPr lvl="1"/>
            <a:r>
              <a:rPr lang="zh-CN" altLang="en-US" dirty="0"/>
              <a:t>节约空间，只需要为一个变量分配空间</a:t>
            </a:r>
          </a:p>
          <a:p>
            <a:pPr lvl="1"/>
            <a:r>
              <a:rPr lang="zh-CN" altLang="en-US" dirty="0"/>
              <a:t>起名字方便，不需要为中间变量起名字</a:t>
            </a:r>
          </a:p>
          <a:p>
            <a:r>
              <a:rPr lang="zh-CN" altLang="en-US" b="1" dirty="0"/>
              <a:t>改进后的“缺点”：</a:t>
            </a:r>
          </a:p>
          <a:p>
            <a:pPr lvl="1"/>
            <a:r>
              <a:rPr lang="zh-CN" altLang="en-US" dirty="0"/>
              <a:t>初学者需要知道，两个函数能够嵌套使用，稍微有一些难度</a:t>
            </a:r>
          </a:p>
          <a:p>
            <a:r>
              <a:rPr lang="zh-CN" altLang="en-US" b="1" dirty="0"/>
              <a:t>提示：</a:t>
            </a:r>
            <a:endParaRPr lang="zh-CN" altLang="en-US" dirty="0"/>
          </a:p>
          <a:p>
            <a:pPr lvl="1"/>
            <a:r>
              <a:rPr lang="zh-CN" altLang="en-US" dirty="0"/>
              <a:t>如果输入的不是一个数字，程序执行时会出错，有关数据转换的高级话题，后续会讲！</a:t>
            </a:r>
          </a:p>
          <a:p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CA0201A-C9E0-443D-9C4D-B0543DCCE96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5377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ECAD0-5393-49C1-9059-390091A9F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eval</a:t>
            </a:r>
            <a:r>
              <a:rPr lang="zh-CN" altLang="en-US" dirty="0"/>
              <a:t>函数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AFD212-300D-421E-8D15-5151E7CE8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6242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605F0-668D-4A8D-8BCD-B47FA48E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1" dirty="0"/>
              <a:t>演练方式 </a:t>
            </a:r>
            <a:r>
              <a:rPr lang="en-US" altLang="zh-CN" b="1" i="1" dirty="0"/>
              <a:t>3 —— </a:t>
            </a:r>
            <a:r>
              <a:rPr lang="zh-CN" altLang="en-US" b="1" i="1" dirty="0"/>
              <a:t>买水果</a:t>
            </a:r>
            <a:r>
              <a:rPr lang="en-US" altLang="zh-CN" b="1" i="1" dirty="0"/>
              <a:t>eval</a:t>
            </a:r>
            <a:r>
              <a:rPr lang="zh-CN" altLang="en-US" b="1" i="1" dirty="0"/>
              <a:t>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875D1-2EFA-4D9B-9875-3761EF59A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/>
              <a:t>定义</a:t>
            </a:r>
            <a:r>
              <a:rPr lang="zh-CN" altLang="en-US" dirty="0"/>
              <a:t> 一个 </a:t>
            </a:r>
            <a:r>
              <a:rPr lang="zh-CN" altLang="en-US" b="1" dirty="0"/>
              <a:t>浮点变量</a:t>
            </a:r>
            <a:r>
              <a:rPr lang="zh-CN" altLang="en-US" dirty="0"/>
              <a:t> 接收用户输入的同时，就使用 </a:t>
            </a:r>
            <a:r>
              <a:rPr lang="en-US" altLang="zh-CN" dirty="0"/>
              <a:t>eval </a:t>
            </a:r>
            <a:r>
              <a:rPr lang="zh-CN" altLang="en-US" dirty="0"/>
              <a:t>函数进行转换</a:t>
            </a:r>
          </a:p>
          <a:p>
            <a:pPr marL="457200" lvl="1" indent="0">
              <a:buNone/>
            </a:pPr>
            <a:r>
              <a:rPr lang="en-US" altLang="zh-CN" dirty="0"/>
              <a:t>price</a:t>
            </a:r>
            <a:r>
              <a:rPr lang="zh-CN" altLang="en-US" dirty="0"/>
              <a:t> </a:t>
            </a:r>
            <a:r>
              <a:rPr lang="en-US" altLang="zh-CN" b="1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eval(input("</a:t>
            </a:r>
            <a:r>
              <a:rPr lang="zh-CN" altLang="en-US" dirty="0"/>
              <a:t>请输入价格</a:t>
            </a:r>
            <a:r>
              <a:rPr lang="en-US" altLang="zh-CN" dirty="0"/>
              <a:t>:"))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b="1" dirty="0"/>
              <a:t>改进后的好处：</a:t>
            </a:r>
          </a:p>
          <a:p>
            <a:pPr lvl="1"/>
            <a:r>
              <a:rPr lang="zh-CN" altLang="en-US" dirty="0"/>
              <a:t>节约空间，只需要为一个变量分配空间</a:t>
            </a:r>
          </a:p>
          <a:p>
            <a:pPr lvl="1"/>
            <a:r>
              <a:rPr lang="zh-CN" altLang="en-US" dirty="0"/>
              <a:t>起名字方便，不需要为中间变量起名字</a:t>
            </a:r>
          </a:p>
          <a:p>
            <a:r>
              <a:rPr lang="zh-CN" altLang="en-US" b="1" dirty="0"/>
              <a:t>改进后的“缺点”：</a:t>
            </a:r>
          </a:p>
          <a:p>
            <a:pPr lvl="1"/>
            <a:r>
              <a:rPr lang="zh-CN" altLang="en-US" dirty="0"/>
              <a:t>初学者需要知道，两个函数能够嵌套使用，稍微有一些难度</a:t>
            </a:r>
          </a:p>
          <a:p>
            <a:r>
              <a:rPr lang="zh-CN" altLang="en-US" b="1" dirty="0"/>
              <a:t>提示：</a:t>
            </a:r>
            <a:endParaRPr lang="zh-CN" altLang="en-US" dirty="0"/>
          </a:p>
          <a:p>
            <a:pPr lvl="1"/>
            <a:r>
              <a:rPr lang="zh-CN" altLang="en-US" dirty="0"/>
              <a:t>如果输入的是字符串，程序执行时可能会出错，有关数据转换的高级话题，后续会讲！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233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C8527-E9A4-42B8-93C5-E1FA51E9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</a:t>
            </a:r>
            <a:r>
              <a:rPr lang="zh-CN" altLang="en-US" dirty="0"/>
              <a:t>函数的功能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AB8A37-0730-46A0-9DF8-E4DCB954C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eval</a:t>
            </a:r>
            <a:r>
              <a:rPr lang="zh-CN" altLang="en-US" dirty="0"/>
              <a:t>函数的参数必须是字符串。所以经常和</a:t>
            </a:r>
            <a:r>
              <a:rPr lang="en-US" altLang="zh-CN" dirty="0"/>
              <a:t>input</a:t>
            </a:r>
            <a:r>
              <a:rPr lang="zh-CN" altLang="en-US" dirty="0"/>
              <a:t>联合使用。</a:t>
            </a:r>
            <a:endParaRPr lang="en-US" altLang="zh-CN" dirty="0"/>
          </a:p>
          <a:p>
            <a:r>
              <a:rPr lang="en-US" altLang="zh-CN" dirty="0"/>
              <a:t>2. eval</a:t>
            </a:r>
            <a:r>
              <a:rPr lang="zh-CN" altLang="en-US" dirty="0"/>
              <a:t>函数的功能，通俗的说，就是先去掉字符串的双引号，使得字符串变成表达式</a:t>
            </a:r>
            <a:endParaRPr lang="en-US" altLang="zh-CN" dirty="0"/>
          </a:p>
          <a:p>
            <a:r>
              <a:rPr lang="en-US" altLang="zh-CN" dirty="0"/>
              <a:t>3. eval</a:t>
            </a:r>
            <a:r>
              <a:rPr lang="zh-CN" altLang="en-US" dirty="0"/>
              <a:t>函数的最终功能，就是返回表达式经过计算的值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la=20</a:t>
            </a:r>
          </a:p>
          <a:p>
            <a:pPr marL="457200" lvl="1" indent="0">
              <a:buNone/>
            </a:pPr>
            <a:r>
              <a:rPr lang="en-US" altLang="zh-CN" dirty="0" err="1"/>
              <a:t>lb</a:t>
            </a:r>
            <a:r>
              <a:rPr lang="en-US" altLang="zh-CN" dirty="0"/>
              <a:t> = eval(‘la’) #</a:t>
            </a:r>
            <a:r>
              <a:rPr lang="zh-CN" altLang="en-US" dirty="0"/>
              <a:t>相当于 </a:t>
            </a:r>
            <a:r>
              <a:rPr lang="en-US" altLang="zh-CN" dirty="0" err="1"/>
              <a:t>lb</a:t>
            </a:r>
            <a:r>
              <a:rPr lang="en-US" altLang="zh-CN" dirty="0"/>
              <a:t>=la</a:t>
            </a:r>
          </a:p>
          <a:p>
            <a:pPr marL="457200" lvl="1" indent="0">
              <a:buNone/>
            </a:pPr>
            <a:r>
              <a:rPr lang="en-US" altLang="zh-CN" dirty="0"/>
              <a:t>print(</a:t>
            </a:r>
            <a:r>
              <a:rPr lang="en-US" altLang="zh-CN" dirty="0" err="1"/>
              <a:t>lb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结果是</a:t>
            </a:r>
            <a:r>
              <a:rPr lang="en-US" altLang="zh-CN" dirty="0"/>
              <a:t>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9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75B6B-FEED-473F-B0EF-93310727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  </a:t>
            </a:r>
            <a:r>
              <a:rPr lang="zh-CN" altLang="en-US" b="1" dirty="0"/>
              <a:t>注释与变量</a:t>
            </a:r>
            <a:endParaRPr lang="zh-CN" altLang="en-US" sz="2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C2D30-86E6-4F45-9F62-D8DEB9523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知识点</a:t>
            </a:r>
          </a:p>
          <a:p>
            <a:pPr lvl="1"/>
            <a:r>
              <a:rPr lang="en-US" altLang="zh-CN" dirty="0"/>
              <a:t>(1)</a:t>
            </a:r>
            <a:r>
              <a:rPr lang="zh-CN" altLang="en-US" dirty="0"/>
              <a:t>注释</a:t>
            </a:r>
          </a:p>
          <a:p>
            <a:pPr lvl="1"/>
            <a:r>
              <a:rPr lang="en-US" altLang="zh-CN" dirty="0"/>
              <a:t>(2)</a:t>
            </a:r>
            <a:r>
              <a:rPr lang="zh-CN" altLang="en-US" dirty="0"/>
              <a:t>变量定义</a:t>
            </a:r>
          </a:p>
          <a:p>
            <a:pPr lvl="1"/>
            <a:r>
              <a:rPr lang="en-US" altLang="zh-CN" dirty="0"/>
              <a:t>(3)</a:t>
            </a:r>
            <a:r>
              <a:rPr lang="zh-CN" altLang="en-US" dirty="0"/>
              <a:t>变量的类型</a:t>
            </a:r>
          </a:p>
          <a:p>
            <a:pPr lvl="1"/>
            <a:r>
              <a:rPr lang="en-US" altLang="zh-CN" dirty="0"/>
              <a:t>(4) input</a:t>
            </a:r>
            <a:r>
              <a:rPr lang="zh-CN" altLang="en-US" dirty="0"/>
              <a:t>函数</a:t>
            </a:r>
          </a:p>
          <a:p>
            <a:pPr lvl="1"/>
            <a:r>
              <a:rPr lang="en-US" altLang="zh-CN" dirty="0"/>
              <a:t>(5) eval</a:t>
            </a:r>
            <a:r>
              <a:rPr lang="zh-CN" altLang="en-US" dirty="0"/>
              <a:t>函数</a:t>
            </a:r>
          </a:p>
          <a:p>
            <a:pPr lvl="1"/>
            <a:r>
              <a:rPr lang="en-US" altLang="zh-CN" dirty="0"/>
              <a:t>(6) print</a:t>
            </a:r>
            <a:r>
              <a:rPr lang="zh-CN" altLang="en-US" dirty="0"/>
              <a:t>函数</a:t>
            </a:r>
          </a:p>
          <a:p>
            <a:pPr lvl="1"/>
            <a:r>
              <a:rPr lang="en-US" altLang="zh-CN" dirty="0"/>
              <a:t>(7) %</a:t>
            </a:r>
            <a:r>
              <a:rPr lang="zh-CN" altLang="en-US" dirty="0"/>
              <a:t>格式化</a:t>
            </a:r>
            <a:r>
              <a:rPr lang="en-US" altLang="zh-CN" dirty="0"/>
              <a:t>(</a:t>
            </a:r>
            <a:r>
              <a:rPr lang="zh-CN" altLang="en-US" dirty="0"/>
              <a:t>了解</a:t>
            </a:r>
            <a:r>
              <a:rPr lang="en-US" altLang="zh-CN" dirty="0"/>
              <a:t>) </a:t>
            </a:r>
            <a:endParaRPr lang="zh-CN" altLang="en-US" dirty="0"/>
          </a:p>
          <a:p>
            <a:pPr lvl="1"/>
            <a:r>
              <a:rPr lang="en-US" altLang="zh-CN" dirty="0"/>
              <a:t>(8)</a:t>
            </a:r>
            <a:r>
              <a:rPr lang="zh-CN" altLang="en-US" dirty="0"/>
              <a:t>标识符和关键字</a:t>
            </a:r>
            <a:endParaRPr lang="en-US" altLang="zh-CN" dirty="0"/>
          </a:p>
          <a:p>
            <a:pPr lvl="1"/>
            <a:r>
              <a:rPr lang="en-US" altLang="zh-CN" dirty="0"/>
              <a:t>(9)</a:t>
            </a:r>
            <a:r>
              <a:rPr lang="zh-CN" altLang="en-US" dirty="0"/>
              <a:t>变量的命名规则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65270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44B92-5932-4646-8FB9-E2FE9CF9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</a:t>
            </a:r>
            <a:r>
              <a:rPr lang="zh-CN" altLang="en-US" dirty="0"/>
              <a:t>函数的功能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83F4F-7F9F-40CB-A823-04F00C65E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演练</a:t>
            </a:r>
            <a:r>
              <a:rPr lang="en-US" altLang="zh-CN" dirty="0"/>
              <a:t>1:</a:t>
            </a:r>
          </a:p>
          <a:p>
            <a:pPr marL="457200" lvl="1" indent="0">
              <a:buNone/>
            </a:pPr>
            <a:r>
              <a:rPr lang="en-US" altLang="zh-CN" dirty="0"/>
              <a:t>la=20</a:t>
            </a:r>
          </a:p>
          <a:p>
            <a:pPr marL="457200" lvl="1" indent="0">
              <a:buNone/>
            </a:pPr>
            <a:r>
              <a:rPr lang="en-US" altLang="zh-CN" dirty="0" err="1"/>
              <a:t>lb</a:t>
            </a:r>
            <a:r>
              <a:rPr lang="en-US" altLang="zh-CN" dirty="0"/>
              <a:t> = eval(‘la+2’) #</a:t>
            </a:r>
            <a:r>
              <a:rPr lang="zh-CN" altLang="en-US" dirty="0"/>
              <a:t>相当于 </a:t>
            </a:r>
            <a:r>
              <a:rPr lang="en-US" altLang="zh-CN" dirty="0" err="1"/>
              <a:t>lb</a:t>
            </a:r>
            <a:r>
              <a:rPr lang="en-US" altLang="zh-CN" dirty="0"/>
              <a:t>=la+2</a:t>
            </a:r>
          </a:p>
          <a:p>
            <a:pPr marL="457200" lvl="1" indent="0">
              <a:buNone/>
            </a:pPr>
            <a:r>
              <a:rPr lang="en-US" altLang="zh-CN" dirty="0"/>
              <a:t>print(</a:t>
            </a:r>
            <a:r>
              <a:rPr lang="en-US" altLang="zh-CN" dirty="0" err="1"/>
              <a:t>lb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结果是</a:t>
            </a:r>
            <a:r>
              <a:rPr lang="en-US" altLang="zh-CN" dirty="0"/>
              <a:t>22</a:t>
            </a:r>
          </a:p>
          <a:p>
            <a:r>
              <a:rPr lang="zh-CN" altLang="en-US" dirty="0"/>
              <a:t>演练</a:t>
            </a:r>
            <a:r>
              <a:rPr lang="en-US" altLang="zh-CN" dirty="0"/>
              <a:t>2:</a:t>
            </a:r>
          </a:p>
          <a:p>
            <a:pPr marL="457200" lvl="1" indent="0">
              <a:buNone/>
            </a:pPr>
            <a:r>
              <a:rPr lang="en-US" altLang="zh-CN" dirty="0" err="1"/>
              <a:t>lb</a:t>
            </a:r>
            <a:r>
              <a:rPr lang="en-US" altLang="zh-CN" dirty="0"/>
              <a:t> = eval(‘la+2’) #</a:t>
            </a:r>
            <a:r>
              <a:rPr lang="zh-CN" altLang="en-US" dirty="0"/>
              <a:t>相当于 </a:t>
            </a:r>
            <a:r>
              <a:rPr lang="en-US" altLang="zh-CN" dirty="0" err="1"/>
              <a:t>lb</a:t>
            </a:r>
            <a:r>
              <a:rPr lang="en-US" altLang="zh-CN" dirty="0"/>
              <a:t>=la+2, la</a:t>
            </a:r>
            <a:r>
              <a:rPr lang="zh-CN" altLang="en-US" dirty="0"/>
              <a:t>赋值，直接报错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print(</a:t>
            </a:r>
            <a:r>
              <a:rPr lang="en-US" altLang="zh-CN" dirty="0" err="1"/>
              <a:t>lb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结果是</a:t>
            </a:r>
            <a:r>
              <a:rPr lang="en-US" altLang="zh-CN" dirty="0"/>
              <a:t>22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065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B1691-5FC9-4259-B7A4-C830972CA7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变量的命名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1DCFF4-3824-4FCB-9DBC-38F5BE2EB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4799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54B4C-27F8-4815-B664-35DCBE10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标识符和关键字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059D9-851B-45F1-8270-FC79FA188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/>
              <a:t>标识符</a:t>
            </a:r>
            <a:endParaRPr lang="en-US" altLang="zh-CN" sz="3200" b="1" dirty="0"/>
          </a:p>
          <a:p>
            <a:pPr lvl="2"/>
            <a:r>
              <a:rPr lang="zh-CN" altLang="en-US" sz="3200" dirty="0"/>
              <a:t>标示符就是程序员定义的 </a:t>
            </a:r>
            <a:r>
              <a:rPr lang="zh-CN" altLang="en-US" sz="3200" b="1" dirty="0"/>
              <a:t>变量名</a:t>
            </a:r>
            <a:r>
              <a:rPr lang="zh-CN" altLang="en-US" sz="3200" dirty="0"/>
              <a:t>、</a:t>
            </a:r>
            <a:r>
              <a:rPr lang="zh-CN" altLang="en-US" sz="3200" b="1" dirty="0"/>
              <a:t>函数名</a:t>
            </a:r>
            <a:endParaRPr lang="zh-CN" altLang="en-US" sz="3200" dirty="0"/>
          </a:p>
          <a:p>
            <a:pPr lvl="2"/>
            <a:r>
              <a:rPr lang="zh-CN" altLang="en-US" sz="3200" b="1" dirty="0"/>
              <a:t>名字</a:t>
            </a:r>
            <a:r>
              <a:rPr lang="zh-CN" altLang="en-US" sz="3200" dirty="0"/>
              <a:t> 需要有 </a:t>
            </a:r>
            <a:r>
              <a:rPr lang="zh-CN" altLang="en-US" sz="3200" b="1" dirty="0"/>
              <a:t>见名知义</a:t>
            </a:r>
            <a:r>
              <a:rPr lang="zh-CN" altLang="en-US" sz="3200" dirty="0"/>
              <a:t> 的效果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3200" dirty="0"/>
              <a:t>标示符可以由 </a:t>
            </a:r>
            <a:r>
              <a:rPr lang="zh-CN" altLang="en-US" sz="3200" b="1" dirty="0"/>
              <a:t>字母</a:t>
            </a:r>
            <a:r>
              <a:rPr lang="zh-CN" altLang="en-US" sz="3200" dirty="0"/>
              <a:t>、</a:t>
            </a:r>
            <a:r>
              <a:rPr lang="zh-CN" altLang="en-US" sz="3200" b="1" dirty="0"/>
              <a:t>下划线</a:t>
            </a:r>
            <a:r>
              <a:rPr lang="zh-CN" altLang="en-US" sz="3200" dirty="0"/>
              <a:t> 和 </a:t>
            </a:r>
            <a:r>
              <a:rPr lang="zh-CN" altLang="en-US" sz="3200" b="1" dirty="0"/>
              <a:t>数字</a:t>
            </a:r>
            <a:r>
              <a:rPr lang="zh-CN" altLang="en-US" sz="3200" dirty="0"/>
              <a:t> 组成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3200" b="1" dirty="0"/>
              <a:t>不能以数字开头</a:t>
            </a:r>
            <a:endParaRPr lang="zh-CN" altLang="en-US" sz="3200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3200" b="1" dirty="0"/>
              <a:t>不能与关键字重名</a:t>
            </a:r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ED0534F-113C-491B-A687-0D7A347CCA0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9683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AB463-42F1-48AB-9A0D-B4BE1709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8A3B9-3203-47F4-893E-B4E911E27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下面的标示符哪些是正确的，哪些不正确为什么？</a:t>
            </a:r>
          </a:p>
          <a:p>
            <a:pPr marL="914400" lvl="2" indent="0">
              <a:buNone/>
            </a:pPr>
            <a:r>
              <a:rPr lang="en-US" altLang="zh-CN" dirty="0"/>
              <a:t>fromNo12</a:t>
            </a:r>
          </a:p>
          <a:p>
            <a:pPr marL="914400" lvl="2" indent="0">
              <a:buNone/>
            </a:pPr>
            <a:r>
              <a:rPr lang="en-US" altLang="zh-CN" dirty="0"/>
              <a:t>from#12</a:t>
            </a:r>
          </a:p>
          <a:p>
            <a:pPr marL="914400" lvl="2" indent="0">
              <a:buNone/>
            </a:pPr>
            <a:r>
              <a:rPr lang="en-US" altLang="zh-CN" dirty="0" err="1"/>
              <a:t>my_Boolean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my-Boolean</a:t>
            </a:r>
          </a:p>
          <a:p>
            <a:pPr marL="914400" lvl="2" indent="0">
              <a:buNone/>
            </a:pPr>
            <a:r>
              <a:rPr lang="en-US" altLang="zh-CN" dirty="0"/>
              <a:t>Obj2</a:t>
            </a:r>
          </a:p>
          <a:p>
            <a:pPr marL="914400" lvl="2" indent="0">
              <a:buNone/>
            </a:pPr>
            <a:r>
              <a:rPr lang="en-US" altLang="zh-CN" dirty="0"/>
              <a:t>2ndObj</a:t>
            </a:r>
          </a:p>
          <a:p>
            <a:pPr marL="914400" lvl="2" indent="0">
              <a:buNone/>
            </a:pPr>
            <a:r>
              <a:rPr lang="en-US" altLang="zh-CN" dirty="0" err="1"/>
              <a:t>myInt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err="1"/>
              <a:t>My_tExt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_test</a:t>
            </a:r>
          </a:p>
          <a:p>
            <a:pPr marL="914400" lvl="2" indent="0">
              <a:buNone/>
            </a:pPr>
            <a:r>
              <a:rPr lang="en-US" altLang="zh-CN" dirty="0"/>
              <a:t>test!32</a:t>
            </a:r>
          </a:p>
          <a:p>
            <a:pPr marL="914400" lvl="2" indent="0">
              <a:buNone/>
            </a:pPr>
            <a:r>
              <a:rPr lang="en-US" altLang="zh-CN" dirty="0" err="1"/>
              <a:t>haha</a:t>
            </a:r>
            <a:r>
              <a:rPr lang="en-US" altLang="zh-CN" dirty="0"/>
              <a:t>(da)</a:t>
            </a:r>
            <a:r>
              <a:rPr lang="en-US" altLang="zh-CN" dirty="0" err="1"/>
              <a:t>tt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err="1"/>
              <a:t>jack_rose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err="1"/>
              <a:t>jack&amp;rose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GUI</a:t>
            </a:r>
          </a:p>
          <a:p>
            <a:pPr marL="914400" lvl="2" indent="0">
              <a:buNone/>
            </a:pPr>
            <a:r>
              <a:rPr lang="en-US" altLang="zh-CN" dirty="0"/>
              <a:t>G.U.I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293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4AA74-7F8C-4B95-9C1F-3AAA61CC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关键字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F2E36-02E3-4DFB-B8C2-8B0A7B19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关键字</a:t>
            </a:r>
            <a:r>
              <a:rPr lang="zh-CN" altLang="en-US" dirty="0"/>
              <a:t> 就是在 </a:t>
            </a:r>
            <a:r>
              <a:rPr lang="en-US" altLang="zh-CN" dirty="0"/>
              <a:t>Python </a:t>
            </a:r>
            <a:r>
              <a:rPr lang="zh-CN" altLang="en-US" dirty="0"/>
              <a:t>内部已经使用的标识符</a:t>
            </a:r>
          </a:p>
          <a:p>
            <a:r>
              <a:rPr lang="zh-CN" altLang="en-US" b="1" dirty="0"/>
              <a:t>关键字</a:t>
            </a:r>
            <a:r>
              <a:rPr lang="zh-CN" altLang="en-US" dirty="0"/>
              <a:t> 具有特殊的功能和含义</a:t>
            </a:r>
          </a:p>
          <a:p>
            <a:r>
              <a:rPr lang="zh-CN" altLang="en-US" dirty="0"/>
              <a:t>开发者 </a:t>
            </a:r>
            <a:r>
              <a:rPr lang="zh-CN" altLang="en-US" b="1" dirty="0"/>
              <a:t>不允许定义和关键字相同的名字的标示符</a:t>
            </a:r>
            <a:endParaRPr lang="zh-CN" altLang="en-US" dirty="0"/>
          </a:p>
          <a:p>
            <a:r>
              <a:rPr lang="zh-CN" altLang="en-US" dirty="0"/>
              <a:t>通过以下命令可以查看 </a:t>
            </a:r>
            <a:r>
              <a:rPr lang="en-US" altLang="zh-CN" dirty="0"/>
              <a:t>Python </a:t>
            </a:r>
            <a:r>
              <a:rPr lang="zh-CN" altLang="en-US" dirty="0"/>
              <a:t>中的关键字</a:t>
            </a:r>
          </a:p>
          <a:p>
            <a:pPr marL="914400" lvl="2" indent="0">
              <a:buNone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[1]: </a:t>
            </a:r>
            <a:r>
              <a:rPr lang="en-US" altLang="zh-CN" b="1" dirty="0"/>
              <a:t>import</a:t>
            </a:r>
            <a:r>
              <a:rPr lang="zh-CN" altLang="en-US" dirty="0"/>
              <a:t> </a:t>
            </a:r>
            <a:r>
              <a:rPr lang="en-US" altLang="zh-CN" dirty="0"/>
              <a:t>keyword</a:t>
            </a:r>
            <a:r>
              <a:rPr lang="zh-CN" altLang="en-US" dirty="0"/>
              <a:t> 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[2]: print(</a:t>
            </a:r>
            <a:r>
              <a:rPr lang="en-US" altLang="zh-CN" dirty="0" err="1"/>
              <a:t>keyword.kwlist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提示：</a:t>
            </a:r>
            <a:r>
              <a:rPr lang="zh-CN" altLang="en-US" b="1" dirty="0"/>
              <a:t>关键字的学习及使用</a:t>
            </a:r>
            <a:r>
              <a:rPr lang="zh-CN" altLang="en-US" dirty="0"/>
              <a:t>，会在后面的课程中不断介绍</a:t>
            </a:r>
          </a:p>
          <a:p>
            <a:pPr lvl="2"/>
            <a:r>
              <a:rPr lang="en-US" altLang="zh-CN" dirty="0"/>
              <a:t>import </a:t>
            </a:r>
            <a:r>
              <a:rPr lang="zh-CN" altLang="en-US" b="1" dirty="0"/>
              <a:t>关键字</a:t>
            </a:r>
            <a:r>
              <a:rPr lang="zh-CN" altLang="en-US" dirty="0"/>
              <a:t> 可以导入一个 </a:t>
            </a:r>
            <a:r>
              <a:rPr lang="zh-CN" altLang="en-US" b="1" dirty="0"/>
              <a:t>“工具包”</a:t>
            </a:r>
            <a:endParaRPr lang="zh-CN" altLang="en-US" dirty="0"/>
          </a:p>
          <a:p>
            <a:pPr lvl="2"/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中不同的工具包，提供有不同的工具</a:t>
            </a:r>
          </a:p>
          <a:p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CA77E80-0F5A-41CF-8C75-5AB036678FF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3537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3050C-F28C-4752-9439-F64F15CE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变量的命名规则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0C85F-D6AB-47DC-A1EB-A4BC0C416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命名规则 </a:t>
            </a:r>
            <a:r>
              <a:rPr lang="zh-CN" altLang="en-US" dirty="0"/>
              <a:t>可以被视为一种 惯例，并无绝对与强制 目的是为了 增加代码的识别和可读性</a:t>
            </a:r>
          </a:p>
          <a:p>
            <a:r>
              <a:rPr lang="zh-CN" altLang="en-US" dirty="0"/>
              <a:t>注意 </a:t>
            </a:r>
            <a:r>
              <a:rPr lang="en-US" altLang="zh-CN" dirty="0"/>
              <a:t>Python </a:t>
            </a:r>
            <a:r>
              <a:rPr lang="zh-CN" altLang="en-US" dirty="0"/>
              <a:t>中的 标识符 是 </a:t>
            </a:r>
            <a:r>
              <a:rPr lang="zh-CN" altLang="en-US" b="1" dirty="0">
                <a:solidFill>
                  <a:srgbClr val="FF0000"/>
                </a:solidFill>
              </a:rPr>
              <a:t>区分大小写</a:t>
            </a:r>
            <a:r>
              <a:rPr lang="zh-CN" altLang="en-US" dirty="0"/>
              <a:t>的</a:t>
            </a:r>
          </a:p>
          <a:p>
            <a:endParaRPr lang="en-US" altLang="zh-CN" dirty="0"/>
          </a:p>
          <a:p>
            <a:r>
              <a:rPr lang="zh-CN" altLang="en-US" dirty="0"/>
              <a:t>单词与单词之间使用 </a:t>
            </a:r>
            <a:r>
              <a:rPr lang="en-US" altLang="zh-CN" dirty="0"/>
              <a:t>_</a:t>
            </a:r>
            <a:r>
              <a:rPr lang="zh-CN" altLang="en-US" b="1" dirty="0"/>
              <a:t>下划线 连接</a:t>
            </a:r>
          </a:p>
          <a:p>
            <a:pPr lvl="1"/>
            <a:r>
              <a:rPr lang="zh-CN" altLang="en-US" dirty="0"/>
              <a:t>例如：</a:t>
            </a:r>
            <a:r>
              <a:rPr lang="en-US" altLang="zh-CN" dirty="0" err="1"/>
              <a:t>first_name</a:t>
            </a:r>
            <a:r>
              <a:rPr lang="zh-CN" altLang="en-US" dirty="0"/>
              <a:t>、</a:t>
            </a:r>
            <a:r>
              <a:rPr lang="en-US" altLang="zh-CN" dirty="0" err="1"/>
              <a:t>last_name</a:t>
            </a:r>
            <a:r>
              <a:rPr lang="zh-CN" altLang="en-US" dirty="0"/>
              <a:t>、</a:t>
            </a:r>
            <a:r>
              <a:rPr lang="en-US" altLang="zh-CN" dirty="0" err="1"/>
              <a:t>qq_number</a:t>
            </a:r>
            <a:r>
              <a:rPr lang="zh-CN" altLang="en-US" dirty="0"/>
              <a:t>、</a:t>
            </a:r>
            <a:r>
              <a:rPr lang="en-US" altLang="zh-CN" dirty="0" err="1"/>
              <a:t>qq_password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20E58C-78F4-4A62-9141-3FB3A479A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106" y="2451872"/>
            <a:ext cx="2657636" cy="6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075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89CA8-93F6-4448-8CB1-6E59DABE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驼峰命名法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0B8D2-4ED7-452B-B5AF-B0A2A9787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621066" cy="4351338"/>
          </a:xfrm>
        </p:spPr>
        <p:txBody>
          <a:bodyPr>
            <a:normAutofit lnSpcReduction="10000"/>
          </a:bodyPr>
          <a:lstStyle/>
          <a:p>
            <a:r>
              <a:rPr lang="zh-CN" altLang="en-US" sz="2400" b="1" dirty="0"/>
              <a:t>小驼峰式命名法</a:t>
            </a:r>
            <a:endParaRPr lang="zh-CN" altLang="en-US" sz="2400" dirty="0"/>
          </a:p>
          <a:p>
            <a:pPr lvl="1"/>
            <a:r>
              <a:rPr lang="zh-CN" altLang="en-US" dirty="0"/>
              <a:t>第一个单词以小写字母开始，后续单词的首字母大写</a:t>
            </a:r>
          </a:p>
          <a:p>
            <a:pPr lvl="1"/>
            <a:r>
              <a:rPr lang="zh-CN" altLang="en-US" dirty="0"/>
              <a:t>例如：</a:t>
            </a:r>
            <a:r>
              <a:rPr lang="en-US" altLang="zh-CN" dirty="0" err="1"/>
              <a:t>firstName</a:t>
            </a:r>
            <a:r>
              <a:rPr lang="zh-CN" altLang="en-US" dirty="0"/>
              <a:t>、</a:t>
            </a:r>
            <a:r>
              <a:rPr lang="en-US" altLang="zh-CN" dirty="0" err="1"/>
              <a:t>lastName</a:t>
            </a:r>
            <a:endParaRPr lang="en-US" altLang="zh-CN" dirty="0"/>
          </a:p>
          <a:p>
            <a:r>
              <a:rPr lang="zh-CN" altLang="en-US" sz="2400" b="1" dirty="0"/>
              <a:t>大驼峰式命名法</a:t>
            </a:r>
            <a:endParaRPr lang="zh-CN" altLang="en-US" sz="2400" dirty="0"/>
          </a:p>
          <a:p>
            <a:pPr lvl="1"/>
            <a:r>
              <a:rPr lang="zh-CN" altLang="en-US" dirty="0"/>
              <a:t>每一个单词的首字母都采用大写字母</a:t>
            </a:r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FirstName</a:t>
            </a:r>
            <a:r>
              <a:rPr lang="zh-CN" altLang="en-US" dirty="0"/>
              <a:t>、</a:t>
            </a:r>
            <a:r>
              <a:rPr lang="en-US" altLang="zh-CN" dirty="0" err="1"/>
              <a:t>LastName</a:t>
            </a:r>
            <a:r>
              <a:rPr lang="zh-CN" altLang="en-US" dirty="0"/>
              <a:t>、</a:t>
            </a:r>
            <a:r>
              <a:rPr lang="en-US" altLang="zh-CN" dirty="0"/>
              <a:t>CamelCase 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D7BEAA-3C70-4F22-A064-5FFAF56C8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313" y="1825625"/>
            <a:ext cx="7143750" cy="4429125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74014-6F82-46A5-8C50-4C310024FD2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1739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866EF-904A-4C28-8AB5-C7FD4B9E9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/>
              <a:t>变量的格式化符</a:t>
            </a:r>
            <a:r>
              <a:rPr lang="en-US" altLang="zh-CN" sz="5400" b="1" dirty="0"/>
              <a:t>%</a:t>
            </a:r>
            <a:r>
              <a:rPr lang="zh-CN" altLang="en-US" sz="5400" b="1" dirty="0"/>
              <a:t>输出</a:t>
            </a:r>
            <a:r>
              <a:rPr lang="en-US" altLang="zh-CN" sz="5400" b="1" dirty="0"/>
              <a:t>(</a:t>
            </a:r>
            <a:r>
              <a:rPr lang="zh-CN" altLang="en-US" sz="5400" b="1" dirty="0"/>
              <a:t>了解</a:t>
            </a:r>
            <a:r>
              <a:rPr lang="en-US" altLang="zh-CN" sz="5400" b="1" dirty="0"/>
              <a:t>)</a:t>
            </a:r>
            <a:endParaRPr lang="zh-CN" altLang="en-US" sz="5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F82A1A-5174-4E46-960B-BCE08528FF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4927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7B4FA-0773-4879-BC46-0432FA64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%</a:t>
            </a:r>
            <a:r>
              <a:rPr lang="zh-CN" altLang="en-US" dirty="0"/>
              <a:t>格式化操作符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DF998C-F0D2-4CBE-A057-5098CD8EA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	语法格式如下：</a:t>
            </a:r>
          </a:p>
          <a:p>
            <a:pPr marL="457200" lvl="1" indent="0">
              <a:buNone/>
            </a:pPr>
            <a:r>
              <a:rPr lang="en-US" altLang="zh-CN" dirty="0"/>
              <a:t>print("</a:t>
            </a:r>
            <a:r>
              <a:rPr lang="zh-CN" altLang="en-US" dirty="0"/>
              <a:t>格式化字符串</a:t>
            </a:r>
            <a:r>
              <a:rPr lang="en-US" altLang="zh-CN" dirty="0"/>
              <a:t>" % </a:t>
            </a:r>
            <a:r>
              <a:rPr lang="zh-CN" altLang="en-US" dirty="0"/>
              <a:t>变量</a:t>
            </a:r>
            <a:r>
              <a:rPr lang="en-US" altLang="zh-CN" dirty="0"/>
              <a:t>1)</a:t>
            </a:r>
          </a:p>
          <a:p>
            <a:pPr marL="457200" lvl="1" indent="0">
              <a:buNone/>
            </a:pPr>
            <a:r>
              <a:rPr lang="en-US" altLang="zh-CN" dirty="0"/>
              <a:t>print("</a:t>
            </a:r>
            <a:r>
              <a:rPr lang="zh-CN" altLang="en-US" dirty="0"/>
              <a:t>格式化字符串</a:t>
            </a:r>
            <a:r>
              <a:rPr lang="en-US" altLang="zh-CN" dirty="0"/>
              <a:t>" % (</a:t>
            </a:r>
            <a:r>
              <a:rPr lang="zh-CN" altLang="en-US" dirty="0"/>
              <a:t>变量</a:t>
            </a:r>
            <a:r>
              <a:rPr lang="en-US" altLang="zh-CN" dirty="0"/>
              <a:t>1, </a:t>
            </a:r>
            <a:r>
              <a:rPr lang="zh-CN" altLang="en-US" dirty="0"/>
              <a:t>变量</a:t>
            </a:r>
            <a:r>
              <a:rPr lang="en-US" altLang="zh-CN" dirty="0"/>
              <a:t>2...))</a:t>
            </a:r>
          </a:p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831C394-731C-495D-877B-91FD49BC4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91764"/>
              </p:ext>
            </p:extLst>
          </p:nvPr>
        </p:nvGraphicFramePr>
        <p:xfrm>
          <a:off x="1139857" y="3079922"/>
          <a:ext cx="7881594" cy="31407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766">
                  <a:extLst>
                    <a:ext uri="{9D8B030D-6E8A-4147-A177-3AD203B41FA5}">
                      <a16:colId xmlns:a16="http://schemas.microsoft.com/office/drawing/2014/main" val="1866089299"/>
                    </a:ext>
                  </a:extLst>
                </a:gridCol>
                <a:gridCol w="7322828">
                  <a:extLst>
                    <a:ext uri="{9D8B030D-6E8A-4147-A177-3AD203B41FA5}">
                      <a16:colId xmlns:a16="http://schemas.microsoft.com/office/drawing/2014/main" val="4097677469"/>
                    </a:ext>
                  </a:extLst>
                </a:gridCol>
              </a:tblGrid>
              <a:tr h="530131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表</a:t>
                      </a:r>
                      <a:r>
                        <a:rPr lang="en-US" sz="2000" dirty="0">
                          <a:effectLst/>
                        </a:rPr>
                        <a:t>3-3 </a:t>
                      </a:r>
                      <a:r>
                        <a:rPr lang="zh-CN" sz="2000" dirty="0">
                          <a:effectLst/>
                        </a:rPr>
                        <a:t>格式化字符含义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054193"/>
                  </a:ext>
                </a:extLst>
              </a:tr>
              <a:tr h="5301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%s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字符串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20156418"/>
                  </a:ext>
                </a:extLst>
              </a:tr>
              <a:tr h="6085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%d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有符号十进制整数，</a:t>
                      </a:r>
                      <a:r>
                        <a:rPr lang="en-US" sz="2000" dirty="0">
                          <a:effectLst/>
                        </a:rPr>
                        <a:t>%06d </a:t>
                      </a:r>
                      <a:r>
                        <a:rPr lang="zh-CN" sz="2000" dirty="0">
                          <a:effectLst/>
                        </a:rPr>
                        <a:t>表示输出的整数显示位数，不足的地方使用 </a:t>
                      </a:r>
                      <a:r>
                        <a:rPr lang="en-US" sz="2000" dirty="0">
                          <a:effectLst/>
                        </a:rPr>
                        <a:t>0 </a:t>
                      </a:r>
                      <a:r>
                        <a:rPr lang="zh-CN" sz="2000" dirty="0">
                          <a:effectLst/>
                        </a:rPr>
                        <a:t>补全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78718301"/>
                  </a:ext>
                </a:extLst>
              </a:tr>
              <a:tr h="6085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%f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浮点数，</a:t>
                      </a:r>
                      <a:r>
                        <a:rPr lang="en-US" sz="2000" dirty="0">
                          <a:effectLst/>
                        </a:rPr>
                        <a:t>%.2f </a:t>
                      </a:r>
                      <a:r>
                        <a:rPr lang="zh-CN" sz="2000" dirty="0">
                          <a:effectLst/>
                        </a:rPr>
                        <a:t>表示小数点后只显示两位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16131869"/>
                  </a:ext>
                </a:extLst>
              </a:tr>
              <a:tr h="6058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%%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输出 </a:t>
                      </a:r>
                      <a:r>
                        <a:rPr lang="en-US" sz="2000" dirty="0">
                          <a:effectLst/>
                        </a:rPr>
                        <a:t>%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64321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1532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2C3FF-CF49-4715-A316-54A877E8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上机实验编程题：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554C6-CB75-42CD-B93F-F66564F7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、练习变量的定义与</a:t>
            </a:r>
            <a:r>
              <a:rPr lang="en-US" altLang="zh-CN" dirty="0"/>
              <a:t>print</a:t>
            </a:r>
            <a:r>
              <a:rPr lang="zh-CN" altLang="en-US" dirty="0"/>
              <a:t>的函数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、练习</a:t>
            </a:r>
            <a:r>
              <a:rPr lang="en-US" altLang="zh-CN" dirty="0"/>
              <a:t>input</a:t>
            </a:r>
            <a:r>
              <a:rPr lang="zh-CN" altLang="en-US" dirty="0"/>
              <a:t>函数与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和</a:t>
            </a:r>
            <a:r>
              <a:rPr lang="en-US" altLang="zh-CN" dirty="0"/>
              <a:t>eval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、使用</a:t>
            </a:r>
            <a:r>
              <a:rPr lang="en-US" altLang="zh-CN" dirty="0"/>
              <a:t>print</a:t>
            </a:r>
            <a:r>
              <a:rPr lang="zh-CN" altLang="en-US" dirty="0"/>
              <a:t>练习</a:t>
            </a:r>
            <a:r>
              <a:rPr lang="zh-CN" altLang="en-US" sz="2800" dirty="0"/>
              <a:t>格式化符</a:t>
            </a:r>
            <a:r>
              <a:rPr lang="en-US" altLang="zh-CN" sz="2800" dirty="0"/>
              <a:t>%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56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1449F-2A89-4F9A-8409-4624677CA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注释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2952F2-8E61-4336-84ED-CE41E451E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4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BD7A2-3FAD-4392-B5DC-D9AF1607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注释的作用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F7993A-F9E6-4647-B498-CEDF5E49E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使用用自己熟悉的语言，在程序中对某些代码进行标注说明，增强程序的可读性</a:t>
            </a:r>
          </a:p>
          <a:p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2A45E78-44DE-49E0-AF21-61023E38336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76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A7A0B-1A44-4AC7-8864-779C377B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单行注释</a:t>
            </a:r>
            <a:r>
              <a:rPr lang="en-US" altLang="zh-CN" b="1" dirty="0"/>
              <a:t>(</a:t>
            </a:r>
            <a:r>
              <a:rPr lang="zh-CN" altLang="en-US" b="1" dirty="0"/>
              <a:t>行注释）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8201F-9BAC-477A-B56C-8DDF5038A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753"/>
            <a:ext cx="10515600" cy="492712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以 </a:t>
            </a:r>
            <a:r>
              <a:rPr lang="en-US" altLang="zh-CN" dirty="0"/>
              <a:t># </a:t>
            </a:r>
            <a:r>
              <a:rPr lang="zh-CN" altLang="en-US" dirty="0"/>
              <a:t>开头，</a:t>
            </a:r>
            <a:r>
              <a:rPr lang="en-US" altLang="zh-CN" dirty="0"/>
              <a:t># </a:t>
            </a:r>
            <a:r>
              <a:rPr lang="zh-CN" altLang="en-US" dirty="0"/>
              <a:t>右边的所有东西都被当做说明文字，而不是真正要执行的程序，只起到辅助说明作用</a:t>
            </a:r>
          </a:p>
          <a:p>
            <a:r>
              <a:rPr lang="zh-CN" altLang="en-US" dirty="0"/>
              <a:t>示例代码如下：</a:t>
            </a:r>
          </a:p>
          <a:p>
            <a:pPr lvl="1"/>
            <a:r>
              <a:rPr lang="en-US" altLang="zh-CN" sz="3000" i="1" dirty="0"/>
              <a:t># </a:t>
            </a:r>
            <a:r>
              <a:rPr lang="zh-CN" altLang="en-US" sz="3000" i="1" dirty="0"/>
              <a:t>这是第一个单行注释</a:t>
            </a:r>
            <a:r>
              <a:rPr lang="zh-CN" altLang="en-US" sz="3000" dirty="0"/>
              <a:t> </a:t>
            </a:r>
            <a:endParaRPr lang="en-US" altLang="zh-CN" sz="3000" dirty="0"/>
          </a:p>
          <a:p>
            <a:pPr lvl="1"/>
            <a:r>
              <a:rPr lang="en-US" altLang="zh-CN" sz="3000" dirty="0"/>
              <a:t>print("hello python")</a:t>
            </a:r>
            <a:r>
              <a:rPr lang="zh-CN" altLang="en-US" sz="3000" dirty="0"/>
              <a:t> </a:t>
            </a:r>
            <a:endParaRPr lang="en-US" altLang="zh-CN" sz="3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000" dirty="0"/>
              <a:t>为了保证代码的可读性，</a:t>
            </a:r>
            <a:r>
              <a:rPr lang="en-US" altLang="zh-CN" sz="3000" dirty="0"/>
              <a:t># </a:t>
            </a:r>
            <a:r>
              <a:rPr lang="zh-CN" altLang="en-US" sz="3000" dirty="0"/>
              <a:t>后面建议先添加一个空格，然后再编写相应的说明文字</a:t>
            </a:r>
          </a:p>
          <a:p>
            <a:r>
              <a:rPr lang="zh-CN" altLang="en-US" b="1" dirty="0"/>
              <a:t>在代码后面增加的单行注释</a:t>
            </a:r>
          </a:p>
          <a:p>
            <a:pPr lvl="1"/>
            <a:r>
              <a:rPr lang="zh-CN" altLang="en-US" sz="3000" dirty="0"/>
              <a:t>在程序开发时，同样可以使用 </a:t>
            </a:r>
            <a:r>
              <a:rPr lang="en-US" altLang="zh-CN" sz="3000" dirty="0"/>
              <a:t># </a:t>
            </a:r>
            <a:r>
              <a:rPr lang="zh-CN" altLang="en-US" sz="3000" dirty="0"/>
              <a:t>在代码的后面（旁边）增加说明性的文字</a:t>
            </a:r>
          </a:p>
          <a:p>
            <a:pPr lvl="1"/>
            <a:r>
              <a:rPr lang="zh-CN" altLang="en-US" sz="3000" dirty="0"/>
              <a:t>但是，需要注意的是，</a:t>
            </a:r>
            <a:r>
              <a:rPr lang="zh-CN" altLang="en-US" sz="3000" b="1" dirty="0"/>
              <a:t>为了保证代码的可读性</a:t>
            </a:r>
            <a:r>
              <a:rPr lang="zh-CN" altLang="en-US" sz="3000" dirty="0"/>
              <a:t>，</a:t>
            </a:r>
            <a:r>
              <a:rPr lang="zh-CN" altLang="en-US" sz="3000" b="1" dirty="0"/>
              <a:t>注释和代码之间</a:t>
            </a:r>
            <a:r>
              <a:rPr lang="zh-CN" altLang="en-US" sz="3000" dirty="0"/>
              <a:t> 至少要有 </a:t>
            </a:r>
            <a:r>
              <a:rPr lang="zh-CN" altLang="en-US" sz="3000" b="1" dirty="0"/>
              <a:t>两个空格</a:t>
            </a:r>
            <a:endParaRPr lang="zh-CN" altLang="en-US" sz="3000" dirty="0"/>
          </a:p>
          <a:p>
            <a:pPr lvl="1"/>
            <a:r>
              <a:rPr lang="zh-CN" altLang="en-US" sz="3000" dirty="0"/>
              <a:t>示例代码如下：</a:t>
            </a:r>
          </a:p>
          <a:p>
            <a:pPr lvl="2"/>
            <a:r>
              <a:rPr lang="en-US" altLang="zh-CN" sz="3000" dirty="0"/>
              <a:t>print("hello python") </a:t>
            </a:r>
            <a:r>
              <a:rPr lang="en-US" altLang="zh-CN" sz="3000" i="1" dirty="0"/>
              <a:t># </a:t>
            </a:r>
            <a:r>
              <a:rPr lang="zh-CN" altLang="en-US" sz="3000" i="1" dirty="0"/>
              <a:t>输出 </a:t>
            </a:r>
            <a:r>
              <a:rPr lang="en-US" altLang="zh-CN" sz="3000" i="1" dirty="0"/>
              <a:t>`hello python`</a:t>
            </a:r>
            <a:endParaRPr lang="zh-CN" altLang="en-US" sz="3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35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F2C5B-4BC1-43B6-AC3D-E6857E47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多行注释（块注释）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D430A-9841-430D-9DC3-54C1BE86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如果希望编写的 </a:t>
            </a:r>
            <a:r>
              <a:rPr lang="zh-CN" altLang="en-US" b="1" dirty="0"/>
              <a:t>注释信息很多，一行无法显示</a:t>
            </a:r>
            <a:r>
              <a:rPr lang="zh-CN" altLang="en-US" dirty="0"/>
              <a:t>，就可以使用多行注释</a:t>
            </a:r>
          </a:p>
          <a:p>
            <a:r>
              <a:rPr lang="zh-CN" altLang="en-US" dirty="0"/>
              <a:t>要在 </a:t>
            </a:r>
            <a:r>
              <a:rPr lang="en-US" altLang="zh-CN" dirty="0"/>
              <a:t>Python </a:t>
            </a:r>
            <a:r>
              <a:rPr lang="zh-CN" altLang="en-US" dirty="0"/>
              <a:t>程序中使用多行注释，可以用 </a:t>
            </a:r>
            <a:r>
              <a:rPr lang="zh-CN" altLang="en-US" b="1" dirty="0"/>
              <a:t>一对 连续的 三个 引号</a:t>
            </a:r>
            <a:r>
              <a:rPr lang="en-US" altLang="zh-CN" dirty="0"/>
              <a:t>(</a:t>
            </a:r>
            <a:r>
              <a:rPr lang="zh-CN" altLang="en-US" dirty="0"/>
              <a:t>单引号和双引号都可以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示例代码如下：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"""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altLang="zh-CN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这是一个多行注释 在多行注释之间，可以写很多很多的内容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……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"""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altLang="zh-CN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print("hello python")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7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6300</Words>
  <Application>Microsoft Office PowerPoint</Application>
  <PresentationFormat>宽屏</PresentationFormat>
  <Paragraphs>849</Paragraphs>
  <Slides>59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5" baseType="lpstr">
      <vt:lpstr>等线</vt:lpstr>
      <vt:lpstr>等线 Light</vt:lpstr>
      <vt:lpstr>Arial</vt:lpstr>
      <vt:lpstr>Times New Roman</vt:lpstr>
      <vt:lpstr>Wingdings</vt:lpstr>
      <vt:lpstr>Office 主题​​</vt:lpstr>
      <vt:lpstr>Python程序设计基础</vt:lpstr>
      <vt:lpstr>Python程序设计基础</vt:lpstr>
      <vt:lpstr>Python程序设计基础</vt:lpstr>
      <vt:lpstr>3  注释与变量</vt:lpstr>
      <vt:lpstr>3  注释与变量</vt:lpstr>
      <vt:lpstr>3.1 注释</vt:lpstr>
      <vt:lpstr>注释的作用</vt:lpstr>
      <vt:lpstr>单行注释(行注释）</vt:lpstr>
      <vt:lpstr>多行注释（块注释）</vt:lpstr>
      <vt:lpstr>什么时候需要使用注释？</vt:lpstr>
      <vt:lpstr>关于代码规范</vt:lpstr>
      <vt:lpstr>3.2 变量</vt:lpstr>
      <vt:lpstr>程序执行原理</vt:lpstr>
      <vt:lpstr>程序执行原理（科普）</vt:lpstr>
      <vt:lpstr>计算机中的三大件</vt:lpstr>
      <vt:lpstr>PowerPoint 演示文稿</vt:lpstr>
      <vt:lpstr>思考题</vt:lpstr>
      <vt:lpstr>程序执行的原理</vt:lpstr>
      <vt:lpstr>Python 程序执行原理</vt:lpstr>
      <vt:lpstr>程序的作用</vt:lpstr>
      <vt:lpstr>思考 QQ 程序的启动过程</vt:lpstr>
      <vt:lpstr>思考 QQ 程序的 登录 过程</vt:lpstr>
      <vt:lpstr>思考 QQ 程序的 登录 过程</vt:lpstr>
      <vt:lpstr>变量的定义</vt:lpstr>
      <vt:lpstr>变量定义</vt:lpstr>
      <vt:lpstr>变量演练1 ——Jypyter Notebook或iPython</vt:lpstr>
      <vt:lpstr>变量演练 2 —— PyCharm或IDLE</vt:lpstr>
      <vt:lpstr>变量演练 3 —— 超市买苹果</vt:lpstr>
      <vt:lpstr>思考题</vt:lpstr>
      <vt:lpstr>提问</vt:lpstr>
      <vt:lpstr>变量的类型</vt:lpstr>
      <vt:lpstr>变量的类型</vt:lpstr>
      <vt:lpstr>变量类型的演练 —— 个人信息</vt:lpstr>
      <vt:lpstr>提问</vt:lpstr>
      <vt:lpstr>变量的类型</vt:lpstr>
      <vt:lpstr>变量的类型</vt:lpstr>
      <vt:lpstr>不同类型变量之间的计算</vt:lpstr>
      <vt:lpstr>字符串拼接和重复拼接</vt:lpstr>
      <vt:lpstr>字型变量和 字符串之间 不能进行其他计算</vt:lpstr>
      <vt:lpstr>变量的输入</vt:lpstr>
      <vt:lpstr>变量的输入</vt:lpstr>
      <vt:lpstr>input 函数实现键盘输入</vt:lpstr>
      <vt:lpstr>变量输入演练 —— 超市买苹果增强版</vt:lpstr>
      <vt:lpstr>演练方式 1</vt:lpstr>
      <vt:lpstr>提问</vt:lpstr>
      <vt:lpstr>演练方式 2 —— 买苹果改进版</vt:lpstr>
      <vt:lpstr>eval函数</vt:lpstr>
      <vt:lpstr>演练方式 3 —— 买水果eval版</vt:lpstr>
      <vt:lpstr>eval函数的功能</vt:lpstr>
      <vt:lpstr>eval函数的功能</vt:lpstr>
      <vt:lpstr>变量的命名</vt:lpstr>
      <vt:lpstr>标识符和关键字</vt:lpstr>
      <vt:lpstr>思考</vt:lpstr>
      <vt:lpstr>关键字</vt:lpstr>
      <vt:lpstr>变量的命名规则</vt:lpstr>
      <vt:lpstr>驼峰命名法</vt:lpstr>
      <vt:lpstr>变量的格式化符%输出(了解)</vt:lpstr>
      <vt:lpstr>%格式化操作符</vt:lpstr>
      <vt:lpstr>上机实验编程题：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Python程序设计基础</dc:title>
  <dc:creator> </dc:creator>
  <cp:lastModifiedBy> </cp:lastModifiedBy>
  <cp:revision>146</cp:revision>
  <dcterms:created xsi:type="dcterms:W3CDTF">2019-01-23T01:29:25Z</dcterms:created>
  <dcterms:modified xsi:type="dcterms:W3CDTF">2020-10-26T08:06:02Z</dcterms:modified>
</cp:coreProperties>
</file>