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578" r:id="rId4"/>
    <p:sldId id="603" r:id="rId5"/>
    <p:sldId id="547" r:id="rId6"/>
    <p:sldId id="604" r:id="rId7"/>
    <p:sldId id="329" r:id="rId8"/>
    <p:sldId id="330" r:id="rId9"/>
    <p:sldId id="591" r:id="rId10"/>
    <p:sldId id="592" r:id="rId11"/>
    <p:sldId id="593" r:id="rId12"/>
    <p:sldId id="594" r:id="rId13"/>
    <p:sldId id="595" r:id="rId14"/>
    <p:sldId id="596" r:id="rId15"/>
    <p:sldId id="597" r:id="rId16"/>
    <p:sldId id="532" r:id="rId17"/>
    <p:sldId id="533" r:id="rId18"/>
    <p:sldId id="534" r:id="rId19"/>
    <p:sldId id="331" r:id="rId20"/>
    <p:sldId id="332" r:id="rId21"/>
    <p:sldId id="333" r:id="rId22"/>
    <p:sldId id="548" r:id="rId23"/>
    <p:sldId id="304" r:id="rId24"/>
    <p:sldId id="305" r:id="rId25"/>
    <p:sldId id="306" r:id="rId26"/>
    <p:sldId id="307" r:id="rId27"/>
    <p:sldId id="308" r:id="rId28"/>
    <p:sldId id="358" r:id="rId29"/>
    <p:sldId id="359" r:id="rId30"/>
    <p:sldId id="360" r:id="rId31"/>
    <p:sldId id="361" r:id="rId32"/>
    <p:sldId id="362" r:id="rId33"/>
    <p:sldId id="372" r:id="rId34"/>
    <p:sldId id="374" r:id="rId35"/>
    <p:sldId id="375" r:id="rId36"/>
    <p:sldId id="605" r:id="rId37"/>
    <p:sldId id="606" r:id="rId38"/>
    <p:sldId id="607" r:id="rId39"/>
    <p:sldId id="609" r:id="rId40"/>
    <p:sldId id="598" r:id="rId41"/>
    <p:sldId id="599" r:id="rId42"/>
    <p:sldId id="600" r:id="rId43"/>
    <p:sldId id="601" r:id="rId44"/>
    <p:sldId id="602" r:id="rId45"/>
    <p:sldId id="610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68390-0910-43C1-B51D-9C40DDC16B43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56E7F-CAC8-462F-ACA7-CD0EADC08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9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03.-&#36923;&#36753;&#36816;&#31639;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3.1-and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3.2-or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3.3-not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01.-&#31639;&#25968;&#36816;&#31639;&#31526;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变量的类型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中定义变量是 不需要指定类型（在其他很多高级语言中都需要）</a:t>
            </a:r>
          </a:p>
          <a:p>
            <a:r>
              <a:rPr lang="zh-CN" altLang="en-US" dirty="0"/>
              <a:t>数据类型可以分为 数字型 和 非数字型</a:t>
            </a:r>
          </a:p>
          <a:p>
            <a:r>
              <a:rPr lang="zh-CN" altLang="en-US" dirty="0"/>
              <a:t>数字型</a:t>
            </a:r>
          </a:p>
          <a:p>
            <a:r>
              <a:rPr lang="zh-CN" altLang="en-US" dirty="0"/>
              <a:t>整型 </a:t>
            </a:r>
            <a:r>
              <a:rPr lang="en-US" altLang="zh-CN" dirty="0"/>
              <a:t>(int)</a:t>
            </a:r>
          </a:p>
          <a:p>
            <a:r>
              <a:rPr lang="zh-CN" altLang="en-US" dirty="0"/>
              <a:t>浮点型（</a:t>
            </a:r>
            <a:r>
              <a:rPr lang="en-US" altLang="zh-CN" dirty="0"/>
              <a:t>float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布尔型（</a:t>
            </a:r>
            <a:r>
              <a:rPr lang="en-US" altLang="zh-CN" dirty="0"/>
              <a:t>bool</a:t>
            </a:r>
            <a:r>
              <a:rPr lang="zh-CN" altLang="en-US" dirty="0"/>
              <a:t>） </a:t>
            </a:r>
          </a:p>
          <a:p>
            <a:r>
              <a:rPr lang="zh-CN" altLang="en-US" dirty="0"/>
              <a:t>真 </a:t>
            </a:r>
            <a:r>
              <a:rPr lang="en-US" altLang="zh-CN" dirty="0"/>
              <a:t>True </a:t>
            </a:r>
            <a:r>
              <a:rPr lang="zh-CN" altLang="en-US" dirty="0"/>
              <a:t>非 </a:t>
            </a:r>
            <a:r>
              <a:rPr lang="en-US" altLang="zh-CN" dirty="0"/>
              <a:t>0 </a:t>
            </a:r>
            <a:r>
              <a:rPr lang="zh-CN" altLang="en-US" dirty="0"/>
              <a:t>数 </a:t>
            </a:r>
            <a:r>
              <a:rPr lang="en-US" altLang="zh-CN" dirty="0"/>
              <a:t>—— </a:t>
            </a:r>
            <a:r>
              <a:rPr lang="zh-CN" altLang="en-US" dirty="0"/>
              <a:t>非零即真</a:t>
            </a:r>
          </a:p>
          <a:p>
            <a:r>
              <a:rPr lang="zh-CN" altLang="en-US" dirty="0"/>
              <a:t>假 </a:t>
            </a:r>
            <a:r>
              <a:rPr lang="en-US" altLang="zh-CN" dirty="0"/>
              <a:t>False 0</a:t>
            </a:r>
          </a:p>
          <a:p>
            <a:r>
              <a:rPr lang="zh-CN" altLang="en-US" dirty="0"/>
              <a:t>复数型 </a:t>
            </a:r>
            <a:r>
              <a:rPr lang="en-US" altLang="zh-CN" dirty="0"/>
              <a:t>(complex)</a:t>
            </a:r>
          </a:p>
          <a:p>
            <a:r>
              <a:rPr lang="zh-CN" altLang="en-US" dirty="0"/>
              <a:t>主要用于科学计算，例如：平面场问题、波动问题、电感电容等问题</a:t>
            </a:r>
          </a:p>
          <a:p>
            <a:r>
              <a:rPr lang="zh-CN" altLang="en-US" dirty="0"/>
              <a:t>非数字型</a:t>
            </a:r>
          </a:p>
          <a:p>
            <a:r>
              <a:rPr lang="zh-CN" altLang="en-US" dirty="0"/>
              <a:t>字符串</a:t>
            </a:r>
          </a:p>
          <a:p>
            <a:r>
              <a:rPr lang="zh-CN" altLang="en-US" dirty="0"/>
              <a:t>列表</a:t>
            </a:r>
          </a:p>
          <a:p>
            <a:r>
              <a:rPr lang="zh-CN" altLang="en-US" dirty="0"/>
              <a:t>元组</a:t>
            </a:r>
          </a:p>
          <a:p>
            <a:r>
              <a:rPr lang="zh-CN" altLang="en-US" dirty="0"/>
              <a:t>字典</a:t>
            </a:r>
          </a:p>
          <a:p>
            <a:r>
              <a:rPr lang="zh-CN" altLang="en-US" dirty="0"/>
              <a:t>提示：在 </a:t>
            </a:r>
            <a:r>
              <a:rPr lang="en-US" altLang="zh-CN" dirty="0"/>
              <a:t>Python 2.x </a:t>
            </a:r>
            <a:r>
              <a:rPr lang="zh-CN" altLang="en-US" dirty="0"/>
              <a:t>中，整数 根据保存数值的长度还分为：</a:t>
            </a:r>
          </a:p>
          <a:p>
            <a:r>
              <a:rPr lang="en-US" altLang="zh-CN" dirty="0"/>
              <a:t>int</a:t>
            </a:r>
            <a:r>
              <a:rPr lang="zh-CN" altLang="en-US" dirty="0"/>
              <a:t>（整数）</a:t>
            </a:r>
          </a:p>
          <a:p>
            <a:r>
              <a:rPr lang="en-US" altLang="zh-CN" dirty="0"/>
              <a:t>long</a:t>
            </a:r>
            <a:r>
              <a:rPr lang="zh-CN" altLang="en-US" dirty="0"/>
              <a:t>（长整数）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type </a:t>
            </a:r>
            <a:r>
              <a:rPr lang="zh-CN" altLang="en-US" dirty="0"/>
              <a:t>函数可以查看一个变量的类型</a:t>
            </a:r>
          </a:p>
          <a:p>
            <a:r>
              <a:rPr lang="en-US" altLang="zh-CN" dirty="0"/>
              <a:t>In [1]: type(name)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4ACA42-BA8E-4FD5-BCA9-63711B5BEE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80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逻辑运算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在程序开发中，通常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在判断条件时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，会需要同时判断多个条件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只有多个条件都满足，才能够执行后续代码，这个时候需要使用到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逻辑运算符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逻辑运算符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可以把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多个条件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按照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进行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，变成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更复杂的条件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逻辑运算符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包括：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／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／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三种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49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条件</a:t>
            </a:r>
            <a:r>
              <a:rPr lang="en-US" altLang="zh-CN" dirty="0"/>
              <a:t>1 and </a:t>
            </a:r>
            <a:r>
              <a:rPr lang="zh-CN" altLang="en-US" dirty="0"/>
              <a:t>条件</a:t>
            </a:r>
            <a:r>
              <a:rPr lang="en-US" altLang="zh-CN" dirty="0"/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与**／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并且**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两个条件同时满足，返回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只要有一个不满足，就返回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53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条件</a:t>
            </a:r>
            <a:r>
              <a:rPr lang="en-US" altLang="zh-CN" dirty="0"/>
              <a:t>1 or </a:t>
            </a:r>
            <a:r>
              <a:rPr lang="zh-CN" altLang="en-US" dirty="0"/>
              <a:t>条件</a:t>
            </a:r>
            <a:r>
              <a:rPr lang="en-US" altLang="zh-CN" dirty="0"/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或**／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或者**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两个条件只要有一个满足，返回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两个条件都不满足，返回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19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not </a:t>
            </a:r>
            <a:r>
              <a:rPr lang="zh-CN" altLang="en-US" dirty="0"/>
              <a:t>条件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非**／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不是**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89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逻辑运算演练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 err="1"/>
              <a:t>is_employee</a:t>
            </a:r>
            <a:r>
              <a:rPr lang="zh-CN" altLang="en-US" dirty="0"/>
              <a:t>，编写代码判断是否是本公司员工</a:t>
            </a:r>
          </a:p>
          <a:p>
            <a:r>
              <a:rPr lang="zh-CN" altLang="en-US" dirty="0"/>
              <a:t>如果不是提示不允许入内</a:t>
            </a:r>
          </a:p>
          <a:p>
            <a:r>
              <a:rPr lang="zh-CN" altLang="en-US" dirty="0"/>
              <a:t>答案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r>
              <a:rPr lang="en-US" altLang="zh-CN" dirty="0"/>
              <a:t>age = 100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r>
              <a:rPr lang="en-US" altLang="zh-CN" dirty="0"/>
              <a:t>if age &gt;= 0 and age &lt;= 120: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年龄正确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年龄不正确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zh-CN" altLang="en-US" dirty="0"/>
              <a:t>答案 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r>
              <a:rPr lang="en-US" altLang="zh-CN" dirty="0" err="1"/>
              <a:t>python_score</a:t>
            </a:r>
            <a:r>
              <a:rPr lang="en-US" altLang="zh-CN" dirty="0"/>
              <a:t> = 50</a:t>
            </a:r>
          </a:p>
          <a:p>
            <a:r>
              <a:rPr lang="en-US" altLang="zh-CN" dirty="0" err="1"/>
              <a:t>c_score</a:t>
            </a:r>
            <a:r>
              <a:rPr lang="en-US" altLang="zh-CN" dirty="0"/>
              <a:t> = 50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python_score</a:t>
            </a:r>
            <a:r>
              <a:rPr lang="en-US" altLang="zh-CN" dirty="0"/>
              <a:t> &gt; 60 or </a:t>
            </a:r>
            <a:r>
              <a:rPr lang="en-US" altLang="zh-CN" dirty="0" err="1"/>
              <a:t>c_score</a:t>
            </a:r>
            <a:r>
              <a:rPr lang="en-US" altLang="zh-CN" dirty="0"/>
              <a:t> &gt; 60: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考试通过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再接再厉！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zh-CN" altLang="en-US" dirty="0"/>
              <a:t>答案 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/>
              <a:t>`</a:t>
            </a:r>
            <a:r>
              <a:rPr lang="en-US" altLang="zh-CN" dirty="0" err="1"/>
              <a:t>is_employee</a:t>
            </a:r>
            <a:r>
              <a:rPr lang="en-US" altLang="zh-CN" dirty="0"/>
              <a:t>`</a:t>
            </a:r>
            <a:r>
              <a:rPr lang="zh-CN" altLang="en-US" dirty="0"/>
              <a:t>，编写代码判断是否是本公司员工</a:t>
            </a:r>
          </a:p>
          <a:p>
            <a:r>
              <a:rPr lang="en-US" altLang="zh-CN" dirty="0" err="1"/>
              <a:t>is_employee</a:t>
            </a:r>
            <a:r>
              <a:rPr lang="en-US" altLang="zh-CN" dirty="0"/>
              <a:t> = True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如果不是提示不允许入内</a:t>
            </a:r>
          </a:p>
          <a:p>
            <a:r>
              <a:rPr lang="en-US" altLang="zh-CN" dirty="0"/>
              <a:t>if not </a:t>
            </a:r>
            <a:r>
              <a:rPr lang="en-US" altLang="zh-CN" dirty="0" err="1"/>
              <a:t>is_employee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非公勿内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90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中，使用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可以给变量赋值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在算术运算时，为了简化代码的编写，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还提供了一系列的 与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算术运算符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对应的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赋值运算符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赋值运算符中间不能使用空格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17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逻辑运算演练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 err="1"/>
              <a:t>is_employee</a:t>
            </a:r>
            <a:r>
              <a:rPr lang="zh-CN" altLang="en-US" dirty="0"/>
              <a:t>，编写代码判断是否是本公司员工</a:t>
            </a:r>
          </a:p>
          <a:p>
            <a:r>
              <a:rPr lang="zh-CN" altLang="en-US" dirty="0"/>
              <a:t>如果不是提示不允许入内</a:t>
            </a:r>
          </a:p>
          <a:p>
            <a:r>
              <a:rPr lang="zh-CN" altLang="en-US" dirty="0"/>
              <a:t>答案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r>
              <a:rPr lang="en-US" altLang="zh-CN" dirty="0"/>
              <a:t>age = 100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r>
              <a:rPr lang="en-US" altLang="zh-CN" dirty="0"/>
              <a:t>if age &gt;= 0 and age &lt;= 120: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年龄正确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年龄不正确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zh-CN" altLang="en-US" dirty="0"/>
              <a:t>答案 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r>
              <a:rPr lang="en-US" altLang="zh-CN" dirty="0" err="1"/>
              <a:t>python_score</a:t>
            </a:r>
            <a:r>
              <a:rPr lang="en-US" altLang="zh-CN" dirty="0"/>
              <a:t> = 50</a:t>
            </a:r>
          </a:p>
          <a:p>
            <a:r>
              <a:rPr lang="en-US" altLang="zh-CN" dirty="0" err="1"/>
              <a:t>c_score</a:t>
            </a:r>
            <a:r>
              <a:rPr lang="en-US" altLang="zh-CN" dirty="0"/>
              <a:t> = 50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python_score</a:t>
            </a:r>
            <a:r>
              <a:rPr lang="en-US" altLang="zh-CN" dirty="0"/>
              <a:t> &gt; 60 or </a:t>
            </a:r>
            <a:r>
              <a:rPr lang="en-US" altLang="zh-CN" dirty="0" err="1"/>
              <a:t>c_score</a:t>
            </a:r>
            <a:r>
              <a:rPr lang="en-US" altLang="zh-CN" dirty="0"/>
              <a:t> &gt; 60: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考试通过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再接再厉！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zh-CN" altLang="en-US" dirty="0"/>
              <a:t>答案 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/>
              <a:t>`</a:t>
            </a:r>
            <a:r>
              <a:rPr lang="en-US" altLang="zh-CN" dirty="0" err="1"/>
              <a:t>is_employee</a:t>
            </a:r>
            <a:r>
              <a:rPr lang="en-US" altLang="zh-CN" dirty="0"/>
              <a:t>`</a:t>
            </a:r>
            <a:r>
              <a:rPr lang="zh-CN" altLang="en-US" dirty="0"/>
              <a:t>，编写代码判断是否是本公司员工</a:t>
            </a:r>
          </a:p>
          <a:p>
            <a:r>
              <a:rPr lang="en-US" altLang="zh-CN" dirty="0" err="1"/>
              <a:t>is_employee</a:t>
            </a:r>
            <a:r>
              <a:rPr lang="en-US" altLang="zh-CN" dirty="0"/>
              <a:t> = True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如果不是提示不允许入内</a:t>
            </a:r>
          </a:p>
          <a:p>
            <a:r>
              <a:rPr lang="en-US" altLang="zh-CN" dirty="0"/>
              <a:t>if not </a:t>
            </a:r>
            <a:r>
              <a:rPr lang="en-US" altLang="zh-CN" dirty="0" err="1"/>
              <a:t>is_employee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非公勿内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76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逻辑运算演练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 err="1"/>
              <a:t>is_employee</a:t>
            </a:r>
            <a:r>
              <a:rPr lang="zh-CN" altLang="en-US" dirty="0"/>
              <a:t>，编写代码判断是否是本公司员工</a:t>
            </a:r>
          </a:p>
          <a:p>
            <a:r>
              <a:rPr lang="zh-CN" altLang="en-US" dirty="0"/>
              <a:t>如果不是提示不允许入内</a:t>
            </a:r>
          </a:p>
          <a:p>
            <a:r>
              <a:rPr lang="zh-CN" altLang="en-US" dirty="0"/>
              <a:t>答案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r>
              <a:rPr lang="en-US" altLang="zh-CN" dirty="0"/>
              <a:t>age = 100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r>
              <a:rPr lang="en-US" altLang="zh-CN" dirty="0"/>
              <a:t>if age &gt;= 0 and age &lt;= 120: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年龄正确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年龄不正确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zh-CN" altLang="en-US" dirty="0"/>
              <a:t>答案 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r>
              <a:rPr lang="en-US" altLang="zh-CN" dirty="0" err="1"/>
              <a:t>python_score</a:t>
            </a:r>
            <a:r>
              <a:rPr lang="en-US" altLang="zh-CN" dirty="0"/>
              <a:t> = 50</a:t>
            </a:r>
          </a:p>
          <a:p>
            <a:r>
              <a:rPr lang="en-US" altLang="zh-CN" dirty="0" err="1"/>
              <a:t>c_score</a:t>
            </a:r>
            <a:r>
              <a:rPr lang="en-US" altLang="zh-CN" dirty="0"/>
              <a:t> = 50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python_score</a:t>
            </a:r>
            <a:r>
              <a:rPr lang="en-US" altLang="zh-CN" dirty="0"/>
              <a:t> &gt; 60 or </a:t>
            </a:r>
            <a:r>
              <a:rPr lang="en-US" altLang="zh-CN" dirty="0" err="1"/>
              <a:t>c_score</a:t>
            </a:r>
            <a:r>
              <a:rPr lang="en-US" altLang="zh-CN" dirty="0"/>
              <a:t> &gt; 60: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考试通过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再接再厉！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zh-CN" altLang="en-US" dirty="0"/>
              <a:t>答案 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/>
              <a:t>`</a:t>
            </a:r>
            <a:r>
              <a:rPr lang="en-US" altLang="zh-CN" dirty="0" err="1"/>
              <a:t>is_employee</a:t>
            </a:r>
            <a:r>
              <a:rPr lang="en-US" altLang="zh-CN" dirty="0"/>
              <a:t>`</a:t>
            </a:r>
            <a:r>
              <a:rPr lang="zh-CN" altLang="en-US" dirty="0"/>
              <a:t>，编写代码判断是否是本公司员工</a:t>
            </a:r>
          </a:p>
          <a:p>
            <a:r>
              <a:rPr lang="en-US" altLang="zh-CN" dirty="0" err="1"/>
              <a:t>is_employee</a:t>
            </a:r>
            <a:r>
              <a:rPr lang="en-US" altLang="zh-CN" dirty="0"/>
              <a:t> = True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如果不是提示不允许入内</a:t>
            </a:r>
          </a:p>
          <a:p>
            <a:r>
              <a:rPr lang="en-US" altLang="zh-CN" dirty="0"/>
              <a:t>if not </a:t>
            </a:r>
            <a:r>
              <a:rPr lang="en-US" altLang="zh-CN" dirty="0" err="1"/>
              <a:t>is_employee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非公勿内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逻辑运算演练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 err="1"/>
              <a:t>is_employee</a:t>
            </a:r>
            <a:r>
              <a:rPr lang="zh-CN" altLang="en-US" dirty="0"/>
              <a:t>，编写代码判断是否是本公司员工</a:t>
            </a:r>
          </a:p>
          <a:p>
            <a:r>
              <a:rPr lang="zh-CN" altLang="en-US" dirty="0"/>
              <a:t>如果不是提示不允许入内</a:t>
            </a:r>
          </a:p>
          <a:p>
            <a:r>
              <a:rPr lang="zh-CN" altLang="en-US" dirty="0"/>
              <a:t>答案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r>
              <a:rPr lang="en-US" altLang="zh-CN" dirty="0"/>
              <a:t>age = 100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r>
              <a:rPr lang="en-US" altLang="zh-CN" dirty="0"/>
              <a:t>if age &gt;= 0 and age &lt;= 120: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年龄正确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年龄不正确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zh-CN" altLang="en-US" dirty="0"/>
              <a:t>答案 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r>
              <a:rPr lang="en-US" altLang="zh-CN" dirty="0" err="1"/>
              <a:t>python_score</a:t>
            </a:r>
            <a:r>
              <a:rPr lang="en-US" altLang="zh-CN" dirty="0"/>
              <a:t> = 50</a:t>
            </a:r>
          </a:p>
          <a:p>
            <a:r>
              <a:rPr lang="en-US" altLang="zh-CN" dirty="0" err="1"/>
              <a:t>c_score</a:t>
            </a:r>
            <a:r>
              <a:rPr lang="en-US" altLang="zh-CN" dirty="0"/>
              <a:t> = 50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python_score</a:t>
            </a:r>
            <a:r>
              <a:rPr lang="en-US" altLang="zh-CN" dirty="0"/>
              <a:t> &gt; 60 or </a:t>
            </a:r>
            <a:r>
              <a:rPr lang="en-US" altLang="zh-CN" dirty="0" err="1"/>
              <a:t>c_score</a:t>
            </a:r>
            <a:r>
              <a:rPr lang="en-US" altLang="zh-CN" dirty="0"/>
              <a:t> &gt; 60: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考试通过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再接再厉！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zh-CN" altLang="en-US" dirty="0"/>
              <a:t>答案 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/>
              <a:t>`</a:t>
            </a:r>
            <a:r>
              <a:rPr lang="en-US" altLang="zh-CN" dirty="0" err="1"/>
              <a:t>is_employee</a:t>
            </a:r>
            <a:r>
              <a:rPr lang="en-US" altLang="zh-CN" dirty="0"/>
              <a:t>`</a:t>
            </a:r>
            <a:r>
              <a:rPr lang="zh-CN" altLang="en-US" dirty="0"/>
              <a:t>，编写代码判断是否是本公司员工</a:t>
            </a:r>
          </a:p>
          <a:p>
            <a:r>
              <a:rPr lang="en-US" altLang="zh-CN" dirty="0" err="1"/>
              <a:t>is_employee</a:t>
            </a:r>
            <a:r>
              <a:rPr lang="en-US" altLang="zh-CN" dirty="0"/>
              <a:t> = True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如果不是提示不允许入内</a:t>
            </a:r>
          </a:p>
          <a:p>
            <a:r>
              <a:rPr lang="en-US" altLang="zh-CN" dirty="0"/>
              <a:t>if not </a:t>
            </a:r>
            <a:r>
              <a:rPr lang="en-US" altLang="zh-CN" dirty="0" err="1"/>
              <a:t>is_employee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非公勿内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29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逻辑运算演练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 err="1"/>
              <a:t>is_employee</a:t>
            </a:r>
            <a:r>
              <a:rPr lang="zh-CN" altLang="en-US" dirty="0"/>
              <a:t>，编写代码判断是否是本公司员工</a:t>
            </a:r>
          </a:p>
          <a:p>
            <a:r>
              <a:rPr lang="zh-CN" altLang="en-US" dirty="0"/>
              <a:t>如果不是提示不允许入内</a:t>
            </a:r>
          </a:p>
          <a:p>
            <a:r>
              <a:rPr lang="zh-CN" altLang="en-US" dirty="0"/>
              <a:t>答案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r>
              <a:rPr lang="en-US" altLang="zh-CN" dirty="0"/>
              <a:t>age = 100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r>
              <a:rPr lang="en-US" altLang="zh-CN" dirty="0"/>
              <a:t>if age &gt;= 0 and age &lt;= 120: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年龄正确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年龄不正确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zh-CN" altLang="en-US" dirty="0"/>
              <a:t>答案 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r>
              <a:rPr lang="en-US" altLang="zh-CN" dirty="0" err="1"/>
              <a:t>python_score</a:t>
            </a:r>
            <a:r>
              <a:rPr lang="en-US" altLang="zh-CN" dirty="0"/>
              <a:t> = 50</a:t>
            </a:r>
          </a:p>
          <a:p>
            <a:r>
              <a:rPr lang="en-US" altLang="zh-CN" dirty="0" err="1"/>
              <a:t>c_score</a:t>
            </a:r>
            <a:r>
              <a:rPr lang="en-US" altLang="zh-CN" dirty="0"/>
              <a:t> = 50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python_score</a:t>
            </a:r>
            <a:r>
              <a:rPr lang="en-US" altLang="zh-CN" dirty="0"/>
              <a:t> &gt; 60 or </a:t>
            </a:r>
            <a:r>
              <a:rPr lang="en-US" altLang="zh-CN" dirty="0" err="1"/>
              <a:t>c_score</a:t>
            </a:r>
            <a:r>
              <a:rPr lang="en-US" altLang="zh-CN" dirty="0"/>
              <a:t> &gt; 60: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考试通过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再接再厉！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zh-CN" altLang="en-US" dirty="0"/>
              <a:t>答案 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/>
              <a:t>`</a:t>
            </a:r>
            <a:r>
              <a:rPr lang="en-US" altLang="zh-CN" dirty="0" err="1"/>
              <a:t>is_employee</a:t>
            </a:r>
            <a:r>
              <a:rPr lang="en-US" altLang="zh-CN" dirty="0"/>
              <a:t>`</a:t>
            </a:r>
            <a:r>
              <a:rPr lang="zh-CN" altLang="en-US" dirty="0"/>
              <a:t>，编写代码判断是否是本公司员工</a:t>
            </a:r>
          </a:p>
          <a:p>
            <a:r>
              <a:rPr lang="en-US" altLang="zh-CN" dirty="0" err="1"/>
              <a:t>is_employee</a:t>
            </a:r>
            <a:r>
              <a:rPr lang="en-US" altLang="zh-CN" dirty="0"/>
              <a:t> = True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如果不是提示不允许入内</a:t>
            </a:r>
          </a:p>
          <a:p>
            <a:r>
              <a:rPr lang="en-US" altLang="zh-CN" dirty="0"/>
              <a:t>if not </a:t>
            </a:r>
            <a:r>
              <a:rPr lang="en-US" altLang="zh-CN" dirty="0" err="1"/>
              <a:t>is_employee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非公勿内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0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非数字型</a:t>
            </a:r>
          </a:p>
          <a:p>
            <a:r>
              <a:rPr lang="zh-CN" altLang="en-US" dirty="0"/>
              <a:t>字符串</a:t>
            </a:r>
          </a:p>
          <a:p>
            <a:r>
              <a:rPr lang="zh-CN" altLang="en-US" dirty="0"/>
              <a:t>列表</a:t>
            </a:r>
          </a:p>
          <a:p>
            <a:r>
              <a:rPr lang="zh-CN" altLang="en-US" dirty="0"/>
              <a:t>元组</a:t>
            </a:r>
          </a:p>
          <a:p>
            <a:r>
              <a:rPr lang="zh-CN" altLang="en-US" dirty="0"/>
              <a:t>字典</a:t>
            </a:r>
          </a:p>
          <a:p>
            <a:r>
              <a:rPr lang="zh-CN" altLang="en-US" dirty="0"/>
              <a:t>提示：在 </a:t>
            </a:r>
            <a:r>
              <a:rPr lang="en-US" altLang="zh-CN" dirty="0"/>
              <a:t>Python 2.x </a:t>
            </a:r>
            <a:r>
              <a:rPr lang="zh-CN" altLang="en-US" dirty="0"/>
              <a:t>中，整数 根据保存数值的长度还分为：</a:t>
            </a:r>
          </a:p>
          <a:p>
            <a:r>
              <a:rPr lang="en-US" altLang="zh-CN" dirty="0"/>
              <a:t>int</a:t>
            </a:r>
            <a:r>
              <a:rPr lang="zh-CN" altLang="en-US" dirty="0"/>
              <a:t>（整数）</a:t>
            </a:r>
          </a:p>
          <a:p>
            <a:r>
              <a:rPr lang="en-US" altLang="zh-CN" dirty="0"/>
              <a:t>long</a:t>
            </a:r>
            <a:r>
              <a:rPr lang="zh-CN" altLang="en-US" dirty="0"/>
              <a:t>（长整数）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type </a:t>
            </a:r>
            <a:r>
              <a:rPr lang="zh-CN" altLang="en-US" dirty="0"/>
              <a:t>函数可以查看一个变量的类型</a:t>
            </a:r>
          </a:p>
          <a:p>
            <a:r>
              <a:rPr lang="en-US" altLang="zh-CN" dirty="0"/>
              <a:t>In [1]: type(name)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4ACA42-BA8E-4FD5-BCA9-63711B5BEE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5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不同类型变量之间的计算</a:t>
            </a:r>
          </a:p>
          <a:p>
            <a:r>
              <a:rPr lang="en-US" altLang="zh-CN" dirty="0"/>
              <a:t>1) </a:t>
            </a:r>
            <a:r>
              <a:rPr lang="zh-CN" altLang="en-US" dirty="0"/>
              <a:t>数字型变量 之间可以直接计算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中，两个数字型变量是可以直接进行 算数运算的</a:t>
            </a:r>
          </a:p>
          <a:p>
            <a:r>
              <a:rPr lang="zh-CN" altLang="en-US" dirty="0"/>
              <a:t>如果变量是 </a:t>
            </a:r>
            <a:r>
              <a:rPr lang="en-US" altLang="zh-CN" dirty="0"/>
              <a:t>bool </a:t>
            </a:r>
            <a:r>
              <a:rPr lang="zh-CN" altLang="en-US" dirty="0"/>
              <a:t>型，在计算时</a:t>
            </a:r>
          </a:p>
          <a:p>
            <a:r>
              <a:rPr lang="en-US" altLang="zh-CN" dirty="0"/>
              <a:t>True </a:t>
            </a:r>
            <a:r>
              <a:rPr lang="zh-CN" altLang="en-US" dirty="0"/>
              <a:t>对应的数字是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False </a:t>
            </a:r>
            <a:r>
              <a:rPr lang="zh-CN" altLang="en-US" dirty="0"/>
              <a:t>对应的数字是 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演练步骤</a:t>
            </a:r>
          </a:p>
          <a:p>
            <a:r>
              <a:rPr lang="zh-CN" altLang="en-US" dirty="0"/>
              <a:t>定义整数 </a:t>
            </a:r>
            <a:r>
              <a:rPr lang="en-US" altLang="zh-CN" dirty="0" err="1"/>
              <a:t>i</a:t>
            </a:r>
            <a:r>
              <a:rPr lang="en-US" altLang="zh-CN" dirty="0"/>
              <a:t> = 10</a:t>
            </a:r>
          </a:p>
          <a:p>
            <a:r>
              <a:rPr lang="zh-CN" altLang="en-US" dirty="0"/>
              <a:t>定义浮点数 </a:t>
            </a:r>
            <a:r>
              <a:rPr lang="en-US" altLang="zh-CN" dirty="0"/>
              <a:t>f = 10.5</a:t>
            </a:r>
          </a:p>
          <a:p>
            <a:r>
              <a:rPr lang="zh-CN" altLang="en-US" dirty="0"/>
              <a:t>定义布尔型 </a:t>
            </a:r>
            <a:r>
              <a:rPr lang="en-US" altLang="zh-CN" dirty="0"/>
              <a:t>b = True</a:t>
            </a:r>
          </a:p>
          <a:p>
            <a:r>
              <a:rPr lang="zh-CN" altLang="en-US" dirty="0"/>
              <a:t>在 </a:t>
            </a:r>
            <a:r>
              <a:rPr lang="en-US" altLang="zh-CN" dirty="0" err="1"/>
              <a:t>iPython</a:t>
            </a:r>
            <a:r>
              <a:rPr lang="en-US" altLang="zh-CN" dirty="0"/>
              <a:t> </a:t>
            </a:r>
            <a:r>
              <a:rPr lang="zh-CN" altLang="en-US" dirty="0"/>
              <a:t>中，使用上述三个变量相互进行算术运算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4ACA42-BA8E-4FD5-BCA9-63711B5BEE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81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中，字符串之间可以使用 </a:t>
            </a:r>
            <a:r>
              <a:rPr lang="en-US" altLang="zh-CN" dirty="0"/>
              <a:t>+ </a:t>
            </a:r>
            <a:r>
              <a:rPr lang="zh-CN" altLang="en-US" dirty="0"/>
              <a:t>拼接生成新的字符串</a:t>
            </a:r>
          </a:p>
          <a:p>
            <a:r>
              <a:rPr lang="en-US" altLang="zh-CN" dirty="0"/>
              <a:t>In [1]: </a:t>
            </a:r>
            <a:r>
              <a:rPr lang="en-US" altLang="zh-CN" dirty="0" err="1"/>
              <a:t>first_name</a:t>
            </a:r>
            <a:r>
              <a:rPr lang="en-US" altLang="zh-CN" dirty="0"/>
              <a:t> = "</a:t>
            </a:r>
            <a:r>
              <a:rPr lang="zh-CN" altLang="en-US" dirty="0"/>
              <a:t>三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In [2]: </a:t>
            </a:r>
            <a:r>
              <a:rPr lang="en-US" altLang="zh-CN" dirty="0" err="1"/>
              <a:t>last_name</a:t>
            </a:r>
            <a:r>
              <a:rPr lang="en-US" altLang="zh-CN" dirty="0"/>
              <a:t> = "</a:t>
            </a:r>
            <a:r>
              <a:rPr lang="zh-CN" altLang="en-US" dirty="0"/>
              <a:t>张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In [3]: </a:t>
            </a:r>
            <a:r>
              <a:rPr lang="en-US" altLang="zh-CN" dirty="0" err="1"/>
              <a:t>first_name</a:t>
            </a:r>
            <a:r>
              <a:rPr lang="en-US" altLang="zh-CN" dirty="0"/>
              <a:t> + </a:t>
            </a:r>
            <a:r>
              <a:rPr lang="en-US" altLang="zh-CN" dirty="0" err="1"/>
              <a:t>last_name</a:t>
            </a:r>
            <a:endParaRPr lang="en-US" altLang="zh-CN" dirty="0"/>
          </a:p>
          <a:p>
            <a:r>
              <a:rPr lang="en-US" altLang="zh-CN" dirty="0"/>
              <a:t>Out[3]: '</a:t>
            </a:r>
            <a:r>
              <a:rPr lang="zh-CN" altLang="en-US" dirty="0"/>
              <a:t>三张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4ACA42-BA8E-4FD5-BCA9-63711B5BEE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82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数字型变量 和 字符串 之间 不能进行其他计算</a:t>
            </a:r>
          </a:p>
          <a:p>
            <a:r>
              <a:rPr lang="en-US" altLang="zh-CN" dirty="0"/>
              <a:t>In [1]: </a:t>
            </a:r>
            <a:r>
              <a:rPr lang="en-US" altLang="zh-CN" dirty="0" err="1"/>
              <a:t>first_name</a:t>
            </a:r>
            <a:r>
              <a:rPr lang="en-US" altLang="zh-CN" dirty="0"/>
              <a:t> = "</a:t>
            </a:r>
            <a:r>
              <a:rPr lang="en-US" altLang="zh-CN" dirty="0" err="1"/>
              <a:t>zhang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In [2]: x = 10</a:t>
            </a:r>
          </a:p>
          <a:p>
            <a:r>
              <a:rPr lang="en-US" altLang="zh-CN" dirty="0"/>
              <a:t>In [3]: x + </a:t>
            </a:r>
            <a:r>
              <a:rPr lang="en-US" altLang="zh-CN" dirty="0" err="1"/>
              <a:t>first_name</a:t>
            </a:r>
            <a:endParaRPr lang="en-US" altLang="zh-CN" dirty="0"/>
          </a:p>
          <a:p>
            <a:r>
              <a:rPr lang="en-US" altLang="zh-CN" dirty="0"/>
              <a:t>---------------------------------------------------------------------------</a:t>
            </a:r>
          </a:p>
          <a:p>
            <a:r>
              <a:rPr lang="en-US" altLang="zh-CN" dirty="0" err="1"/>
              <a:t>TypeError</a:t>
            </a:r>
            <a:r>
              <a:rPr lang="en-US" altLang="zh-CN" dirty="0"/>
              <a:t>: unsupported operand type(s) for +: 'int' and 'str'</a:t>
            </a:r>
          </a:p>
          <a:p>
            <a:r>
              <a:rPr lang="zh-CN" altLang="en-US" dirty="0"/>
              <a:t>类型错误：</a:t>
            </a:r>
            <a:r>
              <a:rPr lang="en-US" altLang="zh-CN" dirty="0"/>
              <a:t>`+` </a:t>
            </a:r>
            <a:r>
              <a:rPr lang="zh-CN" altLang="en-US" dirty="0"/>
              <a:t>不支持的操作类型：</a:t>
            </a:r>
            <a:r>
              <a:rPr lang="en-US" altLang="zh-CN" dirty="0"/>
              <a:t>`int` </a:t>
            </a:r>
            <a:r>
              <a:rPr lang="zh-CN" altLang="en-US" dirty="0"/>
              <a:t>和 </a:t>
            </a:r>
            <a:r>
              <a:rPr lang="en-US" altLang="zh-CN" dirty="0"/>
              <a:t>`str`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4ACA42-BA8E-4FD5-BCA9-63711B5BEE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55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，顾名思义就是负责进行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数学计算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并且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存储计算结果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的电子设备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算术运算符的基本使用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7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算数运算符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算数运算符是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运算符的一种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是完成基本的算术运算使用的符号，用来处理四则运算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* 运算符还可以用于字符串，计算结果就是字符串重复指定次数的结果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altLang="zh-CN" dirty="0"/>
              <a:t> 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"-"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'----------------------------------------'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5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和数学中的运算符的优先级一致，在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中进行数学计算时，同样也是：</a:t>
            </a:r>
          </a:p>
          <a:p>
            <a:pPr lvl="1"/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先乘除后加减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同级运算符是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从左至右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计算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调整计算的优先级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以下表格的算数优先级由高到最低顺序排列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78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+ 3 * 5 = 17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 + 3) * 5 = 25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* 3 + 5 = 11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* (3 + 5) = 16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0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A76E0-C7CD-4A7B-AF3F-BD2FA1D0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09CB2E-DC8B-4FD6-9D9E-7730A0EB6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8C3E6-27E0-4074-A800-A9C6E497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163C5-E6C2-4C05-ADFA-7F336FCD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5C8C6-CD0B-475C-BD49-DE337FAA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78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A652E-D238-411B-BE3F-37FAFF77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B866D-170E-448F-9F96-6000F3AD4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7AC0D-CBBF-4701-84EB-C32D1152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2267B-27C2-43E5-8F54-DC19A5F1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77C2A-2D47-4242-89D1-A79FF0D0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2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2AD063-3882-400E-9457-2E1CC8FDA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3F9039-E08B-4CE4-B518-7D1593E0D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B3154-1C71-430D-9DD1-4516C6C5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14AD2-A59A-490C-B400-354303AA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3E654-7265-4472-9C45-67F6068E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1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BDD90-AF7B-4FC9-9C39-9AE664160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AF430C-CBDC-46A1-A63B-54F942C9E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5105C-FE8D-44DD-8000-BD532C91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E7C9F-1281-4258-998F-181C82FD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0E3E5-6A12-4EE2-912E-2DB5947B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09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71878-E049-4FC5-9741-F062B30D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7B0DC-A3EA-4117-92AE-DAD5292E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2CC57-A2EE-4A7F-B78C-9A9324D6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8694C-17BC-4507-89C3-CBDFEC70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27DD5-D15A-43CC-93A2-B2B061DB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Python</a:t>
            </a:r>
            <a:r>
              <a:rPr lang="zh-CN" altLang="en-US" dirty="0">
                <a:solidFill>
                  <a:srgbClr val="0070C0"/>
                </a:solidFill>
              </a:rPr>
              <a:t>程序设计基础</a:t>
            </a:r>
            <a:r>
              <a:rPr lang="en-US" altLang="zh-CN" dirty="0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776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9F395-2EC3-4A4C-AB14-98DF3D18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1011A-3F2E-4483-9F77-7768338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5CEC5-81E8-4A1E-A2A6-91F9D117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BE77D-3D63-4874-BEDF-741D6177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B3EB3-3452-427F-88B3-BEFF4767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07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5CF20-0934-4D56-9FC2-AA284E86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BA0AE-5C83-424F-8843-C49342393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E4375-CF4F-4611-BF2B-B6F63BCEF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AB615-D10D-40EC-A732-7C0F2B96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B65FAE-8466-4C4F-AC0A-B0B4A57E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93E65-AFA1-4947-9573-B3CB4570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72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E994-988A-4162-A03C-A6960D3F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8A780-8DB4-4A71-B69D-8EBC3ED3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B166E-AD24-4F9F-9DE6-CEE6128F8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7BCDDB-107F-4002-A80A-1BC9001A8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4D11AF-29D1-49E1-AF19-0C2051129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2747DD-3D31-4BB0-B91E-63404AB0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E8184-C8D4-49EB-AA5F-051AD26C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B872C9-E780-4EB8-B129-8324E490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63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7E7CF-B2F0-4905-9FAF-55A636DB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D22E6B-49D4-4F3D-921B-4CAED34E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AA42FA-336F-474E-92CA-60F098E2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7D970C-CAEE-4FC9-99DB-8317E96B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42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BECFA9-BD1C-4546-BAD0-3D02FF63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9F18D6-05D7-4A56-848C-A06E104E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BF3D98-E836-454D-9413-E0011CAE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08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2182-72AE-447E-8D2A-DB82B785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D5D7C-CC18-4011-83E3-76BC8BD2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8F08EB-1B00-4008-9DA8-87DCA81B2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02258-0C98-44DA-AE65-E478E020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7041D-0841-4348-85FD-B85862F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CAA1F-E68A-4C07-8228-15A2C836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6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E6B9-19C5-48AD-B62B-66774A02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7C07C-30AE-4BF4-B4FD-7C38509B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D8F1D-29C8-414E-A364-9C63B2B3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F8738-3B3D-40F5-BF8C-7A7C5888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405FA-BC2C-4BD5-97D0-538EB882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09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4BF03-760A-4278-B679-BAC3B514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838B18-9B46-4BB3-AEE1-E562E1C79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39BAA-E834-4EB0-9300-073DA7259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DF61E-DFA5-43E4-A257-928597EB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5100-F02F-4A20-AB7C-36661C9E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B7705-6334-49E8-A81F-201AB2A9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99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7681B-9765-4BB6-99F3-B868562E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3DC54E-752C-45A2-A200-4E603FB2A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DADA4-2C63-4F41-831D-AB8B87D7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11995-147A-4FB1-9A2E-47542C95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11AE0-4262-48F9-AF24-3B2C0D8A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51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95CCF0-DDB1-4E7D-B3CD-1D541CEF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E84A9-9C5D-4580-AF41-052DC0E4B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2CAEC-34ED-4670-A11B-469711BE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263CD-6EDD-4026-8A35-7749BA51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C9DD9-B28E-4A31-8551-3796C52B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3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7746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83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450C-E5FE-48CD-80FD-063C237D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5A2C0-3E6F-4A61-BF0C-3F17A830E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F67AA-FE1A-4364-B124-464F0086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CA366-B126-488B-9790-AE826471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0CE7B-92B4-4F99-8F81-2CB5106A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3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79642-0DFF-4207-BF7A-FF393281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D6B06-4BA2-4C7F-A821-1AED45AF5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63689-40FD-48D7-B36A-23B1E08B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14E055-7F61-448E-BB7B-09B940DA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0E92D-4409-4862-887B-0C6F86BA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AFB0C-3993-40A2-9E02-B77F7F6F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8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FB318-3271-4ABC-BE03-FAE73445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51D623-116B-4DD5-9796-268602625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C7FBA0-F064-4166-A784-61AEB4C2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C105C9-8872-4F88-A86B-279AA479A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377C39-2068-478B-857C-C9A6E247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06D42-E026-443B-9487-8BEF1B5B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CD38D0-EEFA-4826-AAAD-CEEF8A1A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FA09C9-7C4E-456B-B9CB-7BB1DA1C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F71AC-E737-473A-B76F-809AFA2A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EDE2DA-B74E-4F6A-ACDB-F9930228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3022EF-C7EA-45CD-86AD-BD651A90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601311-BBD6-4654-A70D-E267C098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8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B4FA1C-29CB-4577-8426-A58FB423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A520CF-5EBD-4D9E-9B66-273AEAB9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12E3E-EEFF-46B8-BB13-D2679A69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9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1BB66-F0B5-4360-9C22-484CBB39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291D9-E216-4164-9600-408775AE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DC4D8B-889B-433B-A387-3364574E3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1DAE5-CCE7-4723-872E-DA3B6A1A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16819-E773-479C-8614-360A9835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EF380-5F8B-498C-9A86-92A310D0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7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1DBAB-837F-4EE0-8CC3-B2ADBD9E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253135-F86C-46A9-8849-D1850C95F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ADDC9-00F9-4AA9-B4C9-9300A0704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E2D6D-9BA3-45E7-A1EE-FFAAFC2E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D4B27-CCC1-419E-AD55-D67B7633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20893-5C9C-45C3-9CEF-6CD98D3D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3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0CFA29-FD0F-4F16-A546-0DC4BC20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021DC-5479-4269-8F35-C454610E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8F102-BA87-484B-B0DC-9C4CC535E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8464A-B910-4050-AFB9-48F74559A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2C88D-0548-4EA2-99AA-1A0E2B686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6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8B894-1CE3-4532-BC2A-8D4E01C4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2D9D9-B8DD-47F3-9202-F58D911C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8A332-70EF-4704-AD45-BD34D0129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8232-466C-4F15-B95B-CBF2BDDCD64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99D54-EA63-4F08-AF56-11318F3E3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C3071-AF36-4BB1-B26F-7D37F9987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Python</a:t>
            </a:r>
            <a:r>
              <a:rPr lang="zh-CN" altLang="en-US" dirty="0">
                <a:solidFill>
                  <a:srgbClr val="0070C0"/>
                </a:solidFill>
              </a:rPr>
              <a:t>程序设计基础</a:t>
            </a:r>
            <a:r>
              <a:rPr lang="en-US" altLang="zh-CN" dirty="0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05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70EA-EB03-454C-BFF9-C83B93BA0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程序设计基础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CDCB8-FC4B-46DC-97DC-A4D6D9C62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人生苦短，我用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（非计算机类专业</a:t>
            </a:r>
            <a:r>
              <a:rPr lang="en-US" altLang="zh-CN" dirty="0">
                <a:solidFill>
                  <a:schemeClr val="bg1"/>
                </a:solidFill>
              </a:rPr>
              <a:t>48</a:t>
            </a:r>
            <a:r>
              <a:rPr lang="zh-CN" altLang="en-US" dirty="0">
                <a:solidFill>
                  <a:schemeClr val="bg1"/>
                </a:solidFill>
              </a:rPr>
              <a:t>课时版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兼顾计算机等级考试二级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9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>
            <a:extLst>
              <a:ext uri="{FF2B5EF4-FFF2-40B4-BE49-F238E27FC236}">
                <a16:creationId xmlns:a16="http://schemas.microsoft.com/office/drawing/2014/main" id="{63BD171C-A771-4899-B178-42170AF6E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765176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</a:p>
        </p:txBody>
      </p:sp>
      <p:sp>
        <p:nvSpPr>
          <p:cNvPr id="11268" name="TextBox 2">
            <a:extLst>
              <a:ext uri="{FF2B5EF4-FFF2-40B4-BE49-F238E27FC236}">
                <a16:creationId xmlns:a16="http://schemas.microsoft.com/office/drawing/2014/main" id="{7BCA98F3-6CB1-40FF-B767-EFAFC2E4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4" y="1692275"/>
            <a:ext cx="8605837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示例</a:t>
            </a:r>
            <a:endParaRPr lang="en-US" altLang="zh-CN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pt-BR" altLang="zh-CN" dirty="0">
                <a:solidFill>
                  <a:schemeClr val="bg1"/>
                </a:solidFill>
              </a:rPr>
              <a:t>1010, -1010, 0b1010, 0o1010, 0x1010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27E4EA1-87DB-4463-B808-B271F4663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47176"/>
              </p:ext>
            </p:extLst>
          </p:nvPr>
        </p:nvGraphicFramePr>
        <p:xfrm>
          <a:off x="2817814" y="3241675"/>
          <a:ext cx="6950075" cy="1874838"/>
        </p:xfrm>
        <a:graphic>
          <a:graphicData uri="http://schemas.openxmlformats.org/drawingml/2006/table">
            <a:tbl>
              <a:tblPr firstRow="1" firstCol="1" bandRow="1">
                <a:tableStyleId>{AF606853-7671-496A-8E4F-DF71F8EC918B}</a:tableStyleId>
              </a:tblPr>
              <a:tblGrid>
                <a:gridCol w="1470893">
                  <a:extLst>
                    <a:ext uri="{9D8B030D-6E8A-4147-A177-3AD203B41FA5}">
                      <a16:colId xmlns:a16="http://schemas.microsoft.com/office/drawing/2014/main" val="1404109456"/>
                    </a:ext>
                  </a:extLst>
                </a:gridCol>
                <a:gridCol w="1321685">
                  <a:extLst>
                    <a:ext uri="{9D8B030D-6E8A-4147-A177-3AD203B41FA5}">
                      <a16:colId xmlns:a16="http://schemas.microsoft.com/office/drawing/2014/main" val="2368160282"/>
                    </a:ext>
                  </a:extLst>
                </a:gridCol>
                <a:gridCol w="4157497">
                  <a:extLst>
                    <a:ext uri="{9D8B030D-6E8A-4147-A177-3AD203B41FA5}">
                      <a16:colId xmlns:a16="http://schemas.microsoft.com/office/drawing/2014/main" val="2382617515"/>
                    </a:ext>
                  </a:extLst>
                </a:gridCol>
              </a:tblGrid>
              <a:tr h="36582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进制种类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引导符号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描述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2018479182"/>
                  </a:ext>
                </a:extLst>
              </a:tr>
              <a:tr h="4115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十进制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无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默认情况，例：</a:t>
                      </a:r>
                      <a:r>
                        <a:rPr lang="en-US" sz="1800" kern="100">
                          <a:effectLst/>
                        </a:rPr>
                        <a:t>1010,-1010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3264466500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二进制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0b </a:t>
                      </a:r>
                      <a:r>
                        <a:rPr lang="zh-CN" sz="1600" kern="0">
                          <a:effectLst/>
                        </a:rPr>
                        <a:t>或</a:t>
                      </a:r>
                      <a:r>
                        <a:rPr lang="en-US" sz="1600" kern="0">
                          <a:effectLst/>
                        </a:rPr>
                        <a:t> 0B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由字符</a:t>
                      </a:r>
                      <a:r>
                        <a:rPr lang="en-US" sz="1600" kern="0">
                          <a:effectLst/>
                        </a:rPr>
                        <a:t>0</a:t>
                      </a:r>
                      <a:r>
                        <a:rPr lang="zh-CN" sz="1600" kern="0">
                          <a:effectLst/>
                        </a:rPr>
                        <a:t>和</a:t>
                      </a:r>
                      <a:r>
                        <a:rPr lang="en-US" sz="1600" kern="0">
                          <a:effectLst/>
                        </a:rPr>
                        <a:t>1</a:t>
                      </a:r>
                      <a:r>
                        <a:rPr lang="zh-CN" sz="1600" kern="0">
                          <a:effectLst/>
                        </a:rPr>
                        <a:t>组成，例：</a:t>
                      </a:r>
                      <a:r>
                        <a:rPr lang="en-US" sz="1600" kern="0">
                          <a:effectLst/>
                        </a:rPr>
                        <a:t>0b1010</a:t>
                      </a:r>
                      <a:r>
                        <a:rPr lang="zh-CN" sz="1600" kern="0">
                          <a:effectLst/>
                        </a:rPr>
                        <a:t>，</a:t>
                      </a:r>
                      <a:r>
                        <a:rPr lang="en-US" sz="1600" kern="0">
                          <a:effectLst/>
                        </a:rPr>
                        <a:t>0B1010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770273378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八进制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0o </a:t>
                      </a:r>
                      <a:r>
                        <a:rPr lang="zh-CN" sz="1600" kern="0">
                          <a:effectLst/>
                        </a:rPr>
                        <a:t>或</a:t>
                      </a:r>
                      <a:r>
                        <a:rPr lang="en-US" sz="1600" kern="0">
                          <a:effectLst/>
                        </a:rPr>
                        <a:t> 0O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由字符</a:t>
                      </a:r>
                      <a:r>
                        <a:rPr lang="en-US" sz="1600" kern="0">
                          <a:effectLst/>
                        </a:rPr>
                        <a:t>0</a:t>
                      </a:r>
                      <a:r>
                        <a:rPr lang="zh-CN" sz="1600" kern="0">
                          <a:effectLst/>
                        </a:rPr>
                        <a:t>到</a:t>
                      </a:r>
                      <a:r>
                        <a:rPr lang="en-US" sz="1600" kern="0">
                          <a:effectLst/>
                        </a:rPr>
                        <a:t>7</a:t>
                      </a:r>
                      <a:r>
                        <a:rPr lang="zh-CN" sz="1600" kern="0">
                          <a:effectLst/>
                        </a:rPr>
                        <a:t>组成，例：</a:t>
                      </a:r>
                      <a:r>
                        <a:rPr lang="en-US" sz="1600" kern="0">
                          <a:effectLst/>
                        </a:rPr>
                        <a:t>0o1010</a:t>
                      </a:r>
                      <a:r>
                        <a:rPr lang="zh-CN" sz="1600" kern="0">
                          <a:effectLst/>
                        </a:rPr>
                        <a:t>，</a:t>
                      </a:r>
                      <a:r>
                        <a:rPr lang="en-US" sz="1600" kern="0">
                          <a:effectLst/>
                        </a:rPr>
                        <a:t>0O1010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2741057858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十六进制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0x </a:t>
                      </a:r>
                      <a:r>
                        <a:rPr lang="zh-CN" sz="1600" kern="0">
                          <a:effectLst/>
                        </a:rPr>
                        <a:t>或</a:t>
                      </a:r>
                      <a:r>
                        <a:rPr lang="en-US" sz="1600" kern="0">
                          <a:effectLst/>
                        </a:rPr>
                        <a:t> 0X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由字符</a:t>
                      </a:r>
                      <a:r>
                        <a:rPr lang="en-US" sz="1600" kern="0" dirty="0">
                          <a:effectLst/>
                        </a:rPr>
                        <a:t>0</a:t>
                      </a:r>
                      <a:r>
                        <a:rPr lang="zh-CN" sz="1600" kern="0" dirty="0">
                          <a:effectLst/>
                        </a:rPr>
                        <a:t>到</a:t>
                      </a:r>
                      <a:r>
                        <a:rPr lang="en-US" sz="1600" kern="0" dirty="0">
                          <a:effectLst/>
                        </a:rPr>
                        <a:t>9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a</a:t>
                      </a:r>
                      <a:r>
                        <a:rPr lang="zh-CN" sz="1600" kern="0" dirty="0">
                          <a:effectLst/>
                        </a:rPr>
                        <a:t>到</a:t>
                      </a:r>
                      <a:r>
                        <a:rPr lang="en-US" sz="1600" kern="0" dirty="0">
                          <a:effectLst/>
                        </a:rPr>
                        <a:t>f</a:t>
                      </a:r>
                      <a:r>
                        <a:rPr lang="zh-CN" sz="1600" kern="0" dirty="0">
                          <a:effectLst/>
                        </a:rPr>
                        <a:t>或</a:t>
                      </a:r>
                      <a:r>
                        <a:rPr lang="en-US" sz="1600" kern="0" dirty="0">
                          <a:effectLst/>
                        </a:rPr>
                        <a:t>A</a:t>
                      </a:r>
                      <a:r>
                        <a:rPr lang="zh-CN" sz="1600" kern="0" dirty="0">
                          <a:effectLst/>
                        </a:rPr>
                        <a:t>到</a:t>
                      </a:r>
                      <a:r>
                        <a:rPr lang="en-US" sz="1600" kern="0" dirty="0">
                          <a:effectLst/>
                        </a:rPr>
                        <a:t>F</a:t>
                      </a:r>
                      <a:r>
                        <a:rPr lang="zh-CN" sz="1600" kern="0" dirty="0">
                          <a:effectLst/>
                        </a:rPr>
                        <a:t>组成，例：</a:t>
                      </a:r>
                      <a:r>
                        <a:rPr lang="en-US" sz="1600" kern="0" dirty="0">
                          <a:effectLst/>
                        </a:rPr>
                        <a:t>0x1010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4188834157"/>
                  </a:ext>
                </a:extLst>
              </a:tr>
            </a:tbl>
          </a:graphicData>
        </a:graphic>
      </p:graphicFrame>
      <p:sp>
        <p:nvSpPr>
          <p:cNvPr id="11293" name="TextBox 2">
            <a:extLst>
              <a:ext uri="{FF2B5EF4-FFF2-40B4-BE49-F238E27FC236}">
                <a16:creationId xmlns:a16="http://schemas.microsoft.com/office/drawing/2014/main" id="{BE2DD117-7B7C-4B18-A9BF-D8028509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4" y="5319713"/>
            <a:ext cx="860583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不同进制的整数之间可以直接运算</a:t>
            </a:r>
            <a:endParaRPr lang="en-US" altLang="zh-CN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>
            <a:extLst>
              <a:ext uri="{FF2B5EF4-FFF2-40B4-BE49-F238E27FC236}">
                <a16:creationId xmlns:a16="http://schemas.microsoft.com/office/drawing/2014/main" id="{F3A4EE70-0945-4275-8DEC-DACF10AA4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765176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</a:p>
        </p:txBody>
      </p:sp>
      <p:sp>
        <p:nvSpPr>
          <p:cNvPr id="12292" name="TextBox 2">
            <a:extLst>
              <a:ext uri="{FF2B5EF4-FFF2-40B4-BE49-F238E27FC236}">
                <a16:creationId xmlns:a16="http://schemas.microsoft.com/office/drawing/2014/main" id="{267F5981-BE29-46F5-9E64-8EAC66BAE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4" y="1700213"/>
            <a:ext cx="752633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带有小数点及小数的数字 </a:t>
            </a:r>
            <a:endParaRPr lang="en-US" altLang="zh-CN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语言中的浮点数类型必须带有小数部分，小数部分可以是</a:t>
            </a: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。例如：</a:t>
            </a: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1010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是整数，</a:t>
            </a: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1010.0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是浮点数。</a:t>
            </a:r>
            <a:endParaRPr lang="en-US" altLang="zh-CN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>
            <a:extLst>
              <a:ext uri="{FF2B5EF4-FFF2-40B4-BE49-F238E27FC236}">
                <a16:creationId xmlns:a16="http://schemas.microsoft.com/office/drawing/2014/main" id="{5A811CDF-D6A3-4AB2-8C02-4D9C4DB8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765176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</a:p>
        </p:txBody>
      </p:sp>
      <p:sp>
        <p:nvSpPr>
          <p:cNvPr id="13316" name="TextBox 2">
            <a:extLst>
              <a:ext uri="{FF2B5EF4-FFF2-40B4-BE49-F238E27FC236}">
                <a16:creationId xmlns:a16="http://schemas.microsoft.com/office/drawing/2014/main" id="{1592E081-6DAB-4333-829A-F1D9EAC64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4" y="1700213"/>
            <a:ext cx="7526337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浮点数有</a:t>
            </a: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种表示方法：十进制形式的</a:t>
            </a:r>
            <a:r>
              <a:rPr lang="zh-CN" altLang="en-US" b="1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一般表示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科学计数法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表示。除十进制外，浮点数没有其他进制表示形式。下面是浮点数类型的例子：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1010.0, -1010., 1.01e3, -1.01E-3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>
            <a:extLst>
              <a:ext uri="{FF2B5EF4-FFF2-40B4-BE49-F238E27FC236}">
                <a16:creationId xmlns:a16="http://schemas.microsoft.com/office/drawing/2014/main" id="{089F32C1-14C1-4F03-B7DA-A526C628F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765176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</a:p>
        </p:txBody>
      </p:sp>
      <p:sp>
        <p:nvSpPr>
          <p:cNvPr id="10244" name="TextBox 2">
            <a:extLst>
              <a:ext uri="{FF2B5EF4-FFF2-40B4-BE49-F238E27FC236}">
                <a16:creationId xmlns:a16="http://schemas.microsoft.com/office/drawing/2014/main" id="{A8A26FF0-43D8-4F31-82C8-2A0DEC393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4" y="1700214"/>
            <a:ext cx="75263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har char="•"/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lvl="1" indent="-457200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 sz="2800">
                <a:latin typeface="Palatino Linotype" panose="0204050205050503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1"/>
                </a:solidFill>
              </a:rPr>
              <a:t>科学计数法使用字母</a:t>
            </a:r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zh-CN" altLang="en-US" dirty="0">
                <a:solidFill>
                  <a:schemeClr val="bg1"/>
                </a:solidFill>
              </a:rPr>
              <a:t>或者</a:t>
            </a:r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zh-CN" altLang="en-US" dirty="0">
                <a:solidFill>
                  <a:schemeClr val="bg1"/>
                </a:solidFill>
              </a:rPr>
              <a:t>作为幂的符号，以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为基数，含义如下：</a:t>
            </a:r>
          </a:p>
          <a:p>
            <a:pPr indent="0" algn="ctr">
              <a:lnSpc>
                <a:spcPct val="150000"/>
              </a:lnSpc>
              <a:buClr>
                <a:schemeClr val="bg1"/>
              </a:buClr>
              <a:buNone/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&lt;a&gt;e&lt;b&gt; = a*10</a:t>
            </a:r>
            <a:r>
              <a:rPr lang="en-US" altLang="zh-CN" b="1" kern="100" baseline="30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</a:p>
          <a:p>
            <a:pPr marL="685800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endParaRPr lang="zh-CN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1"/>
                </a:solidFill>
              </a:rPr>
              <a:t>上例中，</a:t>
            </a:r>
            <a:r>
              <a:rPr lang="en-US" altLang="zh-CN" dirty="0">
                <a:solidFill>
                  <a:schemeClr val="bg1"/>
                </a:solidFill>
              </a:rPr>
              <a:t>1.01e3</a:t>
            </a:r>
            <a:r>
              <a:rPr lang="zh-CN" altLang="en-US" dirty="0">
                <a:solidFill>
                  <a:schemeClr val="bg1"/>
                </a:solidFill>
              </a:rPr>
              <a:t>值为</a:t>
            </a:r>
            <a:r>
              <a:rPr lang="en-US" altLang="zh-CN" dirty="0">
                <a:solidFill>
                  <a:schemeClr val="bg1"/>
                </a:solidFill>
              </a:rPr>
              <a:t>1010.0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  <a:r>
              <a:rPr lang="en-US" altLang="zh-CN" dirty="0">
                <a:solidFill>
                  <a:schemeClr val="bg1"/>
                </a:solidFill>
              </a:rPr>
              <a:t>-1.01E-3</a:t>
            </a:r>
            <a:r>
              <a:rPr lang="zh-CN" altLang="en-US" dirty="0">
                <a:solidFill>
                  <a:schemeClr val="bg1"/>
                </a:solidFill>
              </a:rPr>
              <a:t>值为</a:t>
            </a:r>
            <a:r>
              <a:rPr lang="en-US" altLang="zh-CN" dirty="0">
                <a:solidFill>
                  <a:schemeClr val="bg1"/>
                </a:solidFill>
              </a:rPr>
              <a:t>0.00101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>
            <a:extLst>
              <a:ext uri="{FF2B5EF4-FFF2-40B4-BE49-F238E27FC236}">
                <a16:creationId xmlns:a16="http://schemas.microsoft.com/office/drawing/2014/main" id="{94BBB300-B63C-4739-B424-9E5FFAD5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765176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</a:p>
        </p:txBody>
      </p:sp>
      <p:sp>
        <p:nvSpPr>
          <p:cNvPr id="15364" name="TextBox 2">
            <a:extLst>
              <a:ext uri="{FF2B5EF4-FFF2-40B4-BE49-F238E27FC236}">
                <a16:creationId xmlns:a16="http://schemas.microsoft.com/office/drawing/2014/main" id="{D61E05B0-EA3B-4CD0-BBC1-F6BFC833C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4" y="1700213"/>
            <a:ext cx="752633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浮点数类型的数值范围和小数精度受不同计算机系统的限制。除高精度科学计算外的绝大部分运算来说，浮点数类型的数值范围和小数精度足够“可靠”。</a:t>
            </a:r>
            <a:endParaRPr lang="en-US" altLang="zh-CN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DE9BCFE-A21F-4F64-A957-1E43F73819C6}"/>
              </a:ext>
            </a:extLst>
          </p:cNvPr>
          <p:cNvGraphicFramePr>
            <a:graphicFrameLocks noGrp="1"/>
          </p:cNvGraphicFramePr>
          <p:nvPr/>
        </p:nvGraphicFramePr>
        <p:xfrm>
          <a:off x="2817813" y="4605338"/>
          <a:ext cx="6540500" cy="1143000"/>
        </p:xfrm>
        <a:graphic>
          <a:graphicData uri="http://schemas.openxmlformats.org/drawingml/2006/table">
            <a:tbl>
              <a:tblPr firstRow="1" firstCol="1" bandRow="1"/>
              <a:tblGrid>
                <a:gridCol w="6540500">
                  <a:extLst>
                    <a:ext uri="{9D8B030D-6E8A-4147-A177-3AD203B41FA5}">
                      <a16:colId xmlns:a16="http://schemas.microsoft.com/office/drawing/2014/main" val="741266047"/>
                    </a:ext>
                  </a:extLst>
                </a:gridCol>
              </a:tblGrid>
              <a:tr h="990939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&gt;&gt;&gt;1234567890.987654321 * 1234567890.987654321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1.5241578774577044e+18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&gt;&gt;&gt;9876543210.123456789 / 1234567890.987654321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7.000000066600002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832071"/>
                  </a:ext>
                </a:extLst>
              </a:tr>
              <a:tr h="126661">
                <a:tc>
                  <a:txBody>
                    <a:bodyPr/>
                    <a:lstStyle/>
                    <a:p>
                      <a:pPr algn="l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3639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>
            <a:extLst>
              <a:ext uri="{FF2B5EF4-FFF2-40B4-BE49-F238E27FC236}">
                <a16:creationId xmlns:a16="http://schemas.microsoft.com/office/drawing/2014/main" id="{48A16ADA-FC34-489E-91A3-37D5C04EE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765176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复数类型</a:t>
            </a:r>
          </a:p>
        </p:txBody>
      </p:sp>
      <p:sp>
        <p:nvSpPr>
          <p:cNvPr id="16388" name="TextBox 2">
            <a:extLst>
              <a:ext uri="{FF2B5EF4-FFF2-40B4-BE49-F238E27FC236}">
                <a16:creationId xmlns:a16="http://schemas.microsoft.com/office/drawing/2014/main" id="{3D266E65-805D-471D-9DEA-6363A857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1841501"/>
            <a:ext cx="84629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复数类型表示数学中的复数。复数有一个基本单位元素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j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，叫作“虚数单位”。含有虚数单位的数被称为复数。例如：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11.3+4j	-5.6+7j	1.23e-4+5.67e+89j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71A1EDDE-244D-4EF4-933B-4FE4A294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>
            <a:extLst>
              <a:ext uri="{FF2B5EF4-FFF2-40B4-BE49-F238E27FC236}">
                <a16:creationId xmlns:a16="http://schemas.microsoft.com/office/drawing/2014/main" id="{07C3CA4C-8194-40D7-B7C8-60AE2C34B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765176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复数类型</a:t>
            </a:r>
          </a:p>
        </p:txBody>
      </p:sp>
      <p:sp>
        <p:nvSpPr>
          <p:cNvPr id="17412" name="TextBox 2">
            <a:extLst>
              <a:ext uri="{FF2B5EF4-FFF2-40B4-BE49-F238E27FC236}">
                <a16:creationId xmlns:a16="http://schemas.microsoft.com/office/drawing/2014/main" id="{C6AE0BC7-5B54-474A-8CBF-CE68A5D3C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1841501"/>
            <a:ext cx="8462963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1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Python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语言中，复数可以看作是二元有序实数对（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a, b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），表示为：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a +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bj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，其中，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是实数部分，简称实部，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b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是虚数部分，简称虚部。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虚数部分通过后缀“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J”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或者“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j”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来表示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。需要注意，当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b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时，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不能省略，即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1j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表示复数，而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j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则表示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Python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程序中的一个变量。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 Linotype" panose="0204050205050503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3270ACF4-5E11-4CBE-897F-655E1427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>
            <a:extLst>
              <a:ext uri="{FF2B5EF4-FFF2-40B4-BE49-F238E27FC236}">
                <a16:creationId xmlns:a16="http://schemas.microsoft.com/office/drawing/2014/main" id="{ACE626AD-B0CC-4CEB-A0E3-74BBA1477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765176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复数类型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4130B2F2-A35E-4DB0-9991-8D70D9FBA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D792ECE-7B29-478C-AA36-B0DAF96B88C3}"/>
              </a:ext>
            </a:extLst>
          </p:cNvPr>
          <p:cNvGraphicFramePr>
            <a:graphicFrameLocks noGrp="1"/>
          </p:cNvGraphicFramePr>
          <p:nvPr/>
        </p:nvGraphicFramePr>
        <p:xfrm>
          <a:off x="2054226" y="3298826"/>
          <a:ext cx="8361363" cy="2468563"/>
        </p:xfrm>
        <a:graphic>
          <a:graphicData uri="http://schemas.openxmlformats.org/drawingml/2006/table">
            <a:tbl>
              <a:tblPr firstRow="1" firstCol="1" bandRow="1"/>
              <a:tblGrid>
                <a:gridCol w="8361363">
                  <a:extLst>
                    <a:ext uri="{9D8B030D-6E8A-4147-A177-3AD203B41FA5}">
                      <a16:colId xmlns:a16="http://schemas.microsoft.com/office/drawing/2014/main" val="646339094"/>
                    </a:ext>
                  </a:extLst>
                </a:gridCol>
              </a:tblGrid>
              <a:tr h="2468563"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&gt;&gt;&gt;(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1.23e4+5.67e4j).real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12300.0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&gt;&gt;&gt;(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1.23e4+5.67e4j).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56700.0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1.23e4+5.67e4j.imag   # 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先获得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5.67e4j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的虚部，再与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1.23e4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进行求和计算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69000.0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293335"/>
                  </a:ext>
                </a:extLst>
              </a:tr>
            </a:tbl>
          </a:graphicData>
        </a:graphic>
      </p:graphicFrame>
      <p:sp>
        <p:nvSpPr>
          <p:cNvPr id="18443" name="TextBox 2">
            <a:extLst>
              <a:ext uri="{FF2B5EF4-FFF2-40B4-BE49-F238E27FC236}">
                <a16:creationId xmlns:a16="http://schemas.microsoft.com/office/drawing/2014/main" id="{D972BCDE-B7AE-4AE5-9020-4EF15646A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1841500"/>
            <a:ext cx="846296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1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复数类型中实部和虚部都是浮点类型，对于复数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，可以用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z.real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z.imag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楷体" panose="02010609060101010101" pitchFamily="49" charset="-122"/>
                <a:cs typeface="+mn-cs"/>
              </a:rPr>
              <a:t>分别获得它的实数部分和虚数部分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 Linotype" panose="02040502050505030304" pitchFamily="18" charset="0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A8F03-A4BC-4266-9629-7C486A85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不同类型变量之间的计算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C78B3-E477-4C42-BDDB-53D3D210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1) </a:t>
            </a:r>
            <a:r>
              <a:rPr lang="zh-CN" altLang="en-US" dirty="0">
                <a:solidFill>
                  <a:schemeClr val="bg1"/>
                </a:solidFill>
              </a:rPr>
              <a:t>数字型变量 之间可以直接计算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在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中，两个数字型变量是可以直接进行 算数运算的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如果变量是 </a:t>
            </a:r>
            <a:r>
              <a:rPr lang="en-US" altLang="zh-CN" dirty="0">
                <a:solidFill>
                  <a:schemeClr val="bg1"/>
                </a:solidFill>
              </a:rPr>
              <a:t>bool </a:t>
            </a:r>
            <a:r>
              <a:rPr lang="zh-CN" altLang="en-US" dirty="0">
                <a:solidFill>
                  <a:schemeClr val="bg1"/>
                </a:solidFill>
              </a:rPr>
              <a:t>型，在计算时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True </a:t>
            </a:r>
            <a:r>
              <a:rPr lang="zh-CN" altLang="en-US" dirty="0">
                <a:solidFill>
                  <a:schemeClr val="bg1"/>
                </a:solidFill>
              </a:rPr>
              <a:t>对应的数字是 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False </a:t>
            </a:r>
            <a:r>
              <a:rPr lang="zh-CN" altLang="en-US" dirty="0">
                <a:solidFill>
                  <a:schemeClr val="bg1"/>
                </a:solidFill>
              </a:rPr>
              <a:t>对应的数字是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演练步骤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定义整数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= 10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定义浮点数 </a:t>
            </a:r>
            <a:r>
              <a:rPr lang="en-US" altLang="zh-CN" dirty="0">
                <a:solidFill>
                  <a:schemeClr val="bg1"/>
                </a:solidFill>
              </a:rPr>
              <a:t>f = 10.5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定义布尔型 </a:t>
            </a:r>
            <a:r>
              <a:rPr lang="en-US" altLang="zh-CN" dirty="0">
                <a:solidFill>
                  <a:schemeClr val="bg1"/>
                </a:solidFill>
              </a:rPr>
              <a:t>b = True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在 </a:t>
            </a:r>
            <a:r>
              <a:rPr lang="en-US" altLang="zh-CN" dirty="0" err="1">
                <a:solidFill>
                  <a:schemeClr val="bg1"/>
                </a:solidFill>
              </a:rPr>
              <a:t>iPython</a:t>
            </a:r>
            <a:r>
              <a:rPr lang="zh-CN" altLang="en-US" dirty="0">
                <a:solidFill>
                  <a:schemeClr val="bg1"/>
                </a:solidFill>
              </a:rPr>
              <a:t>或者</a:t>
            </a:r>
            <a:r>
              <a:rPr lang="en-US" altLang="zh-CN" dirty="0" err="1">
                <a:solidFill>
                  <a:schemeClr val="bg1"/>
                </a:solidFill>
              </a:rPr>
              <a:t>Jupyter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中，使用上述三个变量相互进行算术运算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0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DB958-4976-4B88-8B8C-013FA568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字符串拼接和重复拼接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6E92F-6F01-41C1-92DD-7E9077F5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在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中，字符串之间可以使用 </a:t>
            </a:r>
            <a:r>
              <a:rPr lang="en-US" altLang="zh-CN" dirty="0">
                <a:solidFill>
                  <a:schemeClr val="bg1"/>
                </a:solidFill>
              </a:rPr>
              <a:t>+ </a:t>
            </a:r>
            <a:r>
              <a:rPr lang="zh-CN" altLang="en-US" dirty="0">
                <a:solidFill>
                  <a:schemeClr val="bg1"/>
                </a:solidFill>
              </a:rPr>
              <a:t>拼接生成新的字符串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In [1]: </a:t>
            </a:r>
            <a:r>
              <a:rPr lang="en-US" altLang="zh-CN" dirty="0" err="1">
                <a:solidFill>
                  <a:schemeClr val="bg1"/>
                </a:solidFill>
              </a:rPr>
              <a:t>first_name</a:t>
            </a:r>
            <a:r>
              <a:rPr lang="en-US" altLang="zh-CN" dirty="0">
                <a:solidFill>
                  <a:schemeClr val="bg1"/>
                </a:solidFill>
              </a:rPr>
              <a:t> = "</a:t>
            </a:r>
            <a:r>
              <a:rPr lang="zh-CN" altLang="en-US" dirty="0">
                <a:solidFill>
                  <a:schemeClr val="bg1"/>
                </a:solidFill>
              </a:rPr>
              <a:t>三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In [2]: </a:t>
            </a:r>
            <a:r>
              <a:rPr lang="en-US" altLang="zh-CN" dirty="0" err="1">
                <a:solidFill>
                  <a:schemeClr val="bg1"/>
                </a:solidFill>
              </a:rPr>
              <a:t>last_name</a:t>
            </a:r>
            <a:r>
              <a:rPr lang="en-US" altLang="zh-CN" dirty="0">
                <a:solidFill>
                  <a:schemeClr val="bg1"/>
                </a:solidFill>
              </a:rPr>
              <a:t> = "</a:t>
            </a:r>
            <a:r>
              <a:rPr lang="zh-CN" altLang="en-US" dirty="0">
                <a:solidFill>
                  <a:schemeClr val="bg1"/>
                </a:solidFill>
              </a:rPr>
              <a:t>张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In [3]: </a:t>
            </a:r>
            <a:r>
              <a:rPr lang="en-US" altLang="zh-CN" dirty="0" err="1">
                <a:solidFill>
                  <a:schemeClr val="bg1"/>
                </a:solidFill>
              </a:rPr>
              <a:t>first_name</a:t>
            </a:r>
            <a:r>
              <a:rPr lang="en-US" altLang="zh-CN" dirty="0">
                <a:solidFill>
                  <a:schemeClr val="bg1"/>
                </a:solidFill>
              </a:rPr>
              <a:t> + </a:t>
            </a:r>
            <a:r>
              <a:rPr lang="en-US" altLang="zh-CN" dirty="0" err="1">
                <a:solidFill>
                  <a:schemeClr val="bg1"/>
                </a:solidFill>
              </a:rPr>
              <a:t>last_name</a:t>
            </a:r>
            <a:endParaRPr lang="en-US" altLang="zh-CN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Out[3]: '</a:t>
            </a:r>
            <a:r>
              <a:rPr lang="zh-CN" altLang="en-US" dirty="0">
                <a:solidFill>
                  <a:schemeClr val="bg1"/>
                </a:solidFill>
              </a:rPr>
              <a:t>三张</a:t>
            </a:r>
            <a:r>
              <a:rPr lang="en-US" altLang="zh-CN" dirty="0">
                <a:solidFill>
                  <a:schemeClr val="bg1"/>
                </a:solidFill>
              </a:rPr>
              <a:t>'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字符串变量 可以和 整数 使用 * 重复拼接相同的字符串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In [1]: "-" * 50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Out[1]: '--------------------------------------------------'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430CEBE-5E9C-4546-8C44-BE5EC8DB264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Python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程序设计基础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—2018.8cfm </a:t>
            </a:r>
            <a:fld id="{08BBE8A1-FD7A-462F-84FF-7CA4594C6C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50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认识 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程序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注释与变量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数字数据类型及其运算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流控制与判断语句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循环与异常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字符串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高级数据类型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函数与模块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文件与数据处理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综合应用 </a:t>
            </a:r>
            <a:r>
              <a:rPr lang="en-US" altLang="zh-CN" b="1" dirty="0">
                <a:solidFill>
                  <a:schemeClr val="bg1"/>
                </a:solidFill>
              </a:rPr>
              <a:t>—— </a:t>
            </a:r>
            <a:r>
              <a:rPr lang="zh-CN" altLang="en-US" b="1">
                <a:solidFill>
                  <a:schemeClr val="bg1"/>
                </a:solidFill>
              </a:rPr>
              <a:t>信息管理系统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5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EB73D-A5BD-4C0A-94BF-A6AC73C7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字型变量和 字符串之间 不能进行其他计算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E75F8-4CF0-4342-AA7E-26B0B8C9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In [1]: </a:t>
            </a:r>
            <a:r>
              <a:rPr lang="en-US" altLang="zh-CN" sz="2800" dirty="0" err="1">
                <a:solidFill>
                  <a:schemeClr val="bg1"/>
                </a:solidFill>
              </a:rPr>
              <a:t>first_name</a:t>
            </a:r>
            <a:r>
              <a:rPr lang="en-US" altLang="zh-CN" sz="2800" dirty="0">
                <a:solidFill>
                  <a:schemeClr val="bg1"/>
                </a:solidFill>
              </a:rPr>
              <a:t> = "</a:t>
            </a:r>
            <a:r>
              <a:rPr lang="en-US" altLang="zh-CN" sz="2800" dirty="0" err="1">
                <a:solidFill>
                  <a:schemeClr val="bg1"/>
                </a:solidFill>
              </a:rPr>
              <a:t>zhang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In [2]: x = 10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In [3]: x + </a:t>
            </a:r>
            <a:r>
              <a:rPr lang="en-US" altLang="zh-CN" sz="2800" dirty="0" err="1">
                <a:solidFill>
                  <a:schemeClr val="bg1"/>
                </a:solidFill>
              </a:rPr>
              <a:t>first_name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----------------------------------------------------</a:t>
            </a: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chemeClr val="bg1"/>
                </a:solidFill>
              </a:rPr>
              <a:t>TypeError</a:t>
            </a:r>
            <a:r>
              <a:rPr lang="en-US" altLang="zh-CN" sz="2800" dirty="0">
                <a:solidFill>
                  <a:schemeClr val="bg1"/>
                </a:solidFill>
              </a:rPr>
              <a:t>: unsupported operand type(s) for +: 'int' and 'str'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类型错误：</a:t>
            </a:r>
            <a:r>
              <a:rPr lang="en-US" altLang="zh-CN" sz="2800" dirty="0">
                <a:solidFill>
                  <a:schemeClr val="bg1"/>
                </a:solidFill>
              </a:rPr>
              <a:t>`+` </a:t>
            </a:r>
            <a:r>
              <a:rPr lang="zh-CN" altLang="en-US" sz="2800" dirty="0">
                <a:solidFill>
                  <a:schemeClr val="bg1"/>
                </a:solidFill>
              </a:rPr>
              <a:t>不支持的操作类型：</a:t>
            </a:r>
            <a:r>
              <a:rPr lang="en-US" altLang="zh-CN" sz="2800" dirty="0">
                <a:solidFill>
                  <a:schemeClr val="bg1"/>
                </a:solidFill>
              </a:rPr>
              <a:t>`int` </a:t>
            </a:r>
            <a:r>
              <a:rPr lang="zh-CN" altLang="en-US" sz="2800" dirty="0">
                <a:solidFill>
                  <a:schemeClr val="bg1"/>
                </a:solidFill>
              </a:rPr>
              <a:t>和 </a:t>
            </a:r>
            <a:r>
              <a:rPr lang="en-US" altLang="zh-CN" sz="2800" dirty="0">
                <a:solidFill>
                  <a:schemeClr val="bg1"/>
                </a:solidFill>
              </a:rPr>
              <a:t>`str`</a:t>
            </a:r>
            <a:endParaRPr lang="zh-CN" altLang="en-US" sz="28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33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205AC-1D84-4709-A339-D27B3257F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运算符与优先级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C413DB-E397-411F-93B4-460B1D396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4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8D242-C800-4778-8667-C772EA52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算数运算符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E7C2C-DDF6-45D1-BCB7-743E878F7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计算机</a:t>
            </a:r>
            <a:r>
              <a:rPr lang="zh-CN" altLang="en-US" sz="2400" dirty="0">
                <a:solidFill>
                  <a:schemeClr val="bg1"/>
                </a:solidFill>
              </a:rPr>
              <a:t>，顾名思义就是负责进行 </a:t>
            </a:r>
            <a:r>
              <a:rPr lang="zh-CN" altLang="en-US" sz="2400" b="1" dirty="0">
                <a:solidFill>
                  <a:schemeClr val="bg1"/>
                </a:solidFill>
              </a:rPr>
              <a:t>数学计算</a:t>
            </a:r>
            <a:r>
              <a:rPr lang="zh-CN" altLang="en-US" sz="2400" dirty="0">
                <a:solidFill>
                  <a:schemeClr val="bg1"/>
                </a:solidFill>
              </a:rPr>
              <a:t> 并且 </a:t>
            </a:r>
            <a:r>
              <a:rPr lang="zh-CN" altLang="en-US" sz="2400" b="1" dirty="0">
                <a:solidFill>
                  <a:schemeClr val="bg1"/>
                </a:solidFill>
              </a:rPr>
              <a:t>存储计算结果</a:t>
            </a:r>
            <a:r>
              <a:rPr lang="zh-CN" altLang="en-US" sz="2400" dirty="0">
                <a:solidFill>
                  <a:schemeClr val="bg1"/>
                </a:solidFill>
              </a:rPr>
              <a:t> 的电子设备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</a:rPr>
              <a:t>目标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算术运算符的基本使用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5EC522C-7062-4113-87CD-8C1FCF2C479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734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C3E4E-5761-4F2D-92B0-B38BB6E3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算数运算符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2F906-F009-494C-99F5-526CBFB78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222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算数运算符是 </a:t>
            </a:r>
            <a:r>
              <a:rPr lang="zh-CN" altLang="en-US" b="1" dirty="0">
                <a:solidFill>
                  <a:schemeClr val="bg1"/>
                </a:solidFill>
              </a:rPr>
              <a:t>运算符的一种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是完成基本的算术运算使用的符号，用来处理四则运算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88A4E0-1870-446E-A86C-2C85F5CD0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51027"/>
              </p:ext>
            </p:extLst>
          </p:nvPr>
        </p:nvGraphicFramePr>
        <p:xfrm>
          <a:off x="2079321" y="2852031"/>
          <a:ext cx="7002050" cy="292608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994374">
                  <a:extLst>
                    <a:ext uri="{9D8B030D-6E8A-4147-A177-3AD203B41FA5}">
                      <a16:colId xmlns:a16="http://schemas.microsoft.com/office/drawing/2014/main" val="1373166040"/>
                    </a:ext>
                  </a:extLst>
                </a:gridCol>
                <a:gridCol w="1077238">
                  <a:extLst>
                    <a:ext uri="{9D8B030D-6E8A-4147-A177-3AD203B41FA5}">
                      <a16:colId xmlns:a16="http://schemas.microsoft.com/office/drawing/2014/main" val="1013275875"/>
                    </a:ext>
                  </a:extLst>
                </a:gridCol>
                <a:gridCol w="4930438">
                  <a:extLst>
                    <a:ext uri="{9D8B030D-6E8A-4147-A177-3AD203B41FA5}">
                      <a16:colId xmlns:a16="http://schemas.microsoft.com/office/drawing/2014/main" val="1655510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运算符</a:t>
                      </a:r>
                      <a:endParaRPr lang="zh-CN" altLang="en-US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描述</a:t>
                      </a:r>
                      <a:endParaRPr lang="zh-CN" altLang="en-US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实例</a:t>
                      </a:r>
                      <a:endParaRPr lang="zh-CN" altLang="en-US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70363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+</a:t>
                      </a:r>
                      <a:endParaRPr lang="en-US" altLang="zh-CN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加</a:t>
                      </a:r>
                      <a:endParaRPr lang="zh-CN" alt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10 + 20 = 30</a:t>
                      </a:r>
                      <a:endParaRPr lang="en-US" altLang="zh-CN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497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-</a:t>
                      </a:r>
                      <a:endParaRPr lang="en-US" altLang="zh-CN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减</a:t>
                      </a:r>
                      <a:endParaRPr lang="zh-CN" alt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10 - 20 = -10</a:t>
                      </a:r>
                      <a:endParaRPr lang="en-US" altLang="zh-CN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7469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*</a:t>
                      </a:r>
                      <a:endParaRPr lang="zh-CN" altLang="en-US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乘</a:t>
                      </a:r>
                      <a:endParaRPr lang="zh-CN" alt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10 * 20 = 200</a:t>
                      </a:r>
                      <a:endParaRPr lang="en-US" altLang="zh-CN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68523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/</a:t>
                      </a:r>
                      <a:endParaRPr lang="en-US" altLang="zh-CN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除</a:t>
                      </a:r>
                      <a:endParaRPr lang="zh-CN" alt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10 / 20 = 0.5</a:t>
                      </a:r>
                      <a:endParaRPr lang="en-US" altLang="zh-CN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30880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//</a:t>
                      </a:r>
                      <a:endParaRPr lang="en-US" altLang="zh-CN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取整除</a:t>
                      </a:r>
                      <a:endParaRPr lang="zh-CN" alt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dirty="0">
                          <a:effectLst/>
                        </a:rPr>
                        <a:t>返回除法的整数部分（商） </a:t>
                      </a:r>
                      <a:r>
                        <a:rPr lang="en-US" altLang="zh-CN" dirty="0">
                          <a:effectLst/>
                        </a:rPr>
                        <a:t>9 // 2 </a:t>
                      </a:r>
                      <a:r>
                        <a:rPr lang="zh-CN" altLang="en-US" dirty="0">
                          <a:effectLst/>
                        </a:rPr>
                        <a:t>输出结果 </a:t>
                      </a:r>
                      <a:r>
                        <a:rPr lang="en-US" altLang="zh-CN" dirty="0">
                          <a:effectLst/>
                        </a:rPr>
                        <a:t>4</a:t>
                      </a:r>
                      <a:endParaRPr lang="en-US" altLang="zh-CN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61492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%</a:t>
                      </a:r>
                      <a:endParaRPr lang="en-US" altLang="zh-CN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取余数</a:t>
                      </a:r>
                      <a:endParaRPr lang="zh-CN" alt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dirty="0">
                          <a:effectLst/>
                        </a:rPr>
                        <a:t>返回除法的余数 </a:t>
                      </a:r>
                      <a:r>
                        <a:rPr lang="en-US" altLang="zh-CN" dirty="0">
                          <a:effectLst/>
                        </a:rPr>
                        <a:t>9 % 2 = 1</a:t>
                      </a:r>
                      <a:endParaRPr lang="en-US" altLang="zh-CN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0764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**</a:t>
                      </a:r>
                      <a:endParaRPr lang="zh-CN" altLang="en-US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幂</a:t>
                      </a:r>
                      <a:endParaRPr lang="zh-CN" alt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dirty="0">
                          <a:effectLst/>
                        </a:rPr>
                        <a:t>又称次方、乘方，</a:t>
                      </a:r>
                      <a:r>
                        <a:rPr lang="en-US" altLang="zh-CN" dirty="0">
                          <a:effectLst/>
                        </a:rPr>
                        <a:t>2 ** 3 = 8</a:t>
                      </a:r>
                      <a:endParaRPr lang="en-US" altLang="zh-CN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2901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42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D9846-32B5-4E4A-B743-CD490DB0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算数运算符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591F8-0C4E-4589-9B58-0D8C0D4DF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在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中 * 运算符还可以用于字符串，计算结果就是字符串重复指定次数的结果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In [1]: "-" </a:t>
            </a:r>
            <a:r>
              <a:rPr lang="en-US" altLang="zh-CN" b="1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 50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Out[1]: '----------------------------------------' 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1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5F5B3-661E-4712-8618-729ED711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算数运算符的优先级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755FB-78E5-475B-A7CF-AA34312E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019"/>
            <a:ext cx="10515600" cy="4723944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和数学中的运算符的优先级一致，在 </a:t>
            </a:r>
            <a:r>
              <a:rPr lang="en-US" altLang="zh-CN" sz="2400" dirty="0">
                <a:solidFill>
                  <a:schemeClr val="bg1"/>
                </a:solidFill>
              </a:rPr>
              <a:t>Python </a:t>
            </a:r>
            <a:r>
              <a:rPr lang="zh-CN" altLang="en-US" sz="2400" dirty="0">
                <a:solidFill>
                  <a:schemeClr val="bg1"/>
                </a:solidFill>
              </a:rPr>
              <a:t>中进行数学计算时，同样也是：</a:t>
            </a: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先乘除后加减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同级运算符是 </a:t>
            </a:r>
            <a:r>
              <a:rPr lang="zh-CN" altLang="en-US" b="1" dirty="0">
                <a:solidFill>
                  <a:schemeClr val="bg1"/>
                </a:solidFill>
              </a:rPr>
              <a:t>从左至右</a:t>
            </a:r>
            <a:r>
              <a:rPr lang="zh-CN" altLang="en-US" dirty="0">
                <a:solidFill>
                  <a:schemeClr val="bg1"/>
                </a:solidFill>
              </a:rPr>
              <a:t> 计算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可以使用 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r>
              <a:rPr lang="zh-CN" altLang="en-US" dirty="0">
                <a:solidFill>
                  <a:schemeClr val="bg1"/>
                </a:solidFill>
              </a:rPr>
              <a:t>调整计算的优先级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以下表格的算数优先级由高到最低顺序排列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79A4C3-6160-4DB1-BEB7-473FB63D8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58382"/>
              </p:ext>
            </p:extLst>
          </p:nvPr>
        </p:nvGraphicFramePr>
        <p:xfrm>
          <a:off x="4271375" y="3941941"/>
          <a:ext cx="4146115" cy="146304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224091">
                  <a:extLst>
                    <a:ext uri="{9D8B030D-6E8A-4147-A177-3AD203B41FA5}">
                      <a16:colId xmlns:a16="http://schemas.microsoft.com/office/drawing/2014/main" val="1613622215"/>
                    </a:ext>
                  </a:extLst>
                </a:gridCol>
                <a:gridCol w="2922024">
                  <a:extLst>
                    <a:ext uri="{9D8B030D-6E8A-4147-A177-3AD203B41FA5}">
                      <a16:colId xmlns:a16="http://schemas.microsoft.com/office/drawing/2014/main" val="1987392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运算符</a:t>
                      </a:r>
                      <a:endParaRPr lang="zh-CN" altLang="en-US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描述</a:t>
                      </a:r>
                      <a:endParaRPr lang="zh-CN" altLang="en-US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5918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**</a:t>
                      </a:r>
                      <a:endParaRPr lang="zh-CN" altLang="en-US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幂 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zh-CN" altLang="en-US" dirty="0">
                          <a:effectLst/>
                        </a:rPr>
                        <a:t>最高优先级</a:t>
                      </a:r>
                      <a:r>
                        <a:rPr lang="en-US" altLang="zh-CN" dirty="0">
                          <a:effectLst/>
                        </a:rPr>
                        <a:t>)</a:t>
                      </a:r>
                      <a:endParaRPr lang="en-US" altLang="zh-CN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928985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* </a:t>
                      </a:r>
                      <a:r>
                        <a:rPr lang="en-US" altLang="zh-CN">
                          <a:effectLst/>
                        </a:rPr>
                        <a:t>/ % //</a:t>
                      </a:r>
                      <a:endParaRPr lang="en-US" altLang="zh-CN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乘、除、取余数、取整除</a:t>
                      </a:r>
                      <a:endParaRPr lang="zh-CN" alt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50924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+ -</a:t>
                      </a:r>
                      <a:endParaRPr lang="en-US" altLang="zh-CN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加法、减法</a:t>
                      </a:r>
                      <a:endParaRPr lang="zh-CN" alt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5500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52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874C3-4B35-44A4-9CA5-7FD9ACC5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算数运算符的优先级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4B1B4-6BA7-4775-AFD9-FBD414BE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例如：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2 + 3 * 5 = 17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(2 + 3) * 5 = 25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2 * 3 + 5 = 11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2 * (3 + 5) = 16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086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C716C-7B30-4AAD-B162-D254181C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逻辑运算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B74AB-963D-47BA-B13E-0568D22AD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/>
                </a:solidFill>
              </a:rPr>
              <a:t>逻辑运算符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bg1"/>
                </a:solidFill>
              </a:rPr>
              <a:t>可以把 </a:t>
            </a:r>
            <a:r>
              <a:rPr lang="zh-CN" altLang="en-US" sz="3200" b="1" dirty="0">
                <a:solidFill>
                  <a:schemeClr val="bg1"/>
                </a:solidFill>
              </a:rPr>
              <a:t>多个条件</a:t>
            </a:r>
            <a:r>
              <a:rPr lang="zh-CN" altLang="en-US" sz="3200" dirty="0">
                <a:solidFill>
                  <a:schemeClr val="bg1"/>
                </a:solidFill>
              </a:rPr>
              <a:t> 按照 </a:t>
            </a:r>
            <a:r>
              <a:rPr lang="zh-CN" altLang="en-US" sz="3200" b="1" dirty="0">
                <a:solidFill>
                  <a:schemeClr val="bg1"/>
                </a:solidFill>
              </a:rPr>
              <a:t>逻辑</a:t>
            </a:r>
            <a:r>
              <a:rPr lang="zh-CN" altLang="en-US" sz="3200" dirty="0">
                <a:solidFill>
                  <a:schemeClr val="bg1"/>
                </a:solidFill>
              </a:rPr>
              <a:t> 进行 </a:t>
            </a:r>
            <a:r>
              <a:rPr lang="zh-CN" altLang="en-US" sz="3200" b="1" dirty="0">
                <a:solidFill>
                  <a:schemeClr val="bg1"/>
                </a:solidFill>
              </a:rPr>
              <a:t>连接</a:t>
            </a:r>
            <a:r>
              <a:rPr lang="zh-CN" altLang="en-US" sz="3200" dirty="0">
                <a:solidFill>
                  <a:schemeClr val="bg1"/>
                </a:solidFill>
              </a:rPr>
              <a:t>，变成 </a:t>
            </a:r>
            <a:r>
              <a:rPr lang="zh-CN" altLang="en-US" sz="3200" b="1" dirty="0">
                <a:solidFill>
                  <a:schemeClr val="bg1"/>
                </a:solidFill>
              </a:rPr>
              <a:t>更复杂的条件</a:t>
            </a:r>
            <a:endParaRPr lang="zh-CN" alt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bg1"/>
                </a:solidFill>
              </a:rPr>
              <a:t>Python </a:t>
            </a:r>
            <a:r>
              <a:rPr lang="zh-CN" altLang="en-US" sz="3200" dirty="0">
                <a:solidFill>
                  <a:schemeClr val="bg1"/>
                </a:solidFill>
              </a:rPr>
              <a:t>中的 </a:t>
            </a:r>
            <a:r>
              <a:rPr lang="zh-CN" altLang="en-US" sz="3200" b="1" dirty="0">
                <a:solidFill>
                  <a:schemeClr val="bg1"/>
                </a:solidFill>
              </a:rPr>
              <a:t>逻辑运算符</a:t>
            </a:r>
            <a:r>
              <a:rPr lang="zh-CN" altLang="en-US" sz="3200" dirty="0">
                <a:solidFill>
                  <a:schemeClr val="bg1"/>
                </a:solidFill>
              </a:rPr>
              <a:t> 包括：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/>
                </a:solidFill>
              </a:rPr>
              <a:t>与 </a:t>
            </a:r>
            <a:r>
              <a:rPr lang="en-US" altLang="zh-CN" sz="3200" b="1" dirty="0">
                <a:solidFill>
                  <a:schemeClr val="bg1"/>
                </a:solidFill>
              </a:rPr>
              <a:t>and</a:t>
            </a:r>
            <a:r>
              <a:rPr lang="zh-CN" altLang="en-US" sz="3200" dirty="0">
                <a:solidFill>
                  <a:schemeClr val="bg1"/>
                </a:solidFill>
              </a:rPr>
              <a:t>／</a:t>
            </a:r>
            <a:r>
              <a:rPr lang="zh-CN" altLang="en-US" sz="3200" b="1" dirty="0">
                <a:solidFill>
                  <a:schemeClr val="bg1"/>
                </a:solidFill>
              </a:rPr>
              <a:t>或 </a:t>
            </a:r>
            <a:r>
              <a:rPr lang="en-US" altLang="zh-CN" sz="3200" b="1" dirty="0">
                <a:solidFill>
                  <a:schemeClr val="bg1"/>
                </a:solidFill>
              </a:rPr>
              <a:t>or</a:t>
            </a:r>
            <a:r>
              <a:rPr lang="zh-CN" altLang="en-US" sz="3200" dirty="0">
                <a:solidFill>
                  <a:schemeClr val="bg1"/>
                </a:solidFill>
              </a:rPr>
              <a:t>／</a:t>
            </a:r>
            <a:r>
              <a:rPr lang="zh-CN" altLang="en-US" sz="3200" b="1" dirty="0">
                <a:solidFill>
                  <a:schemeClr val="bg1"/>
                </a:solidFill>
              </a:rPr>
              <a:t>非 </a:t>
            </a:r>
            <a:r>
              <a:rPr lang="en-US" altLang="zh-CN" sz="3200" b="1" dirty="0">
                <a:solidFill>
                  <a:schemeClr val="bg1"/>
                </a:solidFill>
              </a:rPr>
              <a:t>not</a:t>
            </a:r>
            <a:r>
              <a:rPr lang="zh-CN" altLang="en-US" sz="3200" dirty="0">
                <a:solidFill>
                  <a:schemeClr val="bg1"/>
                </a:solidFill>
              </a:rPr>
              <a:t> 三种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8DA9EC8-7FD0-468C-86A0-A51B5E32EE1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26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E6AD3-0FDD-418F-A29F-989AD5E7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and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8A9F4-FD36-4BFE-A9B2-4A23CAAD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条件</a:t>
            </a:r>
            <a:r>
              <a:rPr lang="en-US" altLang="zh-CN" sz="3200" dirty="0">
                <a:solidFill>
                  <a:schemeClr val="bg1"/>
                </a:solidFill>
              </a:rPr>
              <a:t>1 </a:t>
            </a:r>
            <a:r>
              <a:rPr lang="en-US" altLang="zh-CN" sz="3200" b="1" dirty="0">
                <a:solidFill>
                  <a:schemeClr val="bg1"/>
                </a:solidFill>
              </a:rPr>
              <a:t>and </a:t>
            </a:r>
            <a:r>
              <a:rPr lang="zh-CN" altLang="en-US" sz="3200" dirty="0">
                <a:solidFill>
                  <a:schemeClr val="bg1"/>
                </a:solidFill>
              </a:rPr>
              <a:t>条件</a:t>
            </a:r>
            <a:r>
              <a:rPr lang="en-US" altLang="zh-CN" sz="3200" dirty="0">
                <a:solidFill>
                  <a:schemeClr val="bg1"/>
                </a:solidFill>
              </a:rPr>
              <a:t>2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</a:rPr>
              <a:t>与／</a:t>
            </a:r>
            <a:r>
              <a:rPr lang="zh-CN" altLang="en-US" dirty="0">
                <a:solidFill>
                  <a:schemeClr val="bg1"/>
                </a:solidFill>
              </a:rPr>
              <a:t>并且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两个条件同时满足，返回 </a:t>
            </a:r>
            <a:r>
              <a:rPr lang="en-US" altLang="zh-CN" dirty="0">
                <a:solidFill>
                  <a:schemeClr val="bg1"/>
                </a:solidFill>
              </a:rPr>
              <a:t>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只要有一个不满足，就返回 </a:t>
            </a:r>
            <a:r>
              <a:rPr lang="en-US" altLang="zh-CN" dirty="0">
                <a:solidFill>
                  <a:schemeClr val="bg1"/>
                </a:solidFill>
              </a:rPr>
              <a:t>False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988490-E2B2-4EC8-AA97-F31284822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12153"/>
              </p:ext>
            </p:extLst>
          </p:nvPr>
        </p:nvGraphicFramePr>
        <p:xfrm>
          <a:off x="6725434" y="3250722"/>
          <a:ext cx="4936296" cy="259080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645432">
                  <a:extLst>
                    <a:ext uri="{9D8B030D-6E8A-4147-A177-3AD203B41FA5}">
                      <a16:colId xmlns:a16="http://schemas.microsoft.com/office/drawing/2014/main" val="989725907"/>
                    </a:ext>
                  </a:extLst>
                </a:gridCol>
                <a:gridCol w="1645432">
                  <a:extLst>
                    <a:ext uri="{9D8B030D-6E8A-4147-A177-3AD203B41FA5}">
                      <a16:colId xmlns:a16="http://schemas.microsoft.com/office/drawing/2014/main" val="1836670509"/>
                    </a:ext>
                  </a:extLst>
                </a:gridCol>
                <a:gridCol w="1645432">
                  <a:extLst>
                    <a:ext uri="{9D8B030D-6E8A-4147-A177-3AD203B41FA5}">
                      <a16:colId xmlns:a16="http://schemas.microsoft.com/office/drawing/2014/main" val="313224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条件 </a:t>
                      </a:r>
                      <a:r>
                        <a:rPr lang="en-US" altLang="zh-CN" sz="2800" dirty="0">
                          <a:effectLst/>
                        </a:rPr>
                        <a:t>1</a:t>
                      </a:r>
                      <a:endParaRPr lang="en-US" altLang="zh-CN" sz="28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条件 </a:t>
                      </a:r>
                      <a:r>
                        <a:rPr lang="en-US" altLang="zh-CN" sz="2800" dirty="0">
                          <a:effectLst/>
                        </a:rPr>
                        <a:t>2</a:t>
                      </a:r>
                      <a:endParaRPr lang="en-US" altLang="zh-CN" sz="28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结果</a:t>
                      </a:r>
                      <a:endParaRPr lang="zh-CN" altLang="en-US" sz="2800" b="1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7153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成立</a:t>
                      </a:r>
                      <a:endParaRPr lang="zh-CN" altLang="en-US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成立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成立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95823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成立</a:t>
                      </a:r>
                      <a:endParaRPr lang="zh-CN" altLang="en-US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不成立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不成立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0727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不成立</a:t>
                      </a:r>
                      <a:endParaRPr lang="zh-CN" altLang="en-US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成立</a:t>
                      </a:r>
                      <a:endParaRPr lang="zh-CN" altLang="en-US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不成立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65346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不成立</a:t>
                      </a:r>
                      <a:endParaRPr lang="zh-CN" altLang="en-US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不成立</a:t>
                      </a:r>
                      <a:endParaRPr lang="zh-CN" altLang="en-US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不成立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5416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410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F7708-C2AE-4F17-AF1C-420961D6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49A0C-B658-47A1-9CDA-9F420E4E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条件</a:t>
            </a:r>
            <a:r>
              <a:rPr lang="en-US" altLang="zh-CN" dirty="0">
                <a:solidFill>
                  <a:schemeClr val="bg1"/>
                </a:solidFill>
              </a:rPr>
              <a:t>1 </a:t>
            </a:r>
            <a:r>
              <a:rPr lang="en-US" altLang="zh-CN" b="1" dirty="0">
                <a:solidFill>
                  <a:schemeClr val="bg1"/>
                </a:solidFill>
              </a:rPr>
              <a:t>or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条件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</a:rPr>
              <a:t>或／</a:t>
            </a:r>
            <a:r>
              <a:rPr lang="zh-CN" altLang="en-US" dirty="0">
                <a:solidFill>
                  <a:schemeClr val="bg1"/>
                </a:solidFill>
              </a:rPr>
              <a:t>或者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两个条件只要有一个满足，返回 </a:t>
            </a:r>
            <a:r>
              <a:rPr lang="en-US" altLang="zh-CN" dirty="0">
                <a:solidFill>
                  <a:schemeClr val="bg1"/>
                </a:solidFill>
              </a:rPr>
              <a:t>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两个条件都不满足，返回 </a:t>
            </a:r>
            <a:r>
              <a:rPr lang="en-US" altLang="zh-CN" dirty="0">
                <a:solidFill>
                  <a:schemeClr val="bg1"/>
                </a:solidFill>
              </a:rPr>
              <a:t>False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6573FA8-AE84-4B44-B335-6C2379190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8761"/>
              </p:ext>
            </p:extLst>
          </p:nvPr>
        </p:nvGraphicFramePr>
        <p:xfrm>
          <a:off x="6424808" y="3586163"/>
          <a:ext cx="5349657" cy="2590800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1783219">
                  <a:extLst>
                    <a:ext uri="{9D8B030D-6E8A-4147-A177-3AD203B41FA5}">
                      <a16:colId xmlns:a16="http://schemas.microsoft.com/office/drawing/2014/main" val="468190040"/>
                    </a:ext>
                  </a:extLst>
                </a:gridCol>
                <a:gridCol w="1783219">
                  <a:extLst>
                    <a:ext uri="{9D8B030D-6E8A-4147-A177-3AD203B41FA5}">
                      <a16:colId xmlns:a16="http://schemas.microsoft.com/office/drawing/2014/main" val="4182252600"/>
                    </a:ext>
                  </a:extLst>
                </a:gridCol>
                <a:gridCol w="1783219">
                  <a:extLst>
                    <a:ext uri="{9D8B030D-6E8A-4147-A177-3AD203B41FA5}">
                      <a16:colId xmlns:a16="http://schemas.microsoft.com/office/drawing/2014/main" val="379583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条件 </a:t>
                      </a:r>
                      <a:r>
                        <a:rPr lang="en-US" altLang="zh-CN" sz="2800" dirty="0">
                          <a:effectLst/>
                        </a:rPr>
                        <a:t>1</a:t>
                      </a:r>
                      <a:endParaRPr lang="en-US" altLang="zh-CN" sz="28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条件 </a:t>
                      </a:r>
                      <a:r>
                        <a:rPr lang="en-US" altLang="zh-CN" sz="2800" dirty="0">
                          <a:effectLst/>
                        </a:rPr>
                        <a:t>2</a:t>
                      </a:r>
                      <a:endParaRPr lang="en-US" altLang="zh-CN" sz="28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结果</a:t>
                      </a:r>
                      <a:endParaRPr lang="zh-CN" altLang="en-US" sz="2800" b="1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8046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成立</a:t>
                      </a:r>
                      <a:endParaRPr lang="zh-CN" altLang="en-US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成立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成立</a:t>
                      </a:r>
                      <a:endParaRPr lang="zh-CN" altLang="en-US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61026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成立</a:t>
                      </a:r>
                      <a:endParaRPr lang="zh-CN" altLang="en-US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不成立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成立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3413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不成立</a:t>
                      </a:r>
                      <a:endParaRPr lang="zh-CN" altLang="en-US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成立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成立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23641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不成立</a:t>
                      </a:r>
                      <a:endParaRPr lang="zh-CN" altLang="en-US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不成立</a:t>
                      </a:r>
                      <a:endParaRPr lang="zh-CN" altLang="en-US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不成立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86604906"/>
                  </a:ext>
                </a:extLst>
              </a:tr>
            </a:tbl>
          </a:graphicData>
        </a:graphic>
      </p:graphicFrame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41CEE64-7124-472E-84A2-BC9C895E539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70C0"/>
                </a:solidFill>
              </a:rPr>
              <a:t>Python</a:t>
            </a:r>
            <a:r>
              <a:rPr lang="zh-CN" altLang="en-US" dirty="0">
                <a:solidFill>
                  <a:srgbClr val="0070C0"/>
                </a:solidFill>
              </a:rPr>
              <a:t>程序设计基础</a:t>
            </a:r>
            <a:r>
              <a:rPr lang="en-US" altLang="zh-CN" dirty="0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78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认识 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程序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注释与变量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数字数据类型及其运算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流控制与判断语句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循环与异常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字符串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高级数据类型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函数与模块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文件与数据处理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综合应用 </a:t>
            </a:r>
            <a:r>
              <a:rPr lang="en-US" altLang="zh-CN" b="1" dirty="0">
                <a:solidFill>
                  <a:schemeClr val="bg1"/>
                </a:solidFill>
              </a:rPr>
              <a:t>—— </a:t>
            </a:r>
            <a:r>
              <a:rPr lang="zh-CN" altLang="en-US" b="1" dirty="0">
                <a:solidFill>
                  <a:schemeClr val="bg1"/>
                </a:solidFill>
              </a:rPr>
              <a:t>信息管理系统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39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C4AC1-7E5D-4C50-9D16-C4BDB29D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not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33FDF-94CB-4831-83B8-388C7B418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not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条件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非／</a:t>
            </a:r>
            <a:r>
              <a:rPr lang="zh-CN" altLang="en-US" dirty="0">
                <a:solidFill>
                  <a:schemeClr val="bg1"/>
                </a:solidFill>
              </a:rPr>
              <a:t>不是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5D8B26-E1FB-4C83-BD01-65AA019BA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03637"/>
              </p:ext>
            </p:extLst>
          </p:nvPr>
        </p:nvGraphicFramePr>
        <p:xfrm>
          <a:off x="3618978" y="3025169"/>
          <a:ext cx="2894556" cy="15544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47278">
                  <a:extLst>
                    <a:ext uri="{9D8B030D-6E8A-4147-A177-3AD203B41FA5}">
                      <a16:colId xmlns:a16="http://schemas.microsoft.com/office/drawing/2014/main" val="294631134"/>
                    </a:ext>
                  </a:extLst>
                </a:gridCol>
                <a:gridCol w="1447278">
                  <a:extLst>
                    <a:ext uri="{9D8B030D-6E8A-4147-A177-3AD203B41FA5}">
                      <a16:colId xmlns:a16="http://schemas.microsoft.com/office/drawing/2014/main" val="1136191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  <a:effectLst/>
                        </a:rPr>
                        <a:t>条件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  <a:effectLst/>
                        </a:rPr>
                        <a:t>结果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47719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</a:rPr>
                        <a:t>成立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  <a:effectLst/>
                        </a:rPr>
                        <a:t>不成立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54855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</a:rPr>
                        <a:t>不成立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  <a:effectLst/>
                        </a:rPr>
                        <a:t>成立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59686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701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99E59-A384-4192-A846-73F9AA55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逻辑运算演练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BC3B9-01B2-4A29-B9DB-E977D38A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练习</a:t>
            </a:r>
            <a:r>
              <a:rPr lang="en-US" altLang="zh-CN" dirty="0">
                <a:solidFill>
                  <a:schemeClr val="bg1"/>
                </a:solidFill>
              </a:rPr>
              <a:t>1: </a:t>
            </a:r>
            <a:r>
              <a:rPr lang="zh-CN" altLang="en-US" dirty="0">
                <a:solidFill>
                  <a:schemeClr val="bg1"/>
                </a:solidFill>
              </a:rPr>
              <a:t>定义一个整数变量 </a:t>
            </a:r>
            <a:r>
              <a:rPr lang="en-US" altLang="zh-CN" dirty="0">
                <a:solidFill>
                  <a:schemeClr val="bg1"/>
                </a:solidFill>
              </a:rPr>
              <a:t>age</a:t>
            </a:r>
            <a:r>
              <a:rPr lang="zh-CN" altLang="en-US" dirty="0">
                <a:solidFill>
                  <a:schemeClr val="bg1"/>
                </a:solidFill>
              </a:rPr>
              <a:t>，编写代码判断年龄是否正确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要求人的年龄在 </a:t>
            </a:r>
            <a:r>
              <a:rPr lang="en-US" altLang="zh-CN" dirty="0">
                <a:solidFill>
                  <a:schemeClr val="bg1"/>
                </a:solidFill>
              </a:rPr>
              <a:t>0-120 </a:t>
            </a:r>
            <a:r>
              <a:rPr lang="zh-CN" altLang="en-US" dirty="0">
                <a:solidFill>
                  <a:schemeClr val="bg1"/>
                </a:solidFill>
              </a:rPr>
              <a:t>之间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练习</a:t>
            </a:r>
            <a:r>
              <a:rPr lang="en-US" altLang="zh-CN" dirty="0">
                <a:solidFill>
                  <a:schemeClr val="bg1"/>
                </a:solidFill>
              </a:rPr>
              <a:t>2: </a:t>
            </a:r>
            <a:r>
              <a:rPr lang="zh-CN" altLang="en-US" dirty="0">
                <a:solidFill>
                  <a:schemeClr val="bg1"/>
                </a:solidFill>
              </a:rPr>
              <a:t>定义两个整数变量 </a:t>
            </a:r>
            <a:r>
              <a:rPr lang="en-US" altLang="zh-CN" dirty="0" err="1">
                <a:solidFill>
                  <a:schemeClr val="bg1"/>
                </a:solidFill>
              </a:rPr>
              <a:t>python_score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c_score</a:t>
            </a:r>
            <a:r>
              <a:rPr lang="zh-CN" altLang="en-US" dirty="0">
                <a:solidFill>
                  <a:schemeClr val="bg1"/>
                </a:solidFill>
              </a:rPr>
              <a:t>，编写代码判断成绩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要求只要有一门成绩 </a:t>
            </a:r>
            <a:r>
              <a:rPr lang="en-US" altLang="zh-CN" dirty="0">
                <a:solidFill>
                  <a:schemeClr val="bg1"/>
                </a:solidFill>
              </a:rPr>
              <a:t>&gt; 60 </a:t>
            </a:r>
            <a:r>
              <a:rPr lang="zh-CN" altLang="en-US" dirty="0">
                <a:solidFill>
                  <a:schemeClr val="bg1"/>
                </a:solidFill>
              </a:rPr>
              <a:t>分就算合格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练习</a:t>
            </a:r>
            <a:r>
              <a:rPr lang="en-US" altLang="zh-CN" dirty="0">
                <a:solidFill>
                  <a:schemeClr val="bg1"/>
                </a:solidFill>
              </a:rPr>
              <a:t>3: </a:t>
            </a:r>
            <a:r>
              <a:rPr lang="zh-CN" altLang="en-US" dirty="0">
                <a:solidFill>
                  <a:schemeClr val="bg1"/>
                </a:solidFill>
              </a:rPr>
              <a:t>定义一个布尔型变量 </a:t>
            </a:r>
            <a:r>
              <a:rPr lang="en-US" altLang="zh-CN" dirty="0" err="1">
                <a:solidFill>
                  <a:schemeClr val="bg1"/>
                </a:solidFill>
              </a:rPr>
              <a:t>is_employee</a:t>
            </a:r>
            <a:r>
              <a:rPr lang="zh-CN" altLang="en-US" dirty="0">
                <a:solidFill>
                  <a:schemeClr val="bg1"/>
                </a:solidFill>
              </a:rPr>
              <a:t>，编写代码判断是否是本公司员工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如果不是提示不允许入内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32398B1-4EF7-4FC4-A3C8-7E1AD0ADE4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761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62502-E30B-462A-9FB3-65316354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比较（关系）运算符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E63A3B7-A935-4BC3-8761-EB2CE7629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520903"/>
              </p:ext>
            </p:extLst>
          </p:nvPr>
        </p:nvGraphicFramePr>
        <p:xfrm>
          <a:off x="838200" y="2666173"/>
          <a:ext cx="10620505" cy="277368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063736">
                  <a:extLst>
                    <a:ext uri="{9D8B030D-6E8A-4147-A177-3AD203B41FA5}">
                      <a16:colId xmlns:a16="http://schemas.microsoft.com/office/drawing/2014/main" val="1364957549"/>
                    </a:ext>
                  </a:extLst>
                </a:gridCol>
                <a:gridCol w="9556769">
                  <a:extLst>
                    <a:ext uri="{9D8B030D-6E8A-4147-A177-3AD203B41FA5}">
                      <a16:colId xmlns:a16="http://schemas.microsoft.com/office/drawing/2014/main" val="3267737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运算符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dirty="0">
                          <a:effectLst/>
                        </a:rPr>
                        <a:t>描述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06606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==</a:t>
                      </a:r>
                      <a:endParaRPr lang="en-US" altLang="zh-CN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dirty="0">
                          <a:effectLst/>
                        </a:rPr>
                        <a:t>检查两个操作数的值是否 相等，如果是，则条件成立，返回 </a:t>
                      </a:r>
                      <a:r>
                        <a:rPr lang="en-US" altLang="zh-CN" sz="2000" dirty="0">
                          <a:effectLst/>
                        </a:rPr>
                        <a:t>True</a:t>
                      </a:r>
                      <a:endParaRPr lang="en-US" altLang="zh-CN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86935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!=</a:t>
                      </a:r>
                      <a:endParaRPr lang="en-US" altLang="zh-CN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dirty="0">
                          <a:effectLst/>
                        </a:rPr>
                        <a:t>检查两个操作数的值是否 不相等，如果是，则条件成立，返回 </a:t>
                      </a:r>
                      <a:r>
                        <a:rPr lang="en-US" altLang="zh-CN" sz="2000" dirty="0">
                          <a:effectLst/>
                        </a:rPr>
                        <a:t>True</a:t>
                      </a:r>
                      <a:endParaRPr lang="en-US" altLang="zh-CN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40275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&gt;</a:t>
                      </a:r>
                      <a:endParaRPr lang="en-US" altLang="zh-CN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dirty="0">
                          <a:effectLst/>
                        </a:rPr>
                        <a:t>检查左操作数的值是否 大于 右操作数的值，如果是，则条件成立，返回 </a:t>
                      </a:r>
                      <a:r>
                        <a:rPr lang="en-US" altLang="zh-CN" sz="2000" dirty="0">
                          <a:effectLst/>
                        </a:rPr>
                        <a:t>True</a:t>
                      </a:r>
                      <a:endParaRPr lang="en-US" altLang="zh-CN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09214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&lt;</a:t>
                      </a:r>
                      <a:endParaRPr lang="en-US" altLang="zh-CN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dirty="0">
                          <a:effectLst/>
                        </a:rPr>
                        <a:t>检查左操作数的值是否 小于 右操作数的值，如果是，则条件成立，返回 </a:t>
                      </a:r>
                      <a:r>
                        <a:rPr lang="en-US" altLang="zh-CN" sz="2000" dirty="0">
                          <a:effectLst/>
                        </a:rPr>
                        <a:t>True</a:t>
                      </a:r>
                      <a:endParaRPr lang="en-US" altLang="zh-CN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3880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&gt;=</a:t>
                      </a:r>
                      <a:endParaRPr lang="en-US" altLang="zh-CN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dirty="0">
                          <a:effectLst/>
                        </a:rPr>
                        <a:t>检查左操作数的值是否 大于或等于 右操作数的值，如果是，则条件成立，返回 </a:t>
                      </a:r>
                      <a:r>
                        <a:rPr lang="en-US" altLang="zh-CN" sz="2000" dirty="0">
                          <a:effectLst/>
                        </a:rPr>
                        <a:t>True</a:t>
                      </a:r>
                      <a:endParaRPr lang="en-US" altLang="zh-CN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21108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&lt;=</a:t>
                      </a:r>
                      <a:endParaRPr lang="en-US" altLang="zh-CN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dirty="0">
                          <a:effectLst/>
                        </a:rPr>
                        <a:t>检查左操作数的值是否 小于或等于 右操作数的值，如果是，则条件成立，返回 </a:t>
                      </a:r>
                      <a:r>
                        <a:rPr lang="en-US" altLang="zh-CN" sz="2000" dirty="0">
                          <a:effectLst/>
                        </a:rPr>
                        <a:t>True</a:t>
                      </a:r>
                      <a:endParaRPr lang="en-US" altLang="zh-CN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54758415"/>
                  </a:ext>
                </a:extLst>
              </a:tr>
            </a:tbl>
          </a:graphicData>
        </a:graphic>
      </p:graphicFrame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C9EF8FD-90D7-4EC2-83B0-20E99FB27A8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041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1A42-8638-4E0B-AE1C-94FE3BB3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赋值运算符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50903-DFE3-4925-B321-EB957DAA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36"/>
            <a:ext cx="10515600" cy="16483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在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中，使用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zh-CN" altLang="en-US" dirty="0">
                <a:solidFill>
                  <a:schemeClr val="bg1"/>
                </a:solidFill>
              </a:rPr>
              <a:t>可以给变量赋值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还提供了与 </a:t>
            </a:r>
            <a:r>
              <a:rPr lang="zh-CN" altLang="en-US" b="1" dirty="0">
                <a:solidFill>
                  <a:schemeClr val="bg1"/>
                </a:solidFill>
              </a:rPr>
              <a:t>算术运算符</a:t>
            </a:r>
            <a:r>
              <a:rPr lang="zh-CN" altLang="en-US" dirty="0">
                <a:solidFill>
                  <a:schemeClr val="bg1"/>
                </a:solidFill>
              </a:rPr>
              <a:t> 对应的 </a:t>
            </a:r>
            <a:r>
              <a:rPr lang="zh-CN" altLang="en-US" b="1" dirty="0">
                <a:solidFill>
                  <a:schemeClr val="bg1"/>
                </a:solidFill>
              </a:rPr>
              <a:t>赋值运算符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注意：</a:t>
            </a:r>
            <a:r>
              <a:rPr lang="zh-CN" altLang="en-US" b="1" dirty="0">
                <a:solidFill>
                  <a:schemeClr val="bg1"/>
                </a:solidFill>
              </a:rPr>
              <a:t>赋值运算符中间不能使用空格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5965DC-9BDE-492E-BCD4-87DDC986E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16678"/>
              </p:ext>
            </p:extLst>
          </p:nvPr>
        </p:nvGraphicFramePr>
        <p:xfrm>
          <a:off x="1372624" y="2972752"/>
          <a:ext cx="7237976" cy="356616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845652">
                  <a:extLst>
                    <a:ext uri="{9D8B030D-6E8A-4147-A177-3AD203B41FA5}">
                      <a16:colId xmlns:a16="http://schemas.microsoft.com/office/drawing/2014/main" val="3421225186"/>
                    </a:ext>
                  </a:extLst>
                </a:gridCol>
                <a:gridCol w="2281843">
                  <a:extLst>
                    <a:ext uri="{9D8B030D-6E8A-4147-A177-3AD203B41FA5}">
                      <a16:colId xmlns:a16="http://schemas.microsoft.com/office/drawing/2014/main" val="1409154838"/>
                    </a:ext>
                  </a:extLst>
                </a:gridCol>
                <a:gridCol w="4110481">
                  <a:extLst>
                    <a:ext uri="{9D8B030D-6E8A-4147-A177-3AD203B41FA5}">
                      <a16:colId xmlns:a16="http://schemas.microsoft.com/office/drawing/2014/main" val="4182390165"/>
                    </a:ext>
                  </a:extLst>
                </a:gridCol>
              </a:tblGrid>
              <a:tr h="364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运算符</a:t>
                      </a:r>
                      <a:endParaRPr lang="zh-CN" altLang="en-US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描述</a:t>
                      </a:r>
                      <a:endParaRPr lang="zh-CN" altLang="en-US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实例</a:t>
                      </a:r>
                      <a:endParaRPr lang="zh-CN" altLang="en-US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52111525"/>
                  </a:ext>
                </a:extLst>
              </a:tr>
              <a:tr h="364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=</a:t>
                      </a:r>
                      <a:endParaRPr lang="en-US" altLang="zh-CN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简单的赋值运算符</a:t>
                      </a:r>
                      <a:endParaRPr lang="zh-CN" alt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 = a + b </a:t>
                      </a:r>
                      <a:r>
                        <a:rPr lang="zh-CN" altLang="en-US" dirty="0">
                          <a:effectLst/>
                        </a:rPr>
                        <a:t>将 </a:t>
                      </a:r>
                      <a:r>
                        <a:rPr lang="en-US" dirty="0">
                          <a:effectLst/>
                        </a:rPr>
                        <a:t>a + b </a:t>
                      </a:r>
                      <a:r>
                        <a:rPr lang="zh-CN" altLang="en-US" dirty="0">
                          <a:effectLst/>
                        </a:rPr>
                        <a:t>的运算结果赋值为 </a:t>
                      </a:r>
                      <a:r>
                        <a:rPr lang="en-US" dirty="0">
                          <a:effectLst/>
                        </a:rPr>
                        <a:t>c</a:t>
                      </a:r>
                      <a:endParaRPr 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63807778"/>
                  </a:ext>
                </a:extLst>
              </a:tr>
              <a:tr h="364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+=</a:t>
                      </a:r>
                      <a:endParaRPr lang="en-US" altLang="zh-CN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加法赋值运算符</a:t>
                      </a:r>
                      <a:endParaRPr lang="zh-CN" alt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+= a 等效于 c = c + a</a:t>
                      </a:r>
                      <a:endParaRPr lang="pt-BR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32706100"/>
                  </a:ext>
                </a:extLst>
              </a:tr>
              <a:tr h="364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-=</a:t>
                      </a:r>
                      <a:endParaRPr lang="en-US" altLang="zh-CN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减法赋值运算符</a:t>
                      </a:r>
                      <a:endParaRPr lang="zh-CN" alt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-= a 等效于 c = c - a</a:t>
                      </a:r>
                      <a:endParaRPr lang="pt-BR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77527782"/>
                  </a:ext>
                </a:extLst>
              </a:tr>
              <a:tr h="364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*</a:t>
                      </a:r>
                      <a:r>
                        <a:rPr lang="en-US" altLang="zh-CN">
                          <a:effectLst/>
                        </a:rPr>
                        <a:t>=</a:t>
                      </a:r>
                      <a:endParaRPr lang="en-US" altLang="zh-CN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乘法赋值运算符</a:t>
                      </a:r>
                      <a:endParaRPr lang="zh-CN" alt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*= a 等效于 c = c * a</a:t>
                      </a:r>
                      <a:endParaRPr lang="pt-BR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59811376"/>
                  </a:ext>
                </a:extLst>
              </a:tr>
              <a:tr h="364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/=</a:t>
                      </a:r>
                      <a:endParaRPr lang="en-US" altLang="zh-CN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除法赋值运算符</a:t>
                      </a:r>
                      <a:endParaRPr lang="zh-CN" alt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/= a 等效于 c = c / a</a:t>
                      </a:r>
                      <a:endParaRPr lang="pt-BR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48105485"/>
                  </a:ext>
                </a:extLst>
              </a:tr>
              <a:tr h="364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//=</a:t>
                      </a:r>
                      <a:endParaRPr lang="en-US" altLang="zh-CN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取整除赋值运算符</a:t>
                      </a:r>
                      <a:endParaRPr lang="zh-CN" alt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//= a 等效于 c = c // a</a:t>
                      </a:r>
                      <a:endParaRPr lang="pt-BR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47067000"/>
                  </a:ext>
                </a:extLst>
              </a:tr>
              <a:tr h="637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%=</a:t>
                      </a:r>
                      <a:endParaRPr lang="en-US" altLang="zh-CN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取 模 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余数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  <a:r>
                        <a:rPr lang="zh-CN" altLang="en-US">
                          <a:effectLst/>
                        </a:rPr>
                        <a:t>赋值运算符</a:t>
                      </a:r>
                      <a:endParaRPr lang="zh-CN" altLang="en-US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%= a 等效于 c = c % a</a:t>
                      </a:r>
                      <a:endParaRPr lang="pt-BR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14363168"/>
                  </a:ext>
                </a:extLst>
              </a:tr>
              <a:tr h="364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**</a:t>
                      </a:r>
                      <a:r>
                        <a:rPr lang="en-US" altLang="zh-CN">
                          <a:effectLst/>
                        </a:rPr>
                        <a:t>=</a:t>
                      </a:r>
                      <a:endParaRPr lang="en-US" altLang="zh-CN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幂赋值运算符</a:t>
                      </a:r>
                      <a:endParaRPr lang="zh-CN" altLang="en-US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**= a 等效于 c = c ** a</a:t>
                      </a:r>
                      <a:endParaRPr lang="pt-BR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2767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889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96D9-0291-4F72-AA56-893B9AED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运算符的优先级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3E904-BD37-4076-8E29-D113EC83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以下表格的算数优先级由高到最低顺序排列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D261B38-0880-43A0-A11F-C996A8435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00936"/>
              </p:ext>
            </p:extLst>
          </p:nvPr>
        </p:nvGraphicFramePr>
        <p:xfrm>
          <a:off x="1376819" y="2347595"/>
          <a:ext cx="8794315" cy="414528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3946743">
                  <a:extLst>
                    <a:ext uri="{9D8B030D-6E8A-4147-A177-3AD203B41FA5}">
                      <a16:colId xmlns:a16="http://schemas.microsoft.com/office/drawing/2014/main" val="1936395168"/>
                    </a:ext>
                  </a:extLst>
                </a:gridCol>
                <a:gridCol w="4847572">
                  <a:extLst>
                    <a:ext uri="{9D8B030D-6E8A-4147-A177-3AD203B41FA5}">
                      <a16:colId xmlns:a16="http://schemas.microsoft.com/office/drawing/2014/main" val="3655121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运算符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描述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2651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**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幂 </a:t>
                      </a:r>
                      <a:r>
                        <a:rPr lang="en-US" altLang="zh-CN" sz="2800" dirty="0">
                          <a:effectLst/>
                        </a:rPr>
                        <a:t>(</a:t>
                      </a:r>
                      <a:r>
                        <a:rPr lang="zh-CN" altLang="en-US" sz="2800" dirty="0">
                          <a:effectLst/>
                        </a:rPr>
                        <a:t>最高优先级</a:t>
                      </a:r>
                      <a:r>
                        <a:rPr lang="en-US" altLang="zh-CN" sz="2800" dirty="0">
                          <a:effectLst/>
                        </a:rPr>
                        <a:t>)</a:t>
                      </a:r>
                      <a:endParaRPr lang="en-US" altLang="zh-CN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10661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* </a:t>
                      </a:r>
                      <a:r>
                        <a:rPr lang="en-US" altLang="zh-CN" sz="2800">
                          <a:effectLst/>
                        </a:rPr>
                        <a:t>/ % //</a:t>
                      </a:r>
                      <a:endParaRPr lang="en-US" altLang="zh-CN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乘、除、取余数、取整除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49048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>
                          <a:effectLst/>
                        </a:rPr>
                        <a:t>+ -</a:t>
                      </a:r>
                      <a:endParaRPr lang="en-US" altLang="zh-CN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加法、减法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49874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>
                          <a:effectLst/>
                        </a:rPr>
                        <a:t>&lt;= &lt; &gt; &gt;=</a:t>
                      </a:r>
                      <a:endParaRPr lang="en-US" altLang="zh-CN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比较运算符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0380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>
                          <a:effectLst/>
                        </a:rPr>
                        <a:t>== !=</a:t>
                      </a:r>
                      <a:endParaRPr lang="en-US" altLang="zh-CN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等于运算符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10147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>
                          <a:effectLst/>
                        </a:rPr>
                        <a:t>= %= /= //= -= += = *=</a:t>
                      </a:r>
                      <a:endParaRPr lang="en-US" altLang="zh-CN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赋值运算符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6085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not or and</a:t>
                      </a:r>
                      <a:endParaRPr lang="en-US" sz="2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逻辑运算符</a:t>
                      </a:r>
                      <a:endParaRPr lang="zh-CN" altLang="en-US" sz="28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3784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658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798D4-8AAF-40C4-9820-1F269FDD3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格式化输出</a:t>
            </a:r>
            <a:r>
              <a:rPr lang="en-US" altLang="zh-CN" dirty="0">
                <a:solidFill>
                  <a:schemeClr val="bg1"/>
                </a:solidFill>
              </a:rPr>
              <a:t>format()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F7789-5641-45DE-9D71-4FCEE815E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66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99E59-A384-4192-A846-73F9AA55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格式化输出</a:t>
            </a:r>
            <a:r>
              <a:rPr lang="en-US" altLang="zh-CN" dirty="0">
                <a:solidFill>
                  <a:schemeClr val="bg1"/>
                </a:solidFill>
              </a:rPr>
              <a:t>format()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BC3B9-01B2-4A29-B9DB-E977D38A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字符串</a:t>
            </a:r>
            <a:r>
              <a:rPr lang="en-US" altLang="zh-CN" dirty="0">
                <a:solidFill>
                  <a:schemeClr val="bg1"/>
                </a:solidFill>
              </a:rPr>
              <a:t>format()</a:t>
            </a:r>
            <a:r>
              <a:rPr lang="zh-CN" altLang="en-US" dirty="0">
                <a:solidFill>
                  <a:schemeClr val="bg1"/>
                </a:solidFill>
              </a:rPr>
              <a:t>方法的语法格式如下：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zh-CN" altLang="en-US" dirty="0">
                <a:solidFill>
                  <a:schemeClr val="bg1"/>
                </a:solidFill>
              </a:rPr>
              <a:t>模板字符串</a:t>
            </a:r>
            <a:r>
              <a:rPr lang="en-US" altLang="zh-CN" dirty="0">
                <a:solidFill>
                  <a:schemeClr val="bg1"/>
                </a:solidFill>
              </a:rPr>
              <a:t>&gt;.format(&lt;</a:t>
            </a:r>
            <a:r>
              <a:rPr lang="zh-CN" altLang="en-US" dirty="0">
                <a:solidFill>
                  <a:schemeClr val="bg1"/>
                </a:solidFill>
              </a:rPr>
              <a:t>逗号分隔的参数</a:t>
            </a:r>
            <a:r>
              <a:rPr lang="en-US" altLang="zh-CN" dirty="0">
                <a:solidFill>
                  <a:schemeClr val="bg1"/>
                </a:solidFill>
              </a:rPr>
              <a:t>&gt;)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样例：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print("</a:t>
            </a:r>
            <a:r>
              <a:rPr lang="zh-CN" altLang="en-US" dirty="0">
                <a:solidFill>
                  <a:schemeClr val="bg1"/>
                </a:solidFill>
              </a:rPr>
              <a:t>模板字符串</a:t>
            </a:r>
            <a:r>
              <a:rPr lang="en-US" altLang="zh-CN" dirty="0">
                <a:solidFill>
                  <a:schemeClr val="bg1"/>
                </a:solidFill>
              </a:rPr>
              <a:t>".format(</a:t>
            </a:r>
            <a:r>
              <a:rPr lang="zh-CN" altLang="en-US" dirty="0">
                <a:solidFill>
                  <a:schemeClr val="bg1"/>
                </a:solidFill>
              </a:rPr>
              <a:t>变量</a:t>
            </a:r>
            <a:r>
              <a:rPr lang="en-US" altLang="zh-CN" dirty="0">
                <a:solidFill>
                  <a:schemeClr val="bg1"/>
                </a:solidFill>
              </a:rPr>
              <a:t>1))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print("</a:t>
            </a:r>
            <a:r>
              <a:rPr lang="zh-CN" altLang="en-US" dirty="0">
                <a:solidFill>
                  <a:schemeClr val="bg1"/>
                </a:solidFill>
              </a:rPr>
              <a:t>模板字符串</a:t>
            </a:r>
            <a:r>
              <a:rPr lang="en-US" altLang="zh-CN" dirty="0">
                <a:solidFill>
                  <a:schemeClr val="bg1"/>
                </a:solidFill>
              </a:rPr>
              <a:t>".format (</a:t>
            </a:r>
            <a:r>
              <a:rPr lang="zh-CN" altLang="en-US" dirty="0">
                <a:solidFill>
                  <a:schemeClr val="bg1"/>
                </a:solidFill>
              </a:rPr>
              <a:t>变量</a:t>
            </a:r>
            <a:r>
              <a:rPr lang="en-US" altLang="zh-CN" dirty="0">
                <a:solidFill>
                  <a:schemeClr val="bg1"/>
                </a:solidFill>
              </a:rPr>
              <a:t>1, </a:t>
            </a:r>
            <a:r>
              <a:rPr lang="zh-CN" altLang="en-US" dirty="0">
                <a:solidFill>
                  <a:schemeClr val="bg1"/>
                </a:solidFill>
              </a:rPr>
              <a:t>变量</a:t>
            </a:r>
            <a:r>
              <a:rPr lang="en-US" altLang="zh-CN" dirty="0">
                <a:solidFill>
                  <a:schemeClr val="bg1"/>
                </a:solidFill>
              </a:rPr>
              <a:t>2...))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   模板字符串是一个由</a:t>
            </a:r>
            <a:r>
              <a:rPr lang="zh-CN" altLang="en-US" dirty="0">
                <a:solidFill>
                  <a:srgbClr val="FF0000"/>
                </a:solidFill>
              </a:rPr>
              <a:t>字符串和槽</a:t>
            </a:r>
            <a:r>
              <a:rPr lang="zh-CN" altLang="en-US" dirty="0">
                <a:solidFill>
                  <a:schemeClr val="bg1"/>
                </a:solidFill>
              </a:rPr>
              <a:t>组成的字符串，用来控制字符串和变量的显示效果。</a:t>
            </a:r>
            <a:r>
              <a:rPr lang="zh-CN" altLang="en-US" b="1" u="sng" dirty="0">
                <a:solidFill>
                  <a:srgbClr val="FF0000"/>
                </a:solidFill>
              </a:rPr>
              <a:t>槽用大括号</a:t>
            </a:r>
            <a:r>
              <a:rPr lang="en-US" altLang="zh-CN" b="1" u="sng" dirty="0">
                <a:solidFill>
                  <a:srgbClr val="FF0000"/>
                </a:solidFill>
              </a:rPr>
              <a:t>{}</a:t>
            </a:r>
            <a:r>
              <a:rPr lang="zh-CN" altLang="en-US" b="1" u="sng" dirty="0">
                <a:solidFill>
                  <a:srgbClr val="FF0000"/>
                </a:solidFill>
              </a:rPr>
              <a:t>表示</a:t>
            </a:r>
            <a:r>
              <a:rPr lang="zh-CN" altLang="en-US" dirty="0">
                <a:solidFill>
                  <a:schemeClr val="bg1"/>
                </a:solidFill>
              </a:rPr>
              <a:t>，对应</a:t>
            </a:r>
            <a:r>
              <a:rPr lang="en-US" altLang="zh-CN" dirty="0">
                <a:solidFill>
                  <a:schemeClr val="bg1"/>
                </a:solidFill>
              </a:rPr>
              <a:t>format()</a:t>
            </a:r>
            <a:r>
              <a:rPr lang="zh-CN" altLang="en-US" dirty="0">
                <a:solidFill>
                  <a:schemeClr val="bg1"/>
                </a:solidFill>
              </a:rPr>
              <a:t>方法中逗号分隔的参数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32398B1-4EF7-4FC4-A3C8-7E1AD0ADE4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054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99E59-A384-4192-A846-73F9AA55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Format</a:t>
            </a:r>
            <a:r>
              <a:rPr lang="zh-CN" altLang="en-US" dirty="0">
                <a:solidFill>
                  <a:schemeClr val="bg1"/>
                </a:solidFill>
              </a:rPr>
              <a:t>中的槽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BC3B9-01B2-4A29-B9DB-E977D38A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format()</a:t>
            </a:r>
            <a:r>
              <a:rPr lang="zh-CN" altLang="en-US" dirty="0">
                <a:solidFill>
                  <a:schemeClr val="bg1"/>
                </a:solidFill>
              </a:rPr>
              <a:t>方法中模板字符串的槽，除了包括参数序号，还可以包括格式控制信息，格式如下：</a:t>
            </a:r>
          </a:p>
          <a:p>
            <a:pPr marL="914400" lvl="2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</a:rPr>
              <a:t>{&lt;</a:t>
            </a:r>
            <a:r>
              <a:rPr lang="zh-CN" altLang="en-US" sz="3600" b="1" dirty="0">
                <a:solidFill>
                  <a:schemeClr val="bg1"/>
                </a:solidFill>
              </a:rPr>
              <a:t>参数序号</a:t>
            </a:r>
            <a:r>
              <a:rPr lang="en-US" altLang="zh-CN" sz="3600" b="1" dirty="0">
                <a:solidFill>
                  <a:schemeClr val="bg1"/>
                </a:solidFill>
              </a:rPr>
              <a:t>&gt;: &lt;</a:t>
            </a:r>
            <a:r>
              <a:rPr lang="zh-CN" altLang="en-US" sz="3600" b="1" dirty="0">
                <a:solidFill>
                  <a:schemeClr val="bg1"/>
                </a:solidFill>
              </a:rPr>
              <a:t>格式控制标记</a:t>
            </a:r>
            <a:r>
              <a:rPr lang="en-US" altLang="zh-CN" sz="3600" b="1" dirty="0">
                <a:solidFill>
                  <a:schemeClr val="bg1"/>
                </a:solidFill>
              </a:rPr>
              <a:t>&gt;}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</a:t>
            </a:r>
            <a:r>
              <a:rPr lang="zh-CN" altLang="en-US" dirty="0">
                <a:solidFill>
                  <a:schemeClr val="bg1"/>
                </a:solidFill>
              </a:rPr>
              <a:t>参数序号是</a:t>
            </a:r>
            <a:r>
              <a:rPr lang="en-US" altLang="zh-CN" dirty="0">
                <a:solidFill>
                  <a:schemeClr val="bg1"/>
                </a:solidFill>
              </a:rPr>
              <a:t>format</a:t>
            </a:r>
            <a:r>
              <a:rPr lang="zh-CN" altLang="en-US" dirty="0">
                <a:solidFill>
                  <a:schemeClr val="bg1"/>
                </a:solidFill>
              </a:rPr>
              <a:t>函数的参数的序号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从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开始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 ，即上例中的变量</a:t>
            </a:r>
            <a:r>
              <a:rPr lang="en-US" altLang="zh-CN" dirty="0">
                <a:solidFill>
                  <a:schemeClr val="bg1"/>
                </a:solidFill>
              </a:rPr>
              <a:t>1, </a:t>
            </a:r>
            <a:r>
              <a:rPr lang="zh-CN" altLang="en-US" dirty="0">
                <a:solidFill>
                  <a:schemeClr val="bg1"/>
                </a:solidFill>
              </a:rPr>
              <a:t>变量</a:t>
            </a:r>
            <a:r>
              <a:rPr lang="en-US" altLang="zh-CN" dirty="0">
                <a:solidFill>
                  <a:schemeClr val="bg1"/>
                </a:solidFill>
              </a:rPr>
              <a:t>2...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格式控制标记用来控制参数显示时的格式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32398B1-4EF7-4FC4-A3C8-7E1AD0ADE4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974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99E59-A384-4192-A846-73F9AA55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槽中的格式控制标记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BC3B9-01B2-4A29-B9DB-E977D38A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格式控制标记包括：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zh-CN" altLang="en-US" dirty="0">
                <a:solidFill>
                  <a:schemeClr val="bg1"/>
                </a:solidFill>
              </a:rPr>
              <a:t>填充</a:t>
            </a:r>
            <a:r>
              <a:rPr lang="en-US" altLang="zh-CN" dirty="0">
                <a:solidFill>
                  <a:schemeClr val="bg1"/>
                </a:solidFill>
              </a:rPr>
              <a:t>&gt;&lt;</a:t>
            </a:r>
            <a:r>
              <a:rPr lang="zh-CN" altLang="en-US" dirty="0">
                <a:solidFill>
                  <a:schemeClr val="bg1"/>
                </a:solidFill>
              </a:rPr>
              <a:t>对齐</a:t>
            </a:r>
            <a:r>
              <a:rPr lang="en-US" altLang="zh-CN" dirty="0">
                <a:solidFill>
                  <a:schemeClr val="bg1"/>
                </a:solidFill>
              </a:rPr>
              <a:t>&gt;&lt;</a:t>
            </a:r>
            <a:r>
              <a:rPr lang="zh-CN" altLang="en-US" dirty="0">
                <a:solidFill>
                  <a:schemeClr val="bg1"/>
                </a:solidFill>
              </a:rPr>
              <a:t>宽度</a:t>
            </a:r>
            <a:r>
              <a:rPr lang="en-US" altLang="zh-CN" dirty="0">
                <a:solidFill>
                  <a:schemeClr val="bg1"/>
                </a:solidFill>
              </a:rPr>
              <a:t>&gt;,&lt;.</a:t>
            </a:r>
            <a:r>
              <a:rPr lang="zh-CN" altLang="en-US" dirty="0">
                <a:solidFill>
                  <a:schemeClr val="bg1"/>
                </a:solidFill>
              </a:rPr>
              <a:t>精度</a:t>
            </a:r>
            <a:r>
              <a:rPr lang="en-US" altLang="zh-CN" dirty="0">
                <a:solidFill>
                  <a:schemeClr val="bg1"/>
                </a:solidFill>
              </a:rPr>
              <a:t>&gt;&lt;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  <a:r>
              <a:rPr lang="en-US" altLang="zh-CN" dirty="0">
                <a:solidFill>
                  <a:schemeClr val="bg1"/>
                </a:solidFill>
              </a:rPr>
              <a:t>&gt;6</a:t>
            </a:r>
            <a:r>
              <a:rPr lang="zh-CN" altLang="en-US" dirty="0">
                <a:solidFill>
                  <a:schemeClr val="bg1"/>
                </a:solidFill>
              </a:rPr>
              <a:t>个字段，这些字段都是可选的，可以组合使用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32398B1-4EF7-4FC4-A3C8-7E1AD0ADE4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7897E4-665F-42EE-972A-A09CA14A80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812" y="2937457"/>
            <a:ext cx="7362375" cy="3161502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772221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798D4-8AAF-40C4-9820-1F269FDD3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内置函数和内置库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F7789-5641-45DE-9D71-4FCEE815E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0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1A7DB-CB27-4750-BDD1-4E286E2C5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4 </a:t>
            </a:r>
            <a:r>
              <a:rPr lang="zh-CN" altLang="en-US" dirty="0">
                <a:solidFill>
                  <a:schemeClr val="bg1"/>
                </a:solidFill>
              </a:rPr>
              <a:t>数字类型及其运算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637836-CE31-4418-A5B9-B95272801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569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371B2-237A-4F30-8D91-111A0FB9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数学内置函数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1AF876F-E86E-49FD-8B47-51C3F3C78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22204"/>
              </p:ext>
            </p:extLst>
          </p:nvPr>
        </p:nvGraphicFramePr>
        <p:xfrm>
          <a:off x="1295400" y="1400175"/>
          <a:ext cx="9486899" cy="5267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4047">
                  <a:extLst>
                    <a:ext uri="{9D8B030D-6E8A-4147-A177-3AD203B41FA5}">
                      <a16:colId xmlns:a16="http://schemas.microsoft.com/office/drawing/2014/main" val="1171277624"/>
                    </a:ext>
                  </a:extLst>
                </a:gridCol>
                <a:gridCol w="2979931">
                  <a:extLst>
                    <a:ext uri="{9D8B030D-6E8A-4147-A177-3AD203B41FA5}">
                      <a16:colId xmlns:a16="http://schemas.microsoft.com/office/drawing/2014/main" val="669595559"/>
                    </a:ext>
                  </a:extLst>
                </a:gridCol>
                <a:gridCol w="2842459">
                  <a:extLst>
                    <a:ext uri="{9D8B030D-6E8A-4147-A177-3AD203B41FA5}">
                      <a16:colId xmlns:a16="http://schemas.microsoft.com/office/drawing/2014/main" val="3594383932"/>
                    </a:ext>
                  </a:extLst>
                </a:gridCol>
                <a:gridCol w="1770462">
                  <a:extLst>
                    <a:ext uri="{9D8B030D-6E8A-4147-A177-3AD203B41FA5}">
                      <a16:colId xmlns:a16="http://schemas.microsoft.com/office/drawing/2014/main" val="2626725057"/>
                    </a:ext>
                  </a:extLst>
                </a:gridCol>
              </a:tblGrid>
              <a:tr h="408522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数学内置函数</a:t>
                      </a: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07748589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函数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实例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实例结果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385326537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abs(a)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求取绝对值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abs(-1)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740167861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max(list)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求取</a:t>
                      </a:r>
                      <a:r>
                        <a:rPr lang="en-US" sz="1600" kern="100" dirty="0">
                          <a:effectLst/>
                        </a:rPr>
                        <a:t>list</a:t>
                      </a:r>
                      <a:r>
                        <a:rPr lang="zh-CN" sz="1600" kern="100" dirty="0">
                          <a:effectLst/>
                        </a:rPr>
                        <a:t>最大值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max(1,2,3)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743763454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min(list)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求取</a:t>
                      </a:r>
                      <a:r>
                        <a:rPr lang="en-US" sz="1600" kern="100">
                          <a:effectLst/>
                        </a:rPr>
                        <a:t>list</a:t>
                      </a:r>
                      <a:r>
                        <a:rPr lang="zh-CN" sz="1600" kern="100">
                          <a:effectLst/>
                        </a:rPr>
                        <a:t>最小值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min(1,2,3)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874131955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sum(list)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求取</a:t>
                      </a:r>
                      <a:r>
                        <a:rPr lang="en-US" sz="1600" kern="100">
                          <a:effectLst/>
                        </a:rPr>
                        <a:t>list</a:t>
                      </a:r>
                      <a:r>
                        <a:rPr lang="zh-CN" sz="1600" kern="100">
                          <a:effectLst/>
                        </a:rPr>
                        <a:t>元素的和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sum([1,2,3])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530763767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divmod(a,b)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获取商和余数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divmod</a:t>
                      </a:r>
                      <a:r>
                        <a:rPr lang="en-US" sz="1600" kern="100" dirty="0">
                          <a:effectLst/>
                        </a:rPr>
                        <a:t>(5,2) 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(2,1)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103183541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pow(a,b)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获取乘方数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pow(2,3)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177241457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round(a,b)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获取指定位数的小数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round(3.1415926,2)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3.14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358846064"/>
                  </a:ext>
                </a:extLst>
              </a:tr>
              <a:tr h="773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range(a[,b])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生成一个</a:t>
                      </a:r>
                      <a:r>
                        <a:rPr lang="en-US" sz="1600" kern="100">
                          <a:effectLst/>
                        </a:rPr>
                        <a:t>a</a:t>
                      </a:r>
                      <a:r>
                        <a:rPr lang="zh-CN" sz="1600" kern="100">
                          <a:effectLst/>
                        </a:rPr>
                        <a:t>到</a:t>
                      </a:r>
                      <a:r>
                        <a:rPr lang="en-US" sz="1600" kern="100">
                          <a:effectLst/>
                        </a:rPr>
                        <a:t>b</a:t>
                      </a:r>
                      <a:r>
                        <a:rPr lang="zh-CN" sz="1600" kern="100">
                          <a:effectLst/>
                        </a:rPr>
                        <a:t>的数组</a:t>
                      </a:r>
                      <a:r>
                        <a:rPr lang="en-US" sz="1600" kern="100">
                          <a:effectLst/>
                        </a:rPr>
                        <a:t>,</a:t>
                      </a:r>
                      <a:r>
                        <a:rPr lang="zh-CN" sz="1600" kern="100">
                          <a:effectLst/>
                        </a:rPr>
                        <a:t>左闭右开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range(1,10)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[1,2,3,4,5,6,7,8,9]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748586821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sorted(list)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排序，返回排序后的</a:t>
                      </a:r>
                      <a:r>
                        <a:rPr lang="en-US" sz="1600" kern="100">
                          <a:effectLst/>
                        </a:rPr>
                        <a:t>list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490573232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len(list)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list</a:t>
                      </a:r>
                      <a:r>
                        <a:rPr lang="zh-CN" sz="1600" kern="100">
                          <a:effectLst/>
                        </a:rPr>
                        <a:t>长度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len([1,2,3])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32002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834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F319D-DDB2-4D0F-93B0-310050D2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类型转换内置函数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F186DDB-9754-4164-923F-40103AA02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755291"/>
              </p:ext>
            </p:extLst>
          </p:nvPr>
        </p:nvGraphicFramePr>
        <p:xfrm>
          <a:off x="1295399" y="1352550"/>
          <a:ext cx="9382126" cy="5295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2871">
                  <a:extLst>
                    <a:ext uri="{9D8B030D-6E8A-4147-A177-3AD203B41FA5}">
                      <a16:colId xmlns:a16="http://schemas.microsoft.com/office/drawing/2014/main" val="1093015175"/>
                    </a:ext>
                  </a:extLst>
                </a:gridCol>
                <a:gridCol w="3646291">
                  <a:extLst>
                    <a:ext uri="{9D8B030D-6E8A-4147-A177-3AD203B41FA5}">
                      <a16:colId xmlns:a16="http://schemas.microsoft.com/office/drawing/2014/main" val="3601408793"/>
                    </a:ext>
                  </a:extLst>
                </a:gridCol>
                <a:gridCol w="2292864">
                  <a:extLst>
                    <a:ext uri="{9D8B030D-6E8A-4147-A177-3AD203B41FA5}">
                      <a16:colId xmlns:a16="http://schemas.microsoft.com/office/drawing/2014/main" val="273539025"/>
                    </a:ext>
                  </a:extLst>
                </a:gridCol>
                <a:gridCol w="1880100">
                  <a:extLst>
                    <a:ext uri="{9D8B030D-6E8A-4147-A177-3AD203B41FA5}">
                      <a16:colId xmlns:a16="http://schemas.microsoft.com/office/drawing/2014/main" val="2378561712"/>
                    </a:ext>
                  </a:extLst>
                </a:gridCol>
              </a:tblGrid>
              <a:tr h="360735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                         </a:t>
                      </a:r>
                      <a:r>
                        <a:rPr lang="zh-CN" sz="1600" kern="100" dirty="0">
                          <a:effectLst/>
                        </a:rPr>
                        <a:t>类型转换内置函数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541411680"/>
                  </a:ext>
                </a:extLst>
              </a:tr>
              <a:tr h="360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函数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实例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实例结果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780941428"/>
                  </a:ext>
                </a:extLst>
              </a:tr>
              <a:tr h="360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int(str)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转换为</a:t>
                      </a:r>
                      <a:r>
                        <a:rPr lang="en-US" sz="1600" kern="100" dirty="0">
                          <a:effectLst/>
                        </a:rPr>
                        <a:t>int</a:t>
                      </a:r>
                      <a:r>
                        <a:rPr lang="zh-CN" sz="1600" kern="100" dirty="0">
                          <a:effectLst/>
                        </a:rPr>
                        <a:t>型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int('168')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168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218982458"/>
                  </a:ext>
                </a:extLst>
              </a:tr>
              <a:tr h="360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float(int/str)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将</a:t>
                      </a:r>
                      <a:r>
                        <a:rPr lang="en-US" sz="1600" kern="100" dirty="0">
                          <a:effectLst/>
                        </a:rPr>
                        <a:t>int</a:t>
                      </a:r>
                      <a:r>
                        <a:rPr lang="zh-CN" sz="1600" kern="100" dirty="0">
                          <a:effectLst/>
                        </a:rPr>
                        <a:t>或字符型转换为浮点型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float('2')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200080326"/>
                  </a:ext>
                </a:extLst>
              </a:tr>
              <a:tr h="360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str(int)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转换为字符型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str(134)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'134'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341035925"/>
                  </a:ext>
                </a:extLst>
              </a:tr>
              <a:tr h="360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bool(int)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转换为布尔类型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bool (0)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133710093"/>
                  </a:ext>
                </a:extLst>
              </a:tr>
              <a:tr h="1005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bytes(str,code)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接收一个字符串，与所要编码的格式，返回一个字节流类型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bytes('</a:t>
                      </a:r>
                      <a:r>
                        <a:rPr lang="en-US" sz="1600" kern="100" dirty="0" err="1">
                          <a:effectLst/>
                        </a:rPr>
                        <a:t>abc</a:t>
                      </a:r>
                      <a:r>
                        <a:rPr lang="en-US" sz="1600" kern="100" dirty="0">
                          <a:effectLst/>
                        </a:rPr>
                        <a:t>', 'utf-8')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bytes(u'</a:t>
                      </a:r>
                      <a:r>
                        <a:rPr lang="zh-CN" sz="1600" kern="100" dirty="0">
                          <a:effectLst/>
                        </a:rPr>
                        <a:t>爬虫</a:t>
                      </a:r>
                      <a:r>
                        <a:rPr lang="en-US" sz="1600" kern="100" dirty="0">
                          <a:effectLst/>
                        </a:rPr>
                        <a:t>', 'utf-8')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b'abc</a:t>
                      </a:r>
                      <a:r>
                        <a:rPr lang="en-US" sz="1600" kern="100" dirty="0">
                          <a:effectLst/>
                        </a:rPr>
                        <a:t>'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b'\xe7\x88\</a:t>
                      </a:r>
                      <a:r>
                        <a:rPr lang="en-US" sz="1600" kern="100" dirty="0" err="1">
                          <a:effectLst/>
                        </a:rPr>
                        <a:t>xac</a:t>
                      </a:r>
                      <a:r>
                        <a:rPr lang="en-US" sz="1600" kern="100" dirty="0">
                          <a:effectLst/>
                        </a:rPr>
                        <a:t>\xe8\x99\</a:t>
                      </a:r>
                      <a:r>
                        <a:rPr lang="en-US" sz="1600" kern="100" dirty="0" err="1">
                          <a:effectLst/>
                        </a:rPr>
                        <a:t>xab</a:t>
                      </a:r>
                      <a:r>
                        <a:rPr lang="en-US" sz="1600" kern="100" dirty="0">
                          <a:effectLst/>
                        </a:rPr>
                        <a:t>'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224814239"/>
                  </a:ext>
                </a:extLst>
              </a:tr>
              <a:tr h="360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hex(int)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转换为</a:t>
                      </a:r>
                      <a:r>
                        <a:rPr lang="en-US" sz="1600" kern="100">
                          <a:effectLst/>
                        </a:rPr>
                        <a:t>16</a:t>
                      </a:r>
                      <a:r>
                        <a:rPr lang="zh-CN" sz="1600" kern="100">
                          <a:effectLst/>
                        </a:rPr>
                        <a:t>进制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hex(1024)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'0x400'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607387053"/>
                  </a:ext>
                </a:extLst>
              </a:tr>
              <a:tr h="360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oct(int)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转换为</a:t>
                      </a:r>
                      <a:r>
                        <a:rPr lang="en-US" sz="1600" kern="100">
                          <a:effectLst/>
                        </a:rPr>
                        <a:t>8</a:t>
                      </a:r>
                      <a:r>
                        <a:rPr lang="zh-CN" sz="1600" kern="100">
                          <a:effectLst/>
                        </a:rPr>
                        <a:t>进制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oct(1024)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'0o2000'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793492641"/>
                  </a:ext>
                </a:extLst>
              </a:tr>
              <a:tr h="683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bin(int)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转换为</a:t>
                      </a: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进制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bin(1024)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'0b10000000000'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967249376"/>
                  </a:ext>
                </a:extLst>
              </a:tr>
              <a:tr h="360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chr(int)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转换数字为相应</a:t>
                      </a:r>
                      <a:r>
                        <a:rPr lang="en-US" sz="1600" kern="100">
                          <a:effectLst/>
                        </a:rPr>
                        <a:t>ASCI</a:t>
                      </a:r>
                      <a:r>
                        <a:rPr lang="zh-CN" sz="1600" kern="100">
                          <a:effectLst/>
                        </a:rPr>
                        <a:t>码字符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chr(65)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'A'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837745466"/>
                  </a:ext>
                </a:extLst>
              </a:tr>
              <a:tr h="360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ord(str)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转换</a:t>
                      </a:r>
                      <a:r>
                        <a:rPr lang="en-US" sz="1600" kern="100">
                          <a:effectLst/>
                        </a:rPr>
                        <a:t>ASCI</a:t>
                      </a:r>
                      <a:r>
                        <a:rPr lang="zh-CN" sz="1600" kern="100">
                          <a:effectLst/>
                        </a:rPr>
                        <a:t>字符为相应的数字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ord('A')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11690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647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BF35E-B167-41C4-B021-CC4EAE7B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常用数字内置库函数</a:t>
            </a:r>
            <a:r>
              <a:rPr lang="en-US" altLang="zh-CN" dirty="0">
                <a:solidFill>
                  <a:schemeClr val="bg1"/>
                </a:solidFill>
              </a:rPr>
              <a:t>—math</a:t>
            </a:r>
            <a:r>
              <a:rPr lang="zh-CN" altLang="en-US" dirty="0">
                <a:solidFill>
                  <a:schemeClr val="bg1"/>
                </a:solidFill>
              </a:rPr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2D5BA-2B0E-460F-B3D2-BE8F17F1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chemeClr val="bg1"/>
                </a:solidFill>
              </a:rPr>
              <a:t>内置库</a:t>
            </a:r>
            <a:r>
              <a:rPr lang="en-US" altLang="zh-CN" dirty="0">
                <a:solidFill>
                  <a:schemeClr val="bg1"/>
                </a:solidFill>
              </a:rPr>
              <a:t>math</a:t>
            </a:r>
            <a:r>
              <a:rPr lang="zh-CN" altLang="zh-CN" dirty="0">
                <a:solidFill>
                  <a:schemeClr val="bg1"/>
                </a:solidFill>
              </a:rPr>
              <a:t>库，是常用的数学函数库，包括</a:t>
            </a:r>
            <a:r>
              <a:rPr lang="en-US" altLang="zh-CN" dirty="0" err="1">
                <a:solidFill>
                  <a:schemeClr val="bg1"/>
                </a:solidFill>
              </a:rPr>
              <a:t>acos</a:t>
            </a:r>
            <a:r>
              <a:rPr lang="en-US" altLang="zh-CN" dirty="0">
                <a:solidFill>
                  <a:schemeClr val="bg1"/>
                </a:solidFill>
              </a:rPr>
              <a:t>(), sin(),log(),fabs()</a:t>
            </a:r>
            <a:r>
              <a:rPr lang="zh-CN" altLang="zh-CN" dirty="0">
                <a:solidFill>
                  <a:schemeClr val="bg1"/>
                </a:solidFill>
              </a:rPr>
              <a:t>等常用数学函数，还包括如</a:t>
            </a:r>
            <a:r>
              <a:rPr lang="en-US" altLang="zh-CN" dirty="0" err="1">
                <a:solidFill>
                  <a:schemeClr val="bg1"/>
                </a:solidFill>
              </a:rPr>
              <a:t>pi,e</a:t>
            </a:r>
            <a:r>
              <a:rPr lang="zh-CN" altLang="zh-CN" dirty="0">
                <a:solidFill>
                  <a:schemeClr val="bg1"/>
                </a:solidFill>
              </a:rPr>
              <a:t>等一些数学常量，可以用</a:t>
            </a:r>
            <a:r>
              <a:rPr lang="en-US" altLang="zh-CN" dirty="0" err="1">
                <a:solidFill>
                  <a:schemeClr val="bg1"/>
                </a:solidFill>
              </a:rPr>
              <a:t>dir</a:t>
            </a:r>
            <a:r>
              <a:rPr lang="en-US" altLang="zh-CN" dirty="0">
                <a:solidFill>
                  <a:schemeClr val="bg1"/>
                </a:solidFill>
              </a:rPr>
              <a:t>(math)</a:t>
            </a:r>
            <a:r>
              <a:rPr lang="zh-CN" altLang="zh-CN" dirty="0">
                <a:solidFill>
                  <a:schemeClr val="bg1"/>
                </a:solidFill>
              </a:rPr>
              <a:t>查看包含那些数学函数和常量：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&gt;&gt;&gt; import math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dir</a:t>
            </a:r>
            <a:r>
              <a:rPr lang="en-US" altLang="zh-CN" dirty="0">
                <a:solidFill>
                  <a:schemeClr val="bg1"/>
                </a:solidFill>
              </a:rPr>
              <a:t>(math)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['__doc__', '__loader__', '__name__', '__package__', '__spec__', '</a:t>
            </a:r>
            <a:r>
              <a:rPr lang="en-US" altLang="zh-CN" dirty="0" err="1">
                <a:solidFill>
                  <a:schemeClr val="bg1"/>
                </a:solidFill>
              </a:rPr>
              <a:t>acos</a:t>
            </a:r>
            <a:r>
              <a:rPr lang="en-US" altLang="zh-CN" dirty="0">
                <a:solidFill>
                  <a:schemeClr val="bg1"/>
                </a:solidFill>
              </a:rPr>
              <a:t>', '</a:t>
            </a:r>
            <a:r>
              <a:rPr lang="en-US" altLang="zh-CN" dirty="0" err="1">
                <a:solidFill>
                  <a:schemeClr val="bg1"/>
                </a:solidFill>
              </a:rPr>
              <a:t>acosh</a:t>
            </a:r>
            <a:r>
              <a:rPr lang="en-US" altLang="zh-CN" dirty="0">
                <a:solidFill>
                  <a:schemeClr val="bg1"/>
                </a:solidFill>
              </a:rPr>
              <a:t>', '</a:t>
            </a:r>
            <a:r>
              <a:rPr lang="en-US" altLang="zh-CN" dirty="0" err="1">
                <a:solidFill>
                  <a:schemeClr val="bg1"/>
                </a:solidFill>
              </a:rPr>
              <a:t>asin</a:t>
            </a:r>
            <a:r>
              <a:rPr lang="en-US" altLang="zh-CN" dirty="0">
                <a:solidFill>
                  <a:schemeClr val="bg1"/>
                </a:solidFill>
              </a:rPr>
              <a:t>', '</a:t>
            </a:r>
            <a:r>
              <a:rPr lang="en-US" altLang="zh-CN" dirty="0" err="1">
                <a:solidFill>
                  <a:schemeClr val="bg1"/>
                </a:solidFill>
              </a:rPr>
              <a:t>asinh</a:t>
            </a:r>
            <a:r>
              <a:rPr lang="en-US" altLang="zh-CN" dirty="0">
                <a:solidFill>
                  <a:schemeClr val="bg1"/>
                </a:solidFill>
              </a:rPr>
              <a:t>', '</a:t>
            </a:r>
            <a:r>
              <a:rPr lang="en-US" altLang="zh-CN" dirty="0" err="1">
                <a:solidFill>
                  <a:schemeClr val="bg1"/>
                </a:solidFill>
              </a:rPr>
              <a:t>atan</a:t>
            </a:r>
            <a:r>
              <a:rPr lang="en-US" altLang="zh-CN" dirty="0">
                <a:solidFill>
                  <a:schemeClr val="bg1"/>
                </a:solidFill>
              </a:rPr>
              <a:t>', 'atan2', '</a:t>
            </a:r>
            <a:r>
              <a:rPr lang="en-US" altLang="zh-CN" dirty="0" err="1">
                <a:solidFill>
                  <a:schemeClr val="bg1"/>
                </a:solidFill>
              </a:rPr>
              <a:t>atanh</a:t>
            </a:r>
            <a:r>
              <a:rPr lang="en-US" altLang="zh-CN" dirty="0">
                <a:solidFill>
                  <a:schemeClr val="bg1"/>
                </a:solidFill>
              </a:rPr>
              <a:t>', 'ceil', '</a:t>
            </a:r>
            <a:r>
              <a:rPr lang="en-US" altLang="zh-CN" dirty="0" err="1">
                <a:solidFill>
                  <a:schemeClr val="bg1"/>
                </a:solidFill>
              </a:rPr>
              <a:t>copysign</a:t>
            </a:r>
            <a:r>
              <a:rPr lang="en-US" altLang="zh-CN" dirty="0">
                <a:solidFill>
                  <a:schemeClr val="bg1"/>
                </a:solidFill>
              </a:rPr>
              <a:t>', 'cos', '</a:t>
            </a:r>
            <a:r>
              <a:rPr lang="en-US" altLang="zh-CN" dirty="0" err="1">
                <a:solidFill>
                  <a:schemeClr val="bg1"/>
                </a:solidFill>
              </a:rPr>
              <a:t>cosh</a:t>
            </a:r>
            <a:r>
              <a:rPr lang="en-US" altLang="zh-CN" dirty="0">
                <a:solidFill>
                  <a:schemeClr val="bg1"/>
                </a:solidFill>
              </a:rPr>
              <a:t>', 'degrees', 'e', 'erf', '</a:t>
            </a:r>
            <a:r>
              <a:rPr lang="en-US" altLang="zh-CN" dirty="0" err="1">
                <a:solidFill>
                  <a:schemeClr val="bg1"/>
                </a:solidFill>
              </a:rPr>
              <a:t>erfc</a:t>
            </a:r>
            <a:r>
              <a:rPr lang="en-US" altLang="zh-CN" dirty="0">
                <a:solidFill>
                  <a:schemeClr val="bg1"/>
                </a:solidFill>
              </a:rPr>
              <a:t>', 'exp', 'expm1', 'fabs', 'factorial', 'floor', '</a:t>
            </a:r>
            <a:r>
              <a:rPr lang="en-US" altLang="zh-CN" dirty="0" err="1">
                <a:solidFill>
                  <a:schemeClr val="bg1"/>
                </a:solidFill>
              </a:rPr>
              <a:t>fmod</a:t>
            </a:r>
            <a:r>
              <a:rPr lang="en-US" altLang="zh-CN" dirty="0">
                <a:solidFill>
                  <a:schemeClr val="bg1"/>
                </a:solidFill>
              </a:rPr>
              <a:t>', '</a:t>
            </a:r>
            <a:r>
              <a:rPr lang="en-US" altLang="zh-CN" dirty="0" err="1">
                <a:solidFill>
                  <a:schemeClr val="bg1"/>
                </a:solidFill>
              </a:rPr>
              <a:t>frexp</a:t>
            </a:r>
            <a:r>
              <a:rPr lang="en-US" altLang="zh-CN" dirty="0">
                <a:solidFill>
                  <a:schemeClr val="bg1"/>
                </a:solidFill>
              </a:rPr>
              <a:t>', '</a:t>
            </a:r>
            <a:r>
              <a:rPr lang="en-US" altLang="zh-CN" dirty="0" err="1">
                <a:solidFill>
                  <a:schemeClr val="bg1"/>
                </a:solidFill>
              </a:rPr>
              <a:t>fsum</a:t>
            </a:r>
            <a:r>
              <a:rPr lang="en-US" altLang="zh-CN" dirty="0">
                <a:solidFill>
                  <a:schemeClr val="bg1"/>
                </a:solidFill>
              </a:rPr>
              <a:t>', 'gamma', '</a:t>
            </a:r>
            <a:r>
              <a:rPr lang="en-US" altLang="zh-CN" dirty="0" err="1">
                <a:solidFill>
                  <a:schemeClr val="bg1"/>
                </a:solidFill>
              </a:rPr>
              <a:t>gcd</a:t>
            </a:r>
            <a:r>
              <a:rPr lang="en-US" altLang="zh-CN" dirty="0">
                <a:solidFill>
                  <a:schemeClr val="bg1"/>
                </a:solidFill>
              </a:rPr>
              <a:t>', '</a:t>
            </a:r>
            <a:r>
              <a:rPr lang="en-US" altLang="zh-CN" dirty="0" err="1">
                <a:solidFill>
                  <a:schemeClr val="bg1"/>
                </a:solidFill>
              </a:rPr>
              <a:t>hypot</a:t>
            </a:r>
            <a:r>
              <a:rPr lang="en-US" altLang="zh-CN" dirty="0">
                <a:solidFill>
                  <a:schemeClr val="bg1"/>
                </a:solidFill>
              </a:rPr>
              <a:t>', 'inf', '</a:t>
            </a:r>
            <a:r>
              <a:rPr lang="en-US" altLang="zh-CN" dirty="0" err="1">
                <a:solidFill>
                  <a:schemeClr val="bg1"/>
                </a:solidFill>
              </a:rPr>
              <a:t>isclose</a:t>
            </a:r>
            <a:r>
              <a:rPr lang="en-US" altLang="zh-CN" dirty="0">
                <a:solidFill>
                  <a:schemeClr val="bg1"/>
                </a:solidFill>
              </a:rPr>
              <a:t>', '</a:t>
            </a:r>
            <a:r>
              <a:rPr lang="en-US" altLang="zh-CN" dirty="0" err="1">
                <a:solidFill>
                  <a:schemeClr val="bg1"/>
                </a:solidFill>
              </a:rPr>
              <a:t>isfinite</a:t>
            </a:r>
            <a:r>
              <a:rPr lang="en-US" altLang="zh-CN" dirty="0">
                <a:solidFill>
                  <a:schemeClr val="bg1"/>
                </a:solidFill>
              </a:rPr>
              <a:t>', '</a:t>
            </a:r>
            <a:r>
              <a:rPr lang="en-US" altLang="zh-CN" dirty="0" err="1">
                <a:solidFill>
                  <a:schemeClr val="bg1"/>
                </a:solidFill>
              </a:rPr>
              <a:t>isinf</a:t>
            </a:r>
            <a:r>
              <a:rPr lang="en-US" altLang="zh-CN" dirty="0">
                <a:solidFill>
                  <a:schemeClr val="bg1"/>
                </a:solidFill>
              </a:rPr>
              <a:t>', '</a:t>
            </a:r>
            <a:r>
              <a:rPr lang="en-US" altLang="zh-CN" dirty="0" err="1">
                <a:solidFill>
                  <a:schemeClr val="bg1"/>
                </a:solidFill>
              </a:rPr>
              <a:t>isnan</a:t>
            </a:r>
            <a:r>
              <a:rPr lang="en-US" altLang="zh-CN" dirty="0">
                <a:solidFill>
                  <a:schemeClr val="bg1"/>
                </a:solidFill>
              </a:rPr>
              <a:t>', '</a:t>
            </a:r>
            <a:r>
              <a:rPr lang="en-US" altLang="zh-CN" dirty="0" err="1">
                <a:solidFill>
                  <a:schemeClr val="bg1"/>
                </a:solidFill>
              </a:rPr>
              <a:t>ldexp</a:t>
            </a:r>
            <a:r>
              <a:rPr lang="en-US" altLang="zh-CN" dirty="0">
                <a:solidFill>
                  <a:schemeClr val="bg1"/>
                </a:solidFill>
              </a:rPr>
              <a:t>', '</a:t>
            </a:r>
            <a:r>
              <a:rPr lang="en-US" altLang="zh-CN" dirty="0" err="1">
                <a:solidFill>
                  <a:schemeClr val="bg1"/>
                </a:solidFill>
              </a:rPr>
              <a:t>lgamma</a:t>
            </a:r>
            <a:r>
              <a:rPr lang="en-US" altLang="zh-CN" dirty="0">
                <a:solidFill>
                  <a:schemeClr val="bg1"/>
                </a:solidFill>
              </a:rPr>
              <a:t>', 'log', 'log10', 'log1p', 'log2', '</a:t>
            </a:r>
            <a:r>
              <a:rPr lang="en-US" altLang="zh-CN" dirty="0" err="1">
                <a:solidFill>
                  <a:schemeClr val="bg1"/>
                </a:solidFill>
              </a:rPr>
              <a:t>modf</a:t>
            </a:r>
            <a:r>
              <a:rPr lang="en-US" altLang="zh-CN" dirty="0">
                <a:solidFill>
                  <a:schemeClr val="bg1"/>
                </a:solidFill>
              </a:rPr>
              <a:t>', 'nan', 'pi', 'pow', 'radians', 'sin', '</a:t>
            </a:r>
            <a:r>
              <a:rPr lang="en-US" altLang="zh-CN" dirty="0" err="1">
                <a:solidFill>
                  <a:schemeClr val="bg1"/>
                </a:solidFill>
              </a:rPr>
              <a:t>sinh</a:t>
            </a:r>
            <a:r>
              <a:rPr lang="en-US" altLang="zh-CN" dirty="0">
                <a:solidFill>
                  <a:schemeClr val="bg1"/>
                </a:solidFill>
              </a:rPr>
              <a:t>', 'sqrt', 'tan', 'tanh', 'tau', '</a:t>
            </a:r>
            <a:r>
              <a:rPr lang="en-US" altLang="zh-CN" dirty="0" err="1">
                <a:solidFill>
                  <a:schemeClr val="bg1"/>
                </a:solidFill>
              </a:rPr>
              <a:t>trunc</a:t>
            </a:r>
            <a:r>
              <a:rPr lang="en-US" altLang="zh-CN" dirty="0">
                <a:solidFill>
                  <a:schemeClr val="bg1"/>
                </a:solidFill>
              </a:rPr>
              <a:t>']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5363D-7B15-48E0-93AE-2D3282C2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常用数字内置库函数</a:t>
            </a:r>
            <a:r>
              <a:rPr lang="en-US" altLang="zh-CN" dirty="0">
                <a:solidFill>
                  <a:schemeClr val="bg1"/>
                </a:solidFill>
              </a:rPr>
              <a:t>—random</a:t>
            </a:r>
            <a:r>
              <a:rPr lang="zh-CN" altLang="zh-CN" dirty="0">
                <a:solidFill>
                  <a:schemeClr val="bg1"/>
                </a:solidFill>
              </a:rPr>
              <a:t>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B1E74-79A8-4CC4-AC53-CDC0CDF6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chemeClr val="bg1"/>
                </a:solidFill>
              </a:rPr>
              <a:t>内置库</a:t>
            </a:r>
            <a:r>
              <a:rPr lang="en-US" altLang="zh-CN" dirty="0">
                <a:solidFill>
                  <a:schemeClr val="bg1"/>
                </a:solidFill>
              </a:rPr>
              <a:t>random</a:t>
            </a:r>
            <a:r>
              <a:rPr lang="zh-CN" altLang="zh-CN" dirty="0">
                <a:solidFill>
                  <a:schemeClr val="bg1"/>
                </a:solidFill>
              </a:rPr>
              <a:t>库，是常用的随机库，包括产生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zh-CN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之间的小数的</a:t>
            </a:r>
            <a:r>
              <a:rPr lang="en-US" altLang="zh-CN" dirty="0">
                <a:solidFill>
                  <a:schemeClr val="bg1"/>
                </a:solidFill>
              </a:rPr>
              <a:t>random()</a:t>
            </a:r>
            <a:r>
              <a:rPr lang="zh-CN" altLang="zh-CN" dirty="0">
                <a:solidFill>
                  <a:schemeClr val="bg1"/>
                </a:solidFill>
              </a:rPr>
              <a:t>函数，数组中随机选择一个元素的</a:t>
            </a:r>
            <a:r>
              <a:rPr lang="en-US" altLang="zh-CN" dirty="0">
                <a:solidFill>
                  <a:schemeClr val="bg1"/>
                </a:solidFill>
              </a:rPr>
              <a:t>choice()</a:t>
            </a:r>
            <a:r>
              <a:rPr lang="zh-CN" altLang="zh-CN" dirty="0">
                <a:solidFill>
                  <a:schemeClr val="bg1"/>
                </a:solidFill>
              </a:rPr>
              <a:t>函数，产生随机整数的</a:t>
            </a:r>
            <a:r>
              <a:rPr lang="en-US" altLang="zh-CN" dirty="0" err="1">
                <a:solidFill>
                  <a:schemeClr val="bg1"/>
                </a:solidFill>
              </a:rPr>
              <a:t>randint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r>
              <a:rPr lang="zh-CN" altLang="zh-CN" dirty="0">
                <a:solidFill>
                  <a:schemeClr val="bg1"/>
                </a:solidFill>
              </a:rPr>
              <a:t>函数， 产生正太分布随机数的</a:t>
            </a:r>
            <a:r>
              <a:rPr lang="en-US" altLang="zh-CN" dirty="0">
                <a:solidFill>
                  <a:schemeClr val="bg1"/>
                </a:solidFill>
              </a:rPr>
              <a:t>uniform()</a:t>
            </a:r>
            <a:r>
              <a:rPr lang="zh-CN" altLang="zh-CN" dirty="0">
                <a:solidFill>
                  <a:schemeClr val="bg1"/>
                </a:solidFill>
              </a:rPr>
              <a:t>函数，随机取样的</a:t>
            </a:r>
            <a:r>
              <a:rPr lang="en-US" altLang="zh-CN" dirty="0">
                <a:solidFill>
                  <a:schemeClr val="bg1"/>
                </a:solidFill>
              </a:rPr>
              <a:t>sample()</a:t>
            </a:r>
            <a:r>
              <a:rPr lang="zh-CN" altLang="zh-CN" dirty="0">
                <a:solidFill>
                  <a:schemeClr val="bg1"/>
                </a:solidFill>
              </a:rPr>
              <a:t>函数，随机乱序的</a:t>
            </a:r>
            <a:r>
              <a:rPr lang="en-US" altLang="zh-CN" dirty="0">
                <a:solidFill>
                  <a:schemeClr val="bg1"/>
                </a:solidFill>
              </a:rPr>
              <a:t>shuffle()</a:t>
            </a:r>
            <a:r>
              <a:rPr lang="zh-CN" altLang="zh-CN" dirty="0">
                <a:solidFill>
                  <a:schemeClr val="bg1"/>
                </a:solidFill>
              </a:rPr>
              <a:t>函数等。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65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99E59-A384-4192-A846-73F9AA55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上机实验编程题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BC3B9-01B2-4A29-B9DB-E977D38A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、设计几个使用</a:t>
            </a:r>
            <a:r>
              <a:rPr lang="en-US" altLang="zh-CN" dirty="0">
                <a:solidFill>
                  <a:schemeClr val="bg1"/>
                </a:solidFill>
              </a:rPr>
              <a:t>format</a:t>
            </a:r>
            <a:r>
              <a:rPr lang="zh-CN" altLang="en-US" dirty="0">
                <a:solidFill>
                  <a:schemeClr val="bg1"/>
                </a:solidFill>
              </a:rPr>
              <a:t>的输出，要求</a:t>
            </a:r>
            <a:r>
              <a:rPr lang="en-US" altLang="zh-CN" dirty="0">
                <a:solidFill>
                  <a:schemeClr val="bg1"/>
                </a:solidFill>
              </a:rPr>
              <a:t>format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zh-CN" altLang="en-US" sz="2800" dirty="0">
                <a:solidFill>
                  <a:schemeClr val="bg1"/>
                </a:solidFill>
              </a:rPr>
              <a:t>格式控制标记基本都要使用。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、输入一个三位整数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，输出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的个十百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如</a:t>
            </a:r>
            <a:r>
              <a:rPr lang="en-US" altLang="zh-CN" dirty="0" err="1">
                <a:solidFill>
                  <a:schemeClr val="bg1"/>
                </a:solidFill>
              </a:rPr>
              <a:t>a,b,c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位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、设计几个算式，要求有整数、小数、布尔型和复数，并且有算术运算、逻辑运算、比较运算和赋值运算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、练习</a:t>
            </a:r>
            <a:r>
              <a:rPr lang="en-US" altLang="zh-CN" dirty="0">
                <a:solidFill>
                  <a:schemeClr val="bg1"/>
                </a:solidFill>
              </a:rPr>
              <a:t>math</a:t>
            </a:r>
            <a:r>
              <a:rPr lang="zh-CN" altLang="en-US" dirty="0">
                <a:solidFill>
                  <a:schemeClr val="bg1"/>
                </a:solidFill>
              </a:rPr>
              <a:t>库的常用函数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、练习</a:t>
            </a:r>
            <a:r>
              <a:rPr lang="en-US" altLang="zh-CN" dirty="0">
                <a:solidFill>
                  <a:schemeClr val="bg1"/>
                </a:solidFill>
              </a:rPr>
              <a:t>random</a:t>
            </a:r>
            <a:r>
              <a:rPr lang="zh-CN" altLang="en-US" dirty="0">
                <a:solidFill>
                  <a:schemeClr val="bg1"/>
                </a:solidFill>
              </a:rPr>
              <a:t>库的常用函数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、练习常用的数学类的内置函数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、练习常用的类型转换内置函数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32398B1-4EF7-4FC4-A3C8-7E1AD0ADE4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57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DD73E-9DE1-498E-A1F9-7092FD11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数字类型及其运算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CBA5A-F663-43DF-BFAB-E4D954C3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知识点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(1) </a:t>
            </a:r>
            <a:r>
              <a:rPr lang="zh-CN" altLang="en-US" dirty="0">
                <a:solidFill>
                  <a:schemeClr val="bg1"/>
                </a:solidFill>
              </a:rPr>
              <a:t>整数类型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(2) </a:t>
            </a:r>
            <a:r>
              <a:rPr lang="zh-CN" altLang="en-US" dirty="0">
                <a:solidFill>
                  <a:schemeClr val="bg1"/>
                </a:solidFill>
              </a:rPr>
              <a:t>浮点类型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(3) </a:t>
            </a:r>
            <a:r>
              <a:rPr lang="zh-CN" altLang="en-US" dirty="0">
                <a:solidFill>
                  <a:schemeClr val="bg1"/>
                </a:solidFill>
              </a:rPr>
              <a:t>布尔类型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(4) </a:t>
            </a:r>
            <a:r>
              <a:rPr lang="zh-CN" altLang="en-US" dirty="0">
                <a:solidFill>
                  <a:schemeClr val="bg1"/>
                </a:solidFill>
              </a:rPr>
              <a:t>复数类型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(5) format</a:t>
            </a:r>
            <a:r>
              <a:rPr lang="zh-CN" altLang="en-US" dirty="0">
                <a:solidFill>
                  <a:schemeClr val="bg1"/>
                </a:solidFill>
              </a:rPr>
              <a:t>格式化输出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(6) </a:t>
            </a:r>
            <a:r>
              <a:rPr lang="zh-CN" altLang="en-US" dirty="0">
                <a:solidFill>
                  <a:schemeClr val="bg1"/>
                </a:solidFill>
              </a:rPr>
              <a:t>算数运算符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(7) </a:t>
            </a:r>
            <a:r>
              <a:rPr lang="zh-CN" altLang="en-US" dirty="0">
                <a:solidFill>
                  <a:schemeClr val="bg1"/>
                </a:solidFill>
              </a:rPr>
              <a:t>其他运算符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(8) </a:t>
            </a:r>
            <a:r>
              <a:rPr lang="zh-CN" altLang="en-US" dirty="0">
                <a:solidFill>
                  <a:schemeClr val="bg1"/>
                </a:solidFill>
              </a:rPr>
              <a:t>常用数学内置函数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(9) </a:t>
            </a:r>
            <a:r>
              <a:rPr lang="zh-CN" altLang="en-US" dirty="0">
                <a:solidFill>
                  <a:schemeClr val="bg1"/>
                </a:solidFill>
              </a:rPr>
              <a:t>常用类型转换函数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(10) math</a:t>
            </a:r>
            <a:r>
              <a:rPr lang="zh-CN" altLang="en-US" dirty="0">
                <a:solidFill>
                  <a:schemeClr val="bg1"/>
                </a:solidFill>
              </a:rPr>
              <a:t>库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(11) random</a:t>
            </a:r>
            <a:r>
              <a:rPr lang="zh-CN" altLang="en-US" dirty="0">
                <a:solidFill>
                  <a:schemeClr val="bg1"/>
                </a:solidFill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59087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FAF61-039F-498C-A640-CE1A8BA4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AB14F-CF94-466E-87AC-4810AC05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中定义变量是不需要指定类型（在其他很多高级语言中都需要）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数据类型可以分为 数字型 和 非数字型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数字型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整型 </a:t>
            </a:r>
            <a:r>
              <a:rPr lang="en-US" altLang="zh-CN" dirty="0">
                <a:solidFill>
                  <a:schemeClr val="bg1"/>
                </a:solidFill>
              </a:rPr>
              <a:t>(int)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浮点型（</a:t>
            </a:r>
            <a:r>
              <a:rPr lang="en-US" altLang="zh-CN" dirty="0">
                <a:solidFill>
                  <a:schemeClr val="bg1"/>
                </a:solidFill>
              </a:rPr>
              <a:t>float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布尔型（</a:t>
            </a:r>
            <a:r>
              <a:rPr lang="en-US" altLang="zh-CN" dirty="0">
                <a:solidFill>
                  <a:schemeClr val="bg1"/>
                </a:solidFill>
              </a:rPr>
              <a:t>bool</a:t>
            </a:r>
            <a:r>
              <a:rPr lang="zh-CN" altLang="en-US" dirty="0">
                <a:solidFill>
                  <a:schemeClr val="bg1"/>
                </a:solidFill>
              </a:rPr>
              <a:t>） </a:t>
            </a: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真 </a:t>
            </a:r>
            <a:r>
              <a:rPr lang="en-US" altLang="zh-CN" dirty="0">
                <a:solidFill>
                  <a:schemeClr val="bg1"/>
                </a:solidFill>
              </a:rPr>
              <a:t>True </a:t>
            </a:r>
            <a:r>
              <a:rPr lang="zh-CN" altLang="en-US" dirty="0">
                <a:solidFill>
                  <a:schemeClr val="bg1"/>
                </a:solidFill>
              </a:rPr>
              <a:t>非 </a:t>
            </a:r>
            <a:r>
              <a:rPr lang="en-US" altLang="zh-CN" dirty="0">
                <a:solidFill>
                  <a:schemeClr val="bg1"/>
                </a:solidFill>
              </a:rPr>
              <a:t>0 </a:t>
            </a:r>
            <a:r>
              <a:rPr lang="zh-CN" altLang="en-US" dirty="0">
                <a:solidFill>
                  <a:schemeClr val="bg1"/>
                </a:solidFill>
              </a:rPr>
              <a:t>数 </a:t>
            </a:r>
            <a:r>
              <a:rPr lang="en-US" altLang="zh-CN" dirty="0">
                <a:solidFill>
                  <a:schemeClr val="bg1"/>
                </a:solidFill>
              </a:rPr>
              <a:t>—— </a:t>
            </a:r>
            <a:r>
              <a:rPr lang="zh-CN" altLang="en-US" dirty="0">
                <a:solidFill>
                  <a:schemeClr val="bg1"/>
                </a:solidFill>
              </a:rPr>
              <a:t>非零即真</a:t>
            </a: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假 </a:t>
            </a:r>
            <a:r>
              <a:rPr lang="en-US" altLang="zh-CN" dirty="0">
                <a:solidFill>
                  <a:schemeClr val="bg1"/>
                </a:solidFill>
              </a:rPr>
              <a:t>False 0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复数型 </a:t>
            </a:r>
            <a:r>
              <a:rPr lang="en-US" altLang="zh-CN" dirty="0">
                <a:solidFill>
                  <a:schemeClr val="bg1"/>
                </a:solidFill>
              </a:rPr>
              <a:t>(complex)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主要用于科学计算，例如：平面场问题、波动问题、电感电容等问题</a:t>
            </a:r>
          </a:p>
        </p:txBody>
      </p:sp>
    </p:spTree>
    <p:extLst>
      <p:ext uri="{BB962C8B-B14F-4D97-AF65-F5344CB8AC3E}">
        <p14:creationId xmlns:p14="http://schemas.microsoft.com/office/powerpoint/2010/main" val="272477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52220-02BF-47F1-B06B-7DB3554F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B418D-48E6-46D8-B6F9-494923D9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chemeClr val="bg1"/>
                </a:solidFill>
              </a:rPr>
              <a:t>非数字型</a:t>
            </a:r>
          </a:p>
          <a:p>
            <a:pPr lvl="1"/>
            <a:r>
              <a:rPr lang="zh-CN" altLang="en-US" sz="3200" dirty="0">
                <a:solidFill>
                  <a:schemeClr val="bg1"/>
                </a:solidFill>
              </a:rPr>
              <a:t>字符串</a:t>
            </a:r>
          </a:p>
          <a:p>
            <a:pPr lvl="1"/>
            <a:r>
              <a:rPr lang="zh-CN" altLang="en-US" sz="3200" dirty="0">
                <a:solidFill>
                  <a:schemeClr val="bg1"/>
                </a:solidFill>
              </a:rPr>
              <a:t>列表</a:t>
            </a:r>
          </a:p>
          <a:p>
            <a:pPr lvl="1"/>
            <a:r>
              <a:rPr lang="zh-CN" altLang="en-US" sz="3200" dirty="0">
                <a:solidFill>
                  <a:schemeClr val="bg1"/>
                </a:solidFill>
              </a:rPr>
              <a:t>元组</a:t>
            </a:r>
          </a:p>
          <a:p>
            <a:pPr lvl="1"/>
            <a:r>
              <a:rPr lang="zh-CN" altLang="en-US" sz="3200" dirty="0">
                <a:solidFill>
                  <a:schemeClr val="bg1"/>
                </a:solidFill>
              </a:rPr>
              <a:t>字典</a:t>
            </a:r>
          </a:p>
          <a:p>
            <a:r>
              <a:rPr lang="zh-CN" altLang="en-US" sz="3200" dirty="0">
                <a:solidFill>
                  <a:schemeClr val="bg1"/>
                </a:solidFill>
              </a:rPr>
              <a:t>使用 </a:t>
            </a:r>
            <a:r>
              <a:rPr lang="en-US" altLang="zh-CN" sz="3200" dirty="0">
                <a:solidFill>
                  <a:schemeClr val="bg1"/>
                </a:solidFill>
              </a:rPr>
              <a:t>type </a:t>
            </a:r>
            <a:r>
              <a:rPr lang="zh-CN" altLang="en-US" sz="3200" dirty="0">
                <a:solidFill>
                  <a:schemeClr val="bg1"/>
                </a:solidFill>
              </a:rPr>
              <a:t>函数可以查看一个变量的类型</a:t>
            </a:r>
          </a:p>
          <a:p>
            <a:pPr lvl="1"/>
            <a:r>
              <a:rPr lang="en-US" altLang="zh-CN" sz="3200" dirty="0">
                <a:solidFill>
                  <a:schemeClr val="bg1"/>
                </a:solidFill>
              </a:rPr>
              <a:t>In [1]: type(name)</a:t>
            </a:r>
            <a:endParaRPr lang="zh-CN" altLang="en-US" sz="32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>
            <a:extLst>
              <a:ext uri="{FF2B5EF4-FFF2-40B4-BE49-F238E27FC236}">
                <a16:creationId xmlns:a16="http://schemas.microsoft.com/office/drawing/2014/main" id="{305540C7-C88D-4B49-83F4-964691088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765176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</a:p>
        </p:txBody>
      </p:sp>
      <p:sp>
        <p:nvSpPr>
          <p:cNvPr id="9220" name="TextBox 2">
            <a:extLst>
              <a:ext uri="{FF2B5EF4-FFF2-40B4-BE49-F238E27FC236}">
                <a16:creationId xmlns:a16="http://schemas.microsoft.com/office/drawing/2014/main" id="{939866D9-03BF-4013-9904-97D4A751D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4" y="1700213"/>
            <a:ext cx="8207375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提供</a:t>
            </a: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种数字类型：</a:t>
            </a:r>
            <a:r>
              <a:rPr lang="zh-CN" altLang="en-US" b="1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整数类型、浮点数类型和复数类型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，分别对应数学中的整数、实数和复数。</a:t>
            </a:r>
            <a:endParaRPr lang="en-US" altLang="zh-CN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1010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是一个整数类型，</a:t>
            </a: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10.10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是一个浮点数类型，</a:t>
            </a: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10 + 10j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是一个复数类型。</a:t>
            </a:r>
            <a:endParaRPr lang="en-US" altLang="zh-CN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>
            <a:extLst>
              <a:ext uri="{FF2B5EF4-FFF2-40B4-BE49-F238E27FC236}">
                <a16:creationId xmlns:a16="http://schemas.microsoft.com/office/drawing/2014/main" id="{5A0C82A8-763D-470F-B26B-C5D81946D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765176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</a:p>
        </p:txBody>
      </p:sp>
      <p:sp>
        <p:nvSpPr>
          <p:cNvPr id="10244" name="TextBox 2">
            <a:extLst>
              <a:ext uri="{FF2B5EF4-FFF2-40B4-BE49-F238E27FC236}">
                <a16:creationId xmlns:a16="http://schemas.microsoft.com/office/drawing/2014/main" id="{BE00FEAD-D769-4983-B274-F20B28551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4" y="1700213"/>
            <a:ext cx="860583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与数学中的整数概念一致，没有取值范围限制</a:t>
            </a:r>
            <a:endParaRPr lang="en-US" altLang="zh-CN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整数类型有</a:t>
            </a: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种进制表示：十进制、二进制、八进制和十六进制。默认情况，整数采用十进制，其他进制需要增加引导符号</a:t>
            </a:r>
            <a:endParaRPr lang="en-US" altLang="zh-CN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4998</Words>
  <Application>Microsoft Office PowerPoint</Application>
  <PresentationFormat>宽屏</PresentationFormat>
  <Paragraphs>745</Paragraphs>
  <Slides>44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等线</vt:lpstr>
      <vt:lpstr>等线 Light</vt:lpstr>
      <vt:lpstr>微软雅黑</vt:lpstr>
      <vt:lpstr>Arial</vt:lpstr>
      <vt:lpstr>Calibri</vt:lpstr>
      <vt:lpstr>Courier New</vt:lpstr>
      <vt:lpstr>Palatino Linotype</vt:lpstr>
      <vt:lpstr>Wingdings</vt:lpstr>
      <vt:lpstr>Office 主题​​</vt:lpstr>
      <vt:lpstr>1_Office 主题​​</vt:lpstr>
      <vt:lpstr>Python程序设计基础</vt:lpstr>
      <vt:lpstr>Python程序设计基础</vt:lpstr>
      <vt:lpstr>Python程序设计基础</vt:lpstr>
      <vt:lpstr>4 数字类型及其运算</vt:lpstr>
      <vt:lpstr>数字类型及其运算</vt:lpstr>
      <vt:lpstr>Python的数据类型</vt:lpstr>
      <vt:lpstr>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不同类型变量之间的计算</vt:lpstr>
      <vt:lpstr>字符串拼接和重复拼接</vt:lpstr>
      <vt:lpstr>字型变量和 字符串之间 不能进行其他计算</vt:lpstr>
      <vt:lpstr>运算符与优先级</vt:lpstr>
      <vt:lpstr>算数运算符</vt:lpstr>
      <vt:lpstr>算数运算符</vt:lpstr>
      <vt:lpstr>算数运算符</vt:lpstr>
      <vt:lpstr>算数运算符的优先级</vt:lpstr>
      <vt:lpstr>算数运算符的优先级</vt:lpstr>
      <vt:lpstr>逻辑运算</vt:lpstr>
      <vt:lpstr>and</vt:lpstr>
      <vt:lpstr>or</vt:lpstr>
      <vt:lpstr>not</vt:lpstr>
      <vt:lpstr>逻辑运算演练</vt:lpstr>
      <vt:lpstr>比较（关系）运算符</vt:lpstr>
      <vt:lpstr>赋值运算符</vt:lpstr>
      <vt:lpstr>运算符的优先级</vt:lpstr>
      <vt:lpstr>格式化输出format()</vt:lpstr>
      <vt:lpstr>格式化输出format()</vt:lpstr>
      <vt:lpstr>Format中的槽</vt:lpstr>
      <vt:lpstr>槽中的格式控制标记</vt:lpstr>
      <vt:lpstr>内置函数和内置库</vt:lpstr>
      <vt:lpstr>数学内置函数</vt:lpstr>
      <vt:lpstr>类型转换内置函数</vt:lpstr>
      <vt:lpstr>常用数字内置库函数—math库</vt:lpstr>
      <vt:lpstr>常用数字内置库函数—random库</vt:lpstr>
      <vt:lpstr>上机实验编程题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函数和模块</dc:title>
  <dc:creator>fm chen</dc:creator>
  <cp:lastModifiedBy> </cp:lastModifiedBy>
  <cp:revision>43</cp:revision>
  <dcterms:created xsi:type="dcterms:W3CDTF">2019-10-17T09:37:13Z</dcterms:created>
  <dcterms:modified xsi:type="dcterms:W3CDTF">2020-10-26T08:03:10Z</dcterms:modified>
</cp:coreProperties>
</file>