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578" r:id="rId3"/>
    <p:sldId id="807" r:id="rId4"/>
    <p:sldId id="811" r:id="rId5"/>
    <p:sldId id="805" r:id="rId6"/>
    <p:sldId id="377" r:id="rId7"/>
    <p:sldId id="378" r:id="rId8"/>
    <p:sldId id="81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548" r:id="rId17"/>
    <p:sldId id="358" r:id="rId18"/>
    <p:sldId id="359" r:id="rId19"/>
    <p:sldId id="360" r:id="rId20"/>
    <p:sldId id="361" r:id="rId21"/>
    <p:sldId id="362" r:id="rId22"/>
    <p:sldId id="812" r:id="rId23"/>
    <p:sldId id="363" r:id="rId24"/>
    <p:sldId id="364" r:id="rId25"/>
    <p:sldId id="365" r:id="rId26"/>
    <p:sldId id="817" r:id="rId27"/>
    <p:sldId id="813" r:id="rId28"/>
    <p:sldId id="366" r:id="rId29"/>
    <p:sldId id="367" r:id="rId30"/>
    <p:sldId id="596" r:id="rId31"/>
    <p:sldId id="577" r:id="rId32"/>
    <p:sldId id="597" r:id="rId33"/>
    <p:sldId id="598" r:id="rId34"/>
    <p:sldId id="815" r:id="rId35"/>
    <p:sldId id="816" r:id="rId36"/>
    <p:sldId id="814" r:id="rId37"/>
    <p:sldId id="368" r:id="rId38"/>
    <p:sldId id="369" r:id="rId39"/>
    <p:sldId id="549" r:id="rId40"/>
    <p:sldId id="370" r:id="rId41"/>
    <p:sldId id="371" r:id="rId42"/>
    <p:sldId id="372" r:id="rId43"/>
    <p:sldId id="373" r:id="rId44"/>
    <p:sldId id="374" r:id="rId45"/>
    <p:sldId id="375" r:id="rId46"/>
    <p:sldId id="81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3CFA-B893-455A-A121-3A5A95B3301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FC62-B53A-4B9D-93C5-19892AB36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1.-&#31243;&#24207;&#30340;&#19977;&#22823;&#27969;&#31243;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3.3-no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1.-&#31639;&#25968;&#36816;&#31639;&#31526;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1.-&#24320;&#21457;&#20013;&#30340;&#24212;&#29992;&#22330;&#26223;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2.-if-&#35821;&#21477;&#20307;&#39564;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:8888/notebooks/Desktop/02_Python/python.ipynb#2.1-if-&#21028;&#26029;&#35821;&#21477;&#22522;&#26412;&#35821;&#27861;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2.2-&#21028;&#26029;&#35821;&#21477;&#28436;&#32451;-&#8212;&#8212;-&#21028;&#26029;&#24180;&#40836;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3.-&#36923;&#36753;&#36816;&#31639;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3.1-and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3.2-or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程序的三大流程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在程序开发中，一共有三种流程方式：</a:t>
            </a: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从上向下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，顺序执行代码</a:t>
            </a: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根据条件判断，决定执行代码的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特定代码 重复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执行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66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not </a:t>
            </a:r>
            <a:r>
              <a:rPr lang="zh-CN" altLang="en-US" dirty="0"/>
              <a:t>条件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非**／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不是**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89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逻辑运算演练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 err="1"/>
              <a:t>is_employee</a:t>
            </a:r>
            <a:r>
              <a:rPr lang="zh-CN" altLang="en-US" dirty="0"/>
              <a:t>，编写代码判断是否是本公司员工</a:t>
            </a:r>
          </a:p>
          <a:p>
            <a:r>
              <a:rPr lang="zh-CN" altLang="en-US" dirty="0"/>
              <a:t>如果不是提示不允许入内</a:t>
            </a:r>
          </a:p>
          <a:p>
            <a:r>
              <a:rPr lang="zh-CN" altLang="en-US" dirty="0"/>
              <a:t>答案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r>
              <a:rPr lang="en-US" altLang="zh-CN" dirty="0"/>
              <a:t>age = 100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r>
              <a:rPr lang="en-US" altLang="zh-CN" dirty="0"/>
              <a:t>if age &gt;= 0 and age &lt;= 120: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年龄正确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年龄不正确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r>
              <a:rPr lang="en-US" altLang="zh-CN" dirty="0" err="1"/>
              <a:t>python_score</a:t>
            </a:r>
            <a:r>
              <a:rPr lang="en-US" altLang="zh-CN" dirty="0"/>
              <a:t> = 50</a:t>
            </a:r>
          </a:p>
          <a:p>
            <a:r>
              <a:rPr lang="en-US" altLang="zh-CN" dirty="0" err="1"/>
              <a:t>c_score</a:t>
            </a:r>
            <a:r>
              <a:rPr lang="en-US" altLang="zh-CN" dirty="0"/>
              <a:t> = 50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python_score</a:t>
            </a:r>
            <a:r>
              <a:rPr lang="en-US" altLang="zh-CN" dirty="0"/>
              <a:t> &gt; 60 or </a:t>
            </a:r>
            <a:r>
              <a:rPr lang="en-US" altLang="zh-CN" dirty="0" err="1"/>
              <a:t>c_score</a:t>
            </a:r>
            <a:r>
              <a:rPr lang="en-US" altLang="zh-CN" dirty="0"/>
              <a:t> &gt; 60: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考试通过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再接再厉！</a:t>
            </a:r>
            <a:r>
              <a:rPr lang="en-US" altLang="zh-CN" dirty="0"/>
              <a:t>")</a:t>
            </a:r>
          </a:p>
          <a:p>
            <a:endParaRPr lang="en-US" altLang="zh-CN" dirty="0"/>
          </a:p>
          <a:p>
            <a:r>
              <a:rPr lang="zh-CN" altLang="en-US" dirty="0"/>
              <a:t>答案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/>
              <a:t>`</a:t>
            </a:r>
            <a:r>
              <a:rPr lang="en-US" altLang="zh-CN" dirty="0" err="1"/>
              <a:t>is_employee</a:t>
            </a:r>
            <a:r>
              <a:rPr lang="en-US" altLang="zh-CN" dirty="0"/>
              <a:t>`</a:t>
            </a:r>
            <a:r>
              <a:rPr lang="zh-CN" altLang="en-US" dirty="0"/>
              <a:t>，编写代码判断是否是本公司员工</a:t>
            </a:r>
          </a:p>
          <a:p>
            <a:r>
              <a:rPr lang="en-US" altLang="zh-CN" dirty="0" err="1"/>
              <a:t>is_employee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如果不是提示不允许入内</a:t>
            </a:r>
          </a:p>
          <a:p>
            <a:r>
              <a:rPr lang="en-US" altLang="zh-CN" dirty="0"/>
              <a:t>if not </a:t>
            </a:r>
            <a:r>
              <a:rPr lang="en-US" altLang="zh-CN" dirty="0" err="1"/>
              <a:t>is_employee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非公勿内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90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语句进阶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 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在开发中，使用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 判断条件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可以处理 条件不成立 的情况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但是，如果希望 再增加一些条件，条件不同，需要执行的代码也不同 时，就可以使用 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语法格式如下：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满足执行的代码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满足时，执行的代码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3: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满足时，执行的代码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以上条件都不满足时，执行的代码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对比逻辑运算符的代码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and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 并且 条件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 执行的代码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</a:p>
          <a:p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都必须和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联合使用，而不能单独使用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可以将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以及各自缩进的代码，看成一个 完整的代码块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8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演练 </a:t>
            </a:r>
            <a:r>
              <a:rPr lang="en-US" altLang="zh-CN" dirty="0"/>
              <a:t>—— </a:t>
            </a:r>
            <a:r>
              <a:rPr lang="zh-CN" altLang="en-US" dirty="0"/>
              <a:t>女友的节日</a:t>
            </a:r>
          </a:p>
          <a:p>
            <a:r>
              <a:rPr lang="zh-CN" altLang="en-US" dirty="0"/>
              <a:t>需求</a:t>
            </a:r>
          </a:p>
          <a:p>
            <a:r>
              <a:rPr lang="zh-CN" altLang="en-US" dirty="0"/>
              <a:t>定义 </a:t>
            </a:r>
            <a:r>
              <a:rPr lang="en-US" altLang="zh-CN" dirty="0" err="1"/>
              <a:t>holiday_name</a:t>
            </a:r>
            <a:r>
              <a:rPr lang="en-US" altLang="zh-CN" dirty="0"/>
              <a:t> </a:t>
            </a:r>
            <a:r>
              <a:rPr lang="zh-CN" altLang="en-US" dirty="0"/>
              <a:t>字符串变量记录节日名称</a:t>
            </a:r>
          </a:p>
          <a:p>
            <a:r>
              <a:rPr lang="zh-CN" altLang="en-US" dirty="0"/>
              <a:t>如果是 情人节 应该 买玫瑰／看电影</a:t>
            </a:r>
          </a:p>
          <a:p>
            <a:r>
              <a:rPr lang="zh-CN" altLang="en-US" dirty="0"/>
              <a:t>如果是 平安夜 应该 买苹果／吃大餐</a:t>
            </a:r>
          </a:p>
          <a:p>
            <a:r>
              <a:rPr lang="zh-CN" altLang="en-US" dirty="0"/>
              <a:t>如果是 生日 应该 买蛋糕</a:t>
            </a:r>
          </a:p>
          <a:p>
            <a:r>
              <a:rPr lang="zh-CN" altLang="en-US" dirty="0"/>
              <a:t>其他的日子每天都是节日啊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 err="1"/>
              <a:t>holiday_name</a:t>
            </a:r>
            <a:r>
              <a:rPr lang="en-US" altLang="zh-CN" dirty="0"/>
              <a:t> = "</a:t>
            </a:r>
            <a:r>
              <a:rPr lang="zh-CN" altLang="en-US" dirty="0"/>
              <a:t>平安夜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holiday_name</a:t>
            </a:r>
            <a:r>
              <a:rPr lang="en-US" altLang="zh-CN" dirty="0"/>
              <a:t> == "</a:t>
            </a:r>
            <a:r>
              <a:rPr lang="zh-CN" altLang="en-US" dirty="0"/>
              <a:t>情人节</a:t>
            </a:r>
            <a:r>
              <a:rPr lang="en-US" altLang="zh-CN" dirty="0"/>
              <a:t>":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买玫瑰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看电影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 err="1"/>
              <a:t>holiday_name</a:t>
            </a:r>
            <a:r>
              <a:rPr lang="en-US" altLang="zh-CN" dirty="0"/>
              <a:t> == "</a:t>
            </a:r>
            <a:r>
              <a:rPr lang="zh-CN" altLang="en-US" dirty="0"/>
              <a:t>平安夜</a:t>
            </a:r>
            <a:r>
              <a:rPr lang="en-US" altLang="zh-CN" dirty="0"/>
              <a:t>":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买苹果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吃大餐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 err="1"/>
              <a:t>holiday_name</a:t>
            </a:r>
            <a:r>
              <a:rPr lang="en-US" altLang="zh-CN" dirty="0"/>
              <a:t> == "</a:t>
            </a:r>
            <a:r>
              <a:rPr lang="zh-CN" altLang="en-US" dirty="0"/>
              <a:t>生日</a:t>
            </a:r>
            <a:r>
              <a:rPr lang="en-US" altLang="zh-CN" dirty="0"/>
              <a:t>":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买蛋糕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每天都是节日啊</a:t>
            </a:r>
            <a:r>
              <a:rPr lang="en-US" altLang="zh-CN" dirty="0"/>
              <a:t>……")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05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的嵌套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的应用场景是：同时 判断 多个条件，所有的条件是 平级 的</a:t>
            </a:r>
          </a:p>
          <a:p>
            <a:r>
              <a:rPr lang="zh-CN" altLang="en-US" dirty="0"/>
              <a:t>在开发中，使用 </a:t>
            </a:r>
            <a:r>
              <a:rPr lang="en-US" altLang="zh-CN" dirty="0"/>
              <a:t>if </a:t>
            </a:r>
            <a:r>
              <a:rPr lang="zh-CN" altLang="en-US" dirty="0"/>
              <a:t>进行条件判断，如果希望 在条件成立的执行语句中 再 增加条件判断，就可以使用 </a:t>
            </a:r>
            <a:r>
              <a:rPr lang="en-US" altLang="zh-CN" dirty="0"/>
              <a:t>if </a:t>
            </a:r>
            <a:r>
              <a:rPr lang="zh-CN" altLang="en-US" dirty="0"/>
              <a:t>的嵌套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的嵌套 的应用场景就是：在之前条件满足的前提下，再增加额外的判断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的嵌套 的语法格式，除了缩进之外 和之前的没有区别</a:t>
            </a:r>
          </a:p>
          <a:p>
            <a:r>
              <a:rPr lang="zh-CN" altLang="en-US" dirty="0"/>
              <a:t>语法格式如下：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条件 </a:t>
            </a:r>
            <a:r>
              <a:rPr lang="en-US" altLang="zh-CN" dirty="0"/>
              <a:t>1: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 </a:t>
            </a:r>
            <a:r>
              <a:rPr lang="en-US" altLang="zh-CN" dirty="0"/>
              <a:t>1 </a:t>
            </a:r>
            <a:r>
              <a:rPr lang="zh-CN" altLang="en-US" dirty="0"/>
              <a:t>满足执行的代码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/>
              <a:t>    if </a:t>
            </a:r>
            <a:r>
              <a:rPr lang="zh-CN" altLang="en-US" dirty="0"/>
              <a:t>条件 </a:t>
            </a:r>
            <a:r>
              <a:rPr lang="en-US" altLang="zh-CN" dirty="0"/>
              <a:t>1 </a:t>
            </a:r>
            <a:r>
              <a:rPr lang="zh-CN" altLang="en-US" dirty="0"/>
              <a:t>基础上的条件 </a:t>
            </a:r>
            <a:r>
              <a:rPr lang="en-US" altLang="zh-CN" dirty="0"/>
              <a:t>2: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条件 </a:t>
            </a:r>
            <a:r>
              <a:rPr lang="en-US" altLang="zh-CN" dirty="0"/>
              <a:t>2 </a:t>
            </a:r>
            <a:r>
              <a:rPr lang="zh-CN" altLang="en-US" dirty="0"/>
              <a:t>满足时，执行的代码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……    </a:t>
            </a:r>
          </a:p>
          <a:p>
            <a:endParaRPr lang="en-US" altLang="zh-CN" dirty="0"/>
          </a:p>
          <a:p>
            <a:r>
              <a:rPr lang="en-US" altLang="zh-CN" dirty="0"/>
              <a:t>    # </a:t>
            </a:r>
            <a:r>
              <a:rPr lang="zh-CN" altLang="en-US" dirty="0"/>
              <a:t>条件 </a:t>
            </a:r>
            <a:r>
              <a:rPr lang="en-US" altLang="zh-CN" dirty="0"/>
              <a:t>2 </a:t>
            </a:r>
            <a:r>
              <a:rPr lang="zh-CN" altLang="en-US" dirty="0"/>
              <a:t>不满足的处理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else: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条件 </a:t>
            </a:r>
            <a:r>
              <a:rPr lang="en-US" altLang="zh-CN" dirty="0"/>
              <a:t>2 </a:t>
            </a:r>
            <a:r>
              <a:rPr lang="zh-CN" altLang="en-US" dirty="0"/>
              <a:t>不满足时，执行的代码</a:t>
            </a:r>
          </a:p>
          <a:p>
            <a:endParaRPr lang="zh-CN" altLang="en-US" dirty="0"/>
          </a:p>
          <a:p>
            <a:r>
              <a:rPr lang="en-US" altLang="zh-CN" dirty="0"/>
              <a:t># </a:t>
            </a:r>
            <a:r>
              <a:rPr lang="zh-CN" altLang="en-US" dirty="0"/>
              <a:t>条件 </a:t>
            </a:r>
            <a:r>
              <a:rPr lang="en-US" altLang="zh-CN" dirty="0"/>
              <a:t>1 </a:t>
            </a:r>
            <a:r>
              <a:rPr lang="zh-CN" altLang="en-US" dirty="0"/>
              <a:t>不满足的处理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</a:t>
            </a:r>
            <a:r>
              <a:rPr lang="en-US" altLang="zh-CN" dirty="0"/>
              <a:t>1 </a:t>
            </a:r>
            <a:r>
              <a:rPr lang="zh-CN" altLang="en-US" dirty="0"/>
              <a:t>不满足时，执行的代码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5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的嵌套 演练 </a:t>
            </a:r>
            <a:r>
              <a:rPr lang="en-US" altLang="zh-CN" dirty="0"/>
              <a:t>—— </a:t>
            </a:r>
            <a:r>
              <a:rPr lang="zh-CN" altLang="en-US" dirty="0"/>
              <a:t>火车站安检</a:t>
            </a:r>
          </a:p>
          <a:p>
            <a:r>
              <a:rPr lang="zh-CN" altLang="en-US" dirty="0"/>
              <a:t>需求</a:t>
            </a:r>
          </a:p>
          <a:p>
            <a:r>
              <a:rPr lang="zh-CN" altLang="en-US" dirty="0"/>
              <a:t>定义布尔型变量 </a:t>
            </a:r>
            <a:r>
              <a:rPr lang="en-US" altLang="zh-CN" dirty="0" err="1"/>
              <a:t>has_ticket</a:t>
            </a:r>
            <a:r>
              <a:rPr lang="en-US" altLang="zh-CN" dirty="0"/>
              <a:t> </a:t>
            </a:r>
            <a:r>
              <a:rPr lang="zh-CN" altLang="en-US" dirty="0"/>
              <a:t>表示是否有车票</a:t>
            </a:r>
          </a:p>
          <a:p>
            <a:r>
              <a:rPr lang="zh-CN" altLang="en-US" dirty="0"/>
              <a:t>定义整型变量 </a:t>
            </a:r>
            <a:r>
              <a:rPr lang="en-US" altLang="zh-CN" dirty="0" err="1"/>
              <a:t>knife_length</a:t>
            </a:r>
            <a:r>
              <a:rPr lang="en-US" altLang="zh-CN" dirty="0"/>
              <a:t> </a:t>
            </a:r>
            <a:r>
              <a:rPr lang="zh-CN" altLang="en-US" dirty="0"/>
              <a:t>表示刀的长度，单位：厘米</a:t>
            </a:r>
          </a:p>
          <a:p>
            <a:r>
              <a:rPr lang="zh-CN" altLang="en-US" dirty="0"/>
              <a:t>首先检查是否有车票，如果有，才允许进行 安检</a:t>
            </a:r>
          </a:p>
          <a:p>
            <a:r>
              <a:rPr lang="zh-CN" altLang="en-US" dirty="0"/>
              <a:t>安检时，需要检查刀的长度，判断是否超过 </a:t>
            </a:r>
            <a:r>
              <a:rPr lang="en-US" altLang="zh-CN" dirty="0"/>
              <a:t>20 </a:t>
            </a:r>
            <a:r>
              <a:rPr lang="zh-CN" altLang="en-US" dirty="0"/>
              <a:t>厘米</a:t>
            </a:r>
          </a:p>
          <a:p>
            <a:r>
              <a:rPr lang="zh-CN" altLang="en-US" dirty="0"/>
              <a:t>如果超过 </a:t>
            </a:r>
            <a:r>
              <a:rPr lang="en-US" altLang="zh-CN" dirty="0"/>
              <a:t>20 </a:t>
            </a:r>
            <a:r>
              <a:rPr lang="zh-CN" altLang="en-US" dirty="0"/>
              <a:t>厘米，提示刀的长度，不允许上车</a:t>
            </a:r>
          </a:p>
          <a:p>
            <a:r>
              <a:rPr lang="zh-CN" altLang="en-US" dirty="0"/>
              <a:t>如果不超过 </a:t>
            </a:r>
            <a:r>
              <a:rPr lang="en-US" altLang="zh-CN" dirty="0"/>
              <a:t>20 </a:t>
            </a:r>
            <a:r>
              <a:rPr lang="zh-CN" altLang="en-US" dirty="0"/>
              <a:t>厘米，安检通过</a:t>
            </a:r>
          </a:p>
          <a:p>
            <a:r>
              <a:rPr lang="zh-CN" altLang="en-US" dirty="0"/>
              <a:t>如果没有车票，不允许进门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# </a:t>
            </a:r>
            <a:r>
              <a:rPr lang="zh-CN" altLang="en-US" dirty="0"/>
              <a:t>定义布尔型变量 </a:t>
            </a:r>
            <a:r>
              <a:rPr lang="en-US" altLang="zh-CN" dirty="0" err="1"/>
              <a:t>has_ticket</a:t>
            </a:r>
            <a:r>
              <a:rPr lang="en-US" altLang="zh-CN" dirty="0"/>
              <a:t> </a:t>
            </a:r>
            <a:r>
              <a:rPr lang="zh-CN" altLang="en-US" dirty="0"/>
              <a:t>表示是否有车票</a:t>
            </a:r>
          </a:p>
          <a:p>
            <a:r>
              <a:rPr lang="en-US" altLang="zh-CN" dirty="0" err="1"/>
              <a:t>has_ticket</a:t>
            </a:r>
            <a:r>
              <a:rPr lang="en-US" altLang="zh-CN" dirty="0"/>
              <a:t> = True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定义整数型变量 </a:t>
            </a:r>
            <a:r>
              <a:rPr lang="en-US" altLang="zh-CN" dirty="0" err="1"/>
              <a:t>knife_length</a:t>
            </a:r>
            <a:r>
              <a:rPr lang="en-US" altLang="zh-CN" dirty="0"/>
              <a:t> </a:t>
            </a:r>
            <a:r>
              <a:rPr lang="zh-CN" altLang="en-US" dirty="0"/>
              <a:t>表示刀的长度，单位：厘米</a:t>
            </a:r>
          </a:p>
          <a:p>
            <a:r>
              <a:rPr lang="en-US" altLang="zh-CN" dirty="0" err="1"/>
              <a:t>knife_length</a:t>
            </a:r>
            <a:r>
              <a:rPr lang="en-US" altLang="zh-CN" dirty="0"/>
              <a:t> = 20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首先检查是否有车票，如果有，才允许进行 安检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has_ticket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有车票，可以开始安检</a:t>
            </a:r>
            <a:r>
              <a:rPr lang="en-US" altLang="zh-CN" dirty="0"/>
              <a:t>...")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安检时，需要检查刀的长度，判断是否超过 </a:t>
            </a:r>
            <a:r>
              <a:rPr lang="en-US" altLang="zh-CN" dirty="0"/>
              <a:t>20 </a:t>
            </a:r>
            <a:r>
              <a:rPr lang="zh-CN" altLang="en-US" dirty="0"/>
              <a:t>厘米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# </a:t>
            </a:r>
            <a:r>
              <a:rPr lang="zh-CN" altLang="en-US" dirty="0"/>
              <a:t>如果超过 </a:t>
            </a:r>
            <a:r>
              <a:rPr lang="en-US" altLang="zh-CN" dirty="0"/>
              <a:t>20 </a:t>
            </a:r>
            <a:r>
              <a:rPr lang="zh-CN" altLang="en-US" dirty="0"/>
              <a:t>厘米，提示刀的长度，不允许上车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</a:t>
            </a:r>
            <a:r>
              <a:rPr lang="en-US" altLang="zh-CN" dirty="0" err="1"/>
              <a:t>knife_length</a:t>
            </a:r>
            <a:r>
              <a:rPr lang="en-US" altLang="zh-CN" dirty="0"/>
              <a:t> &gt;= 20:</a:t>
            </a:r>
          </a:p>
          <a:p>
            <a:r>
              <a:rPr lang="en-US" altLang="zh-CN" dirty="0"/>
              <a:t>        print("</a:t>
            </a:r>
            <a:r>
              <a:rPr lang="zh-CN" altLang="en-US" dirty="0"/>
              <a:t>不允许携带 </a:t>
            </a:r>
            <a:r>
              <a:rPr lang="en-US" altLang="zh-CN" dirty="0"/>
              <a:t>%d </a:t>
            </a:r>
            <a:r>
              <a:rPr lang="zh-CN" altLang="en-US" dirty="0"/>
              <a:t>厘米长的刀上车</a:t>
            </a:r>
            <a:r>
              <a:rPr lang="en-US" altLang="zh-CN" dirty="0"/>
              <a:t>" % </a:t>
            </a:r>
            <a:r>
              <a:rPr lang="en-US" altLang="zh-CN" dirty="0" err="1"/>
              <a:t>knife_length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如果不超过 </a:t>
            </a:r>
            <a:r>
              <a:rPr lang="en-US" altLang="zh-CN" dirty="0"/>
              <a:t>20 </a:t>
            </a:r>
            <a:r>
              <a:rPr lang="zh-CN" altLang="en-US" dirty="0"/>
              <a:t>厘米，安检通过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else:</a:t>
            </a:r>
          </a:p>
          <a:p>
            <a:r>
              <a:rPr lang="en-US" altLang="zh-CN" dirty="0"/>
              <a:t>        print("</a:t>
            </a:r>
            <a:r>
              <a:rPr lang="zh-CN" altLang="en-US" dirty="0"/>
              <a:t>安检通过，祝您旅途愉快</a:t>
            </a:r>
            <a:r>
              <a:rPr lang="en-US" altLang="zh-CN" dirty="0"/>
              <a:t>……")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如果没有车票，不允许进门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大哥，您要先买票啊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7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强化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多个条件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体会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导入模块（“工具包”）的使用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从控制台输入要出的拳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石头（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）／剪刀（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）／布（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电脑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出拳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先假定电脑只会出石头，完成整体代码功能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比较胜负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基础代码实现</a:t>
            </a:r>
          </a:p>
          <a:p>
            <a:r>
              <a:rPr lang="zh-CN" altLang="en-US" dirty="0"/>
              <a:t>先 假定电脑就只会出石头，完成整体代码功能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从控制台输入要出的拳 </a:t>
            </a:r>
            <a:r>
              <a:rPr lang="en-US" altLang="zh-CN" dirty="0"/>
              <a:t>—— </a:t>
            </a:r>
            <a:r>
              <a:rPr lang="zh-CN" altLang="en-US" dirty="0"/>
              <a:t>石头（</a:t>
            </a:r>
            <a:r>
              <a:rPr lang="en-US" altLang="zh-CN" dirty="0"/>
              <a:t>1</a:t>
            </a:r>
            <a:r>
              <a:rPr lang="zh-CN" altLang="en-US" dirty="0"/>
              <a:t>）／剪刀（</a:t>
            </a:r>
            <a:r>
              <a:rPr lang="en-US" altLang="zh-CN" dirty="0"/>
              <a:t>2</a:t>
            </a:r>
            <a:r>
              <a:rPr lang="zh-CN" altLang="en-US" dirty="0"/>
              <a:t>）／布（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player = int(input("</a:t>
            </a:r>
            <a:r>
              <a:rPr lang="zh-CN" altLang="en-US" dirty="0"/>
              <a:t>请出拳 石头（</a:t>
            </a:r>
            <a:r>
              <a:rPr lang="en-US" altLang="zh-CN" dirty="0"/>
              <a:t>1</a:t>
            </a:r>
            <a:r>
              <a:rPr lang="zh-CN" altLang="en-US" dirty="0"/>
              <a:t>）／剪刀（</a:t>
            </a:r>
            <a:r>
              <a:rPr lang="en-US" altLang="zh-CN" dirty="0"/>
              <a:t>2</a:t>
            </a:r>
            <a:r>
              <a:rPr lang="zh-CN" altLang="en-US" dirty="0"/>
              <a:t>）／布（</a:t>
            </a:r>
            <a:r>
              <a:rPr lang="en-US" altLang="zh-CN" dirty="0"/>
              <a:t>3</a:t>
            </a:r>
            <a:r>
              <a:rPr lang="zh-CN" altLang="en-US" dirty="0"/>
              <a:t>）：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电脑 随机 出拳 </a:t>
            </a:r>
            <a:r>
              <a:rPr lang="en-US" altLang="zh-CN" dirty="0"/>
              <a:t>- </a:t>
            </a:r>
            <a:r>
              <a:rPr lang="zh-CN" altLang="en-US" dirty="0"/>
              <a:t>假定电脑永远出石头</a:t>
            </a:r>
          </a:p>
          <a:p>
            <a:r>
              <a:rPr lang="en-US" altLang="zh-CN" dirty="0"/>
              <a:t>computer = 1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比较胜负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如果条件判断的内容太长，可以在最外侧的条件增加一对大括号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再在每一个条件之间，使用回车，</a:t>
            </a:r>
            <a:r>
              <a:rPr lang="en-US" altLang="zh-CN" dirty="0"/>
              <a:t>PyCharm </a:t>
            </a:r>
            <a:r>
              <a:rPr lang="zh-CN" altLang="en-US" dirty="0"/>
              <a:t>可以自动增加 </a:t>
            </a:r>
            <a:r>
              <a:rPr lang="en-US" altLang="zh-CN" dirty="0"/>
              <a:t>8 </a:t>
            </a:r>
            <a:r>
              <a:rPr lang="zh-CN" altLang="en-US" dirty="0"/>
              <a:t>个空格</a:t>
            </a:r>
          </a:p>
          <a:p>
            <a:r>
              <a:rPr lang="en-US" altLang="zh-CN" dirty="0"/>
              <a:t>if ((player == 1 and computer == 2) or</a:t>
            </a:r>
          </a:p>
          <a:p>
            <a:r>
              <a:rPr lang="en-US" altLang="zh-CN" dirty="0"/>
              <a:t>        (player == 2 and computer == 3) or</a:t>
            </a:r>
          </a:p>
          <a:p>
            <a:r>
              <a:rPr lang="en-US" altLang="zh-CN" dirty="0"/>
              <a:t>        (player == 3 and computer == 1)):</a:t>
            </a:r>
          </a:p>
          <a:p>
            <a:endParaRPr lang="en-US" altLang="zh-CN" dirty="0"/>
          </a:p>
          <a:p>
            <a:r>
              <a:rPr lang="en-US" altLang="zh-CN" dirty="0"/>
              <a:t>    print("</a:t>
            </a:r>
            <a:r>
              <a:rPr lang="zh-CN" altLang="en-US" dirty="0"/>
              <a:t>噢耶！！！电脑弱爆了！！！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player == computer: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心有灵犀，再来一盘！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不行，我要和你决战到天亮！</a:t>
            </a:r>
            <a:r>
              <a:rPr lang="en-US" altLang="zh-CN" dirty="0"/>
              <a:t>")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1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</a:t>
            </a:r>
            <a:r>
              <a:rPr lang="zh-CN" altLang="en-US" dirty="0"/>
              <a:t>导入 随机数 的 模块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import random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从控制台输入要出的拳 </a:t>
            </a:r>
            <a:r>
              <a:rPr lang="en-US" altLang="zh-CN" dirty="0"/>
              <a:t>—— </a:t>
            </a:r>
            <a:r>
              <a:rPr lang="zh-CN" altLang="en-US" dirty="0"/>
              <a:t>石头（</a:t>
            </a:r>
            <a:r>
              <a:rPr lang="en-US" altLang="zh-CN" dirty="0"/>
              <a:t>1</a:t>
            </a:r>
            <a:r>
              <a:rPr lang="zh-CN" altLang="en-US" dirty="0"/>
              <a:t>）／剪刀（</a:t>
            </a:r>
            <a:r>
              <a:rPr lang="en-US" altLang="zh-CN" dirty="0"/>
              <a:t>2</a:t>
            </a:r>
            <a:r>
              <a:rPr lang="zh-CN" altLang="en-US" dirty="0"/>
              <a:t>）／布（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player = int(input("</a:t>
            </a:r>
            <a:r>
              <a:rPr lang="zh-CN" altLang="en-US" dirty="0"/>
              <a:t>请出拳 石头（</a:t>
            </a:r>
            <a:r>
              <a:rPr lang="en-US" altLang="zh-CN" dirty="0"/>
              <a:t>1</a:t>
            </a:r>
            <a:r>
              <a:rPr lang="zh-CN" altLang="en-US" dirty="0"/>
              <a:t>）／剪刀（</a:t>
            </a:r>
            <a:r>
              <a:rPr lang="en-US" altLang="zh-CN" dirty="0"/>
              <a:t>2</a:t>
            </a:r>
            <a:r>
              <a:rPr lang="zh-CN" altLang="en-US" dirty="0"/>
              <a:t>）／布（</a:t>
            </a:r>
            <a:r>
              <a:rPr lang="en-US" altLang="zh-CN" dirty="0"/>
              <a:t>3</a:t>
            </a:r>
            <a:r>
              <a:rPr lang="zh-CN" altLang="en-US" dirty="0"/>
              <a:t>）：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电脑 随机 出拳</a:t>
            </a:r>
          </a:p>
          <a:p>
            <a:r>
              <a:rPr lang="en-US" altLang="zh-CN" dirty="0"/>
              <a:t>computer = </a:t>
            </a:r>
            <a:r>
              <a:rPr lang="en-US" altLang="zh-CN" dirty="0" err="1"/>
              <a:t>random.randint</a:t>
            </a:r>
            <a:r>
              <a:rPr lang="en-US" altLang="zh-CN" dirty="0"/>
              <a:t>(1, 3) 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比较胜负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如果条件判断的内容太长，可以在最外侧的条件增加一对大括号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再在每一个条件之间，使用回车，</a:t>
            </a:r>
            <a:r>
              <a:rPr lang="en-US" altLang="zh-CN" dirty="0"/>
              <a:t>PyCharm </a:t>
            </a:r>
            <a:r>
              <a:rPr lang="zh-CN" altLang="en-US" dirty="0"/>
              <a:t>可以自动增加 </a:t>
            </a:r>
            <a:r>
              <a:rPr lang="en-US" altLang="zh-CN" dirty="0"/>
              <a:t>8 </a:t>
            </a:r>
            <a:r>
              <a:rPr lang="zh-CN" altLang="en-US" dirty="0"/>
              <a:t>个空格</a:t>
            </a:r>
          </a:p>
          <a:p>
            <a:r>
              <a:rPr lang="en-US" altLang="zh-CN" dirty="0"/>
              <a:t>if ((player == 1 and computer == 2) or</a:t>
            </a:r>
          </a:p>
          <a:p>
            <a:r>
              <a:rPr lang="en-US" altLang="zh-CN" dirty="0"/>
              <a:t>        (player == 2 and computer == 3) or</a:t>
            </a:r>
          </a:p>
          <a:p>
            <a:r>
              <a:rPr lang="en-US" altLang="zh-CN" dirty="0"/>
              <a:t>        (player == 3 and computer == 1)):</a:t>
            </a:r>
          </a:p>
          <a:p>
            <a:endParaRPr lang="en-US" altLang="zh-CN" dirty="0"/>
          </a:p>
          <a:p>
            <a:r>
              <a:rPr lang="en-US" altLang="zh-CN" dirty="0"/>
              <a:t>    print("</a:t>
            </a:r>
            <a:r>
              <a:rPr lang="zh-CN" altLang="en-US" dirty="0"/>
              <a:t>噢耶！！！电脑弱爆了！！！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player == computer: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心有灵犀，再来一盘！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不行，我要和你决战到天亮！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99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  <a:p>
            <a:r>
              <a:rPr lang="zh-CN" altLang="en-US" dirty="0"/>
              <a:t>目标</a:t>
            </a:r>
          </a:p>
          <a:p>
            <a:r>
              <a:rPr lang="zh-CN" altLang="en-US" dirty="0"/>
              <a:t>算数运算符</a:t>
            </a:r>
          </a:p>
          <a:p>
            <a:r>
              <a:rPr lang="zh-CN" altLang="en-US" dirty="0"/>
              <a:t>比较（关系）运算符</a:t>
            </a:r>
          </a:p>
          <a:p>
            <a:r>
              <a:rPr lang="zh-CN" altLang="en-US" dirty="0"/>
              <a:t>逻辑运算符</a:t>
            </a:r>
          </a:p>
          <a:p>
            <a:r>
              <a:rPr lang="zh-CN" altLang="en-US" dirty="0"/>
              <a:t>赋值运算符</a:t>
            </a:r>
          </a:p>
          <a:p>
            <a:r>
              <a:rPr lang="zh-CN" altLang="en-US" dirty="0"/>
              <a:t>运算符的优先级</a:t>
            </a:r>
          </a:p>
          <a:p>
            <a:r>
              <a:rPr lang="zh-CN" altLang="en-US" dirty="0"/>
              <a:t>数学符号表链接：</a:t>
            </a:r>
            <a:r>
              <a:rPr lang="en-US" altLang="zh-CN" dirty="0"/>
              <a:t>https://zh.wikipedia.org/wiki/</a:t>
            </a:r>
            <a:r>
              <a:rPr lang="zh-CN" altLang="en-US" dirty="0"/>
              <a:t>数学符号表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83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算数运算符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是完成基本的算术运算使用的符号，用来处理四则运算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* 运算符还可以用于字符串，计算结果就是字符串重复指定次数的结果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altLang="zh-CN" dirty="0"/>
              <a:t>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"-"</a:t>
            </a:r>
            <a:r>
              <a:rPr lang="en-US" altLang="zh-CN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en-US" altLang="zh-CN" dirty="0"/>
              <a:t>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'----------------------------------------'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3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开发中的应用场景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生活中的判断几乎是无所不在的，我们每天都在做各种各样的选择，如果这样？如果那样？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if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今天发工资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1"/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先还信用卡的钱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有剩余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又可以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O(∩_∩)O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哈哈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噢，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。。。还的等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盼着发工资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90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中，使用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可以给变量赋值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在算术运算时，为了简化代码的编写，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还提供了一系列的 与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算术运算符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对应的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赋值运算符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赋值运算符中间不能使用空格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1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判断的定义</a:t>
            </a:r>
          </a:p>
          <a:p>
            <a:r>
              <a:rPr lang="zh-CN" altLang="en-US" dirty="0"/>
              <a:t>如果 条件满足，才能做某件事情，</a:t>
            </a:r>
          </a:p>
          <a:p>
            <a:r>
              <a:rPr lang="zh-CN" altLang="en-US" dirty="0"/>
              <a:t>如果 条件不满足，就做另外一件事情，或者什么也不做</a:t>
            </a:r>
          </a:p>
          <a:p>
            <a:r>
              <a:rPr lang="zh-CN" altLang="en-US" dirty="0"/>
              <a:t>正是因为有了判断，才使得程序世界丰富多彩，充满变化！</a:t>
            </a:r>
          </a:p>
          <a:p>
            <a:r>
              <a:rPr lang="zh-CN" altLang="en-US" dirty="0"/>
              <a:t>判断语句 又被称为 “分支语句”，正是因为有了判断，才让程序有了很多的分支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语句体验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 if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判断语句基本语法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就是用来进行判断的，格式如下：</a:t>
            </a: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要判断的条件</a:t>
            </a:r>
            <a:r>
              <a:rPr lang="en-US" altLang="zh-CN" dirty="0"/>
              <a:t>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条件成立时，要做的事情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>
                <a:effectLst/>
              </a:rPr>
              <a:t>注意：代码的缩进为一个 </a:t>
            </a:r>
            <a:r>
              <a:rPr lang="en-US" altLang="zh-CN" dirty="0">
                <a:effectLst/>
              </a:rPr>
              <a:t>tab </a:t>
            </a:r>
            <a:r>
              <a:rPr lang="zh-CN" altLang="en-US" dirty="0">
                <a:effectLst/>
              </a:rPr>
              <a:t>键，或者 </a:t>
            </a:r>
            <a:r>
              <a:rPr lang="en-US" altLang="zh-CN" b="1" dirty="0">
                <a:effectLst/>
              </a:rPr>
              <a:t>4** </a:t>
            </a:r>
            <a:r>
              <a:rPr lang="zh-CN" altLang="en-US" b="1" dirty="0">
                <a:effectLst/>
              </a:rPr>
              <a:t>个空格 </a:t>
            </a:r>
            <a:r>
              <a:rPr lang="en-US" altLang="zh-CN" b="1" dirty="0">
                <a:effectLst/>
              </a:rPr>
              <a:t>—— **</a:t>
            </a:r>
            <a:r>
              <a:rPr lang="zh-CN" altLang="en-US" b="1" dirty="0">
                <a:effectLst/>
              </a:rPr>
              <a:t>建议使用空格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在 </a:t>
            </a:r>
            <a:r>
              <a:rPr lang="en-US" altLang="zh-CN" dirty="0">
                <a:effectLst/>
              </a:rPr>
              <a:t>Python </a:t>
            </a:r>
            <a:r>
              <a:rPr lang="zh-CN" altLang="en-US" dirty="0">
                <a:effectLst/>
              </a:rPr>
              <a:t>开发中，</a:t>
            </a:r>
            <a:r>
              <a:rPr lang="en-US" altLang="zh-CN" dirty="0">
                <a:effectLst/>
              </a:rPr>
              <a:t>Tab </a:t>
            </a:r>
            <a:r>
              <a:rPr lang="zh-CN" altLang="en-US" dirty="0">
                <a:effectLst/>
              </a:rPr>
              <a:t>和空格不要混用！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我们可以把整个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语句看成一个完整的代码块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9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判断语句演练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判断年龄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定义一个整数变量记录年龄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判断是否满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 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如果满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岁，允许进网吧嗨皮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定义年龄变量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en-US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判断是否满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岁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if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语句以及缩进部分的代码是一个完整的代码块</a:t>
            </a:r>
            <a:endParaRPr lang="en-US" altLang="zh-CN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en-US" dirty="0"/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</a:t>
            </a:r>
            <a:r>
              <a:rPr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-US" altLang="zh-CN" dirty="0"/>
              <a:t>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可以进网吧嗨皮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……"</a:t>
            </a:r>
            <a:r>
              <a:rPr lang="en-US" altLang="zh-CN" dirty="0"/>
              <a:t>) </a:t>
            </a:r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3.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思考！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无论条件是否满足都会执行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这句代码什么时候执行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?"</a:t>
            </a:r>
            <a:r>
              <a:rPr lang="en-US" altLang="zh-CN" dirty="0"/>
              <a:t>)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语句以及缩进部分是一个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完整的代码块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else </a:t>
            </a:r>
            <a:r>
              <a:rPr lang="zh-CN" altLang="en-US" dirty="0"/>
              <a:t>处理条件不满足的情况</a:t>
            </a:r>
          </a:p>
          <a:p>
            <a:r>
              <a:rPr lang="zh-CN" altLang="en-US" dirty="0"/>
              <a:t>思考</a:t>
            </a:r>
          </a:p>
          <a:p>
            <a:r>
              <a:rPr lang="zh-CN" altLang="en-US" dirty="0"/>
              <a:t>在使用 </a:t>
            </a:r>
            <a:r>
              <a:rPr lang="en-US" altLang="zh-CN" dirty="0"/>
              <a:t>if </a:t>
            </a:r>
            <a:r>
              <a:rPr lang="zh-CN" altLang="en-US" dirty="0"/>
              <a:t>判断时，只能做到满足条件时要做的事情。那如果需要在 不满足条件的时候，做某些事情，该如何做呢？</a:t>
            </a:r>
          </a:p>
          <a:p>
            <a:r>
              <a:rPr lang="zh-CN" altLang="en-US" dirty="0"/>
              <a:t>答案</a:t>
            </a:r>
          </a:p>
          <a:p>
            <a:r>
              <a:rPr lang="en-US" altLang="zh-CN" dirty="0"/>
              <a:t>else</a:t>
            </a:r>
            <a:r>
              <a:rPr lang="zh-CN" altLang="en-US" dirty="0"/>
              <a:t>，格式如下：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要判断的条件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条件成立时，要做的事情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条件不成立时，要做的事情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注意：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和 </a:t>
            </a:r>
            <a:r>
              <a:rPr lang="en-US" altLang="zh-CN" dirty="0"/>
              <a:t>else </a:t>
            </a:r>
            <a:r>
              <a:rPr lang="zh-CN" altLang="en-US" dirty="0"/>
              <a:t>语句以及各自的缩进部分共同是一个 完整的代码块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5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在程序开发中，通常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在判断条件时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，会需要同时判断多个条件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只有多个条件都满足，才能够执行后续代码，这个时候需要使用到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可以把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多个条件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按照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进行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，变成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更复杂的条件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包括：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三种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4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条件</a:t>
            </a:r>
            <a:r>
              <a:rPr lang="en-US" altLang="zh-CN" dirty="0"/>
              <a:t>1 and </a:t>
            </a:r>
            <a:r>
              <a:rPr lang="zh-CN" altLang="en-US" dirty="0"/>
              <a:t>条件</a:t>
            </a:r>
            <a:r>
              <a:rPr lang="en-US" altLang="zh-CN" dirty="0"/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与**／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并且**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两个条件同时满足，返回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只要有一个不满足，就返回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5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条件</a:t>
            </a:r>
            <a:r>
              <a:rPr lang="en-US" altLang="zh-CN" dirty="0"/>
              <a:t>1 or </a:t>
            </a:r>
            <a:r>
              <a:rPr lang="zh-CN" altLang="en-US" dirty="0"/>
              <a:t>条件</a:t>
            </a:r>
            <a:r>
              <a:rPr lang="en-US" altLang="zh-CN" dirty="0"/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或**／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或者**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两个条件只要有一个满足，返回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两个条件都不满足，返回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1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2DCD-052F-48FB-95FF-9B465BE6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44EA7-1277-46F6-9A55-824D2953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0293-4624-4D3E-A19E-97DBE103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E5034-1A10-436A-9DC6-2B0BCFFE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信息工程学院物联网教研室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F8D18-0822-4E1E-87EF-231FB981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F2F93D9-7397-43B3-B937-91C3E0F21B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CD19-298E-4D6D-A1FF-5547E411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6AE5C-359C-4AB1-8306-301A6660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2A51-D39C-4768-A72A-C90C2F0F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513A2-C367-488E-AB6A-E853818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104A-9D61-4D51-9159-B5037CF3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3428-1376-4F90-AC83-334520FBA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B9106-39C3-4883-A4FA-D333578B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F82A-D033-4E52-8D00-C0D8F0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4702A-8A77-47E7-A7D0-572E40AB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CBBD1-1519-4145-B92E-C466A2AB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8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07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2EAE-3C0A-426A-BB4D-74C86024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2883F-6CAB-4553-A233-5E6FB252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56093-ADFB-455D-BD84-085609B9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2C93-7A73-4F98-A3BD-64C2B53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4290D-8A00-4BC3-9ADA-A4F2E5D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258E-6C82-404C-B07C-13E44FA7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9AFA4-A3D5-4C64-B3E3-73928E36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BE010-D056-41A7-BE6D-D1FAE764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733E3-BFC8-43E3-99D9-B1E34E6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AABDE-F247-4E6C-A5FF-DF599857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6748-E354-4E22-954A-D4E7E2E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8F83-EF01-4730-BEC1-2E887E62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087F9-36E9-42E9-A325-A5203501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FACE7-64E3-46C5-9528-F1FE7AE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5064A-9120-44B3-A9FA-1666130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6BCE5-4134-46F2-A644-4B625D2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14C2-7A29-4434-8A5D-97B38AC2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6A07D-B916-4657-9747-9270F0A7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8E873-984A-49B8-BDD8-09B449D0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E9CB9-CB07-46F7-B071-E77F49DE7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E9780-CA81-42D2-AEF6-9D25C0B7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44490-2769-4482-88DF-891E178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C5CFC-1D90-4CED-8291-9A62D84F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2442EA-1F3D-4876-B1D7-E02D0D82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00A93-BE29-4FD9-88AB-42F8E2E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C9C9A-A000-4204-96D6-85AE2DE5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ADCDCE-33B0-4FC6-917C-62EEE29A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5E0B9-4362-49CC-9BF5-4CF91DA4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8C94C-97ED-4996-B66D-285588F2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816E3-8CF4-47A9-949A-7B1837D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67C1C-D7A1-4093-910F-7B07AF8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20EC-9C1A-4217-8AC7-F89DA558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4B26C-3057-4D62-ACDF-CA159239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6926F-03D3-4786-9B06-4488DA9D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F36B6-B911-47A4-B961-B6D1FE8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097A0-4E65-4B29-AB46-6480F999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07A1C-D985-4608-9686-A6E87B2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7266-BB19-40E3-9A98-ECBAC67A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1ADB6-F06A-4C8A-A1E4-814086D41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CF97A-6A39-4575-9D8C-99FC4FDB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9EF1C-D488-4796-A39A-2E4CCD2E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7360B-7520-4A2D-AE4F-FE2845F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FE405-1115-407B-97A7-F65F350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5B8273-A0E7-4A20-99CB-5C1ACF5F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6E5A7-FD7C-41F6-8E18-384F5DD1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E37E-A64B-47F8-873E-5973F848C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ADD5-063C-46D0-BA7D-CABA243F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120DC-4256-45E4-A8BC-6258EACE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4F314D7-B258-40F0-9F23-6130282D06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70EA-EB03-454C-BFF9-C83B93BA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CDCB8-FC4B-46DC-97DC-A4D6D9C6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人生苦短，我用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（非计算机类专业</a:t>
            </a:r>
            <a:r>
              <a:rPr lang="en-US" altLang="zh-CN" dirty="0"/>
              <a:t>48</a:t>
            </a:r>
            <a:r>
              <a:rPr lang="zh-CN" altLang="en-US" dirty="0"/>
              <a:t>课时版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兼顾计算机等级考试二级</a:t>
            </a:r>
            <a:r>
              <a:rPr lang="en-US" altLang="zh-CN" dirty="0"/>
              <a:t>Python)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24CD6-B07D-4119-946D-37ABE059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判断的定义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39C29-3150-473D-B2E4-4B0B7863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 条件满足，才能做某件事情，</a:t>
            </a:r>
          </a:p>
          <a:p>
            <a:r>
              <a:rPr lang="zh-CN" altLang="en-US" dirty="0"/>
              <a:t>如果 条件不满足，就做另外一件事情，或者什么也不做</a:t>
            </a:r>
          </a:p>
          <a:p>
            <a:pPr marL="457200" lvl="1" indent="0">
              <a:buNone/>
            </a:pPr>
            <a:r>
              <a:rPr lang="zh-CN" altLang="en-US" dirty="0"/>
              <a:t>正是因为有了判断，才使得程序世界丰富多彩，充满变化！</a:t>
            </a:r>
          </a:p>
          <a:p>
            <a:pPr marL="457200" lvl="1" indent="0">
              <a:buNone/>
            </a:pPr>
            <a:r>
              <a:rPr lang="zh-CN" altLang="en-US" dirty="0"/>
              <a:t>判断语句 又被称为 “分支语句”，正是因为有了判断，才让程序有了很多的分支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FC51F91-1D70-467B-8093-71D4D7A0B31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53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B04A7-23C7-4564-94BB-1EEC707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 </a:t>
            </a:r>
            <a:r>
              <a:rPr lang="zh-CN" altLang="en-US" b="1" dirty="0"/>
              <a:t>语句体验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50029-6A32-44D1-A6A6-5A06C8EF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if </a:t>
            </a:r>
            <a:r>
              <a:rPr lang="zh-CN" altLang="en-US" b="1" dirty="0"/>
              <a:t>判断语句基本语法</a:t>
            </a:r>
            <a:endParaRPr lang="en-US" altLang="zh-CN" b="1" dirty="0"/>
          </a:p>
          <a:p>
            <a:r>
              <a:rPr lang="zh-CN" altLang="en-US" dirty="0"/>
              <a:t>格式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b="1" dirty="0"/>
              <a:t>if</a:t>
            </a:r>
            <a:r>
              <a:rPr lang="zh-CN" altLang="en-US" dirty="0"/>
              <a:t> 要判断的条件</a:t>
            </a:r>
            <a:r>
              <a:rPr lang="en-US" altLang="zh-CN" dirty="0"/>
              <a:t>: </a:t>
            </a:r>
          </a:p>
          <a:p>
            <a:pPr marL="914400" lvl="2" indent="0">
              <a:buNone/>
            </a:pPr>
            <a:r>
              <a:rPr lang="zh-CN" altLang="en-US" dirty="0"/>
              <a:t>条件成立时，要做的事情 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……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注意：代码的缩进为一个 </a:t>
            </a:r>
            <a:r>
              <a:rPr lang="en-US" altLang="zh-CN" dirty="0"/>
              <a:t>tab </a:t>
            </a:r>
            <a:r>
              <a:rPr lang="zh-CN" altLang="en-US" dirty="0"/>
              <a:t>键，或者 </a:t>
            </a:r>
            <a:r>
              <a:rPr lang="en-US" altLang="zh-CN" b="1" dirty="0"/>
              <a:t>4</a:t>
            </a:r>
            <a:r>
              <a:rPr lang="zh-CN" altLang="en-US" b="1" dirty="0"/>
              <a:t>个空格 </a:t>
            </a:r>
            <a:r>
              <a:rPr lang="en-US" altLang="zh-CN" b="1" dirty="0"/>
              <a:t>—— </a:t>
            </a:r>
            <a:r>
              <a:rPr lang="zh-CN" altLang="en-US" b="1" dirty="0"/>
              <a:t>建议使用空格</a:t>
            </a:r>
            <a:endParaRPr lang="en-US" altLang="zh-CN" b="1" dirty="0"/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开发中，</a:t>
            </a:r>
            <a:r>
              <a:rPr lang="en-US" altLang="zh-CN" u="sng" dirty="0">
                <a:solidFill>
                  <a:srgbClr val="FF0000"/>
                </a:solidFill>
              </a:rPr>
              <a:t>Tab </a:t>
            </a:r>
            <a:r>
              <a:rPr lang="zh-CN" altLang="en-US" u="sng" dirty="0">
                <a:solidFill>
                  <a:srgbClr val="FF0000"/>
                </a:solidFill>
              </a:rPr>
              <a:t>和空格不要混用</a:t>
            </a:r>
            <a:r>
              <a:rPr lang="zh-CN" altLang="en-US" dirty="0"/>
              <a:t>！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11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7138F-3E30-4FB0-9144-9F7965FC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 </a:t>
            </a:r>
            <a:r>
              <a:rPr lang="zh-CN" altLang="en-US" b="1" dirty="0"/>
              <a:t>语句体验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D773D3-8B34-4497-80F2-5EAEFF4C7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22" y="1828964"/>
            <a:ext cx="5129794" cy="4069088"/>
          </a:xfrm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015D868-F527-4973-BE81-E4DE09460E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90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A0EE-65EA-4627-A2CE-3733841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判断语句演练 </a:t>
            </a:r>
            <a:r>
              <a:rPr lang="en-US" altLang="zh-CN" b="1" dirty="0"/>
              <a:t>—— </a:t>
            </a:r>
            <a:r>
              <a:rPr lang="zh-CN" altLang="en-US" b="1" dirty="0"/>
              <a:t>判断年龄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A108A-31C7-44B3-A516-8DB1CE48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/>
              <a:t>需求</a:t>
            </a:r>
            <a:endParaRPr lang="zh-CN" altLang="en-US" dirty="0"/>
          </a:p>
          <a:p>
            <a:pPr lvl="1"/>
            <a:r>
              <a:rPr lang="zh-CN" altLang="en-US" dirty="0"/>
              <a:t>定义一个整数变量记录年龄</a:t>
            </a:r>
          </a:p>
          <a:p>
            <a:pPr lvl="1"/>
            <a:r>
              <a:rPr lang="zh-CN" altLang="en-US" dirty="0"/>
              <a:t>判断是否满 </a:t>
            </a:r>
            <a:r>
              <a:rPr lang="en-US" altLang="zh-CN" dirty="0"/>
              <a:t>18 </a:t>
            </a:r>
            <a:r>
              <a:rPr lang="zh-CN" altLang="en-US" dirty="0"/>
              <a:t>岁 （</a:t>
            </a:r>
            <a:r>
              <a:rPr lang="en-US" altLang="zh-CN" b="1" dirty="0"/>
              <a:t>&gt;=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如果满 </a:t>
            </a:r>
            <a:r>
              <a:rPr lang="en-US" altLang="zh-CN" dirty="0"/>
              <a:t>18 </a:t>
            </a:r>
            <a:r>
              <a:rPr lang="zh-CN" altLang="en-US" dirty="0"/>
              <a:t>岁，允许进网吧嗨皮</a:t>
            </a:r>
          </a:p>
          <a:p>
            <a:r>
              <a:rPr lang="zh-CN" altLang="en-US" b="1" dirty="0"/>
              <a:t>注意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if </a:t>
            </a:r>
            <a:r>
              <a:rPr lang="zh-CN" altLang="en-US" dirty="0"/>
              <a:t>语句以及缩进部分是一个 </a:t>
            </a:r>
            <a:r>
              <a:rPr lang="zh-CN" altLang="en-US" b="1" dirty="0"/>
              <a:t>完整的代码块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2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C1DA8-6F9C-4027-8BF6-C24E5EE4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else </a:t>
            </a:r>
            <a:r>
              <a:rPr lang="zh-CN" altLang="en-US" dirty="0"/>
              <a:t>处理条件不满足的情况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91919-6D89-47F8-8F22-5FB0E423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思考</a:t>
            </a:r>
            <a:endParaRPr lang="en-US" altLang="zh-CN" dirty="0"/>
          </a:p>
          <a:p>
            <a:pPr lvl="1"/>
            <a:r>
              <a:rPr lang="zh-CN" altLang="en-US" dirty="0"/>
              <a:t>不满足条件的时候，要做某些事情，该如何做？</a:t>
            </a:r>
            <a:endParaRPr lang="en-US" altLang="zh-CN" dirty="0"/>
          </a:p>
          <a:p>
            <a:r>
              <a:rPr lang="en-US" altLang="zh-CN" dirty="0"/>
              <a:t>else</a:t>
            </a:r>
            <a:r>
              <a:rPr lang="zh-CN" altLang="en-US" dirty="0"/>
              <a:t>格式如下：</a:t>
            </a:r>
          </a:p>
          <a:p>
            <a:pPr marL="457200" lvl="1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要判断的条件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条件成立时，要做的事情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pPr marL="457200" lvl="1" indent="0">
              <a:buNone/>
            </a:pPr>
            <a:r>
              <a:rPr lang="en-US" altLang="zh-CN" dirty="0"/>
              <a:t>else: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条件不成立时，要做的事情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注意：</a:t>
            </a:r>
          </a:p>
          <a:p>
            <a:pPr lvl="1"/>
            <a:r>
              <a:rPr lang="en-US" altLang="zh-CN" dirty="0"/>
              <a:t>if </a:t>
            </a:r>
            <a:r>
              <a:rPr lang="zh-CN" altLang="en-US" dirty="0"/>
              <a:t>和 </a:t>
            </a:r>
            <a:r>
              <a:rPr lang="en-US" altLang="zh-CN" dirty="0"/>
              <a:t>else </a:t>
            </a:r>
            <a:r>
              <a:rPr lang="zh-CN" altLang="en-US" dirty="0"/>
              <a:t>语句以及各自的缩进部分共同是一个 完整的代码块</a:t>
            </a:r>
          </a:p>
        </p:txBody>
      </p:sp>
    </p:spTree>
    <p:extLst>
      <p:ext uri="{BB962C8B-B14F-4D97-AF65-F5344CB8AC3E}">
        <p14:creationId xmlns:p14="http://schemas.microsoft.com/office/powerpoint/2010/main" val="127331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88EE3-1F1E-4F2E-B5A2-EA8ED24C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else</a:t>
            </a:r>
            <a:r>
              <a:rPr lang="zh-CN" altLang="en-US" dirty="0"/>
              <a:t>流程图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DBC6B2-E483-4837-9076-076BCA7B7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6" y="1989610"/>
            <a:ext cx="5522987" cy="4023368"/>
          </a:xfrm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BBF0CA3-6944-4AE8-8622-A0C9BD9E75A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4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D6D3-17AA-45CE-A0F6-96AB6F5C0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C08A8-B654-46D3-B2A3-749A4C17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2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C716C-7B30-4AAD-B162-D254181C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逻辑运算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B74AB-963D-47BA-B13E-0568D22AD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逻辑运算符</a:t>
            </a:r>
            <a:endParaRPr lang="en-US" altLang="zh-CN" sz="3200" b="1" dirty="0"/>
          </a:p>
          <a:p>
            <a:pPr lvl="1"/>
            <a:r>
              <a:rPr lang="zh-CN" altLang="en-US" sz="3200" dirty="0"/>
              <a:t>可以把 </a:t>
            </a:r>
            <a:r>
              <a:rPr lang="zh-CN" altLang="en-US" sz="3200" b="1" dirty="0"/>
              <a:t>多个条件</a:t>
            </a:r>
            <a:r>
              <a:rPr lang="zh-CN" altLang="en-US" sz="3200" dirty="0"/>
              <a:t> 按照 </a:t>
            </a:r>
            <a:r>
              <a:rPr lang="zh-CN" altLang="en-US" sz="3200" b="1" dirty="0"/>
              <a:t>逻辑</a:t>
            </a:r>
            <a:r>
              <a:rPr lang="zh-CN" altLang="en-US" sz="3200" dirty="0"/>
              <a:t> 进行 </a:t>
            </a:r>
            <a:r>
              <a:rPr lang="zh-CN" altLang="en-US" sz="3200" b="1" dirty="0"/>
              <a:t>连接</a:t>
            </a:r>
            <a:r>
              <a:rPr lang="zh-CN" altLang="en-US" sz="3200" dirty="0"/>
              <a:t>，变成 </a:t>
            </a:r>
            <a:r>
              <a:rPr lang="zh-CN" altLang="en-US" sz="3200" b="1" dirty="0"/>
              <a:t>更复杂的条件</a:t>
            </a:r>
            <a:endParaRPr lang="zh-CN" altLang="en-US" sz="3200" dirty="0"/>
          </a:p>
          <a:p>
            <a:r>
              <a:rPr lang="en-US" altLang="zh-CN" sz="3200" dirty="0"/>
              <a:t>Python </a:t>
            </a:r>
            <a:r>
              <a:rPr lang="zh-CN" altLang="en-US" sz="3200" dirty="0"/>
              <a:t>中的 </a:t>
            </a:r>
            <a:r>
              <a:rPr lang="zh-CN" altLang="en-US" sz="3200" b="1" dirty="0"/>
              <a:t>逻辑运算符</a:t>
            </a:r>
            <a:r>
              <a:rPr lang="zh-CN" altLang="en-US" sz="3200" dirty="0"/>
              <a:t> 包括：</a:t>
            </a:r>
            <a:endParaRPr lang="en-US" altLang="zh-CN" sz="3200" dirty="0"/>
          </a:p>
          <a:p>
            <a:pPr lvl="1"/>
            <a:r>
              <a:rPr lang="zh-CN" altLang="en-US" sz="3200" b="1" dirty="0"/>
              <a:t>与 </a:t>
            </a:r>
            <a:r>
              <a:rPr lang="en-US" altLang="zh-CN" sz="3200" b="1" dirty="0"/>
              <a:t>and</a:t>
            </a:r>
            <a:r>
              <a:rPr lang="zh-CN" altLang="en-US" sz="3200" dirty="0"/>
              <a:t>／</a:t>
            </a:r>
            <a:r>
              <a:rPr lang="zh-CN" altLang="en-US" sz="3200" b="1" dirty="0"/>
              <a:t>或 </a:t>
            </a:r>
            <a:r>
              <a:rPr lang="en-US" altLang="zh-CN" sz="3200" b="1" dirty="0"/>
              <a:t>or</a:t>
            </a:r>
            <a:r>
              <a:rPr lang="zh-CN" altLang="en-US" sz="3200" dirty="0"/>
              <a:t>／</a:t>
            </a:r>
            <a:r>
              <a:rPr lang="zh-CN" altLang="en-US" sz="3200" b="1" dirty="0"/>
              <a:t>非 </a:t>
            </a:r>
            <a:r>
              <a:rPr lang="en-US" altLang="zh-CN" sz="3200" b="1" dirty="0"/>
              <a:t>not</a:t>
            </a:r>
            <a:r>
              <a:rPr lang="zh-CN" altLang="en-US" sz="3200" dirty="0"/>
              <a:t> 三种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8DA9EC8-7FD0-468C-86A0-A51B5E32EE1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2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E6AD3-0FDD-418F-A29F-989AD5E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8A9F4-FD36-4BFE-A9B2-4A23CAAD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条件</a:t>
            </a:r>
            <a:r>
              <a:rPr lang="en-US" altLang="zh-CN" sz="3200" dirty="0"/>
              <a:t>1 </a:t>
            </a:r>
            <a:r>
              <a:rPr lang="en-US" altLang="zh-CN" sz="3200" b="1" dirty="0"/>
              <a:t>and </a:t>
            </a:r>
            <a:r>
              <a:rPr lang="zh-CN" altLang="en-US" sz="3200" dirty="0"/>
              <a:t>条件</a:t>
            </a:r>
            <a:r>
              <a:rPr lang="en-US" altLang="zh-CN" sz="3200" dirty="0"/>
              <a:t>2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r>
              <a:rPr lang="zh-CN" altLang="en-US" b="1" dirty="0"/>
              <a:t>与／</a:t>
            </a:r>
            <a:r>
              <a:rPr lang="zh-CN" altLang="en-US" dirty="0"/>
              <a:t>并且</a:t>
            </a:r>
          </a:p>
          <a:p>
            <a:r>
              <a:rPr lang="zh-CN" altLang="en-US" dirty="0"/>
              <a:t>两个条件同时满足，返回 </a:t>
            </a:r>
            <a:r>
              <a:rPr lang="en-US" altLang="zh-CN" dirty="0"/>
              <a:t>True</a:t>
            </a:r>
          </a:p>
          <a:p>
            <a:r>
              <a:rPr lang="zh-CN" altLang="en-US" dirty="0"/>
              <a:t>只要有一个不满足，就返回 </a:t>
            </a:r>
            <a:r>
              <a:rPr lang="en-US" altLang="zh-CN" dirty="0"/>
              <a:t>False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88490-E2B2-4EC8-AA97-F3128482277A}"/>
              </a:ext>
            </a:extLst>
          </p:cNvPr>
          <p:cNvGraphicFramePr>
            <a:graphicFrameLocks noGrp="1"/>
          </p:cNvGraphicFramePr>
          <p:nvPr/>
        </p:nvGraphicFramePr>
        <p:xfrm>
          <a:off x="6725434" y="3250722"/>
          <a:ext cx="4936296" cy="2590800"/>
        </p:xfrm>
        <a:graphic>
          <a:graphicData uri="http://schemas.openxmlformats.org/drawingml/2006/table">
            <a:tbl>
              <a:tblPr/>
              <a:tblGrid>
                <a:gridCol w="1645432">
                  <a:extLst>
                    <a:ext uri="{9D8B030D-6E8A-4147-A177-3AD203B41FA5}">
                      <a16:colId xmlns:a16="http://schemas.microsoft.com/office/drawing/2014/main" val="989725907"/>
                    </a:ext>
                  </a:extLst>
                </a:gridCol>
                <a:gridCol w="1645432">
                  <a:extLst>
                    <a:ext uri="{9D8B030D-6E8A-4147-A177-3AD203B41FA5}">
                      <a16:colId xmlns:a16="http://schemas.microsoft.com/office/drawing/2014/main" val="1836670509"/>
                    </a:ext>
                  </a:extLst>
                </a:gridCol>
                <a:gridCol w="1645432">
                  <a:extLst>
                    <a:ext uri="{9D8B030D-6E8A-4147-A177-3AD203B41FA5}">
                      <a16:colId xmlns:a16="http://schemas.microsoft.com/office/drawing/2014/main" val="313224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dirty="0">
                          <a:effectLst/>
                        </a:rPr>
                        <a:t>条件 </a:t>
                      </a:r>
                      <a:r>
                        <a:rPr lang="en-US" altLang="zh-CN" sz="2800" b="1" dirty="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dirty="0">
                          <a:effectLst/>
                        </a:rPr>
                        <a:t>条件 </a:t>
                      </a:r>
                      <a:r>
                        <a:rPr lang="en-US" altLang="zh-CN" sz="2800" b="1" dirty="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>
                          <a:effectLst/>
                        </a:rPr>
                        <a:t>结果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153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23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27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346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416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1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F7708-C2AE-4F17-AF1C-420961D6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49A0C-B658-47A1-9CDA-9F420E4E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条件</a:t>
            </a:r>
            <a:r>
              <a:rPr lang="en-US" altLang="zh-CN" dirty="0"/>
              <a:t>1 </a:t>
            </a:r>
            <a:r>
              <a:rPr lang="en-US" altLang="zh-CN" b="1" dirty="0"/>
              <a:t>or</a:t>
            </a:r>
            <a:r>
              <a:rPr lang="en-US" altLang="zh-CN" dirty="0"/>
              <a:t> </a:t>
            </a:r>
            <a:r>
              <a:rPr lang="zh-CN" altLang="en-US" dirty="0"/>
              <a:t>条件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b="1" dirty="0"/>
              <a:t>或／</a:t>
            </a:r>
            <a:r>
              <a:rPr lang="zh-CN" altLang="en-US" dirty="0"/>
              <a:t>或者</a:t>
            </a:r>
          </a:p>
          <a:p>
            <a:r>
              <a:rPr lang="zh-CN" altLang="en-US" dirty="0"/>
              <a:t>两个条件只要有一个满足，返回 </a:t>
            </a:r>
            <a:r>
              <a:rPr lang="en-US" altLang="zh-CN" dirty="0"/>
              <a:t>True</a:t>
            </a:r>
          </a:p>
          <a:p>
            <a:r>
              <a:rPr lang="zh-CN" altLang="en-US" dirty="0"/>
              <a:t>两个条件都不满足，返回 </a:t>
            </a:r>
            <a:r>
              <a:rPr lang="en-US" altLang="zh-CN" dirty="0"/>
              <a:t>False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573FA8-AE84-4B44-B335-6C2379190D5A}"/>
              </a:ext>
            </a:extLst>
          </p:cNvPr>
          <p:cNvGraphicFramePr>
            <a:graphicFrameLocks noGrp="1"/>
          </p:cNvGraphicFramePr>
          <p:nvPr/>
        </p:nvGraphicFramePr>
        <p:xfrm>
          <a:off x="6424808" y="3586163"/>
          <a:ext cx="5349657" cy="2590800"/>
        </p:xfrm>
        <a:graphic>
          <a:graphicData uri="http://schemas.openxmlformats.org/drawingml/2006/table">
            <a:tbl>
              <a:tblPr/>
              <a:tblGrid>
                <a:gridCol w="1783219">
                  <a:extLst>
                    <a:ext uri="{9D8B030D-6E8A-4147-A177-3AD203B41FA5}">
                      <a16:colId xmlns:a16="http://schemas.microsoft.com/office/drawing/2014/main" val="468190040"/>
                    </a:ext>
                  </a:extLst>
                </a:gridCol>
                <a:gridCol w="1783219">
                  <a:extLst>
                    <a:ext uri="{9D8B030D-6E8A-4147-A177-3AD203B41FA5}">
                      <a16:colId xmlns:a16="http://schemas.microsoft.com/office/drawing/2014/main" val="4182252600"/>
                    </a:ext>
                  </a:extLst>
                </a:gridCol>
                <a:gridCol w="1783219">
                  <a:extLst>
                    <a:ext uri="{9D8B030D-6E8A-4147-A177-3AD203B41FA5}">
                      <a16:colId xmlns:a16="http://schemas.microsoft.com/office/drawing/2014/main" val="379583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dirty="0">
                          <a:effectLst/>
                        </a:rPr>
                        <a:t>条件 </a:t>
                      </a:r>
                      <a:r>
                        <a:rPr lang="en-US" altLang="zh-CN" sz="2800" b="1" dirty="0"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dirty="0">
                          <a:effectLst/>
                        </a:rPr>
                        <a:t>条件 </a:t>
                      </a:r>
                      <a:r>
                        <a:rPr lang="en-US" altLang="zh-CN" sz="2800" b="1" dirty="0"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>
                          <a:effectLst/>
                        </a:rPr>
                        <a:t>结果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6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026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1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4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04906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41CEE64-7124-472E-84A2-BC9C895E539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7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</a:t>
            </a:r>
            <a:r>
              <a:rPr lang="zh-CN" altLang="en-US" b="1" dirty="0"/>
              <a:t>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35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C4AC1-7E5D-4C50-9D16-C4BDB29D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33FDF-94CB-4831-83B8-388C7B41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not</a:t>
            </a:r>
            <a:r>
              <a:rPr lang="en-US" altLang="zh-CN" dirty="0"/>
              <a:t> </a:t>
            </a:r>
            <a:r>
              <a:rPr lang="zh-CN" altLang="en-US" dirty="0"/>
              <a:t>条件 </a:t>
            </a:r>
            <a:endParaRPr lang="en-US" altLang="zh-CN" dirty="0"/>
          </a:p>
          <a:p>
            <a:r>
              <a:rPr lang="zh-CN" altLang="en-US" b="1" dirty="0"/>
              <a:t>非／</a:t>
            </a:r>
            <a:r>
              <a:rPr lang="zh-CN" altLang="en-US" dirty="0"/>
              <a:t>不是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5D8B26-E1FB-4C83-BD01-65AA019BA136}"/>
              </a:ext>
            </a:extLst>
          </p:cNvPr>
          <p:cNvGraphicFramePr>
            <a:graphicFrameLocks noGrp="1"/>
          </p:cNvGraphicFramePr>
          <p:nvPr/>
        </p:nvGraphicFramePr>
        <p:xfrm>
          <a:off x="3618978" y="3025169"/>
          <a:ext cx="2894556" cy="1554480"/>
        </p:xfrm>
        <a:graphic>
          <a:graphicData uri="http://schemas.openxmlformats.org/drawingml/2006/table">
            <a:tbl>
              <a:tblPr/>
              <a:tblGrid>
                <a:gridCol w="1447278">
                  <a:extLst>
                    <a:ext uri="{9D8B030D-6E8A-4147-A177-3AD203B41FA5}">
                      <a16:colId xmlns:a16="http://schemas.microsoft.com/office/drawing/2014/main" val="294631134"/>
                    </a:ext>
                  </a:extLst>
                </a:gridCol>
                <a:gridCol w="1447278">
                  <a:extLst>
                    <a:ext uri="{9D8B030D-6E8A-4147-A177-3AD203B41FA5}">
                      <a16:colId xmlns:a16="http://schemas.microsoft.com/office/drawing/2014/main" val="1136191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dirty="0">
                          <a:effectLst/>
                        </a:rPr>
                        <a:t>条件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dirty="0">
                          <a:effectLst/>
                        </a:rPr>
                        <a:t>结果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19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855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不成立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成立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68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0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9E59-A384-4192-A846-73F9AA55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逻辑运算演练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BC3B9-01B2-4A29-B9DB-E977D38A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练习</a:t>
            </a:r>
            <a:r>
              <a:rPr lang="en-US" altLang="zh-CN" dirty="0"/>
              <a:t>1: </a:t>
            </a:r>
            <a:r>
              <a:rPr lang="zh-CN" altLang="en-US" dirty="0"/>
              <a:t>定义一个整数变量 </a:t>
            </a:r>
            <a:r>
              <a:rPr lang="en-US" altLang="zh-CN" dirty="0"/>
              <a:t>age</a:t>
            </a:r>
            <a:r>
              <a:rPr lang="zh-CN" altLang="en-US" dirty="0"/>
              <a:t>，编写代码判断年龄是否正确</a:t>
            </a:r>
          </a:p>
          <a:p>
            <a:pPr lvl="1"/>
            <a:r>
              <a:rPr lang="zh-CN" altLang="en-US" dirty="0"/>
              <a:t>要求人的年龄在 </a:t>
            </a:r>
            <a:r>
              <a:rPr lang="en-US" altLang="zh-CN" dirty="0"/>
              <a:t>0-120 </a:t>
            </a:r>
            <a:r>
              <a:rPr lang="zh-CN" altLang="en-US" dirty="0"/>
              <a:t>之间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练习</a:t>
            </a:r>
            <a:r>
              <a:rPr lang="en-US" altLang="zh-CN" dirty="0"/>
              <a:t>2: </a:t>
            </a:r>
            <a:r>
              <a:rPr lang="zh-CN" altLang="en-US" dirty="0"/>
              <a:t>定义两个整数变量 </a:t>
            </a:r>
            <a:r>
              <a:rPr lang="en-US" altLang="zh-CN" dirty="0" err="1"/>
              <a:t>python_score</a:t>
            </a:r>
            <a:r>
              <a:rPr lang="zh-CN" altLang="en-US" dirty="0"/>
              <a:t>、</a:t>
            </a:r>
            <a:r>
              <a:rPr lang="en-US" altLang="zh-CN" dirty="0" err="1"/>
              <a:t>c_score</a:t>
            </a:r>
            <a:r>
              <a:rPr lang="zh-CN" altLang="en-US" dirty="0"/>
              <a:t>，编写代码判断成绩</a:t>
            </a:r>
          </a:p>
          <a:p>
            <a:pPr lvl="1"/>
            <a:r>
              <a:rPr lang="zh-CN" altLang="en-US" dirty="0"/>
              <a:t>要求只要有一门成绩 </a:t>
            </a:r>
            <a:r>
              <a:rPr lang="en-US" altLang="zh-CN" dirty="0"/>
              <a:t>&gt; 60 </a:t>
            </a:r>
            <a:r>
              <a:rPr lang="zh-CN" altLang="en-US" dirty="0"/>
              <a:t>分就算合格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练习</a:t>
            </a:r>
            <a:r>
              <a:rPr lang="en-US" altLang="zh-CN" dirty="0"/>
              <a:t>3: </a:t>
            </a:r>
            <a:r>
              <a:rPr lang="zh-CN" altLang="en-US" dirty="0"/>
              <a:t>定义一个布尔型变量 </a:t>
            </a:r>
            <a:r>
              <a:rPr lang="en-US" altLang="zh-CN" dirty="0" err="1"/>
              <a:t>is_employee</a:t>
            </a:r>
            <a:r>
              <a:rPr lang="zh-CN" altLang="en-US" dirty="0"/>
              <a:t>，编写代码判断是否是本公司员工</a:t>
            </a:r>
          </a:p>
          <a:p>
            <a:pPr lvl="1"/>
            <a:r>
              <a:rPr lang="zh-CN" altLang="en-US" dirty="0"/>
              <a:t>如果不是提示不允许入内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2398B1-4EF7-4FC4-A3C8-7E1AD0ADE4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76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FB38F-2E3B-46E5-9845-D29BCCC92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if </a:t>
            </a:r>
            <a:r>
              <a:rPr lang="zh-CN" altLang="en-US" b="1" dirty="0"/>
              <a:t>语句进阶</a:t>
            </a:r>
            <a:r>
              <a:rPr lang="en-US" altLang="zh-CN" b="1" dirty="0"/>
              <a:t>--</a:t>
            </a:r>
            <a:r>
              <a:rPr lang="en-US" altLang="zh-CN" dirty="0" err="1"/>
              <a:t>elif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1C71A-3A18-46DC-9AD8-25086A7F1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1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C3C1D-1B9E-4B82-9707-6D7EF39C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 </a:t>
            </a:r>
            <a:r>
              <a:rPr lang="zh-CN" altLang="en-US" b="1" dirty="0"/>
              <a:t>语句进阶</a:t>
            </a:r>
            <a:r>
              <a:rPr lang="en-US" altLang="zh-CN" b="1" dirty="0"/>
              <a:t>--</a:t>
            </a:r>
            <a:r>
              <a:rPr lang="en-US" altLang="zh-CN" dirty="0" err="1"/>
              <a:t>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DA3B9-15B9-4489-BD2C-DD9C7AED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多分支：</a:t>
            </a:r>
            <a:r>
              <a:rPr lang="en-US" altLang="zh-CN" dirty="0" err="1"/>
              <a:t>elif</a:t>
            </a:r>
            <a:r>
              <a:rPr lang="zh-CN" altLang="en-US" dirty="0"/>
              <a:t>，语法格式如下：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</a:t>
            </a:r>
            <a:r>
              <a:rPr lang="en-US" altLang="zh-CN" dirty="0"/>
              <a:t>1: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</a:t>
            </a:r>
            <a:r>
              <a:rPr lang="en-US" altLang="zh-CN" dirty="0"/>
              <a:t>1</a:t>
            </a:r>
            <a:r>
              <a:rPr lang="zh-CN" altLang="en-US" dirty="0"/>
              <a:t>满足执行的代码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pPr marL="457200" lvl="1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条件</a:t>
            </a:r>
            <a:r>
              <a:rPr lang="en-US" altLang="zh-CN" dirty="0"/>
              <a:t>2: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</a:t>
            </a:r>
            <a:r>
              <a:rPr lang="en-US" altLang="zh-CN" dirty="0"/>
              <a:t>2</a:t>
            </a:r>
            <a:r>
              <a:rPr lang="zh-CN" altLang="en-US" dirty="0"/>
              <a:t>满足时，执行的代码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pPr marL="457200" lvl="1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条件</a:t>
            </a:r>
            <a:r>
              <a:rPr lang="en-US" altLang="zh-CN" dirty="0"/>
              <a:t>3: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</a:t>
            </a:r>
            <a:r>
              <a:rPr lang="en-US" altLang="zh-CN" dirty="0"/>
              <a:t>3</a:t>
            </a:r>
            <a:r>
              <a:rPr lang="zh-CN" altLang="en-US" dirty="0"/>
              <a:t>满足时，执行的代码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pPr marL="457200" lvl="1" indent="0">
              <a:buNone/>
            </a:pPr>
            <a:r>
              <a:rPr lang="en-US" altLang="zh-CN" dirty="0"/>
              <a:t>else: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以上条件都不满足时，执行的代码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…… 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DC433A3-56DD-4765-AC8F-95CA0BC9420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450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2E1D-38DB-4C95-BEF7-7B0F9F98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 </a:t>
            </a:r>
            <a:r>
              <a:rPr lang="zh-CN" altLang="en-US" b="1" dirty="0"/>
              <a:t>语句进阶</a:t>
            </a:r>
            <a:r>
              <a:rPr lang="en-US" altLang="zh-CN" b="1" dirty="0"/>
              <a:t>--</a:t>
            </a:r>
            <a:r>
              <a:rPr lang="en-US" altLang="zh-CN" dirty="0" err="1"/>
              <a:t>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626F3-962F-4B0C-99AE-5B26ED90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对比逻辑运算符的代码</a:t>
            </a:r>
          </a:p>
          <a:p>
            <a:pPr marL="457200" lvl="1" indent="0">
              <a:buNone/>
            </a:pPr>
            <a:r>
              <a:rPr lang="en-US" altLang="zh-CN" sz="3200" dirty="0"/>
              <a:t>if </a:t>
            </a:r>
            <a:r>
              <a:rPr lang="zh-CN" altLang="en-US" sz="3200" dirty="0"/>
              <a:t>条件</a:t>
            </a:r>
            <a:r>
              <a:rPr lang="en-US" altLang="zh-CN" sz="3200" dirty="0"/>
              <a:t>1 and </a:t>
            </a:r>
            <a:r>
              <a:rPr lang="zh-CN" altLang="en-US" sz="3200" dirty="0"/>
              <a:t>条件</a:t>
            </a:r>
            <a:r>
              <a:rPr lang="en-US" altLang="zh-CN" sz="3200" dirty="0"/>
              <a:t>2:</a:t>
            </a:r>
          </a:p>
          <a:p>
            <a:pPr marL="457200" lvl="1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条件</a:t>
            </a:r>
            <a:r>
              <a:rPr lang="en-US" altLang="zh-CN" sz="3200" dirty="0"/>
              <a:t>1</a:t>
            </a:r>
            <a:r>
              <a:rPr lang="zh-CN" altLang="en-US" sz="3200" dirty="0"/>
              <a:t>满足 并且 条件</a:t>
            </a:r>
            <a:r>
              <a:rPr lang="en-US" altLang="zh-CN" sz="3200" dirty="0"/>
              <a:t>2</a:t>
            </a:r>
            <a:r>
              <a:rPr lang="zh-CN" altLang="en-US" sz="3200" dirty="0"/>
              <a:t>满足 执行的代码</a:t>
            </a:r>
          </a:p>
          <a:p>
            <a:pPr marL="457200" lvl="1" indent="0"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……</a:t>
            </a:r>
          </a:p>
          <a:p>
            <a:r>
              <a:rPr lang="zh-CN" altLang="en-US" sz="3200" dirty="0"/>
              <a:t>注意</a:t>
            </a:r>
          </a:p>
          <a:p>
            <a:pPr lvl="1"/>
            <a:r>
              <a:rPr lang="en-US" altLang="zh-CN" sz="3200" dirty="0" err="1"/>
              <a:t>elif</a:t>
            </a:r>
            <a:r>
              <a:rPr lang="en-US" altLang="zh-CN" sz="3200" dirty="0"/>
              <a:t> </a:t>
            </a:r>
            <a:r>
              <a:rPr lang="zh-CN" altLang="en-US" sz="3200" dirty="0"/>
              <a:t>和 </a:t>
            </a:r>
            <a:r>
              <a:rPr lang="en-US" altLang="zh-CN" sz="3200" dirty="0"/>
              <a:t>else </a:t>
            </a:r>
            <a:r>
              <a:rPr lang="zh-CN" altLang="en-US" sz="3200" dirty="0"/>
              <a:t>都必须和 </a:t>
            </a:r>
            <a:r>
              <a:rPr lang="en-US" altLang="zh-CN" sz="3200" dirty="0"/>
              <a:t>if </a:t>
            </a:r>
            <a:r>
              <a:rPr lang="zh-CN" altLang="en-US" sz="3200" dirty="0"/>
              <a:t>联合使用，而不能单独使用</a:t>
            </a:r>
          </a:p>
          <a:p>
            <a:pPr lvl="1"/>
            <a:r>
              <a:rPr lang="zh-CN" altLang="en-US" sz="3200" dirty="0"/>
              <a:t>可以将 </a:t>
            </a:r>
            <a:r>
              <a:rPr lang="en-US" altLang="zh-CN" sz="3200" dirty="0"/>
              <a:t>if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elif</a:t>
            </a:r>
            <a:r>
              <a:rPr lang="en-US" altLang="zh-CN" sz="3200" dirty="0"/>
              <a:t> </a:t>
            </a:r>
            <a:r>
              <a:rPr lang="zh-CN" altLang="en-US" sz="3200" dirty="0"/>
              <a:t>和 </a:t>
            </a:r>
            <a:r>
              <a:rPr lang="en-US" altLang="zh-CN" sz="3200" dirty="0"/>
              <a:t>else </a:t>
            </a:r>
            <a:r>
              <a:rPr lang="zh-CN" altLang="en-US" sz="3200" dirty="0"/>
              <a:t>以及各自缩进的代码，看成一个 完整的代码块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2333208-4E2F-4E92-B07D-FFC102D355E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341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E4D7-70E6-48F8-B74C-FF3AC4FD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演练 </a:t>
            </a:r>
            <a:r>
              <a:rPr lang="en-US" altLang="zh-CN" dirty="0"/>
              <a:t>—— </a:t>
            </a:r>
            <a:r>
              <a:rPr lang="zh-CN" altLang="en-US" dirty="0"/>
              <a:t>女友的节日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581FE-6B9F-4C0F-8E38-6FE5C28A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需求</a:t>
            </a:r>
          </a:p>
          <a:p>
            <a:r>
              <a:rPr lang="zh-CN" altLang="en-US" dirty="0"/>
              <a:t>定义 </a:t>
            </a:r>
            <a:r>
              <a:rPr lang="en-US" altLang="zh-CN" dirty="0" err="1"/>
              <a:t>holiday_name</a:t>
            </a:r>
            <a:r>
              <a:rPr lang="en-US" altLang="zh-CN" dirty="0"/>
              <a:t> </a:t>
            </a:r>
            <a:r>
              <a:rPr lang="zh-CN" altLang="en-US" dirty="0"/>
              <a:t>字符串变量记录节日名称</a:t>
            </a:r>
          </a:p>
          <a:p>
            <a:r>
              <a:rPr lang="zh-CN" altLang="en-US" dirty="0"/>
              <a:t>如果是 情人节 应该 买玫瑰／看电影</a:t>
            </a:r>
          </a:p>
          <a:p>
            <a:r>
              <a:rPr lang="zh-CN" altLang="en-US" dirty="0"/>
              <a:t>如果是 平安夜 应该 买苹果／吃大餐</a:t>
            </a:r>
          </a:p>
          <a:p>
            <a:r>
              <a:rPr lang="zh-CN" altLang="en-US" dirty="0"/>
              <a:t>如果是 生日 应该 买蛋糕</a:t>
            </a:r>
          </a:p>
          <a:p>
            <a:r>
              <a:rPr lang="zh-CN" altLang="en-US" dirty="0"/>
              <a:t>其他的日子每天都是节日啊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F0FE01-EA6A-4429-93FD-06792D33039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71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3F468-50AC-4ACB-8DC6-B3715D9F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3F00D-811C-4DB9-BC30-A11ECFD8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课堂作业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各种分段函数的</a:t>
            </a:r>
            <a:r>
              <a:rPr lang="en-US" altLang="zh-CN" dirty="0" err="1"/>
              <a:t>elif</a:t>
            </a:r>
            <a:r>
              <a:rPr lang="zh-CN" altLang="en-US" dirty="0"/>
              <a:t>编写，如</a:t>
            </a:r>
            <a:r>
              <a:rPr lang="en-US" altLang="zh-CN" dirty="0"/>
              <a:t>sign</a:t>
            </a:r>
            <a:r>
              <a:rPr lang="zh-CN" altLang="en-US" dirty="0"/>
              <a:t>函数</a:t>
            </a:r>
            <a:r>
              <a:rPr lang="en-US" altLang="zh-CN" dirty="0"/>
              <a:t>(</a:t>
            </a:r>
            <a:r>
              <a:rPr lang="zh-CN" altLang="en-US" dirty="0"/>
              <a:t>符号函数</a:t>
            </a:r>
            <a:r>
              <a:rPr lang="en-US" altLang="zh-CN" dirty="0"/>
              <a:t>)</a:t>
            </a:r>
            <a:r>
              <a:rPr lang="zh-CN" altLang="en-US" dirty="0"/>
              <a:t>，各种分段方程等等</a:t>
            </a:r>
          </a:p>
        </p:txBody>
      </p:sp>
    </p:spTree>
    <p:extLst>
      <p:ext uri="{BB962C8B-B14F-4D97-AF65-F5344CB8AC3E}">
        <p14:creationId xmlns:p14="http://schemas.microsoft.com/office/powerpoint/2010/main" val="4063264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6BF5A-730C-4F7A-B9C0-C318EAB87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en-US" altLang="zh-CN" b="1" dirty="0"/>
              <a:t> </a:t>
            </a:r>
            <a:r>
              <a:rPr lang="zh-CN" altLang="en-US" b="1" dirty="0"/>
              <a:t>的嵌套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31AF4C-E0E1-4AA2-A5E7-1EF7D74DD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7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FBFE4-11D9-45E6-A9F4-DC0DB08D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en-US" altLang="zh-CN" b="1" dirty="0"/>
              <a:t> </a:t>
            </a:r>
            <a:r>
              <a:rPr lang="zh-CN" altLang="en-US" b="1" dirty="0"/>
              <a:t>的嵌套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D4AB-7E4D-4CD8-9E22-68EB3289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选择之后还得选择</a:t>
            </a:r>
            <a:r>
              <a:rPr lang="en-US" altLang="zh-CN" dirty="0"/>
              <a:t>,</a:t>
            </a:r>
            <a:r>
              <a:rPr lang="zh-CN" altLang="en-US" dirty="0"/>
              <a:t>语法格式如下：</a:t>
            </a:r>
          </a:p>
          <a:p>
            <a:pPr marL="457200" lvl="1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if </a:t>
            </a:r>
            <a:r>
              <a:rPr lang="zh-CN" altLang="en-US" dirty="0"/>
              <a:t>条件 </a:t>
            </a:r>
            <a:r>
              <a:rPr lang="en-US" altLang="zh-CN" dirty="0"/>
              <a:t>1: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 </a:t>
            </a:r>
            <a:r>
              <a:rPr lang="en-US" altLang="zh-CN" dirty="0"/>
              <a:t>1 </a:t>
            </a:r>
            <a:r>
              <a:rPr lang="zh-CN" altLang="en-US" dirty="0"/>
              <a:t>满足执行的代码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pPr marL="457200" lvl="1" indent="0">
              <a:buNone/>
            </a:pPr>
            <a:r>
              <a:rPr lang="en-US" altLang="zh-CN" dirty="0"/>
              <a:t>    if </a:t>
            </a:r>
            <a:r>
              <a:rPr lang="zh-CN" altLang="en-US" dirty="0"/>
              <a:t>条件 </a:t>
            </a:r>
            <a:r>
              <a:rPr lang="en-US" altLang="zh-CN" dirty="0"/>
              <a:t>1 </a:t>
            </a:r>
            <a:r>
              <a:rPr lang="zh-CN" altLang="en-US" dirty="0"/>
              <a:t>基础上的条件 </a:t>
            </a:r>
            <a:r>
              <a:rPr lang="en-US" altLang="zh-CN" dirty="0"/>
              <a:t>2: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条件 </a:t>
            </a:r>
            <a:r>
              <a:rPr lang="en-US" altLang="zh-CN" dirty="0"/>
              <a:t>2 </a:t>
            </a:r>
            <a:r>
              <a:rPr lang="zh-CN" altLang="en-US" dirty="0"/>
              <a:t>满足时，执行的代码</a:t>
            </a:r>
          </a:p>
          <a:p>
            <a:pPr marL="457200" lvl="1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……    </a:t>
            </a:r>
          </a:p>
          <a:p>
            <a:pPr marL="457200" lvl="1" indent="0">
              <a:buNone/>
            </a:pPr>
            <a:r>
              <a:rPr lang="en-US" altLang="zh-CN" dirty="0"/>
              <a:t>    # </a:t>
            </a:r>
            <a:r>
              <a:rPr lang="zh-CN" altLang="en-US" dirty="0"/>
              <a:t>条件 </a:t>
            </a:r>
            <a:r>
              <a:rPr lang="en-US" altLang="zh-CN" dirty="0"/>
              <a:t>2 </a:t>
            </a:r>
            <a:r>
              <a:rPr lang="zh-CN" altLang="en-US" dirty="0"/>
              <a:t>不满足的处理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else: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条件 </a:t>
            </a:r>
            <a:r>
              <a:rPr lang="en-US" altLang="zh-CN" dirty="0"/>
              <a:t>2 </a:t>
            </a:r>
            <a:r>
              <a:rPr lang="zh-CN" altLang="en-US" dirty="0"/>
              <a:t>不满足时，执行的代码</a:t>
            </a:r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zh-CN" altLang="en-US" dirty="0"/>
              <a:t>条件 </a:t>
            </a:r>
            <a:r>
              <a:rPr lang="en-US" altLang="zh-CN" dirty="0"/>
              <a:t>1 </a:t>
            </a:r>
            <a:r>
              <a:rPr lang="zh-CN" altLang="en-US" dirty="0"/>
              <a:t>不满足的处理</a:t>
            </a:r>
          </a:p>
          <a:p>
            <a:pPr marL="457200" lvl="1" indent="0">
              <a:buNone/>
            </a:pPr>
            <a:r>
              <a:rPr lang="en-US" altLang="zh-CN" dirty="0"/>
              <a:t>else: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</a:t>
            </a:r>
            <a:r>
              <a:rPr lang="en-US" altLang="zh-CN" dirty="0"/>
              <a:t>1 </a:t>
            </a:r>
            <a:r>
              <a:rPr lang="zh-CN" altLang="en-US" dirty="0"/>
              <a:t>不满足时，执行的代码</a:t>
            </a:r>
          </a:p>
          <a:p>
            <a:pPr marL="45720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C09FD7-FD02-45E1-BD3E-7DAC9D708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10" y="1825625"/>
            <a:ext cx="5988409" cy="3745282"/>
          </a:xfrm>
          <a:prstGeom prst="rect">
            <a:avLst/>
          </a:prstGeom>
        </p:spPr>
      </p:pic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FB88A05-60F4-4CFC-A86A-DF70327C3F3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19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3CF7D-3D0C-4A73-9DF0-09411765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的嵌套 演练 </a:t>
            </a:r>
            <a:r>
              <a:rPr lang="en-US" altLang="zh-CN" dirty="0"/>
              <a:t>—— </a:t>
            </a:r>
            <a:r>
              <a:rPr lang="zh-CN" altLang="en-US" dirty="0"/>
              <a:t>火车站安检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5B6F8-16DE-42CF-B3BD-D43062CE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需求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定义布尔型变量 </a:t>
            </a:r>
            <a:r>
              <a:rPr lang="en-US" altLang="zh-CN" dirty="0" err="1"/>
              <a:t>has_ticket</a:t>
            </a:r>
            <a:r>
              <a:rPr lang="en-US" altLang="zh-CN" dirty="0"/>
              <a:t> </a:t>
            </a:r>
            <a:r>
              <a:rPr lang="zh-CN" altLang="en-US" dirty="0"/>
              <a:t>表示是否有车票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定义整型变量 </a:t>
            </a:r>
            <a:r>
              <a:rPr lang="en-US" altLang="zh-CN" dirty="0" err="1"/>
              <a:t>knife_length</a:t>
            </a:r>
            <a:r>
              <a:rPr lang="en-US" altLang="zh-CN" dirty="0"/>
              <a:t> </a:t>
            </a:r>
            <a:r>
              <a:rPr lang="zh-CN" altLang="en-US" dirty="0"/>
              <a:t>表示刀的长度，单位：厘米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首先检查是否有车票，如果有，才允许进行 安检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安检时，需要检查刀的长度，判断是否超过 </a:t>
            </a:r>
            <a:r>
              <a:rPr lang="en-US" altLang="zh-CN" dirty="0"/>
              <a:t>20 </a:t>
            </a:r>
            <a:r>
              <a:rPr lang="zh-CN" altLang="en-US" dirty="0"/>
              <a:t>厘米</a:t>
            </a:r>
          </a:p>
          <a:p>
            <a:pPr lvl="1"/>
            <a:r>
              <a:rPr lang="zh-CN" altLang="en-US" dirty="0"/>
              <a:t>如果超过 </a:t>
            </a:r>
            <a:r>
              <a:rPr lang="en-US" altLang="zh-CN" dirty="0"/>
              <a:t>20 </a:t>
            </a:r>
            <a:r>
              <a:rPr lang="zh-CN" altLang="en-US" dirty="0"/>
              <a:t>厘米，提示刀的长度，不允许上车</a:t>
            </a:r>
          </a:p>
          <a:p>
            <a:pPr lvl="1"/>
            <a:r>
              <a:rPr lang="zh-CN" altLang="en-US" dirty="0"/>
              <a:t>如果不超过 </a:t>
            </a:r>
            <a:r>
              <a:rPr lang="en-US" altLang="zh-CN" dirty="0"/>
              <a:t>20 </a:t>
            </a:r>
            <a:r>
              <a:rPr lang="zh-CN" altLang="en-US" dirty="0"/>
              <a:t>厘米，安检通过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如果没有车票，不允许进门</a:t>
            </a:r>
          </a:p>
        </p:txBody>
      </p:sp>
    </p:spTree>
    <p:extLst>
      <p:ext uri="{BB962C8B-B14F-4D97-AF65-F5344CB8AC3E}">
        <p14:creationId xmlns:p14="http://schemas.microsoft.com/office/powerpoint/2010/main" val="314737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流控制与判断语句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</a:t>
            </a:r>
            <a:r>
              <a:rPr lang="zh-CN" altLang="en-US" b="1"/>
              <a:t>信息管理</a:t>
            </a:r>
            <a:r>
              <a:rPr lang="zh-CN" altLang="en-US" b="1" dirty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827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>
            <a:extLst>
              <a:ext uri="{FF2B5EF4-FFF2-40B4-BE49-F238E27FC236}">
                <a16:creationId xmlns:a16="http://schemas.microsoft.com/office/drawing/2014/main" id="{C58EF12B-67FF-4A6D-90F0-B6EBE6F8C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444" y="2955925"/>
            <a:ext cx="696640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程序的格式框架</a:t>
            </a:r>
          </a:p>
        </p:txBody>
      </p:sp>
    </p:spTree>
    <p:extLst>
      <p:ext uri="{BB962C8B-B14F-4D97-AF65-F5344CB8AC3E}">
        <p14:creationId xmlns:p14="http://schemas.microsoft.com/office/powerpoint/2010/main" val="354482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71B62443-9403-489C-A676-7AF340231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765176"/>
            <a:ext cx="284404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冒号和缩进</a:t>
            </a:r>
          </a:p>
        </p:txBody>
      </p:sp>
      <p:sp>
        <p:nvSpPr>
          <p:cNvPr id="10244" name="TextBox 2">
            <a:extLst>
              <a:ext uri="{FF2B5EF4-FFF2-40B4-BE49-F238E27FC236}">
                <a16:creationId xmlns:a16="http://schemas.microsoft.com/office/drawing/2014/main" id="{A67C1977-9453-48B5-905E-2671D723C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782763"/>
            <a:ext cx="80645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语言采用严格的“缩进”来表明程序的格式框架。缩进指每一行代码开始前的空白区域，用来表示代码之间的</a:t>
            </a:r>
            <a:r>
              <a:rPr lang="zh-CN" altLang="zh-CN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包含和层次关系</a:t>
            </a:r>
            <a:r>
              <a:rPr lang="zh-CN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。 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 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个缩进 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= 4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个空格</a:t>
            </a:r>
            <a:endParaRPr lang="en-US" altLang="zh-CN" dirty="0"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缩进是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语言中表明程序框架的</a:t>
            </a:r>
            <a:r>
              <a:rPr lang="zh-CN" alt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唯一手段</a:t>
            </a:r>
          </a:p>
        </p:txBody>
      </p:sp>
    </p:spTree>
    <p:extLst>
      <p:ext uri="{BB962C8B-B14F-4D97-AF65-F5344CB8AC3E}">
        <p14:creationId xmlns:p14="http://schemas.microsoft.com/office/powerpoint/2010/main" val="790228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5C09BCB2-7A0A-4A9B-9CCF-6F4EC0A3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765176"/>
            <a:ext cx="284404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冒号和缩进</a:t>
            </a:r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B7EF42DB-5CE2-471A-AB5B-32CDEEAFD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782763"/>
            <a:ext cx="80645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当表达分支、循环、函数、类等程序含义时，在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if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while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for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def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class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等保留字所在完整语句后通过英文冒号（</a:t>
            </a:r>
            <a:r>
              <a:rPr lang="en-US" altLang="zh-CN" dirty="0">
                <a:latin typeface="Palatino Linotype" panose="02040502050505030304" pitchFamily="18" charset="0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Palatino Linotype" panose="02040502050505030304" pitchFamily="18" charset="0"/>
                <a:ea typeface="楷体" panose="02010609060101010101" pitchFamily="49" charset="-122"/>
              </a:rPr>
              <a:t>）结尾并在之后进行缩进，表明后续代码与紧邻无缩进语句的所属关系。</a:t>
            </a:r>
          </a:p>
        </p:txBody>
      </p:sp>
    </p:spTree>
    <p:extLst>
      <p:ext uri="{BB962C8B-B14F-4D97-AF65-F5344CB8AC3E}">
        <p14:creationId xmlns:p14="http://schemas.microsoft.com/office/powerpoint/2010/main" val="2479488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33A77A3B-0233-480D-8795-F699023CF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765176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程序的格式框架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Box 2">
            <a:extLst>
              <a:ext uri="{FF2B5EF4-FFF2-40B4-BE49-F238E27FC236}">
                <a16:creationId xmlns:a16="http://schemas.microsoft.com/office/drawing/2014/main" id="{85F1D621-6360-49F8-B483-D0DDEF12B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1841500"/>
            <a:ext cx="8064500" cy="71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Tx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单层缩进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多层缩进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3" name="图片 4">
            <a:extLst>
              <a:ext uri="{FF2B5EF4-FFF2-40B4-BE49-F238E27FC236}">
                <a16:creationId xmlns:a16="http://schemas.microsoft.com/office/drawing/2014/main" id="{0A92E505-1F79-479F-9038-380D95524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6" y="2705100"/>
            <a:ext cx="258762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7">
            <a:extLst>
              <a:ext uri="{FF2B5EF4-FFF2-40B4-BE49-F238E27FC236}">
                <a16:creationId xmlns:a16="http://schemas.microsoft.com/office/drawing/2014/main" id="{08A5ED76-85BF-49DA-8420-D10A9E63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2705100"/>
            <a:ext cx="253047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57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ABDC7-346A-454C-9721-426818706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三元表达式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0BE83-09C0-4744-A26F-1EE63ED86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25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4943F-7051-4085-9E3A-24F7F571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53A4D-AD91-44FF-B6E3-22E8B439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三元表达式基本格式如下：</a:t>
            </a:r>
          </a:p>
          <a:p>
            <a:pPr marL="914400" lvl="2" indent="0">
              <a:buNone/>
            </a:pPr>
            <a:r>
              <a:rPr lang="zh-CN" altLang="en-US" sz="2800" dirty="0"/>
              <a:t>条件为真时的结果 </a:t>
            </a:r>
            <a:r>
              <a:rPr lang="en-US" altLang="zh-CN" sz="2800" dirty="0"/>
              <a:t>if </a:t>
            </a:r>
            <a:r>
              <a:rPr lang="zh-CN" altLang="en-US" sz="2800" dirty="0"/>
              <a:t>判段的条件 </a:t>
            </a:r>
            <a:r>
              <a:rPr lang="en-US" altLang="zh-CN" sz="2800" dirty="0"/>
              <a:t>else </a:t>
            </a:r>
            <a:r>
              <a:rPr lang="zh-CN" altLang="en-US" sz="2800" dirty="0"/>
              <a:t>条件为假时的结果 </a:t>
            </a:r>
            <a:endParaRPr lang="en-US" altLang="zh-CN" sz="2800" dirty="0"/>
          </a:p>
          <a:p>
            <a:r>
              <a:rPr lang="zh-CN" altLang="en-US" dirty="0"/>
              <a:t>样例：</a:t>
            </a:r>
          </a:p>
          <a:p>
            <a:pPr marL="914400" lvl="2" indent="0">
              <a:buNone/>
            </a:pPr>
            <a:r>
              <a:rPr lang="en-US" altLang="zh-CN" sz="2800" dirty="0"/>
              <a:t># </a:t>
            </a:r>
            <a:r>
              <a:rPr lang="zh-CN" altLang="en-US" sz="2800" dirty="0"/>
              <a:t>求变量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的最大值并赋值给</a:t>
            </a:r>
            <a:r>
              <a:rPr lang="en-US" altLang="zh-CN" sz="2800" dirty="0"/>
              <a:t>x</a:t>
            </a:r>
          </a:p>
          <a:p>
            <a:pPr marL="914400" lvl="2" indent="0">
              <a:buNone/>
            </a:pPr>
            <a:r>
              <a:rPr lang="en-US" altLang="zh-CN" sz="2800" dirty="0"/>
              <a:t>a=3; b=4</a:t>
            </a:r>
          </a:p>
          <a:p>
            <a:pPr marL="914400" lvl="2" indent="0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x = a if a&gt;b else b</a:t>
            </a:r>
          </a:p>
          <a:p>
            <a:pPr marL="914400" lvl="2" indent="0">
              <a:buNone/>
            </a:pPr>
            <a:r>
              <a:rPr lang="en-US" altLang="zh-CN" sz="2800" dirty="0"/>
              <a:t>print(x)</a:t>
            </a:r>
          </a:p>
          <a:p>
            <a:r>
              <a:rPr lang="zh-CN" altLang="en-US"/>
              <a:t>课堂作业</a:t>
            </a:r>
            <a:r>
              <a:rPr lang="zh-CN" altLang="en-US" dirty="0"/>
              <a:t>：</a:t>
            </a:r>
          </a:p>
          <a:p>
            <a:pPr marL="914400" lvl="2" indent="0">
              <a:buNone/>
            </a:pPr>
            <a:r>
              <a:rPr lang="en-US" altLang="zh-CN" sz="2800" dirty="0"/>
              <a:t>1). </a:t>
            </a:r>
            <a:r>
              <a:rPr lang="zh-CN" altLang="en-US" sz="2800" dirty="0"/>
              <a:t>求变量</a:t>
            </a:r>
            <a:r>
              <a:rPr lang="en-US" altLang="zh-CN" sz="2800" dirty="0"/>
              <a:t>x</a:t>
            </a:r>
            <a:r>
              <a:rPr lang="zh-CN" altLang="en-US" sz="2800" dirty="0"/>
              <a:t>的符号</a:t>
            </a:r>
            <a:r>
              <a:rPr lang="en-US" altLang="zh-CN" sz="2800" dirty="0"/>
              <a:t>sign</a:t>
            </a:r>
          </a:p>
          <a:p>
            <a:pPr marL="914400" lvl="2" indent="0">
              <a:buNone/>
            </a:pPr>
            <a:r>
              <a:rPr lang="en-US" altLang="zh-CN" sz="2800" dirty="0"/>
              <a:t>2). </a:t>
            </a:r>
            <a:r>
              <a:rPr lang="zh-CN" altLang="en-US" sz="2800" dirty="0"/>
              <a:t>根据成绩给出优秀、及格和不及格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065782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E5744-BCD9-4F94-8149-1D475ECE7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石头剪刀布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8CC38E-8E33-4553-BF23-8957D3D64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63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AB09E-AA63-418F-B2DC-C7E8A078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石头剪刀布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92F30-4BA8-4A5B-B38D-EF840B2F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目标</a:t>
            </a:r>
            <a:endParaRPr lang="zh-CN" altLang="en-US" dirty="0"/>
          </a:p>
          <a:p>
            <a:pPr lvl="1"/>
            <a:r>
              <a:rPr lang="zh-CN" altLang="en-US" dirty="0"/>
              <a:t>强化 </a:t>
            </a:r>
            <a:r>
              <a:rPr lang="zh-CN" altLang="en-US" b="1" dirty="0"/>
              <a:t>多个条件</a:t>
            </a:r>
            <a:r>
              <a:rPr lang="zh-CN" altLang="en-US" dirty="0"/>
              <a:t> 的 </a:t>
            </a:r>
            <a:r>
              <a:rPr lang="zh-CN" altLang="en-US" b="1" dirty="0"/>
              <a:t>逻辑运算</a:t>
            </a:r>
            <a:endParaRPr lang="zh-CN" altLang="en-US" dirty="0"/>
          </a:p>
          <a:p>
            <a:pPr lvl="1"/>
            <a:r>
              <a:rPr lang="zh-CN" altLang="en-US" dirty="0"/>
              <a:t>体会 </a:t>
            </a:r>
            <a:r>
              <a:rPr lang="en-US" altLang="zh-CN" dirty="0"/>
              <a:t>import </a:t>
            </a:r>
            <a:r>
              <a:rPr lang="zh-CN" altLang="en-US" dirty="0"/>
              <a:t>导入模块（“工具包”）的使用</a:t>
            </a:r>
          </a:p>
          <a:p>
            <a:r>
              <a:rPr lang="zh-CN" altLang="en-US" b="1" dirty="0"/>
              <a:t>需求</a:t>
            </a:r>
            <a:endParaRPr lang="zh-CN" altLang="en-US" dirty="0"/>
          </a:p>
          <a:p>
            <a:pPr lvl="1"/>
            <a:r>
              <a:rPr lang="zh-CN" altLang="en-US" dirty="0"/>
              <a:t>从控制台输入要出的拳 </a:t>
            </a:r>
            <a:r>
              <a:rPr lang="en-US" altLang="zh-CN" dirty="0"/>
              <a:t>—— </a:t>
            </a:r>
            <a:r>
              <a:rPr lang="zh-CN" altLang="en-US" dirty="0"/>
              <a:t>石头（</a:t>
            </a:r>
            <a:r>
              <a:rPr lang="en-US" altLang="zh-CN" dirty="0"/>
              <a:t>1</a:t>
            </a:r>
            <a:r>
              <a:rPr lang="zh-CN" altLang="en-US" dirty="0"/>
              <a:t>）／剪刀（</a:t>
            </a:r>
            <a:r>
              <a:rPr lang="en-US" altLang="zh-CN" dirty="0"/>
              <a:t>2</a:t>
            </a:r>
            <a:r>
              <a:rPr lang="zh-CN" altLang="en-US" dirty="0"/>
              <a:t>）／布（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电脑 </a:t>
            </a:r>
            <a:r>
              <a:rPr lang="zh-CN" altLang="en-US" b="1" dirty="0"/>
              <a:t>随机</a:t>
            </a:r>
            <a:r>
              <a:rPr lang="zh-CN" altLang="en-US" dirty="0"/>
              <a:t> 出拳 </a:t>
            </a:r>
            <a:r>
              <a:rPr lang="en-US" altLang="zh-CN" dirty="0"/>
              <a:t>—— </a:t>
            </a:r>
            <a:r>
              <a:rPr lang="zh-CN" altLang="en-US" dirty="0"/>
              <a:t>先假定电脑只会出石头，完成整体代码功能</a:t>
            </a:r>
          </a:p>
          <a:p>
            <a:pPr lvl="1"/>
            <a:r>
              <a:rPr lang="zh-CN" altLang="en-US" dirty="0"/>
              <a:t>比较胜负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2752425-BF22-46A4-8B04-B810C8BCA06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081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09A6F-217F-4433-87CE-F6FC79A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综合应用 </a:t>
            </a:r>
            <a:r>
              <a:rPr lang="en-US" altLang="zh-CN" b="1" dirty="0"/>
              <a:t>—— </a:t>
            </a:r>
            <a:r>
              <a:rPr lang="zh-CN" altLang="en-US" b="1" dirty="0"/>
              <a:t>石头剪刀布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48649-BF18-45FE-9A60-521B4A6F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电脑 </a:t>
            </a:r>
            <a:r>
              <a:rPr lang="zh-CN" altLang="en-US" b="1" dirty="0"/>
              <a:t>随机</a:t>
            </a:r>
            <a:r>
              <a:rPr lang="zh-CN" altLang="en-US" dirty="0"/>
              <a:t> 出拳</a:t>
            </a:r>
            <a:r>
              <a:rPr lang="en-US" altLang="zh-CN" dirty="0"/>
              <a:t>(</a:t>
            </a:r>
            <a:r>
              <a:rPr lang="zh-CN" altLang="en-US" dirty="0"/>
              <a:t>改进程序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随机数的处理</a:t>
            </a:r>
            <a:endParaRPr lang="en-US" altLang="zh-CN" b="1" dirty="0"/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中，要使用随机数，首先需要导入 随机数 的 模块 </a:t>
            </a:r>
            <a:r>
              <a:rPr lang="en-US" altLang="zh-CN" dirty="0"/>
              <a:t>—— “</a:t>
            </a:r>
            <a:r>
              <a:rPr lang="zh-CN" altLang="en-US" dirty="0"/>
              <a:t>工具包”</a:t>
            </a:r>
          </a:p>
          <a:p>
            <a:pPr marL="457200" lvl="1" indent="0">
              <a:buNone/>
            </a:pPr>
            <a:r>
              <a:rPr lang="en-US" altLang="zh-CN" dirty="0"/>
              <a:t>import random</a:t>
            </a:r>
          </a:p>
          <a:p>
            <a:r>
              <a:rPr lang="zh-CN" altLang="en-US" dirty="0"/>
              <a:t>导入模块后，可以直接在 模块名称 后面敲一个 </a:t>
            </a:r>
            <a:r>
              <a:rPr lang="en-US" altLang="zh-CN" dirty="0"/>
              <a:t>. </a:t>
            </a:r>
            <a:r>
              <a:rPr lang="zh-CN" altLang="en-US" dirty="0"/>
              <a:t>然后按 </a:t>
            </a:r>
            <a:r>
              <a:rPr lang="en-US" altLang="zh-CN" dirty="0"/>
              <a:t>Tab </a:t>
            </a:r>
            <a:r>
              <a:rPr lang="zh-CN" altLang="en-US" dirty="0"/>
              <a:t>键，会提示该模块中包含的所有函数</a:t>
            </a:r>
          </a:p>
          <a:p>
            <a:r>
              <a:rPr lang="en-US" altLang="zh-CN" dirty="0" err="1"/>
              <a:t>random.randint</a:t>
            </a:r>
            <a:r>
              <a:rPr lang="en-US" altLang="zh-CN" dirty="0"/>
              <a:t>(a, b) </a:t>
            </a:r>
            <a:r>
              <a:rPr lang="zh-CN" altLang="en-US" dirty="0"/>
              <a:t>，返回 </a:t>
            </a:r>
            <a:r>
              <a:rPr lang="en-US" altLang="zh-CN" dirty="0"/>
              <a:t>[a, b] </a:t>
            </a:r>
            <a:r>
              <a:rPr lang="zh-CN" altLang="en-US" dirty="0"/>
              <a:t>之间的整数，包含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例如：</a:t>
            </a:r>
          </a:p>
          <a:p>
            <a:pPr marL="457200" lvl="1" indent="0">
              <a:buNone/>
            </a:pPr>
            <a:r>
              <a:rPr lang="en-US" altLang="zh-CN" dirty="0" err="1"/>
              <a:t>random.randint</a:t>
            </a:r>
            <a:r>
              <a:rPr lang="en-US" altLang="zh-CN" dirty="0"/>
              <a:t>(12, 20)  # </a:t>
            </a:r>
            <a:r>
              <a:rPr lang="zh-CN" altLang="en-US" dirty="0"/>
              <a:t>生成的随机数</a:t>
            </a:r>
            <a:r>
              <a:rPr lang="en-US" altLang="zh-CN" dirty="0"/>
              <a:t>n: 12 &lt;= n &lt;= 20   </a:t>
            </a:r>
          </a:p>
          <a:p>
            <a:pPr marL="457200" lvl="1" indent="0">
              <a:buNone/>
            </a:pPr>
            <a:r>
              <a:rPr lang="en-US" altLang="zh-CN" dirty="0" err="1"/>
              <a:t>random.randint</a:t>
            </a:r>
            <a:r>
              <a:rPr lang="en-US" altLang="zh-CN" dirty="0"/>
              <a:t>(20, 20)  # </a:t>
            </a:r>
            <a:r>
              <a:rPr lang="zh-CN" altLang="en-US" dirty="0"/>
              <a:t>结果永远是 </a:t>
            </a:r>
            <a:r>
              <a:rPr lang="en-US" altLang="zh-CN" dirty="0"/>
              <a:t>20   </a:t>
            </a:r>
          </a:p>
          <a:p>
            <a:pPr marL="457200" lvl="1" indent="0">
              <a:buNone/>
            </a:pPr>
            <a:r>
              <a:rPr lang="en-US" altLang="zh-CN" dirty="0" err="1"/>
              <a:t>random.randint</a:t>
            </a:r>
            <a:r>
              <a:rPr lang="en-US" altLang="zh-CN" dirty="0"/>
              <a:t>(20, 10)  # </a:t>
            </a:r>
            <a:r>
              <a:rPr lang="zh-CN" altLang="en-US" dirty="0"/>
              <a:t>该语句是错误的，下限必须小于上限</a:t>
            </a:r>
          </a:p>
        </p:txBody>
      </p:sp>
    </p:spTree>
    <p:extLst>
      <p:ext uri="{BB962C8B-B14F-4D97-AF65-F5344CB8AC3E}">
        <p14:creationId xmlns:p14="http://schemas.microsoft.com/office/powerpoint/2010/main" val="2370443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D6D3-17AA-45CE-A0F6-96AB6F5C0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r>
              <a:rPr lang="en-US" altLang="zh-CN" dirty="0"/>
              <a:t>(</a:t>
            </a:r>
            <a:r>
              <a:rPr lang="zh-CN" altLang="en-US" dirty="0"/>
              <a:t>复习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C08A8-B654-46D3-B2A3-749A4C17A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9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11B5-59D4-41F9-BE39-890E06B1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 </a:t>
            </a:r>
            <a:r>
              <a:rPr lang="zh-CN" altLang="en-US" b="1" dirty="0"/>
              <a:t>流控制与判断语句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C0A9E-8641-4CA1-926A-8715A66B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流控制概述</a:t>
            </a:r>
            <a:endParaRPr lang="en-US" altLang="zh-CN" dirty="0"/>
          </a:p>
          <a:p>
            <a:pPr lvl="1"/>
            <a:r>
              <a:rPr lang="en-US" altLang="zh-CN" dirty="0"/>
              <a:t>(2) if </a:t>
            </a:r>
            <a:r>
              <a:rPr lang="zh-CN" altLang="en-US" dirty="0"/>
              <a:t>语句</a:t>
            </a:r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逻辑运算</a:t>
            </a:r>
          </a:p>
          <a:p>
            <a:pPr lvl="1"/>
            <a:r>
              <a:rPr lang="en-US" altLang="zh-CN" dirty="0"/>
              <a:t>(4) </a:t>
            </a:r>
            <a:r>
              <a:rPr lang="en-US" altLang="zh-CN" dirty="0" err="1"/>
              <a:t>elif</a:t>
            </a:r>
            <a:r>
              <a:rPr lang="zh-CN" altLang="en-US" dirty="0"/>
              <a:t>与</a:t>
            </a:r>
            <a:r>
              <a:rPr lang="en-US" altLang="zh-CN" dirty="0"/>
              <a:t>if</a:t>
            </a:r>
            <a:r>
              <a:rPr lang="zh-CN" altLang="en-US" dirty="0"/>
              <a:t>嵌套</a:t>
            </a:r>
          </a:p>
          <a:p>
            <a:pPr lvl="1"/>
            <a:r>
              <a:rPr lang="en-US" altLang="zh-CN" dirty="0"/>
              <a:t>(5) </a:t>
            </a:r>
            <a:r>
              <a:rPr lang="zh-CN" altLang="en-US" dirty="0"/>
              <a:t>程序的格式框架</a:t>
            </a:r>
          </a:p>
          <a:p>
            <a:pPr lvl="1"/>
            <a:r>
              <a:rPr lang="en-US" altLang="zh-CN" dirty="0"/>
              <a:t>(6) </a:t>
            </a:r>
            <a:r>
              <a:rPr lang="zh-CN" altLang="en-US" dirty="0"/>
              <a:t>三元表达式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893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71E06-FFC2-41C1-91B7-1520769E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65C15-A2F1-4E62-B45B-7B110A14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dirty="0"/>
              <a:t>目标</a:t>
            </a:r>
          </a:p>
          <a:p>
            <a:pPr lvl="1"/>
            <a:r>
              <a:rPr lang="zh-CN" altLang="en-US" sz="3200" dirty="0"/>
              <a:t>算数运算符</a:t>
            </a:r>
          </a:p>
          <a:p>
            <a:pPr lvl="1"/>
            <a:r>
              <a:rPr lang="zh-CN" altLang="en-US" sz="3200" dirty="0"/>
              <a:t>比较（关系）运算符</a:t>
            </a:r>
          </a:p>
          <a:p>
            <a:pPr lvl="1"/>
            <a:r>
              <a:rPr lang="zh-CN" altLang="en-US" sz="3200" dirty="0"/>
              <a:t>逻辑运算符</a:t>
            </a:r>
          </a:p>
          <a:p>
            <a:pPr lvl="1"/>
            <a:r>
              <a:rPr lang="zh-CN" altLang="en-US" sz="3200" dirty="0"/>
              <a:t>赋值运算符</a:t>
            </a:r>
          </a:p>
          <a:p>
            <a:pPr lvl="1"/>
            <a:r>
              <a:rPr lang="zh-CN" altLang="en-US" sz="3200" dirty="0"/>
              <a:t>运算符的优先级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6F413EC-E5FD-4BA3-B46E-61F5BDCE60A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345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A4AE-36E1-4A95-BDD3-8F7E7ACE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算数运算符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B6C88-AECF-4AFB-B926-D5034A5A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完成基本的算术运算使用的符号，</a:t>
            </a:r>
            <a:endParaRPr lang="en-US" altLang="zh-CN" dirty="0"/>
          </a:p>
          <a:p>
            <a:r>
              <a:rPr lang="zh-CN" altLang="en-US" dirty="0"/>
              <a:t>用来处理四则运算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 * 运算符还可以用于字符串，计算结果就是字符串重复指定次数的结果</a:t>
            </a:r>
          </a:p>
          <a:p>
            <a:pPr lvl="1"/>
            <a:r>
              <a:rPr lang="en-US" altLang="zh-CN" dirty="0"/>
              <a:t>In [1]: "-" </a:t>
            </a:r>
            <a:r>
              <a:rPr lang="en-US" altLang="zh-CN" b="1" dirty="0"/>
              <a:t>*</a:t>
            </a:r>
            <a:r>
              <a:rPr lang="en-US" altLang="zh-CN" dirty="0"/>
              <a:t> 50 </a:t>
            </a:r>
          </a:p>
          <a:p>
            <a:pPr lvl="1"/>
            <a:r>
              <a:rPr lang="en-US" altLang="zh-CN" dirty="0"/>
              <a:t>Out[1]: '----------------------------------------' 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81C664-8B9F-42F1-B540-352BD463E7A8}"/>
              </a:ext>
            </a:extLst>
          </p:cNvPr>
          <p:cNvGraphicFramePr>
            <a:graphicFrameLocks noGrp="1"/>
          </p:cNvGraphicFramePr>
          <p:nvPr/>
        </p:nvGraphicFramePr>
        <p:xfrm>
          <a:off x="5873663" y="1516421"/>
          <a:ext cx="5257800" cy="3200400"/>
        </p:xfrm>
        <a:graphic>
          <a:graphicData uri="http://schemas.openxmlformats.org/drawingml/2006/table">
            <a:tbl>
              <a:tblPr/>
              <a:tblGrid>
                <a:gridCol w="940496">
                  <a:extLst>
                    <a:ext uri="{9D8B030D-6E8A-4147-A177-3AD203B41FA5}">
                      <a16:colId xmlns:a16="http://schemas.microsoft.com/office/drawing/2014/main" val="2987988912"/>
                    </a:ext>
                  </a:extLst>
                </a:gridCol>
                <a:gridCol w="1202499">
                  <a:extLst>
                    <a:ext uri="{9D8B030D-6E8A-4147-A177-3AD203B41FA5}">
                      <a16:colId xmlns:a16="http://schemas.microsoft.com/office/drawing/2014/main" val="1503552710"/>
                    </a:ext>
                  </a:extLst>
                </a:gridCol>
                <a:gridCol w="3114805">
                  <a:extLst>
                    <a:ext uri="{9D8B030D-6E8A-4147-A177-3AD203B41FA5}">
                      <a16:colId xmlns:a16="http://schemas.microsoft.com/office/drawing/2014/main" val="3133001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描述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实例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16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dirty="0">
                          <a:effectLst/>
                        </a:rPr>
                        <a:t>+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加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10 + 20 = 30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2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10 - 20 = -10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83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乘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10 * 20 = 200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6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/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除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dirty="0">
                          <a:effectLst/>
                        </a:rPr>
                        <a:t>10 / 20 = 0.5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35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//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取整除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dirty="0">
                          <a:effectLst/>
                        </a:rPr>
                        <a:t>返回除法的整数部分（商） </a:t>
                      </a:r>
                      <a:r>
                        <a:rPr lang="en-US" altLang="zh-CN" dirty="0">
                          <a:effectLst/>
                        </a:rPr>
                        <a:t>9 // 2 </a:t>
                      </a:r>
                      <a:r>
                        <a:rPr lang="zh-CN" altLang="en-US" dirty="0">
                          <a:effectLst/>
                        </a:rPr>
                        <a:t>输出结果 </a:t>
                      </a:r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77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取余数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dirty="0">
                          <a:effectLst/>
                        </a:rPr>
                        <a:t>返回除法的余数 </a:t>
                      </a:r>
                      <a:r>
                        <a:rPr lang="en-US" altLang="zh-CN" dirty="0">
                          <a:effectLst/>
                        </a:rPr>
                        <a:t>9 % 2 = 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81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幂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dirty="0">
                          <a:effectLst/>
                        </a:rPr>
                        <a:t>又称次方、乘方，</a:t>
                      </a:r>
                      <a:r>
                        <a:rPr lang="en-US" altLang="zh-CN" dirty="0">
                          <a:effectLst/>
                        </a:rPr>
                        <a:t>2 ** 3 = 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10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62502-E30B-462A-9FB3-65316354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比较（关系）运算符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E63A3B7-A935-4BC3-8761-EB2CE76297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66173"/>
          <a:ext cx="10620505" cy="2773680"/>
        </p:xfrm>
        <a:graphic>
          <a:graphicData uri="http://schemas.openxmlformats.org/drawingml/2006/table">
            <a:tbl>
              <a:tblPr/>
              <a:tblGrid>
                <a:gridCol w="1063736">
                  <a:extLst>
                    <a:ext uri="{9D8B030D-6E8A-4147-A177-3AD203B41FA5}">
                      <a16:colId xmlns:a16="http://schemas.microsoft.com/office/drawing/2014/main" val="1364957549"/>
                    </a:ext>
                  </a:extLst>
                </a:gridCol>
                <a:gridCol w="9556769">
                  <a:extLst>
                    <a:ext uri="{9D8B030D-6E8A-4147-A177-3AD203B41FA5}">
                      <a16:colId xmlns:a16="http://schemas.microsoft.com/office/drawing/2014/main" val="3267737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dirty="0">
                          <a:effectLst/>
                        </a:rPr>
                        <a:t>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dirty="0">
                          <a:effectLst/>
                        </a:rPr>
                        <a:t>描述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60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==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检查两个操作数的值是否 </a:t>
                      </a:r>
                      <a:r>
                        <a:rPr lang="zh-CN" altLang="en-US" sz="2000" b="1" dirty="0">
                          <a:effectLst/>
                        </a:rPr>
                        <a:t>相等</a:t>
                      </a:r>
                      <a:r>
                        <a:rPr lang="zh-CN" altLang="en-US" sz="2000" dirty="0">
                          <a:effectLst/>
                        </a:rPr>
                        <a:t>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935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!=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检查两个操作数的值是否 </a:t>
                      </a:r>
                      <a:r>
                        <a:rPr lang="zh-CN" altLang="en-US" sz="2000" b="1" dirty="0">
                          <a:effectLst/>
                        </a:rPr>
                        <a:t>不相等</a:t>
                      </a:r>
                      <a:r>
                        <a:rPr lang="zh-CN" altLang="en-US" sz="2000" dirty="0">
                          <a:effectLst/>
                        </a:rPr>
                        <a:t>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75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检查左操作数的值是否 </a:t>
                      </a:r>
                      <a:r>
                        <a:rPr lang="zh-CN" altLang="en-US" sz="2000" b="1" dirty="0">
                          <a:effectLst/>
                        </a:rPr>
                        <a:t>大于</a:t>
                      </a:r>
                      <a:r>
                        <a:rPr lang="zh-CN" altLang="en-US" sz="2000" dirty="0">
                          <a:effectLst/>
                        </a:rPr>
                        <a:t> 右操作数的值，如果是，则条件成立，返回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214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&lt;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检查左操作数的值是否 </a:t>
                      </a:r>
                      <a:r>
                        <a:rPr lang="zh-CN" altLang="en-US" sz="2000" b="1" dirty="0">
                          <a:effectLst/>
                        </a:rPr>
                        <a:t>小于</a:t>
                      </a:r>
                      <a:r>
                        <a:rPr lang="zh-CN" altLang="en-US" sz="2000" dirty="0">
                          <a:effectLst/>
                        </a:rPr>
                        <a:t> 右操作数的值，如果是，则条件成立，返回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80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&gt;=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检查左操作数的值是否 </a:t>
                      </a:r>
                      <a:r>
                        <a:rPr lang="zh-CN" altLang="en-US" sz="2000" b="1" dirty="0">
                          <a:effectLst/>
                        </a:rPr>
                        <a:t>大于或等于</a:t>
                      </a:r>
                      <a:r>
                        <a:rPr lang="zh-CN" altLang="en-US" sz="2000" dirty="0">
                          <a:effectLst/>
                        </a:rPr>
                        <a:t> 右操作数的值，如果是，则条件成立，返回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108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dirty="0">
                          <a:effectLst/>
                        </a:rPr>
                        <a:t>&lt;=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dirty="0">
                          <a:effectLst/>
                        </a:rPr>
                        <a:t>检查左操作数的值是否 </a:t>
                      </a:r>
                      <a:r>
                        <a:rPr lang="zh-CN" altLang="en-US" sz="2000" b="1" dirty="0">
                          <a:effectLst/>
                        </a:rPr>
                        <a:t>小于或等于</a:t>
                      </a:r>
                      <a:r>
                        <a:rPr lang="zh-CN" altLang="en-US" sz="2000" dirty="0">
                          <a:effectLst/>
                        </a:rPr>
                        <a:t> 右操作数的值，如果是，则条件成立，返回 </a:t>
                      </a:r>
                      <a:r>
                        <a:rPr lang="en-US" altLang="zh-CN" sz="2000" dirty="0">
                          <a:effectLst/>
                        </a:rPr>
                        <a:t>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758415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C9EF8FD-90D7-4EC2-83B0-20E99FB27A8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041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A069-4EBD-465B-938C-97D2F5D9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逻辑运算符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83DD0F7-0B95-4BA1-A5C1-AFB839115D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2309654"/>
          <a:ext cx="10109549" cy="2926080"/>
        </p:xfrm>
        <a:graphic>
          <a:graphicData uri="http://schemas.openxmlformats.org/drawingml/2006/table">
            <a:tbl>
              <a:tblPr/>
              <a:tblGrid>
                <a:gridCol w="1048688">
                  <a:extLst>
                    <a:ext uri="{9D8B030D-6E8A-4147-A177-3AD203B41FA5}">
                      <a16:colId xmlns:a16="http://schemas.microsoft.com/office/drawing/2014/main" val="2808258364"/>
                    </a:ext>
                  </a:extLst>
                </a:gridCol>
                <a:gridCol w="1657979">
                  <a:extLst>
                    <a:ext uri="{9D8B030D-6E8A-4147-A177-3AD203B41FA5}">
                      <a16:colId xmlns:a16="http://schemas.microsoft.com/office/drawing/2014/main" val="312975242"/>
                    </a:ext>
                  </a:extLst>
                </a:gridCol>
                <a:gridCol w="7402882">
                  <a:extLst>
                    <a:ext uri="{9D8B030D-6E8A-4147-A177-3AD203B41FA5}">
                      <a16:colId xmlns:a16="http://schemas.microsoft.com/office/drawing/2014/main" val="3467559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</a:rPr>
                        <a:t>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</a:rPr>
                        <a:t>逻辑表达式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</a:rPr>
                        <a:t>描述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954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and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x and 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dirty="0">
                          <a:effectLst/>
                        </a:rPr>
                        <a:t>只有 </a:t>
                      </a:r>
                      <a:r>
                        <a:rPr lang="en-US" sz="2400" dirty="0">
                          <a:effectLst/>
                        </a:rPr>
                        <a:t>x </a:t>
                      </a:r>
                      <a:r>
                        <a:rPr lang="zh-CN" altLang="en-US" sz="2400" dirty="0">
                          <a:effectLst/>
                        </a:rPr>
                        <a:t>和 </a:t>
                      </a:r>
                      <a:r>
                        <a:rPr lang="en-US" sz="2400" dirty="0">
                          <a:effectLst/>
                        </a:rPr>
                        <a:t>y </a:t>
                      </a:r>
                      <a:r>
                        <a:rPr lang="zh-CN" altLang="en-US" sz="2400" dirty="0">
                          <a:effectLst/>
                        </a:rPr>
                        <a:t>的值都为 </a:t>
                      </a:r>
                      <a:r>
                        <a:rPr lang="en-US" sz="2400" dirty="0">
                          <a:effectLst/>
                        </a:rPr>
                        <a:t>True，</a:t>
                      </a:r>
                      <a:r>
                        <a:rPr lang="zh-CN" altLang="en-US" sz="2400" dirty="0">
                          <a:effectLst/>
                        </a:rPr>
                        <a:t>才会返回 </a:t>
                      </a:r>
                      <a:r>
                        <a:rPr lang="en-US" sz="2400" dirty="0">
                          <a:effectLst/>
                        </a:rPr>
                        <a:t>True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zh-CN" altLang="en-US" sz="2400" dirty="0">
                          <a:effectLst/>
                        </a:rPr>
                        <a:t>否则只要 </a:t>
                      </a:r>
                      <a:r>
                        <a:rPr lang="en-US" sz="2400" dirty="0">
                          <a:effectLst/>
                        </a:rPr>
                        <a:t>x </a:t>
                      </a:r>
                      <a:r>
                        <a:rPr lang="zh-CN" altLang="en-US" sz="2400" dirty="0">
                          <a:effectLst/>
                        </a:rPr>
                        <a:t>或者 </a:t>
                      </a:r>
                      <a:r>
                        <a:rPr lang="en-US" sz="2400" dirty="0">
                          <a:effectLst/>
                        </a:rPr>
                        <a:t>y </a:t>
                      </a:r>
                      <a:r>
                        <a:rPr lang="zh-CN" altLang="en-US" sz="2400" dirty="0">
                          <a:effectLst/>
                        </a:rPr>
                        <a:t>有一个值为 </a:t>
                      </a:r>
                      <a:r>
                        <a:rPr lang="en-US" sz="2400" dirty="0">
                          <a:effectLst/>
                        </a:rPr>
                        <a:t>False，</a:t>
                      </a:r>
                      <a:r>
                        <a:rPr lang="zh-CN" altLang="en-US" sz="2400" dirty="0">
                          <a:effectLst/>
                        </a:rPr>
                        <a:t>就返回 </a:t>
                      </a:r>
                      <a:r>
                        <a:rPr lang="en-US" sz="2400" dirty="0">
                          <a:effectLst/>
                        </a:rPr>
                        <a:t>False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7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or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x or 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dirty="0">
                          <a:effectLst/>
                        </a:rPr>
                        <a:t>只要 </a:t>
                      </a:r>
                      <a:r>
                        <a:rPr lang="en-US" sz="2400" dirty="0">
                          <a:effectLst/>
                        </a:rPr>
                        <a:t>x </a:t>
                      </a:r>
                      <a:r>
                        <a:rPr lang="zh-CN" altLang="en-US" sz="2400" dirty="0">
                          <a:effectLst/>
                        </a:rPr>
                        <a:t>或者 </a:t>
                      </a:r>
                      <a:r>
                        <a:rPr lang="en-US" sz="2400" dirty="0">
                          <a:effectLst/>
                        </a:rPr>
                        <a:t>y </a:t>
                      </a:r>
                      <a:r>
                        <a:rPr lang="zh-CN" altLang="en-US" sz="2400" dirty="0">
                          <a:effectLst/>
                        </a:rPr>
                        <a:t>有一个值为 </a:t>
                      </a:r>
                      <a:r>
                        <a:rPr lang="en-US" sz="2400" dirty="0">
                          <a:effectLst/>
                        </a:rPr>
                        <a:t>True，</a:t>
                      </a:r>
                      <a:r>
                        <a:rPr lang="zh-CN" altLang="en-US" sz="2400" dirty="0">
                          <a:effectLst/>
                        </a:rPr>
                        <a:t>就返回 </a:t>
                      </a:r>
                      <a:r>
                        <a:rPr lang="en-US" sz="2400" dirty="0">
                          <a:effectLst/>
                        </a:rPr>
                        <a:t>True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zh-CN" altLang="en-US" sz="2400" dirty="0">
                          <a:effectLst/>
                        </a:rPr>
                        <a:t>只有 </a:t>
                      </a:r>
                      <a:r>
                        <a:rPr lang="en-US" sz="2400" dirty="0">
                          <a:effectLst/>
                        </a:rPr>
                        <a:t>x </a:t>
                      </a:r>
                      <a:r>
                        <a:rPr lang="zh-CN" altLang="en-US" sz="2400" dirty="0">
                          <a:effectLst/>
                        </a:rPr>
                        <a:t>和 </a:t>
                      </a:r>
                      <a:r>
                        <a:rPr lang="en-US" sz="2400" dirty="0">
                          <a:effectLst/>
                        </a:rPr>
                        <a:t>y </a:t>
                      </a:r>
                      <a:r>
                        <a:rPr lang="zh-CN" altLang="en-US" sz="2400" dirty="0">
                          <a:effectLst/>
                        </a:rPr>
                        <a:t>的值都为 </a:t>
                      </a:r>
                      <a:r>
                        <a:rPr lang="en-US" sz="2400" dirty="0">
                          <a:effectLst/>
                        </a:rPr>
                        <a:t>False，</a:t>
                      </a:r>
                      <a:r>
                        <a:rPr lang="zh-CN" altLang="en-US" sz="2400" dirty="0">
                          <a:effectLst/>
                        </a:rPr>
                        <a:t>才会返回 </a:t>
                      </a:r>
                      <a:r>
                        <a:rPr lang="en-US" sz="2400" dirty="0">
                          <a:effectLst/>
                        </a:rPr>
                        <a:t>False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1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not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effectLst/>
                        </a:rPr>
                        <a:t>not 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dirty="0">
                          <a:effectLst/>
                        </a:rPr>
                        <a:t>如果 </a:t>
                      </a:r>
                      <a:r>
                        <a:rPr lang="en-US" sz="2400" dirty="0">
                          <a:effectLst/>
                        </a:rPr>
                        <a:t>x </a:t>
                      </a:r>
                      <a:r>
                        <a:rPr lang="zh-CN" altLang="en-US" sz="2400" dirty="0">
                          <a:effectLst/>
                        </a:rPr>
                        <a:t>为 </a:t>
                      </a:r>
                      <a:r>
                        <a:rPr lang="en-US" sz="2400" dirty="0">
                          <a:effectLst/>
                        </a:rPr>
                        <a:t>True，</a:t>
                      </a:r>
                      <a:r>
                        <a:rPr lang="zh-CN" altLang="en-US" sz="2400" dirty="0">
                          <a:effectLst/>
                        </a:rPr>
                        <a:t>返回 </a:t>
                      </a:r>
                      <a:r>
                        <a:rPr lang="en-US" sz="2400" dirty="0">
                          <a:effectLst/>
                        </a:rPr>
                        <a:t>False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zh-CN" altLang="en-US" sz="2400" dirty="0">
                          <a:effectLst/>
                        </a:rPr>
                        <a:t>如果 </a:t>
                      </a:r>
                      <a:r>
                        <a:rPr lang="en-US" sz="2400" dirty="0">
                          <a:effectLst/>
                        </a:rPr>
                        <a:t>x </a:t>
                      </a:r>
                      <a:r>
                        <a:rPr lang="zh-CN" altLang="en-US" sz="2400" dirty="0">
                          <a:effectLst/>
                        </a:rPr>
                        <a:t>为 </a:t>
                      </a:r>
                      <a:r>
                        <a:rPr lang="en-US" sz="2400" dirty="0">
                          <a:effectLst/>
                        </a:rPr>
                        <a:t>False，</a:t>
                      </a:r>
                      <a:r>
                        <a:rPr lang="zh-CN" altLang="en-US" sz="2400" dirty="0">
                          <a:effectLst/>
                        </a:rPr>
                        <a:t>返回 </a:t>
                      </a:r>
                      <a:r>
                        <a:rPr lang="en-US" sz="2400" dirty="0">
                          <a:effectLst/>
                        </a:rPr>
                        <a:t>True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318359"/>
                  </a:ext>
                </a:extLst>
              </a:tr>
            </a:tbl>
          </a:graphicData>
        </a:graphic>
      </p:graphicFrame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5D43E68-CD1C-4487-BCC5-BB36C7DB5D3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5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1A42-8638-4E0B-AE1C-94FE3BB3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赋值运算符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50903-DFE3-4925-B321-EB957DAA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36"/>
            <a:ext cx="10515600" cy="1648367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中，使用 </a:t>
            </a:r>
            <a:r>
              <a:rPr lang="en-US" altLang="zh-CN" dirty="0"/>
              <a:t>= </a:t>
            </a:r>
            <a:r>
              <a:rPr lang="zh-CN" altLang="en-US" dirty="0"/>
              <a:t>可以给变量赋值</a:t>
            </a:r>
          </a:p>
          <a:p>
            <a:r>
              <a:rPr lang="zh-CN" altLang="en-US" dirty="0"/>
              <a:t>还提供了与 </a:t>
            </a:r>
            <a:r>
              <a:rPr lang="zh-CN" altLang="en-US" b="1" dirty="0"/>
              <a:t>算术运算符</a:t>
            </a:r>
            <a:r>
              <a:rPr lang="zh-CN" altLang="en-US" dirty="0"/>
              <a:t> 对应的 </a:t>
            </a:r>
            <a:r>
              <a:rPr lang="zh-CN" altLang="en-US" b="1" dirty="0"/>
              <a:t>赋值运算符</a:t>
            </a:r>
            <a:endParaRPr lang="zh-CN" altLang="en-US" dirty="0"/>
          </a:p>
          <a:p>
            <a:r>
              <a:rPr lang="zh-CN" altLang="en-US" dirty="0"/>
              <a:t>注意：</a:t>
            </a:r>
            <a:r>
              <a:rPr lang="zh-CN" altLang="en-US" b="1" dirty="0"/>
              <a:t>赋值运算符中间不能使用空格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5965DC-9BDE-492E-BCD4-87DDC986E56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26715"/>
          <a:ext cx="7278665" cy="3566160"/>
        </p:xfrm>
        <a:graphic>
          <a:graphicData uri="http://schemas.openxmlformats.org/drawingml/2006/table">
            <a:tbl>
              <a:tblPr/>
              <a:tblGrid>
                <a:gridCol w="850406">
                  <a:extLst>
                    <a:ext uri="{9D8B030D-6E8A-4147-A177-3AD203B41FA5}">
                      <a16:colId xmlns:a16="http://schemas.microsoft.com/office/drawing/2014/main" val="3421225186"/>
                    </a:ext>
                  </a:extLst>
                </a:gridCol>
                <a:gridCol w="2294671">
                  <a:extLst>
                    <a:ext uri="{9D8B030D-6E8A-4147-A177-3AD203B41FA5}">
                      <a16:colId xmlns:a16="http://schemas.microsoft.com/office/drawing/2014/main" val="1409154838"/>
                    </a:ext>
                  </a:extLst>
                </a:gridCol>
                <a:gridCol w="4133588">
                  <a:extLst>
                    <a:ext uri="{9D8B030D-6E8A-4147-A177-3AD203B41FA5}">
                      <a16:colId xmlns:a16="http://schemas.microsoft.com/office/drawing/2014/main" val="4182390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描述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实例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11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简单的赋值运算符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 = a + b </a:t>
                      </a:r>
                      <a:r>
                        <a:rPr lang="zh-CN" altLang="en-US" dirty="0">
                          <a:effectLst/>
                        </a:rPr>
                        <a:t>将 </a:t>
                      </a:r>
                      <a:r>
                        <a:rPr lang="en-US" dirty="0">
                          <a:effectLst/>
                        </a:rPr>
                        <a:t>a + b </a:t>
                      </a:r>
                      <a:r>
                        <a:rPr lang="zh-CN" altLang="en-US" dirty="0">
                          <a:effectLst/>
                        </a:rPr>
                        <a:t>的运算结果赋值为 </a:t>
                      </a:r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807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+=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加法赋值运算符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+= a 等效于 c = c +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7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-=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减法赋值运算符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-= a 等效于 c = c -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2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</a:t>
                      </a:r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乘法赋值运算符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*= a 等效于 c = c *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1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/=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除法赋值运算符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/= a 等效于 c = c /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05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//=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取整除赋值运算符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//= a 等效于 c = c //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06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%=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取 </a:t>
                      </a:r>
                      <a:r>
                        <a:rPr lang="zh-CN" altLang="en-US" b="1">
                          <a:effectLst/>
                        </a:rPr>
                        <a:t>模</a:t>
                      </a:r>
                      <a:r>
                        <a:rPr lang="zh-CN" altLang="en-US">
                          <a:effectLst/>
                        </a:rPr>
                        <a:t> 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余数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r>
                        <a:rPr lang="zh-CN" altLang="en-US">
                          <a:effectLst/>
                        </a:rPr>
                        <a:t>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%= a 等效于 c = c %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6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**</a:t>
                      </a:r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幂赋值运算符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**</a:t>
                      </a:r>
                      <a:r>
                        <a:rPr lang="pt-BR" i="1" dirty="0">
                          <a:effectLst/>
                        </a:rPr>
                        <a:t>= a 等效于 c = c **</a:t>
                      </a:r>
                      <a:r>
                        <a:rPr lang="pt-BR" dirty="0">
                          <a:effectLst/>
                        </a:rPr>
                        <a:t>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676274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77DAD-920B-442F-A405-136C34D72CF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889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96D9-0291-4F72-AA56-893B9AED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运算符的优先级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3E904-BD37-4076-8E29-D113EC83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4"/>
            <a:ext cx="10515600" cy="4351338"/>
          </a:xfrm>
        </p:spPr>
        <p:txBody>
          <a:bodyPr/>
          <a:lstStyle/>
          <a:p>
            <a:r>
              <a:rPr lang="zh-CN" altLang="en-US" dirty="0"/>
              <a:t>以下表格的算数优先级由高到最低顺序排列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D261B38-0880-43A0-A11F-C996A8435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39667"/>
              </p:ext>
            </p:extLst>
          </p:nvPr>
        </p:nvGraphicFramePr>
        <p:xfrm>
          <a:off x="1405099" y="2055364"/>
          <a:ext cx="8794315" cy="4145280"/>
        </p:xfrm>
        <a:graphic>
          <a:graphicData uri="http://schemas.openxmlformats.org/drawingml/2006/table">
            <a:tbl>
              <a:tblPr/>
              <a:tblGrid>
                <a:gridCol w="3946743">
                  <a:extLst>
                    <a:ext uri="{9D8B030D-6E8A-4147-A177-3AD203B41FA5}">
                      <a16:colId xmlns:a16="http://schemas.microsoft.com/office/drawing/2014/main" val="1936395168"/>
                    </a:ext>
                  </a:extLst>
                </a:gridCol>
                <a:gridCol w="4847572">
                  <a:extLst>
                    <a:ext uri="{9D8B030D-6E8A-4147-A177-3AD203B41FA5}">
                      <a16:colId xmlns:a16="http://schemas.microsoft.com/office/drawing/2014/main" val="3655121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dirty="0">
                          <a:effectLst/>
                        </a:rPr>
                        <a:t>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dirty="0">
                          <a:effectLst/>
                        </a:rPr>
                        <a:t>描述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51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**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幂 </a:t>
                      </a:r>
                      <a:r>
                        <a:rPr lang="en-US" altLang="zh-CN" sz="2800" dirty="0">
                          <a:effectLst/>
                        </a:rPr>
                        <a:t>(</a:t>
                      </a:r>
                      <a:r>
                        <a:rPr lang="zh-CN" altLang="en-US" sz="2800" dirty="0">
                          <a:effectLst/>
                        </a:rPr>
                        <a:t>最高优先级</a:t>
                      </a:r>
                      <a:r>
                        <a:rPr lang="en-US" altLang="zh-CN" sz="2800" dirty="0">
                          <a:effectLst/>
                        </a:rPr>
                        <a:t>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6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>
                          <a:effectLst/>
                        </a:rPr>
                        <a:t>* </a:t>
                      </a:r>
                      <a:r>
                        <a:rPr lang="en-US" altLang="zh-CN" sz="2800">
                          <a:effectLst/>
                        </a:rPr>
                        <a:t>/ % //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乘、除、取余数、取整除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04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>
                          <a:effectLst/>
                        </a:rPr>
                        <a:t>+ 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加法、减法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74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>
                          <a:effectLst/>
                        </a:rPr>
                        <a:t>&lt;= &lt; &gt; &gt;=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比较运算符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80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>
                          <a:effectLst/>
                        </a:rPr>
                        <a:t>== !=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等于运算符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4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>
                          <a:effectLst/>
                        </a:rPr>
                        <a:t>= %= /= //= -= += </a:t>
                      </a:r>
                      <a:r>
                        <a:rPr lang="en-US" altLang="zh-CN" sz="2800" i="1">
                          <a:effectLst/>
                        </a:rPr>
                        <a:t>= *</a:t>
                      </a:r>
                      <a:r>
                        <a:rPr lang="en-US" altLang="zh-CN" sz="2800">
                          <a:effectLst/>
                        </a:rPr>
                        <a:t>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5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>
                          <a:effectLst/>
                        </a:rPr>
                        <a:t>not or and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dirty="0">
                          <a:effectLst/>
                        </a:rPr>
                        <a:t>逻辑运算符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4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658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2C3FF-CF49-4715-A316-54A877E8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上机实验编程题：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554C6-CB75-42CD-B93F-F66564F7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、数学分段函数计算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、输入一个年份，判断是否闰年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、三元表达式</a:t>
            </a:r>
            <a:r>
              <a:rPr lang="zh-CN" altLang="en-US"/>
              <a:t>实现：输入体温，判断体温</a:t>
            </a:r>
            <a:r>
              <a:rPr lang="en-US" altLang="zh-CN" dirty="0"/>
              <a:t>37</a:t>
            </a:r>
            <a:r>
              <a:rPr lang="zh-CN" altLang="en-US" dirty="0"/>
              <a:t>以下正常，</a:t>
            </a:r>
            <a:r>
              <a:rPr lang="en-US" altLang="zh-CN" dirty="0"/>
              <a:t>37</a:t>
            </a:r>
            <a:r>
              <a:rPr lang="zh-CN" altLang="en-US" dirty="0"/>
              <a:t>到</a:t>
            </a:r>
            <a:r>
              <a:rPr lang="en-US" altLang="zh-CN" dirty="0"/>
              <a:t>40</a:t>
            </a:r>
            <a:r>
              <a:rPr lang="zh-CN" altLang="en-US" dirty="0"/>
              <a:t>发烧，</a:t>
            </a:r>
            <a:r>
              <a:rPr lang="en-US" altLang="zh-CN" dirty="0"/>
              <a:t>40</a:t>
            </a:r>
            <a:r>
              <a:rPr lang="zh-CN" altLang="en-US" dirty="0"/>
              <a:t>以上高烧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、教材中的销售提成题</a:t>
            </a:r>
          </a:p>
        </p:txBody>
      </p:sp>
    </p:spTree>
    <p:extLst>
      <p:ext uri="{BB962C8B-B14F-4D97-AF65-F5344CB8AC3E}">
        <p14:creationId xmlns:p14="http://schemas.microsoft.com/office/powerpoint/2010/main" val="21105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96FA1-DF2F-4D09-A5FA-B0F656168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流控制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D6A6CA-7C33-4678-A6A4-CBC91EDAC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5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7140A-89A6-48B1-AFE1-2DBCF79E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程序的三大流程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16518-2756-4FDE-8A95-8608FC925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顺序</a:t>
            </a:r>
            <a:r>
              <a:rPr lang="zh-CN" altLang="en-US" sz="3200" dirty="0"/>
              <a:t> </a:t>
            </a:r>
            <a:r>
              <a:rPr lang="en-US" altLang="zh-CN" sz="3200" dirty="0"/>
              <a:t>—— </a:t>
            </a:r>
            <a:r>
              <a:rPr lang="zh-CN" altLang="en-US" sz="3200" b="1" dirty="0"/>
              <a:t>从上向下</a:t>
            </a:r>
            <a:r>
              <a:rPr lang="zh-CN" altLang="en-US" sz="3200" dirty="0"/>
              <a:t>，顺序执行代码</a:t>
            </a:r>
          </a:p>
          <a:p>
            <a:r>
              <a:rPr lang="zh-CN" altLang="en-US" sz="3200" b="1" dirty="0"/>
              <a:t>分支</a:t>
            </a:r>
            <a:r>
              <a:rPr lang="zh-CN" altLang="en-US" sz="3200" dirty="0"/>
              <a:t> </a:t>
            </a:r>
            <a:r>
              <a:rPr lang="en-US" altLang="zh-CN" sz="3200" dirty="0"/>
              <a:t>—— </a:t>
            </a:r>
            <a:r>
              <a:rPr lang="zh-CN" altLang="en-US" sz="3200" dirty="0"/>
              <a:t>根据条件判断，决定执行代码的 </a:t>
            </a:r>
            <a:r>
              <a:rPr lang="zh-CN" altLang="en-US" sz="3200" b="1" dirty="0"/>
              <a:t>分支</a:t>
            </a:r>
            <a:endParaRPr lang="zh-CN" altLang="en-US" sz="3200" dirty="0"/>
          </a:p>
          <a:p>
            <a:r>
              <a:rPr lang="zh-CN" altLang="en-US" sz="3200" b="1" dirty="0"/>
              <a:t>循环</a:t>
            </a:r>
            <a:r>
              <a:rPr lang="zh-CN" altLang="en-US" sz="3200" dirty="0"/>
              <a:t> </a:t>
            </a:r>
            <a:r>
              <a:rPr lang="en-US" altLang="zh-CN" sz="3200" dirty="0"/>
              <a:t>—— </a:t>
            </a:r>
            <a:r>
              <a:rPr lang="zh-CN" altLang="en-US" sz="3200" dirty="0"/>
              <a:t>让 </a:t>
            </a:r>
            <a:r>
              <a:rPr lang="zh-CN" altLang="en-US" sz="3200" b="1" dirty="0"/>
              <a:t>特定代码 重复</a:t>
            </a:r>
            <a:r>
              <a:rPr lang="zh-CN" altLang="en-US" sz="3200" dirty="0"/>
              <a:t> 执行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640E949-C5B0-42EA-BD4B-6C13DF0BC50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54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E1E71-EF51-464A-90CC-8C8332A9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CF28EC-BC28-4A88-ABF3-A13E29885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2" y="623126"/>
            <a:ext cx="11122815" cy="4750540"/>
          </a:xfrm>
        </p:spPr>
      </p:pic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7CE5404-8D24-42D7-BACF-BF7F3B00038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2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96FA1-DF2F-4D09-A5FA-B0F656168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判断（分支）语句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D6A6CA-7C33-4678-A6A4-CBC91EDAC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2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7D788-B4D8-4252-A5BF-E3D9B0CB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开发中的应用场景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00328-CBA9-4E21-831C-A24C9FA2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3071" cy="4351338"/>
          </a:xfrm>
        </p:spPr>
        <p:txBody>
          <a:bodyPr/>
          <a:lstStyle/>
          <a:p>
            <a:r>
              <a:rPr lang="zh-CN" altLang="en-US" dirty="0"/>
              <a:t>无处不在的选择：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程序中的判断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0B9257-675F-4910-9CC4-50DC2E407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71" y="1690688"/>
            <a:ext cx="6665989" cy="37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2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4433</Words>
  <Application>Microsoft Office PowerPoint</Application>
  <PresentationFormat>宽屏</PresentationFormat>
  <Paragraphs>660</Paragraphs>
  <Slides>46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等线</vt:lpstr>
      <vt:lpstr>等线 Light</vt:lpstr>
      <vt:lpstr>微软雅黑</vt:lpstr>
      <vt:lpstr>Arial</vt:lpstr>
      <vt:lpstr>Palatino Linotype</vt:lpstr>
      <vt:lpstr>Times New Roman</vt:lpstr>
      <vt:lpstr>Wingdings</vt:lpstr>
      <vt:lpstr>Office 主题​​</vt:lpstr>
      <vt:lpstr>Python程序设计基础</vt:lpstr>
      <vt:lpstr>Python程序设计基础</vt:lpstr>
      <vt:lpstr>Python程序设计基础</vt:lpstr>
      <vt:lpstr>5 流控制与判断语句</vt:lpstr>
      <vt:lpstr>流控制</vt:lpstr>
      <vt:lpstr>程序的三大流程</vt:lpstr>
      <vt:lpstr>PowerPoint 演示文稿</vt:lpstr>
      <vt:lpstr>判断（分支）语句</vt:lpstr>
      <vt:lpstr>开发中的应用场景</vt:lpstr>
      <vt:lpstr>判断的定义 </vt:lpstr>
      <vt:lpstr>if 语句体验</vt:lpstr>
      <vt:lpstr>if 语句体验</vt:lpstr>
      <vt:lpstr>判断语句演练 —— 判断年龄</vt:lpstr>
      <vt:lpstr> else 处理条件不满足的情况</vt:lpstr>
      <vt:lpstr>If else流程图 </vt:lpstr>
      <vt:lpstr>逻辑运算符</vt:lpstr>
      <vt:lpstr>逻辑运算</vt:lpstr>
      <vt:lpstr>and</vt:lpstr>
      <vt:lpstr>or</vt:lpstr>
      <vt:lpstr>not</vt:lpstr>
      <vt:lpstr>逻辑运算演练</vt:lpstr>
      <vt:lpstr>if 语句进阶--elif</vt:lpstr>
      <vt:lpstr>if 语句进阶--elif</vt:lpstr>
      <vt:lpstr>if 语句进阶--elif</vt:lpstr>
      <vt:lpstr>elif 演练 —— 女友的节日</vt:lpstr>
      <vt:lpstr>分段函数</vt:lpstr>
      <vt:lpstr>if 的嵌套</vt:lpstr>
      <vt:lpstr>if 的嵌套</vt:lpstr>
      <vt:lpstr>if 的嵌套 演练 —— 火车站安检</vt:lpstr>
      <vt:lpstr>PowerPoint 演示文稿</vt:lpstr>
      <vt:lpstr>PowerPoint 演示文稿</vt:lpstr>
      <vt:lpstr>PowerPoint 演示文稿</vt:lpstr>
      <vt:lpstr>PowerPoint 演示文稿</vt:lpstr>
      <vt:lpstr>三元表达式</vt:lpstr>
      <vt:lpstr>三元表达式</vt:lpstr>
      <vt:lpstr>综合应用 —— 石头剪刀布</vt:lpstr>
      <vt:lpstr>综合应用 —— 石头剪刀布</vt:lpstr>
      <vt:lpstr>综合应用 —— 石头剪刀布</vt:lpstr>
      <vt:lpstr>运算符(复习)</vt:lpstr>
      <vt:lpstr>运算符</vt:lpstr>
      <vt:lpstr>算数运算符</vt:lpstr>
      <vt:lpstr>比较（关系）运算符</vt:lpstr>
      <vt:lpstr>逻辑运算符</vt:lpstr>
      <vt:lpstr>赋值运算符</vt:lpstr>
      <vt:lpstr>运算符的优先级</vt:lpstr>
      <vt:lpstr>上机实验编程题：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 </cp:lastModifiedBy>
  <cp:revision>141</cp:revision>
  <dcterms:created xsi:type="dcterms:W3CDTF">2019-01-23T01:29:25Z</dcterms:created>
  <dcterms:modified xsi:type="dcterms:W3CDTF">2020-10-26T07:54:15Z</dcterms:modified>
</cp:coreProperties>
</file>