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578" r:id="rId3"/>
    <p:sldId id="811" r:id="rId4"/>
    <p:sldId id="780" r:id="rId5"/>
    <p:sldId id="781" r:id="rId6"/>
    <p:sldId id="550" r:id="rId7"/>
    <p:sldId id="379" r:id="rId8"/>
    <p:sldId id="380" r:id="rId9"/>
    <p:sldId id="818" r:id="rId10"/>
    <p:sldId id="381" r:id="rId11"/>
    <p:sldId id="386" r:id="rId12"/>
    <p:sldId id="382" r:id="rId13"/>
    <p:sldId id="383" r:id="rId14"/>
    <p:sldId id="392" r:id="rId15"/>
    <p:sldId id="812" r:id="rId16"/>
    <p:sldId id="813" r:id="rId17"/>
    <p:sldId id="393" r:id="rId18"/>
    <p:sldId id="384" r:id="rId19"/>
    <p:sldId id="394" r:id="rId20"/>
    <p:sldId id="814" r:id="rId21"/>
    <p:sldId id="817" r:id="rId22"/>
    <p:sldId id="451" r:id="rId23"/>
    <p:sldId id="452" r:id="rId24"/>
    <p:sldId id="396" r:id="rId25"/>
    <p:sldId id="397" r:id="rId26"/>
    <p:sldId id="398" r:id="rId27"/>
    <p:sldId id="399" r:id="rId28"/>
    <p:sldId id="400" r:id="rId29"/>
    <p:sldId id="401" r:id="rId30"/>
    <p:sldId id="385" r:id="rId31"/>
    <p:sldId id="464" r:id="rId32"/>
    <p:sldId id="465" r:id="rId33"/>
    <p:sldId id="466" r:id="rId34"/>
    <p:sldId id="467" r:id="rId35"/>
    <p:sldId id="468" r:id="rId36"/>
    <p:sldId id="820" r:id="rId37"/>
    <p:sldId id="469" r:id="rId38"/>
    <p:sldId id="815" r:id="rId39"/>
    <p:sldId id="816" r:id="rId40"/>
    <p:sldId id="819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23CFA-B893-455A-A121-3A5A95B33012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8FC62-B53A-4B9D-93C5-19892AB36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esktop/02_Python/python.ipynb#02.-while-&#24490;&#29615;&#22522;&#26412;&#20351;&#29992;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循环基本使用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¶</a:t>
            </a:r>
            <a:endParaRPr lang="zh-CN" altLang="en-U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循环的作用就是让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指定的代码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重复的执行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循环最常用的应用场景就是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让执行的代码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按照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指定的次数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重复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执行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打印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Python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如果要求打印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遍怎么办？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70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continue</a:t>
            </a:r>
          </a:p>
          <a:p>
            <a:r>
              <a:rPr lang="zh-CN" altLang="en-US" dirty="0"/>
              <a:t>在循环过程中，如果 某一个条件满足后，不** 希望 **执行循环代码，但是又不希望退出循环，可以使用 </a:t>
            </a:r>
            <a:r>
              <a:rPr lang="en-US" altLang="zh-CN" dirty="0"/>
              <a:t>continue</a:t>
            </a:r>
          </a:p>
          <a:p>
            <a:r>
              <a:rPr lang="zh-CN" altLang="en-US" dirty="0"/>
              <a:t>也就是：在整个循环中，只有某些条件，不需要执行循环代码，而其他条件都需要执行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 = 0</a:t>
            </a:r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 &lt; 10:</a:t>
            </a:r>
          </a:p>
          <a:p>
            <a:r>
              <a:rPr lang="en-US" altLang="zh-CN" dirty="0"/>
              <a:t>    # </a:t>
            </a:r>
            <a:r>
              <a:rPr lang="zh-CN" altLang="en-US" dirty="0"/>
              <a:t>当 </a:t>
            </a:r>
            <a:r>
              <a:rPr lang="en-US" altLang="zh-CN" dirty="0" err="1"/>
              <a:t>i</a:t>
            </a:r>
            <a:r>
              <a:rPr lang="en-US" altLang="zh-CN" dirty="0"/>
              <a:t> == 7 </a:t>
            </a:r>
            <a:r>
              <a:rPr lang="zh-CN" altLang="en-US" dirty="0"/>
              <a:t>时，不希望执行需要重复执行的代码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 </a:t>
            </a:r>
            <a:r>
              <a:rPr lang="en-US" altLang="zh-CN" dirty="0" err="1"/>
              <a:t>i</a:t>
            </a:r>
            <a:r>
              <a:rPr lang="en-US" altLang="zh-CN" dirty="0"/>
              <a:t> == 7:</a:t>
            </a:r>
          </a:p>
          <a:p>
            <a:r>
              <a:rPr lang="en-US" altLang="zh-CN" dirty="0"/>
              <a:t>        # </a:t>
            </a:r>
            <a:r>
              <a:rPr lang="zh-CN" altLang="en-US" dirty="0"/>
              <a:t>在使用 </a:t>
            </a:r>
            <a:r>
              <a:rPr lang="en-US" altLang="zh-CN" dirty="0"/>
              <a:t>continue </a:t>
            </a:r>
            <a:r>
              <a:rPr lang="zh-CN" altLang="en-US" dirty="0"/>
              <a:t>之前，同样应该修改计数器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# </a:t>
            </a:r>
            <a:r>
              <a:rPr lang="zh-CN" altLang="en-US" dirty="0"/>
              <a:t>否则会出现死循环</a:t>
            </a:r>
          </a:p>
          <a:p>
            <a:r>
              <a:rPr lang="zh-CN" altLang="en-US" dirty="0"/>
              <a:t>        </a:t>
            </a:r>
            <a:r>
              <a:rPr lang="en-US" altLang="zh-CN" dirty="0" err="1"/>
              <a:t>i</a:t>
            </a:r>
            <a:r>
              <a:rPr lang="en-US" altLang="zh-CN" dirty="0"/>
              <a:t> += 1</a:t>
            </a:r>
          </a:p>
          <a:p>
            <a:r>
              <a:rPr lang="en-US" altLang="zh-CN" dirty="0"/>
              <a:t>        continue</a:t>
            </a:r>
          </a:p>
          <a:p>
            <a:r>
              <a:rPr lang="en-US" altLang="zh-CN" dirty="0"/>
              <a:t>    # </a:t>
            </a:r>
            <a:r>
              <a:rPr lang="zh-CN" altLang="en-US" dirty="0"/>
              <a:t>重复执行的代码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1</a:t>
            </a:r>
          </a:p>
          <a:p>
            <a:r>
              <a:rPr lang="zh-CN" altLang="en-US" dirty="0"/>
              <a:t>需要注意：使用 </a:t>
            </a:r>
            <a:r>
              <a:rPr lang="en-US" altLang="zh-CN" dirty="0"/>
              <a:t>continue </a:t>
            </a:r>
            <a:r>
              <a:rPr lang="zh-CN" altLang="en-US" dirty="0"/>
              <a:t>时，条件处理部分的代码，需要特别注意，不小心会出现 死循环</a:t>
            </a:r>
          </a:p>
          <a:p>
            <a:r>
              <a:rPr lang="en-US" altLang="zh-CN" dirty="0"/>
              <a:t>continue </a:t>
            </a:r>
            <a:r>
              <a:rPr lang="zh-CN" altLang="en-US" dirty="0"/>
              <a:t>只针对当前所在循环有效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78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完整的 </a:t>
            </a:r>
            <a:r>
              <a:rPr lang="en-US" altLang="zh-CN" dirty="0"/>
              <a:t>for </a:t>
            </a:r>
            <a:r>
              <a:rPr lang="zh-CN" altLang="en-US" dirty="0"/>
              <a:t>循环语法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中完整的 </a:t>
            </a:r>
            <a:r>
              <a:rPr lang="en-US" altLang="zh-CN" dirty="0"/>
              <a:t>for </a:t>
            </a:r>
            <a:r>
              <a:rPr lang="zh-CN" altLang="en-US" dirty="0"/>
              <a:t>循环 的语法如下：</a:t>
            </a:r>
          </a:p>
          <a:p>
            <a:r>
              <a:rPr lang="en-US" altLang="zh-CN" dirty="0"/>
              <a:t>for </a:t>
            </a:r>
            <a:r>
              <a:rPr lang="zh-CN" altLang="en-US" dirty="0"/>
              <a:t>变量 </a:t>
            </a:r>
            <a:r>
              <a:rPr lang="en-US" altLang="zh-CN" dirty="0"/>
              <a:t>in </a:t>
            </a:r>
            <a:r>
              <a:rPr lang="zh-CN" altLang="en-US" dirty="0"/>
              <a:t>集合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循环体代码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没有通过 </a:t>
            </a:r>
            <a:r>
              <a:rPr lang="en-US" altLang="zh-CN" dirty="0"/>
              <a:t>break </a:t>
            </a:r>
            <a:r>
              <a:rPr lang="zh-CN" altLang="en-US" dirty="0"/>
              <a:t>退出循环，循环结束后，会执行的代码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4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  <a:p>
            <a:r>
              <a:rPr lang="zh-CN" altLang="en-US" dirty="0"/>
              <a:t>在 迭代遍历 嵌套的数据类型时，例如 一个列表包含了多个字典</a:t>
            </a:r>
          </a:p>
          <a:p>
            <a:r>
              <a:rPr lang="zh-CN" altLang="en-US" dirty="0"/>
              <a:t>需求：要判断 某一个字典中 是否存在 指定的 值 </a:t>
            </a:r>
          </a:p>
          <a:p>
            <a:r>
              <a:rPr lang="zh-CN" altLang="en-US" dirty="0"/>
              <a:t>如果 存在，提示并且退出循环</a:t>
            </a:r>
          </a:p>
          <a:p>
            <a:r>
              <a:rPr lang="zh-CN" altLang="en-US" dirty="0"/>
              <a:t>如果 不存在，在 循环整体结束 后，希望 得到一个统一的提示</a:t>
            </a:r>
          </a:p>
          <a:p>
            <a:r>
              <a:rPr lang="en-US" altLang="zh-CN" dirty="0"/>
              <a:t>students = [</a:t>
            </a:r>
          </a:p>
          <a:p>
            <a:r>
              <a:rPr lang="en-US" altLang="zh-CN" dirty="0"/>
              <a:t>    {"name": "</a:t>
            </a:r>
            <a:r>
              <a:rPr lang="zh-CN" altLang="en-US" dirty="0"/>
              <a:t>阿土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"age": 20,</a:t>
            </a:r>
          </a:p>
          <a:p>
            <a:r>
              <a:rPr lang="en-US" altLang="zh-CN" dirty="0"/>
              <a:t>     "gender": True,</a:t>
            </a:r>
          </a:p>
          <a:p>
            <a:r>
              <a:rPr lang="en-US" altLang="zh-CN" dirty="0"/>
              <a:t>     "height": 1.7,</a:t>
            </a:r>
          </a:p>
          <a:p>
            <a:r>
              <a:rPr lang="en-US" altLang="zh-CN" dirty="0"/>
              <a:t>     "weight": 75.0},</a:t>
            </a:r>
          </a:p>
          <a:p>
            <a:r>
              <a:rPr lang="en-US" altLang="zh-CN" dirty="0"/>
              <a:t>    {"name": "</a:t>
            </a:r>
            <a:r>
              <a:rPr lang="zh-CN" altLang="en-US" dirty="0"/>
              <a:t>小美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"age": 19,</a:t>
            </a:r>
          </a:p>
          <a:p>
            <a:r>
              <a:rPr lang="en-US" altLang="zh-CN" dirty="0"/>
              <a:t>     "gender": False,</a:t>
            </a:r>
          </a:p>
          <a:p>
            <a:r>
              <a:rPr lang="en-US" altLang="zh-CN" dirty="0"/>
              <a:t>     "height": 1.6,</a:t>
            </a:r>
          </a:p>
          <a:p>
            <a:r>
              <a:rPr lang="en-US" altLang="zh-CN" dirty="0"/>
              <a:t>     "weight": 45.0},</a:t>
            </a:r>
          </a:p>
          <a:p>
            <a:r>
              <a:rPr lang="en-US" altLang="zh-CN" dirty="0"/>
              <a:t>]</a:t>
            </a:r>
          </a:p>
          <a:p>
            <a:r>
              <a:rPr lang="en-US" altLang="zh-CN" dirty="0" err="1"/>
              <a:t>find_name</a:t>
            </a:r>
            <a:r>
              <a:rPr lang="en-US" altLang="zh-CN" dirty="0"/>
              <a:t> = "</a:t>
            </a:r>
            <a:r>
              <a:rPr lang="zh-CN" altLang="en-US" dirty="0"/>
              <a:t>阿土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stu_dict</a:t>
            </a:r>
            <a:r>
              <a:rPr lang="en-US" altLang="zh-CN" dirty="0"/>
              <a:t> in students: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stu_dict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# </a:t>
            </a:r>
            <a:r>
              <a:rPr lang="zh-CN" altLang="en-US" dirty="0"/>
              <a:t>判断当前遍历的字典中姓名是否为</a:t>
            </a:r>
            <a:r>
              <a:rPr lang="en-US" altLang="zh-CN" dirty="0" err="1"/>
              <a:t>find_name</a:t>
            </a:r>
            <a:endParaRPr lang="en-US" altLang="zh-CN" dirty="0"/>
          </a:p>
          <a:p>
            <a:r>
              <a:rPr lang="en-US" altLang="zh-CN" dirty="0"/>
              <a:t>    if </a:t>
            </a:r>
            <a:r>
              <a:rPr lang="en-US" altLang="zh-CN" dirty="0" err="1"/>
              <a:t>stu_dict</a:t>
            </a:r>
            <a:r>
              <a:rPr lang="en-US" altLang="zh-CN" dirty="0"/>
              <a:t>["name"] == </a:t>
            </a:r>
            <a:r>
              <a:rPr lang="en-US" altLang="zh-CN" dirty="0" err="1"/>
              <a:t>find_name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print("</a:t>
            </a:r>
            <a:r>
              <a:rPr lang="zh-CN" altLang="en-US" dirty="0"/>
              <a:t>找到了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    # </a:t>
            </a:r>
            <a:r>
              <a:rPr lang="zh-CN" altLang="en-US" dirty="0"/>
              <a:t>如果已经找到，直接退出循环，就不需要再对后续的数据进行比较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break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没有找到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循环结束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43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循环嵌套</a:t>
            </a:r>
          </a:p>
          <a:p>
            <a:r>
              <a:rPr lang="en-US" altLang="zh-CN" dirty="0"/>
              <a:t>while </a:t>
            </a:r>
            <a:r>
              <a:rPr lang="zh-CN" altLang="en-US" dirty="0"/>
              <a:t>嵌套就是：</a:t>
            </a:r>
            <a:r>
              <a:rPr lang="en-US" altLang="zh-CN" dirty="0"/>
              <a:t>while </a:t>
            </a:r>
            <a:r>
              <a:rPr lang="zh-CN" altLang="en-US" dirty="0"/>
              <a:t>里面还有 </a:t>
            </a:r>
            <a:r>
              <a:rPr lang="en-US" altLang="zh-CN" dirty="0"/>
              <a:t>while</a:t>
            </a:r>
          </a:p>
          <a:p>
            <a:r>
              <a:rPr lang="en-US" altLang="zh-CN" dirty="0"/>
              <a:t>while </a:t>
            </a:r>
            <a:r>
              <a:rPr lang="zh-CN" altLang="en-US" dirty="0"/>
              <a:t>条件 </a:t>
            </a:r>
            <a:r>
              <a:rPr lang="en-US" altLang="zh-CN" dirty="0"/>
              <a:t>1: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    ...(</a:t>
            </a:r>
            <a:r>
              <a:rPr lang="zh-CN" altLang="en-US" dirty="0"/>
              <a:t>省略</a:t>
            </a:r>
            <a:r>
              <a:rPr lang="en-US" altLang="zh-CN" dirty="0"/>
              <a:t>)...</a:t>
            </a:r>
          </a:p>
          <a:p>
            <a:r>
              <a:rPr lang="en-US" altLang="zh-CN" dirty="0"/>
              <a:t>    while </a:t>
            </a:r>
            <a:r>
              <a:rPr lang="zh-CN" altLang="en-US" dirty="0"/>
              <a:t>条件 </a:t>
            </a:r>
            <a:r>
              <a:rPr lang="en-US" altLang="zh-CN" dirty="0"/>
              <a:t>2: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        ...(</a:t>
            </a:r>
            <a:r>
              <a:rPr lang="zh-CN" altLang="en-US" dirty="0"/>
              <a:t>省略</a:t>
            </a:r>
            <a:r>
              <a:rPr lang="en-US" altLang="zh-CN" dirty="0"/>
              <a:t>)...</a:t>
            </a:r>
          </a:p>
          <a:p>
            <a:r>
              <a:rPr lang="en-US" altLang="zh-CN" dirty="0"/>
              <a:t>        </a:t>
            </a:r>
            <a:r>
              <a:rPr lang="zh-CN" altLang="en-US" dirty="0"/>
              <a:t>处理条件 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处理条件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348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步：用嵌套打印小星星</a:t>
            </a:r>
          </a:p>
          <a:p>
            <a:r>
              <a:rPr lang="zh-CN" altLang="en-US" dirty="0"/>
              <a:t>需求</a:t>
            </a:r>
          </a:p>
          <a:p>
            <a:r>
              <a:rPr lang="zh-CN" altLang="en-US" dirty="0"/>
              <a:t>在控制台连续输出五行 *，每一行星号的数量依次递增</a:t>
            </a:r>
          </a:p>
          <a:p>
            <a:r>
              <a:rPr lang="zh-CN" altLang="en-US" dirty="0"/>
              <a:t>*</a:t>
            </a:r>
          </a:p>
          <a:p>
            <a:r>
              <a:rPr lang="zh-CN" altLang="en-US" dirty="0"/>
              <a:t>**</a:t>
            </a:r>
          </a:p>
          <a:p>
            <a:r>
              <a:rPr lang="zh-CN" altLang="en-US" dirty="0"/>
              <a:t>***</a:t>
            </a:r>
          </a:p>
          <a:p>
            <a:r>
              <a:rPr lang="zh-CN" altLang="en-US" dirty="0"/>
              <a:t>****</a:t>
            </a:r>
          </a:p>
          <a:p>
            <a:r>
              <a:rPr lang="zh-CN" altLang="en-US" dirty="0"/>
              <a:t>*****</a:t>
            </a:r>
          </a:p>
          <a:p>
            <a:r>
              <a:rPr lang="zh-CN" altLang="en-US" dirty="0"/>
              <a:t>使用字符串 * 打印</a:t>
            </a:r>
          </a:p>
          <a:p>
            <a:r>
              <a:rPr lang="en-US" altLang="zh-CN" dirty="0"/>
              <a:t># 1. </a:t>
            </a:r>
            <a:r>
              <a:rPr lang="zh-CN" altLang="en-US" dirty="0"/>
              <a:t>定义一个计数器变量，从数字</a:t>
            </a:r>
            <a:r>
              <a:rPr lang="en-US" altLang="zh-CN" dirty="0"/>
              <a:t>1</a:t>
            </a:r>
            <a:r>
              <a:rPr lang="zh-CN" altLang="en-US" dirty="0"/>
              <a:t>开始，循环会比较方便</a:t>
            </a:r>
          </a:p>
          <a:p>
            <a:r>
              <a:rPr lang="en-US" altLang="zh-CN" dirty="0"/>
              <a:t>row = 1</a:t>
            </a:r>
          </a:p>
          <a:p>
            <a:r>
              <a:rPr lang="en-US" altLang="zh-CN" dirty="0"/>
              <a:t>while row &lt;= 5:</a:t>
            </a:r>
          </a:p>
          <a:p>
            <a:r>
              <a:rPr lang="en-US" altLang="zh-CN" dirty="0"/>
              <a:t>    print("*" * row)</a:t>
            </a:r>
          </a:p>
          <a:p>
            <a:r>
              <a:rPr lang="en-US" altLang="zh-CN" dirty="0"/>
              <a:t>    row +=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71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 对 </a:t>
            </a:r>
            <a:r>
              <a:rPr lang="en-US" altLang="zh-CN" dirty="0"/>
              <a:t>print </a:t>
            </a:r>
            <a:r>
              <a:rPr lang="zh-CN" altLang="en-US" dirty="0"/>
              <a:t>函数的使用做一个增强</a:t>
            </a:r>
          </a:p>
          <a:p>
            <a:r>
              <a:rPr lang="zh-CN" altLang="en-US" dirty="0"/>
              <a:t>在默认情况下，</a:t>
            </a:r>
            <a:r>
              <a:rPr lang="en-US" altLang="zh-CN" dirty="0"/>
              <a:t>print </a:t>
            </a:r>
            <a:r>
              <a:rPr lang="zh-CN" altLang="en-US" dirty="0"/>
              <a:t>函数输出内容之后，会自动在内容末尾增加换行</a:t>
            </a:r>
          </a:p>
          <a:p>
            <a:r>
              <a:rPr lang="zh-CN" altLang="en-US" dirty="0"/>
              <a:t>如果不希望末尾增加换行，可以在 </a:t>
            </a:r>
            <a:r>
              <a:rPr lang="en-US" altLang="zh-CN" dirty="0"/>
              <a:t>print </a:t>
            </a:r>
            <a:r>
              <a:rPr lang="zh-CN" altLang="en-US" dirty="0"/>
              <a:t>函数输出内容的后面增加 </a:t>
            </a:r>
            <a:r>
              <a:rPr lang="en-US" altLang="zh-CN" dirty="0"/>
              <a:t>, end=""</a:t>
            </a:r>
          </a:p>
          <a:p>
            <a:r>
              <a:rPr lang="zh-CN" altLang="en-US" dirty="0"/>
              <a:t>其中 </a:t>
            </a:r>
            <a:r>
              <a:rPr lang="en-US" altLang="zh-CN" dirty="0"/>
              <a:t>"" </a:t>
            </a:r>
            <a:r>
              <a:rPr lang="zh-CN" altLang="en-US" dirty="0"/>
              <a:t>中间可以指定 </a:t>
            </a:r>
            <a:r>
              <a:rPr lang="en-US" altLang="zh-CN" dirty="0"/>
              <a:t>print </a:t>
            </a:r>
            <a:r>
              <a:rPr lang="zh-CN" altLang="en-US" dirty="0"/>
              <a:t>函数输出内容之后，继续希望显示的内容</a:t>
            </a:r>
          </a:p>
          <a:p>
            <a:r>
              <a:rPr lang="zh-CN" altLang="en-US" dirty="0"/>
              <a:t>语法格式如下：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向控制台输出内容结束之后，不会换行</a:t>
            </a:r>
          </a:p>
          <a:p>
            <a:r>
              <a:rPr lang="en-US" altLang="zh-CN" dirty="0"/>
              <a:t>print("*", end="")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单纯的换行</a:t>
            </a:r>
          </a:p>
          <a:p>
            <a:r>
              <a:rPr lang="en-US" altLang="zh-CN" dirty="0"/>
              <a:t>print("")</a:t>
            </a:r>
          </a:p>
          <a:p>
            <a:r>
              <a:rPr lang="en-US" altLang="zh-CN" dirty="0"/>
              <a:t>end="" </a:t>
            </a:r>
            <a:r>
              <a:rPr lang="zh-CN" altLang="en-US" dirty="0"/>
              <a:t>表示向控制台输出内容结束之后，不会换行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95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步：使用循环嵌套打印小星星</a:t>
            </a:r>
          </a:p>
          <a:p>
            <a:r>
              <a:rPr lang="zh-CN" altLang="en-US" dirty="0"/>
              <a:t>假设 </a:t>
            </a:r>
            <a:r>
              <a:rPr lang="en-US" altLang="zh-CN" dirty="0"/>
              <a:t>Python </a:t>
            </a:r>
            <a:r>
              <a:rPr lang="zh-CN" altLang="en-US" dirty="0"/>
              <a:t>没有提供 字符串的 * 操作 拼接字符串</a:t>
            </a:r>
          </a:p>
          <a:p>
            <a:r>
              <a:rPr lang="zh-CN" altLang="en-US" dirty="0"/>
              <a:t>需求</a:t>
            </a:r>
          </a:p>
          <a:p>
            <a:r>
              <a:rPr lang="zh-CN" altLang="en-US" dirty="0"/>
              <a:t>在控制台连续输出五行 *，每一行星号的数量依次递增</a:t>
            </a:r>
          </a:p>
          <a:p>
            <a:r>
              <a:rPr lang="zh-CN" altLang="en-US" dirty="0"/>
              <a:t>*</a:t>
            </a:r>
          </a:p>
          <a:p>
            <a:r>
              <a:rPr lang="zh-CN" altLang="en-US" dirty="0"/>
              <a:t>**</a:t>
            </a:r>
          </a:p>
          <a:p>
            <a:r>
              <a:rPr lang="zh-CN" altLang="en-US" dirty="0"/>
              <a:t>***</a:t>
            </a:r>
          </a:p>
          <a:p>
            <a:r>
              <a:rPr lang="zh-CN" altLang="en-US" dirty="0"/>
              <a:t>****</a:t>
            </a:r>
          </a:p>
          <a:p>
            <a:r>
              <a:rPr lang="zh-CN" altLang="en-US" dirty="0"/>
              <a:t>*****</a:t>
            </a:r>
          </a:p>
          <a:p>
            <a:r>
              <a:rPr lang="zh-CN" altLang="en-US" dirty="0"/>
              <a:t>开发步骤</a:t>
            </a:r>
          </a:p>
          <a:p>
            <a:r>
              <a:rPr lang="en-US" altLang="zh-CN" dirty="0"/>
              <a:t>1&gt; </a:t>
            </a:r>
            <a:r>
              <a:rPr lang="zh-CN" altLang="en-US" dirty="0"/>
              <a:t>完成 </a:t>
            </a:r>
            <a:r>
              <a:rPr lang="en-US" altLang="zh-CN" dirty="0"/>
              <a:t>5 </a:t>
            </a:r>
            <a:r>
              <a:rPr lang="zh-CN" altLang="en-US" dirty="0"/>
              <a:t>行内容的简单输出</a:t>
            </a:r>
          </a:p>
          <a:p>
            <a:r>
              <a:rPr lang="en-US" altLang="zh-CN" dirty="0"/>
              <a:t>2&gt; </a:t>
            </a:r>
            <a:r>
              <a:rPr lang="zh-CN" altLang="en-US" dirty="0"/>
              <a:t>分析每行内部的 * 应该如何处理？</a:t>
            </a:r>
          </a:p>
          <a:p>
            <a:r>
              <a:rPr lang="zh-CN" altLang="en-US" dirty="0"/>
              <a:t>每行显示的星星和当前所在的行数是一致的</a:t>
            </a:r>
          </a:p>
          <a:p>
            <a:r>
              <a:rPr lang="zh-CN" altLang="en-US" dirty="0"/>
              <a:t>嵌套一个小的循环，专门处理每一行中 列 的星星显示 </a:t>
            </a:r>
          </a:p>
          <a:p>
            <a:r>
              <a:rPr lang="en-US" altLang="zh-CN" dirty="0"/>
              <a:t>row = 1</a:t>
            </a:r>
          </a:p>
          <a:p>
            <a:r>
              <a:rPr lang="en-US" altLang="zh-CN" dirty="0"/>
              <a:t>while row &lt;= 5:</a:t>
            </a:r>
          </a:p>
          <a:p>
            <a:r>
              <a:rPr lang="en-US" altLang="zh-CN" dirty="0"/>
              <a:t>    # </a:t>
            </a:r>
            <a:r>
              <a:rPr lang="zh-CN" altLang="en-US" dirty="0"/>
              <a:t>假设 </a:t>
            </a:r>
            <a:r>
              <a:rPr lang="en-US" altLang="zh-CN" dirty="0"/>
              <a:t>python </a:t>
            </a:r>
            <a:r>
              <a:rPr lang="zh-CN" altLang="en-US" dirty="0"/>
              <a:t>没有提供字符串 * 操作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# </a:t>
            </a:r>
            <a:r>
              <a:rPr lang="zh-CN" altLang="en-US" dirty="0"/>
              <a:t>在循环内部，再增加一个循环，实现每一行的 星星 打印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col = 1</a:t>
            </a:r>
          </a:p>
          <a:p>
            <a:r>
              <a:rPr lang="en-US" altLang="zh-CN" dirty="0"/>
              <a:t>    while col &lt;= row:</a:t>
            </a:r>
          </a:p>
          <a:p>
            <a:r>
              <a:rPr lang="en-US" altLang="zh-CN" dirty="0"/>
              <a:t>        print("*", end="")</a:t>
            </a:r>
          </a:p>
          <a:p>
            <a:r>
              <a:rPr lang="en-US" altLang="zh-CN" dirty="0"/>
              <a:t>        col += 1</a:t>
            </a:r>
          </a:p>
          <a:p>
            <a:r>
              <a:rPr lang="en-US" altLang="zh-CN" dirty="0"/>
              <a:t>    # </a:t>
            </a:r>
            <a:r>
              <a:rPr lang="zh-CN" altLang="en-US" dirty="0"/>
              <a:t>每一行星号输出完成后，再增加一个换行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print("")</a:t>
            </a:r>
          </a:p>
          <a:p>
            <a:r>
              <a:rPr lang="en-US" altLang="zh-CN" dirty="0"/>
              <a:t>    row +=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54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46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开发步骤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打印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行小星星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将每一个 * 替换成对应的行与列相乘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定义起始行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 = 1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最大打印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row &lt;= 9: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定义起始列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 = 1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最大打印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col &lt;= row: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# end = ""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，表示输出结束后，不换行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"\t"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可以在控制台输出一个制表符，协助在输出文本时对齐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print("%d * %d = %d" % (col, row, row * col), end="\t")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列数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+ 1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col += 1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一行打印完成的换行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print("")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行数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+ 1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row +=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45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字符串中的转义字符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在控制台输出一个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制表符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，协助在输出文本时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垂直方向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保持对齐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在控制台输出一个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换行符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b="1" dirty="0">
                <a:effectLst/>
              </a:rPr>
              <a:t>制表符</a:t>
            </a:r>
            <a:r>
              <a:rPr lang="zh-CN" altLang="en-US" dirty="0">
                <a:effectLst/>
              </a:rPr>
              <a:t> 的功能是在不使用表格的情况下在 </a:t>
            </a:r>
            <a:r>
              <a:rPr lang="zh-CN" altLang="en-US" b="1" dirty="0">
                <a:effectLst/>
              </a:rPr>
              <a:t>垂直方向</a:t>
            </a:r>
            <a:r>
              <a:rPr lang="zh-CN" altLang="en-US" dirty="0">
                <a:effectLst/>
              </a:rPr>
              <a:t> 按列对齐文本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3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语句基本语法</a:t>
            </a:r>
          </a:p>
          <a:p>
            <a:r>
              <a:rPr lang="zh-CN" altLang="en-US" dirty="0"/>
              <a:t>初始条件设置 </a:t>
            </a:r>
            <a:r>
              <a:rPr lang="en-US" altLang="zh-CN" dirty="0"/>
              <a:t>—— </a:t>
            </a:r>
            <a:r>
              <a:rPr lang="zh-CN" altLang="en-US" dirty="0"/>
              <a:t>通常是重复执行的 计数器</a:t>
            </a:r>
          </a:p>
          <a:p>
            <a:r>
              <a:rPr lang="en-US" altLang="zh-CN" dirty="0"/>
              <a:t>while </a:t>
            </a:r>
            <a:r>
              <a:rPr lang="zh-CN" altLang="en-US" dirty="0"/>
              <a:t>条件</a:t>
            </a:r>
            <a:r>
              <a:rPr lang="en-US" altLang="zh-CN" dirty="0"/>
              <a:t>(</a:t>
            </a:r>
            <a:r>
              <a:rPr lang="zh-CN" altLang="en-US" dirty="0"/>
              <a:t>判断 计数器 是否达到 目标次数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    ...(</a:t>
            </a:r>
            <a:r>
              <a:rPr lang="zh-CN" altLang="en-US" dirty="0"/>
              <a:t>省略</a:t>
            </a:r>
            <a:r>
              <a:rPr lang="en-US" altLang="zh-CN" dirty="0"/>
              <a:t>)...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处理条件</a:t>
            </a:r>
            <a:r>
              <a:rPr lang="en-US" altLang="zh-CN" dirty="0"/>
              <a:t>(</a:t>
            </a:r>
            <a:r>
              <a:rPr lang="zh-CN" altLang="en-US" dirty="0"/>
              <a:t>计数器 </a:t>
            </a:r>
            <a:r>
              <a:rPr lang="en-US" altLang="zh-CN" dirty="0"/>
              <a:t>+ 1)</a:t>
            </a:r>
          </a:p>
          <a:p>
            <a:r>
              <a:rPr lang="zh-CN" altLang="en-US" dirty="0"/>
              <a:t>注意：</a:t>
            </a:r>
          </a:p>
          <a:p>
            <a:r>
              <a:rPr lang="en-US" altLang="zh-CN" dirty="0"/>
              <a:t>while </a:t>
            </a:r>
            <a:r>
              <a:rPr lang="zh-CN" altLang="en-US" dirty="0"/>
              <a:t>语句以及缩进部分是一个 完整的代码块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42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开发步骤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打印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行小星星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将每一个 * 替换成对应的行与列相乘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定义起始行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 = 1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最大打印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row &lt;= 9: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定义起始列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 = 1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最大打印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col &lt;= row: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# end = ""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，表示输出结束后，不换行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"\t"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可以在控制台输出一个制表符，协助在输出文本时对齐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print("%d * %d = %d" % (col, row, row * col), end="\t")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列数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+ 1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col += 1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一行打印完成的换行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print("")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行数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+ 1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row +=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5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 </a:t>
            </a:r>
            <a:r>
              <a:rPr lang="en-US" altLang="zh-CN" dirty="0"/>
              <a:t>while </a:t>
            </a:r>
            <a:r>
              <a:rPr lang="zh-CN" altLang="en-US" dirty="0"/>
              <a:t>循环</a:t>
            </a:r>
          </a:p>
          <a:p>
            <a:r>
              <a:rPr lang="zh-CN" altLang="en-US" dirty="0"/>
              <a:t>需求</a:t>
            </a:r>
          </a:p>
          <a:p>
            <a:r>
              <a:rPr lang="zh-CN" altLang="en-US" dirty="0"/>
              <a:t>打印 </a:t>
            </a:r>
            <a:r>
              <a:rPr lang="en-US" altLang="zh-CN" dirty="0"/>
              <a:t>5 </a:t>
            </a:r>
            <a:r>
              <a:rPr lang="zh-CN" altLang="en-US" dirty="0"/>
              <a:t>遍 </a:t>
            </a:r>
            <a:r>
              <a:rPr lang="en-US" altLang="zh-CN" dirty="0"/>
              <a:t>Hello Python</a:t>
            </a:r>
          </a:p>
          <a:p>
            <a:r>
              <a:rPr lang="en-US" altLang="zh-CN" dirty="0"/>
              <a:t># 1. </a:t>
            </a:r>
            <a:r>
              <a:rPr lang="zh-CN" altLang="en-US" dirty="0"/>
              <a:t>定义重复次数计数器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 = 1</a:t>
            </a:r>
          </a:p>
          <a:p>
            <a:r>
              <a:rPr lang="en-US" altLang="zh-CN" dirty="0"/>
              <a:t># 2. </a:t>
            </a:r>
            <a:r>
              <a:rPr lang="zh-CN" altLang="en-US" dirty="0"/>
              <a:t>使用 </a:t>
            </a:r>
            <a:r>
              <a:rPr lang="en-US" altLang="zh-CN" dirty="0"/>
              <a:t>while </a:t>
            </a:r>
            <a:r>
              <a:rPr lang="zh-CN" altLang="en-US" dirty="0"/>
              <a:t>判断条件</a:t>
            </a:r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 &lt;= 5:</a:t>
            </a:r>
          </a:p>
          <a:p>
            <a:r>
              <a:rPr lang="en-US" altLang="zh-CN" dirty="0"/>
              <a:t>    # </a:t>
            </a:r>
            <a:r>
              <a:rPr lang="zh-CN" altLang="en-US" dirty="0"/>
              <a:t>要重复执行的代码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print("Hello Python")</a:t>
            </a:r>
          </a:p>
          <a:p>
            <a:r>
              <a:rPr lang="en-US" altLang="zh-CN" dirty="0"/>
              <a:t>    # </a:t>
            </a:r>
            <a:r>
              <a:rPr lang="zh-CN" altLang="en-US" dirty="0"/>
              <a:t>处理计数器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+ 1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循环结束后的 </a:t>
            </a:r>
            <a:r>
              <a:rPr lang="en-US" altLang="zh-CN" dirty="0" err="1"/>
              <a:t>i</a:t>
            </a:r>
            <a:r>
              <a:rPr lang="en-US" altLang="zh-CN" dirty="0"/>
              <a:t> = %d" %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注意：循环结束后，之前定义的计数器条件的数值是依旧存在的</a:t>
            </a:r>
          </a:p>
          <a:p>
            <a:r>
              <a:rPr lang="zh-CN" altLang="en-US" dirty="0"/>
              <a:t>死循环</a:t>
            </a:r>
          </a:p>
          <a:p>
            <a:r>
              <a:rPr lang="zh-CN" altLang="en-US" dirty="0"/>
              <a:t>由于程序员的原因，忘记 在循环内部 修改循环的判断条件，导致循环持续执行，程序无法终止！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2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中，使用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可以给变量赋值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在算术运算时，为了简化代码的编写，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还提供了一系列的 与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算术运算符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对应的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赋值运算符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赋值运算符中间不能使用空格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1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常见的计数方法有两种，可以分别称为：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自然计数法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（从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更符合人类的习惯</a:t>
            </a:r>
          </a:p>
          <a:p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程序计数法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（从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开始）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几乎所有的程序语言都选择从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开始计数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因此，大家在编写程序时，应该尽量养成习惯：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除非需求的特殊要求，否则 循环 的计数都从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621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循环计算</a:t>
            </a:r>
          </a:p>
          <a:p>
            <a:r>
              <a:rPr lang="zh-CN" altLang="en-US" dirty="0"/>
              <a:t>在程序开发中，通常会遇到 利用循环 重复计算 的需求</a:t>
            </a:r>
          </a:p>
          <a:p>
            <a:r>
              <a:rPr lang="zh-CN" altLang="en-US" dirty="0"/>
              <a:t>遇到这种需求，可以：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while </a:t>
            </a:r>
            <a:r>
              <a:rPr lang="zh-CN" altLang="en-US" dirty="0"/>
              <a:t>上方定义一个变量，用于 存放最终计算结果</a:t>
            </a:r>
          </a:p>
          <a:p>
            <a:r>
              <a:rPr lang="zh-CN" altLang="en-US" dirty="0"/>
              <a:t>在循环体内部，每次循环都用 最新的计算结果，更新 之前定义的变量</a:t>
            </a:r>
          </a:p>
          <a:p>
            <a:r>
              <a:rPr lang="zh-CN" altLang="en-US" dirty="0"/>
              <a:t>需求</a:t>
            </a:r>
          </a:p>
          <a:p>
            <a:r>
              <a:rPr lang="zh-CN" altLang="en-US" dirty="0"/>
              <a:t>计算 </a:t>
            </a:r>
            <a:r>
              <a:rPr lang="en-US" altLang="zh-CN" dirty="0"/>
              <a:t>0 ~ 100 </a:t>
            </a:r>
            <a:r>
              <a:rPr lang="zh-CN" altLang="en-US" dirty="0"/>
              <a:t>之间所有数字的累计求和结果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计算 </a:t>
            </a:r>
            <a:r>
              <a:rPr lang="en-US" altLang="zh-CN" dirty="0"/>
              <a:t>0 ~ 100 </a:t>
            </a:r>
            <a:r>
              <a:rPr lang="zh-CN" altLang="en-US" dirty="0"/>
              <a:t>之间所有数字的累计求和结果</a:t>
            </a:r>
          </a:p>
          <a:p>
            <a:r>
              <a:rPr lang="en-US" altLang="zh-CN" dirty="0"/>
              <a:t># 0. </a:t>
            </a:r>
            <a:r>
              <a:rPr lang="zh-CN" altLang="en-US" dirty="0"/>
              <a:t>定义最终结果的变量</a:t>
            </a:r>
          </a:p>
          <a:p>
            <a:r>
              <a:rPr lang="en-US" altLang="zh-CN" dirty="0"/>
              <a:t>result = 0</a:t>
            </a:r>
          </a:p>
          <a:p>
            <a:r>
              <a:rPr lang="en-US" altLang="zh-CN" dirty="0"/>
              <a:t># 1. </a:t>
            </a:r>
            <a:r>
              <a:rPr lang="zh-CN" altLang="en-US" dirty="0"/>
              <a:t>定义一个整数的变量记录循环的次数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 = 0</a:t>
            </a:r>
          </a:p>
          <a:p>
            <a:r>
              <a:rPr lang="en-US" altLang="zh-CN" dirty="0"/>
              <a:t># 2. </a:t>
            </a:r>
            <a:r>
              <a:rPr lang="zh-CN" altLang="en-US" dirty="0"/>
              <a:t>开始循环</a:t>
            </a:r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 &lt;= 100: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# </a:t>
            </a:r>
            <a:r>
              <a:rPr lang="zh-CN" altLang="en-US" dirty="0"/>
              <a:t>每一次循环，都让 </a:t>
            </a:r>
            <a:r>
              <a:rPr lang="en-US" altLang="zh-CN" dirty="0"/>
              <a:t>result </a:t>
            </a:r>
            <a:r>
              <a:rPr lang="zh-CN" altLang="en-US" dirty="0"/>
              <a:t>这个变量和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这个计数器相加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result +=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   # </a:t>
            </a:r>
            <a:r>
              <a:rPr lang="zh-CN" altLang="en-US" dirty="0"/>
              <a:t>处理计数器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1</a:t>
            </a:r>
          </a:p>
          <a:p>
            <a:r>
              <a:rPr lang="en-US" altLang="zh-CN" dirty="0"/>
              <a:t>print("0~100</a:t>
            </a:r>
            <a:r>
              <a:rPr lang="zh-CN" altLang="en-US" dirty="0"/>
              <a:t>之间的数字求和结果 </a:t>
            </a:r>
            <a:r>
              <a:rPr lang="en-US" altLang="zh-CN" dirty="0"/>
              <a:t>= %d" % result)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9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需求进阶</a:t>
            </a:r>
          </a:p>
          <a:p>
            <a:r>
              <a:rPr lang="zh-CN" altLang="en-US" dirty="0"/>
              <a:t>计算 </a:t>
            </a:r>
            <a:r>
              <a:rPr lang="en-US" altLang="zh-CN" dirty="0"/>
              <a:t>0 ~ 100 </a:t>
            </a:r>
            <a:r>
              <a:rPr lang="zh-CN" altLang="en-US" dirty="0"/>
              <a:t>之间 所有 偶数 的累计求和结果</a:t>
            </a:r>
          </a:p>
          <a:p>
            <a:r>
              <a:rPr lang="zh-CN" altLang="en-US" dirty="0"/>
              <a:t>开发步骤</a:t>
            </a:r>
          </a:p>
          <a:p>
            <a:r>
              <a:rPr lang="zh-CN" altLang="en-US" dirty="0"/>
              <a:t>编写循环 确认 要计算的数字</a:t>
            </a:r>
          </a:p>
          <a:p>
            <a:r>
              <a:rPr lang="zh-CN" altLang="en-US" dirty="0"/>
              <a:t>添加 结果 变量，在循环内部 处理计算结果</a:t>
            </a:r>
          </a:p>
          <a:p>
            <a:r>
              <a:rPr lang="en-US" altLang="zh-CN" dirty="0"/>
              <a:t># 0. </a:t>
            </a:r>
            <a:r>
              <a:rPr lang="zh-CN" altLang="en-US" dirty="0"/>
              <a:t>最终结果</a:t>
            </a:r>
          </a:p>
          <a:p>
            <a:r>
              <a:rPr lang="en-US" altLang="zh-CN" dirty="0"/>
              <a:t>result = 0</a:t>
            </a:r>
          </a:p>
          <a:p>
            <a:r>
              <a:rPr lang="en-US" altLang="zh-CN" dirty="0"/>
              <a:t># 1. </a:t>
            </a:r>
            <a:r>
              <a:rPr lang="zh-CN" altLang="en-US" dirty="0"/>
              <a:t>计数器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 = 0</a:t>
            </a:r>
          </a:p>
          <a:p>
            <a:r>
              <a:rPr lang="en-US" altLang="zh-CN" dirty="0"/>
              <a:t># 2. </a:t>
            </a:r>
            <a:r>
              <a:rPr lang="zh-CN" altLang="en-US" dirty="0"/>
              <a:t>开始循环</a:t>
            </a:r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 &lt;= 100:</a:t>
            </a:r>
          </a:p>
          <a:p>
            <a:r>
              <a:rPr lang="en-US" altLang="zh-CN" dirty="0"/>
              <a:t>    # </a:t>
            </a:r>
            <a:r>
              <a:rPr lang="zh-CN" altLang="en-US" dirty="0"/>
              <a:t>判断偶数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 </a:t>
            </a:r>
            <a:r>
              <a:rPr lang="en-US" altLang="zh-CN" dirty="0" err="1"/>
              <a:t>i</a:t>
            </a:r>
            <a:r>
              <a:rPr lang="en-US" altLang="zh-CN" dirty="0"/>
              <a:t> % 2 == 0:</a:t>
            </a:r>
          </a:p>
          <a:p>
            <a:r>
              <a:rPr lang="en-US" altLang="zh-CN" dirty="0"/>
              <a:t>        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result +=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en-US" altLang="zh-CN" dirty="0"/>
              <a:t>    # </a:t>
            </a:r>
            <a:r>
              <a:rPr lang="zh-CN" altLang="en-US" dirty="0"/>
              <a:t>处理计数器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1</a:t>
            </a:r>
          </a:p>
          <a:p>
            <a:r>
              <a:rPr lang="en-US" altLang="zh-CN" dirty="0"/>
              <a:t>print("0~100</a:t>
            </a:r>
            <a:r>
              <a:rPr lang="zh-CN" altLang="en-US" dirty="0"/>
              <a:t>之间偶数求和结果 </a:t>
            </a:r>
            <a:r>
              <a:rPr lang="en-US" altLang="zh-CN" dirty="0"/>
              <a:t>= %d" % result)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0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 </a:t>
            </a:r>
            <a:r>
              <a:rPr lang="zh-CN" altLang="en-US" dirty="0"/>
              <a:t>和 </a:t>
            </a:r>
            <a:r>
              <a:rPr lang="en-US" altLang="zh-CN" dirty="0"/>
              <a:t>continue</a:t>
            </a:r>
          </a:p>
          <a:p>
            <a:r>
              <a:rPr lang="en-US" altLang="zh-CN" dirty="0"/>
              <a:t>break </a:t>
            </a:r>
            <a:r>
              <a:rPr lang="zh-CN" altLang="en-US" dirty="0"/>
              <a:t>和 </a:t>
            </a:r>
            <a:r>
              <a:rPr lang="en-US" altLang="zh-CN" dirty="0"/>
              <a:t>continue </a:t>
            </a:r>
            <a:r>
              <a:rPr lang="zh-CN" altLang="en-US" dirty="0"/>
              <a:t>是专门在循环中使用的关键字</a:t>
            </a:r>
          </a:p>
          <a:p>
            <a:r>
              <a:rPr lang="en-US" altLang="zh-CN" dirty="0"/>
              <a:t>break </a:t>
            </a:r>
            <a:r>
              <a:rPr lang="zh-CN" altLang="en-US" dirty="0"/>
              <a:t>某一条件满足时，退出循环，不再执行后续重复的代码</a:t>
            </a:r>
          </a:p>
          <a:p>
            <a:r>
              <a:rPr lang="en-US" altLang="zh-CN" dirty="0"/>
              <a:t>continue </a:t>
            </a:r>
            <a:r>
              <a:rPr lang="zh-CN" altLang="en-US" dirty="0"/>
              <a:t>某一条件满足时，不执行后续重复的代码</a:t>
            </a:r>
          </a:p>
          <a:p>
            <a:r>
              <a:rPr lang="en-US" altLang="zh-CN" dirty="0"/>
              <a:t>break </a:t>
            </a:r>
            <a:r>
              <a:rPr lang="zh-CN" altLang="en-US" dirty="0"/>
              <a:t>和 </a:t>
            </a:r>
            <a:r>
              <a:rPr lang="en-US" altLang="zh-CN" dirty="0"/>
              <a:t>continue </a:t>
            </a:r>
            <a:r>
              <a:rPr lang="zh-CN" altLang="en-US" dirty="0"/>
              <a:t>只针对 当前所在循环 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47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</a:p>
          <a:p>
            <a:r>
              <a:rPr lang="zh-CN" altLang="en-US" dirty="0"/>
              <a:t>在循环过程中，如果 某一个条件满足后，不** 再希望 **循环继续执行，可以使用 </a:t>
            </a:r>
            <a:r>
              <a:rPr lang="en-US" altLang="zh-CN" dirty="0"/>
              <a:t>break </a:t>
            </a:r>
            <a:r>
              <a:rPr lang="zh-CN" altLang="en-US" dirty="0"/>
              <a:t>退出循环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 = 0</a:t>
            </a:r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 &lt; 10:</a:t>
            </a:r>
          </a:p>
          <a:p>
            <a:r>
              <a:rPr lang="en-US" altLang="zh-CN" dirty="0"/>
              <a:t>    # break </a:t>
            </a:r>
            <a:r>
              <a:rPr lang="zh-CN" altLang="en-US" dirty="0"/>
              <a:t>某一条件满足时，退出循环，不再执行后续重复的代码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# </a:t>
            </a:r>
            <a:r>
              <a:rPr lang="en-US" altLang="zh-CN" dirty="0" err="1"/>
              <a:t>i</a:t>
            </a:r>
            <a:r>
              <a:rPr lang="en-US" altLang="zh-CN" dirty="0"/>
              <a:t> == 3</a:t>
            </a:r>
          </a:p>
          <a:p>
            <a:r>
              <a:rPr lang="en-US" altLang="zh-CN" dirty="0"/>
              <a:t>    if </a:t>
            </a:r>
            <a:r>
              <a:rPr lang="en-US" altLang="zh-CN" dirty="0" err="1"/>
              <a:t>i</a:t>
            </a:r>
            <a:r>
              <a:rPr lang="en-US" altLang="zh-CN" dirty="0"/>
              <a:t> == 3:</a:t>
            </a:r>
          </a:p>
          <a:p>
            <a:r>
              <a:rPr lang="en-US" altLang="zh-CN" dirty="0"/>
              <a:t>        break</a:t>
            </a:r>
          </a:p>
          <a:p>
            <a:r>
              <a:rPr lang="en-US" altLang="zh-CN" dirty="0"/>
              <a:t>    print(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+= 1</a:t>
            </a:r>
          </a:p>
          <a:p>
            <a:r>
              <a:rPr lang="en-US" altLang="zh-CN" dirty="0"/>
              <a:t>print("over")</a:t>
            </a:r>
          </a:p>
          <a:p>
            <a:r>
              <a:rPr lang="en-US" altLang="zh-CN" dirty="0"/>
              <a:t>break </a:t>
            </a:r>
            <a:r>
              <a:rPr lang="zh-CN" altLang="en-US" dirty="0"/>
              <a:t>只针对当前所在循环有效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ACA42-BA8E-4FD5-BCA9-63711B5BEE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0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F2DCD-052F-48FB-95FF-9B465BE69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744EA7-1277-46F6-9A55-824D2953E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30293-4624-4D3E-A19E-97DBE103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E5034-1A10-436A-9DC6-2B0BCFFE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信息工程学院物联网教研室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F8D18-0822-4E1E-87EF-231FB981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F2F93D9-7397-43B3-B937-91C3E0F21B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88913"/>
            <a:ext cx="11874866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9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BCD19-298E-4D6D-A1FF-5547E411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6AE5C-359C-4AB1-8306-301A6660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D2A51-D39C-4768-A72A-C90C2F0F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513A2-C367-488E-AB6A-E853818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104A-9D61-4D51-9159-B5037CF3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E3428-1376-4F90-AC83-334520FBA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B9106-39C3-4883-A4FA-D333578BE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F82A-D033-4E52-8D00-C0D8F09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4702A-8A77-47E7-A7D0-572E40AB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2CBBD1-1519-4145-B92E-C466A2AB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81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37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3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2EAE-3C0A-426A-BB4D-74C86024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2883F-6CAB-4553-A233-5E6FB252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D56093-ADFB-455D-BD84-085609B9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12C93-7A73-4F98-A3BD-64C2B53E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24290D-8A00-4BC3-9ADA-A4F2E5DE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4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5258E-6C82-404C-B07C-13E44FA7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9AFA4-A3D5-4C64-B3E3-73928E36F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BE010-D056-41A7-BE6D-D1FAE764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733E3-BFC8-43E3-99D9-B1E34E63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AABDE-F247-4E6C-A5FF-DF599857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16748-E354-4E22-954A-D4E7E2E7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F8F83-EF01-4730-BEC1-2E887E62A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087F9-36E9-42E9-A325-A52035019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FACE7-64E3-46C5-9528-F1FE7AE7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5064A-9120-44B3-A9FA-1666130C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6BCE5-4134-46F2-A644-4B625D24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414C2-7A29-4434-8A5D-97B38AC2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6A07D-B916-4657-9747-9270F0A7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98E873-984A-49B8-BDD8-09B449D0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E9CB9-CB07-46F7-B071-E77F49DE7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CE9780-CA81-42D2-AEF6-9D25C0B75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D44490-2769-4482-88DF-891E1781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C5CFC-1D90-4CED-8291-9A62D84F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2442EA-1F3D-4876-B1D7-E02D0D82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3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00A93-BE29-4FD9-88AB-42F8E2E4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DC9C9A-A000-4204-96D6-85AE2DE5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ADCDCE-33B0-4FC6-917C-62EEE29A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B5E0B9-4362-49CC-9BF5-4CF91DA4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3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D8C94C-97ED-4996-B66D-285588F2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1816E3-8CF4-47A9-949A-7B1837DA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67C1C-D7A1-4093-910F-7B07AF84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9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20EC-9C1A-4217-8AC7-F89DA558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4B26C-3057-4D62-ACDF-CA1592395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6926F-03D3-4786-9B06-4488DA9D5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F36B6-B911-47A4-B961-B6D1FE82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097A0-4E65-4B29-AB46-6480F999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07A1C-D985-4608-9686-A6E87B27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12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F7266-BB19-40E3-9A98-ECBAC67A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81ADB6-F06A-4C8A-A1E4-814086D41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8CF97A-6A39-4575-9D8C-99FC4FDB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9EF1C-D488-4796-A39A-2E4CCD2E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7360B-7520-4A2D-AE4F-FE2845FC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FE405-1115-407B-97A7-F65F3507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3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5B8273-A0E7-4A20-99CB-5C1ACF5F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6E5A7-FD7C-41F6-8E18-384F5DD1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9E37E-A64B-47F8-873E-5973F848C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3A284-5E55-4DCC-8D77-258703799CC9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AADD5-063C-46D0-BA7D-CABA243F3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120DC-4256-45E4-A8BC-6258EACED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1D79-5A08-4AB4-B5BE-610C1B18B4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4F314D7-B258-40F0-9F23-6130282D06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88913"/>
            <a:ext cx="11874866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3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70EA-EB03-454C-BFF9-C83B93BA0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2CDCB8-FC4B-46DC-97DC-A4D6D9C62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人生苦短，我用</a:t>
            </a:r>
            <a:r>
              <a:rPr lang="en-US" altLang="zh-CN" dirty="0"/>
              <a:t>Python</a:t>
            </a:r>
          </a:p>
          <a:p>
            <a:r>
              <a:rPr lang="zh-CN" altLang="en-US" dirty="0"/>
              <a:t>（非计算机类专业</a:t>
            </a:r>
            <a:r>
              <a:rPr lang="en-US" altLang="zh-CN" dirty="0"/>
              <a:t>48</a:t>
            </a:r>
            <a:r>
              <a:rPr lang="zh-CN" altLang="en-US" dirty="0"/>
              <a:t>课时版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兼顾计算机等级考试二级</a:t>
            </a:r>
            <a:r>
              <a:rPr lang="en-US" altLang="zh-CN" dirty="0"/>
              <a:t>Python)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9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D8360-98EA-44DA-9CBC-90C50308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 </a:t>
            </a:r>
            <a:r>
              <a:rPr lang="en-US" altLang="zh-CN" dirty="0"/>
              <a:t>while 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9A8C8-6650-4645-A02B-07F02F49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需求</a:t>
            </a:r>
          </a:p>
          <a:p>
            <a:r>
              <a:rPr lang="zh-CN" altLang="en-US" dirty="0"/>
              <a:t>打印 </a:t>
            </a:r>
            <a:r>
              <a:rPr lang="en-US" altLang="zh-CN" dirty="0"/>
              <a:t>5 </a:t>
            </a:r>
            <a:r>
              <a:rPr lang="zh-CN" altLang="en-US" dirty="0"/>
              <a:t>遍 </a:t>
            </a:r>
            <a:r>
              <a:rPr lang="en-US" altLang="zh-CN" dirty="0"/>
              <a:t>Hello Python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注意</a:t>
            </a:r>
            <a:r>
              <a:rPr lang="zh-CN" altLang="en-US" dirty="0"/>
              <a:t>：循环结束后，之前定义的计数器条件的数值是依旧存在的</a:t>
            </a:r>
          </a:p>
          <a:p>
            <a:r>
              <a:rPr lang="zh-CN" altLang="en-US" b="1" dirty="0"/>
              <a:t>死循环</a:t>
            </a:r>
          </a:p>
          <a:p>
            <a:pPr lvl="1"/>
            <a:r>
              <a:rPr lang="zh-CN" altLang="en-US" dirty="0"/>
              <a:t>由于程序员的原因，忘记 在循环内部 修改循环的判断条件，导致循环持续执行，程序无法终止！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AEA14E4-E38F-4E89-8CA2-40D64B2B856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58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1A42-8638-4E0B-AE1C-94FE3BB3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06"/>
            <a:ext cx="10515600" cy="1325563"/>
          </a:xfrm>
        </p:spPr>
        <p:txBody>
          <a:bodyPr/>
          <a:lstStyle/>
          <a:p>
            <a:r>
              <a:rPr lang="zh-CN" altLang="en-US" b="1" dirty="0"/>
              <a:t>赋值运算符</a:t>
            </a:r>
            <a:r>
              <a:rPr lang="en-US" altLang="zh-CN" b="1" dirty="0"/>
              <a:t>(</a:t>
            </a:r>
            <a:r>
              <a:rPr lang="zh-CN" altLang="en-US" b="1" dirty="0"/>
              <a:t>复习</a:t>
            </a:r>
            <a:r>
              <a:rPr lang="en-US" altLang="zh-CN" b="1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50903-DFE3-4925-B321-EB957DAA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952"/>
            <a:ext cx="10515600" cy="1648367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中，使用 </a:t>
            </a:r>
            <a:r>
              <a:rPr lang="en-US" altLang="zh-CN" dirty="0"/>
              <a:t>= </a:t>
            </a:r>
            <a:r>
              <a:rPr lang="zh-CN" altLang="en-US" dirty="0"/>
              <a:t>可以给变量赋值</a:t>
            </a:r>
          </a:p>
          <a:p>
            <a:r>
              <a:rPr lang="zh-CN" altLang="en-US" dirty="0"/>
              <a:t>还提供了与 </a:t>
            </a:r>
            <a:r>
              <a:rPr lang="zh-CN" altLang="en-US" b="1" dirty="0"/>
              <a:t>算术运算符</a:t>
            </a:r>
            <a:r>
              <a:rPr lang="zh-CN" altLang="en-US" dirty="0"/>
              <a:t> 对应的 </a:t>
            </a:r>
            <a:r>
              <a:rPr lang="zh-CN" altLang="en-US" b="1" dirty="0"/>
              <a:t>赋值运算符</a:t>
            </a:r>
            <a:endParaRPr lang="zh-CN" altLang="en-US" dirty="0"/>
          </a:p>
          <a:p>
            <a:r>
              <a:rPr lang="zh-CN" altLang="en-US" dirty="0"/>
              <a:t>注意：</a:t>
            </a:r>
            <a:r>
              <a:rPr lang="zh-CN" altLang="en-US" b="1" dirty="0"/>
              <a:t>赋值运算符中间不能使用空格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5965DC-9BDE-492E-BCD4-87DDC986E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06085"/>
              </p:ext>
            </p:extLst>
          </p:nvPr>
        </p:nvGraphicFramePr>
        <p:xfrm>
          <a:off x="838200" y="2681618"/>
          <a:ext cx="7278665" cy="3566160"/>
        </p:xfrm>
        <a:graphic>
          <a:graphicData uri="http://schemas.openxmlformats.org/drawingml/2006/table">
            <a:tbl>
              <a:tblPr/>
              <a:tblGrid>
                <a:gridCol w="850406">
                  <a:extLst>
                    <a:ext uri="{9D8B030D-6E8A-4147-A177-3AD203B41FA5}">
                      <a16:colId xmlns:a16="http://schemas.microsoft.com/office/drawing/2014/main" val="3421225186"/>
                    </a:ext>
                  </a:extLst>
                </a:gridCol>
                <a:gridCol w="2294671">
                  <a:extLst>
                    <a:ext uri="{9D8B030D-6E8A-4147-A177-3AD203B41FA5}">
                      <a16:colId xmlns:a16="http://schemas.microsoft.com/office/drawing/2014/main" val="1409154838"/>
                    </a:ext>
                  </a:extLst>
                </a:gridCol>
                <a:gridCol w="4133588">
                  <a:extLst>
                    <a:ext uri="{9D8B030D-6E8A-4147-A177-3AD203B41FA5}">
                      <a16:colId xmlns:a16="http://schemas.microsoft.com/office/drawing/2014/main" val="41823901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effectLst/>
                        </a:rPr>
                        <a:t>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effectLst/>
                        </a:rPr>
                        <a:t>描述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effectLst/>
                        </a:rPr>
                        <a:t>实例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111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简单的赋值运算符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c = a + b </a:t>
                      </a:r>
                      <a:r>
                        <a:rPr lang="zh-CN" altLang="en-US" dirty="0">
                          <a:effectLst/>
                        </a:rPr>
                        <a:t>将 </a:t>
                      </a:r>
                      <a:r>
                        <a:rPr lang="en-US" dirty="0">
                          <a:effectLst/>
                        </a:rPr>
                        <a:t>a + b </a:t>
                      </a:r>
                      <a:r>
                        <a:rPr lang="zh-CN" altLang="en-US" dirty="0">
                          <a:effectLst/>
                        </a:rPr>
                        <a:t>的运算结果赋值为 </a:t>
                      </a:r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807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+=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加法赋值运算符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+= a 等效于 c = c + 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706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-=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减法赋值运算符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-= a 等效于 c = c - 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527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*</a:t>
                      </a:r>
                      <a:r>
                        <a:rPr lang="en-US" altLang="zh-CN">
                          <a:effectLst/>
                        </a:rPr>
                        <a:t>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乘法赋值运算符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*= a 等效于 c = c * 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81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/=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除法赋值运算符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/= a 等效于 c = c / 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05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//=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取整除赋值运算符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//= a 等效于 c = c // 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06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>
                          <a:effectLst/>
                        </a:rPr>
                        <a:t>%=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取 </a:t>
                      </a:r>
                      <a:r>
                        <a:rPr lang="zh-CN" altLang="en-US" b="1">
                          <a:effectLst/>
                        </a:rPr>
                        <a:t>模</a:t>
                      </a:r>
                      <a:r>
                        <a:rPr lang="zh-CN" altLang="en-US">
                          <a:effectLst/>
                        </a:rPr>
                        <a:t> 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余数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  <a:r>
                        <a:rPr lang="zh-CN" altLang="en-US">
                          <a:effectLst/>
                        </a:rPr>
                        <a:t>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%= a 等效于 c = c % 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363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>
                          <a:effectLst/>
                        </a:rPr>
                        <a:t>**</a:t>
                      </a:r>
                      <a:r>
                        <a:rPr lang="en-US" altLang="zh-CN">
                          <a:effectLst/>
                        </a:rPr>
                        <a:t>=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dirty="0">
                          <a:effectLst/>
                        </a:rPr>
                        <a:t>幂赋值运算符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c **</a:t>
                      </a:r>
                      <a:r>
                        <a:rPr lang="pt-BR" i="1" dirty="0">
                          <a:effectLst/>
                        </a:rPr>
                        <a:t>= a 等效于 c = c **</a:t>
                      </a:r>
                      <a:r>
                        <a:rPr lang="pt-BR" dirty="0">
                          <a:effectLst/>
                        </a:rPr>
                        <a:t> 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676274"/>
                  </a:ext>
                </a:extLst>
              </a:tr>
            </a:tbl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D7034-3746-44CB-AA29-99242A49C02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93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9CEDB-BEE1-48A2-B01E-AC9CC122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</a:t>
            </a:r>
            <a:r>
              <a:rPr lang="zh-CN" altLang="en-US" b="1" dirty="0"/>
              <a:t>中的计数方法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B2E2A-BA32-4279-91F1-01503732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常见的计数方法有两种，可以分别称为：</a:t>
            </a:r>
          </a:p>
          <a:p>
            <a:pPr lvl="1"/>
            <a:r>
              <a:rPr lang="zh-CN" altLang="en-US" b="1" dirty="0"/>
              <a:t>自然计数法</a:t>
            </a:r>
            <a:r>
              <a:rPr lang="zh-CN" altLang="en-US" dirty="0"/>
              <a:t>（从 </a:t>
            </a:r>
            <a:r>
              <a:rPr lang="en-US" altLang="zh-CN" dirty="0"/>
              <a:t>1 </a:t>
            </a:r>
            <a:r>
              <a:rPr lang="zh-CN" altLang="en-US" dirty="0"/>
              <a:t>开始）</a:t>
            </a:r>
            <a:r>
              <a:rPr lang="en-US" altLang="zh-CN" dirty="0"/>
              <a:t>—— </a:t>
            </a:r>
            <a:r>
              <a:rPr lang="zh-CN" altLang="en-US" dirty="0"/>
              <a:t>更符合人类的习惯</a:t>
            </a:r>
          </a:p>
          <a:p>
            <a:pPr lvl="1"/>
            <a:r>
              <a:rPr lang="zh-CN" altLang="en-US" b="1" dirty="0"/>
              <a:t>程序计数法</a:t>
            </a:r>
            <a:r>
              <a:rPr lang="zh-CN" altLang="en-US" dirty="0"/>
              <a:t>（从 </a:t>
            </a:r>
            <a:r>
              <a:rPr lang="en-US" altLang="zh-CN" dirty="0"/>
              <a:t>0 </a:t>
            </a:r>
            <a:r>
              <a:rPr lang="zh-CN" altLang="en-US" dirty="0"/>
              <a:t>开始）</a:t>
            </a:r>
            <a:r>
              <a:rPr lang="en-US" altLang="zh-CN" dirty="0"/>
              <a:t>—— </a:t>
            </a:r>
            <a:r>
              <a:rPr lang="zh-CN" altLang="en-US" dirty="0"/>
              <a:t>几乎所有的程序语言都选择从 </a:t>
            </a:r>
            <a:r>
              <a:rPr lang="en-US" altLang="zh-CN" dirty="0"/>
              <a:t>0 </a:t>
            </a:r>
            <a:r>
              <a:rPr lang="zh-CN" altLang="en-US" dirty="0"/>
              <a:t>开始计数</a:t>
            </a:r>
          </a:p>
          <a:p>
            <a:r>
              <a:rPr lang="zh-CN" altLang="en-US" dirty="0"/>
              <a:t>习惯：</a:t>
            </a:r>
            <a:r>
              <a:rPr lang="zh-CN" altLang="en-US" b="1" dirty="0"/>
              <a:t>除非需求的特殊要求，否则 循环 的计数都从 </a:t>
            </a:r>
            <a:r>
              <a:rPr lang="en-US" altLang="zh-CN" b="1" dirty="0"/>
              <a:t>0 </a:t>
            </a:r>
            <a:r>
              <a:rPr lang="zh-CN" altLang="en-US" b="1" dirty="0"/>
              <a:t>开始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51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FD6D2-D9D7-4C40-AC2C-2B3FF123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69E9B-3457-47F2-AC04-8FE76EEF0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重复计算问题：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while </a:t>
            </a:r>
            <a:r>
              <a:rPr lang="zh-CN" altLang="en-US" dirty="0"/>
              <a:t>上方定义一个变量，用于 存放最终计算结果</a:t>
            </a:r>
          </a:p>
          <a:p>
            <a:pPr lvl="1"/>
            <a:r>
              <a:rPr lang="zh-CN" altLang="en-US" dirty="0"/>
              <a:t>在循环体内部，每次循环都用 最新的计算结果，更新 之前定义的变量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需求</a:t>
            </a:r>
          </a:p>
          <a:p>
            <a:pPr lvl="1"/>
            <a:r>
              <a:rPr lang="zh-CN" altLang="en-US" dirty="0"/>
              <a:t>计算 </a:t>
            </a:r>
            <a:r>
              <a:rPr lang="en-US" altLang="zh-CN" dirty="0"/>
              <a:t>0 ~ 100 </a:t>
            </a:r>
            <a:r>
              <a:rPr lang="zh-CN" altLang="en-US" dirty="0"/>
              <a:t>之间所有数字的累计求和结果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050005C-90CC-42F5-BA0B-352BDCA4095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08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24732-0E13-4E55-92D0-8BC567F4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需求进阶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A0E88-0651-40F6-82CB-DDF8661D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3200" dirty="0"/>
              <a:t>计算 </a:t>
            </a:r>
            <a:r>
              <a:rPr lang="en-US" altLang="zh-CN" sz="3200" dirty="0"/>
              <a:t>0 ~ 100 </a:t>
            </a:r>
            <a:r>
              <a:rPr lang="zh-CN" altLang="en-US" sz="3200" dirty="0"/>
              <a:t>之间 所有 偶数 的累计求和结果</a:t>
            </a:r>
          </a:p>
          <a:p>
            <a:r>
              <a:rPr lang="zh-CN" altLang="en-US" sz="3200" dirty="0"/>
              <a:t>开发步骤</a:t>
            </a:r>
          </a:p>
          <a:p>
            <a:pPr lvl="1"/>
            <a:r>
              <a:rPr lang="zh-CN" altLang="en-US" sz="3200" dirty="0"/>
              <a:t>编写循环 确认 要计算的数字</a:t>
            </a:r>
          </a:p>
          <a:p>
            <a:pPr lvl="1"/>
            <a:r>
              <a:rPr lang="zh-CN" altLang="en-US" sz="3200" dirty="0"/>
              <a:t>添加 结果 变量，在循环内部 处理计算结果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11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7FE7C-FE75-42A9-BA24-625744B0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需求进阶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2F6EA-CAEE-43EC-87D4-F0079C325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计算</a:t>
            </a:r>
            <a:r>
              <a:rPr lang="en-US" altLang="zh-CN" dirty="0"/>
              <a:t>S=1-1/3+1/5-1/7+1/9-…+1/101</a:t>
            </a:r>
            <a:endParaRPr lang="zh-CN" altLang="zh-CN" dirty="0"/>
          </a:p>
          <a:p>
            <a:r>
              <a:rPr lang="zh-CN" altLang="zh-CN" dirty="0"/>
              <a:t>开发步骤</a:t>
            </a:r>
            <a:r>
              <a:rPr lang="zh-CN" altLang="en-US" dirty="0"/>
              <a:t>：</a:t>
            </a:r>
            <a:endParaRPr lang="zh-CN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zh-CN" dirty="0"/>
              <a:t>编写循环</a:t>
            </a:r>
            <a:r>
              <a:rPr lang="zh-CN" altLang="zh-CN" b="1" dirty="0"/>
              <a:t>确认要计算的数字</a:t>
            </a:r>
            <a:r>
              <a:rPr lang="en-US" altLang="zh-CN" dirty="0"/>
              <a:t>:1,3,5,7…,101</a:t>
            </a:r>
            <a:endParaRPr lang="zh-CN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zh-CN" dirty="0"/>
              <a:t>计算通项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zh-CN" dirty="0"/>
              <a:t>添加</a:t>
            </a:r>
            <a:r>
              <a:rPr lang="zh-CN" altLang="zh-CN" b="1" dirty="0"/>
              <a:t>结果</a:t>
            </a:r>
            <a:r>
              <a:rPr lang="zh-CN" altLang="zh-CN" dirty="0"/>
              <a:t>变量，在循环内部</a:t>
            </a:r>
            <a:r>
              <a:rPr lang="zh-CN" altLang="zh-CN" b="1" dirty="0"/>
              <a:t>处理计算结果</a:t>
            </a:r>
            <a:endParaRPr lang="zh-CN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zh-CN" dirty="0"/>
              <a:t>处理正负号的循环变化</a:t>
            </a:r>
            <a:r>
              <a:rPr lang="en-US" altLang="zh-CN" dirty="0"/>
              <a:t>: </a:t>
            </a:r>
            <a:r>
              <a:rPr lang="zh-CN" altLang="zh-CN" dirty="0"/>
              <a:t>循环中，可以使用</a:t>
            </a:r>
            <a:r>
              <a:rPr lang="en-US" altLang="zh-CN" dirty="0"/>
              <a:t>sign=-sign</a:t>
            </a:r>
            <a:r>
              <a:rPr lang="zh-CN" altLang="zh-CN" dirty="0"/>
              <a:t>，使得每次正负号变化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5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7FE7C-FE75-42A9-BA24-625744B0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需求进阶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2F6EA-CAEE-43EC-87D4-F0079C325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递推公式的求解：</a:t>
            </a:r>
            <a:r>
              <a:rPr lang="en-US" altLang="zh-CN" dirty="0"/>
              <a:t>S</a:t>
            </a:r>
            <a:r>
              <a:rPr lang="en-US" altLang="zh-CN" baseline="-25000" dirty="0"/>
              <a:t>n</a:t>
            </a:r>
            <a:r>
              <a:rPr lang="en-US" altLang="zh-CN" dirty="0"/>
              <a:t>=S</a:t>
            </a:r>
            <a:r>
              <a:rPr lang="en-US" altLang="zh-CN" baseline="-25000" dirty="0"/>
              <a:t>n-1</a:t>
            </a:r>
            <a:r>
              <a:rPr lang="en-US" altLang="zh-CN" dirty="0"/>
              <a:t>+(-1)</a:t>
            </a:r>
            <a:r>
              <a:rPr lang="en-US" altLang="zh-CN" baseline="30000" dirty="0"/>
              <a:t>n</a:t>
            </a:r>
            <a:r>
              <a:rPr lang="en-US" altLang="zh-CN" dirty="0"/>
              <a:t>*A</a:t>
            </a:r>
            <a:r>
              <a:rPr lang="en-US" altLang="zh-CN" baseline="-25000" dirty="0"/>
              <a:t>n</a:t>
            </a:r>
            <a:r>
              <a:rPr lang="zh-CN" altLang="zh-CN" dirty="0"/>
              <a:t>或</a:t>
            </a:r>
            <a:r>
              <a:rPr lang="en-US" altLang="zh-CN" dirty="0"/>
              <a:t>S</a:t>
            </a:r>
            <a:r>
              <a:rPr lang="en-US" altLang="zh-CN" baseline="-25000" dirty="0"/>
              <a:t>n</a:t>
            </a:r>
            <a:r>
              <a:rPr lang="en-US" altLang="zh-CN" dirty="0"/>
              <a:t>=S</a:t>
            </a:r>
            <a:r>
              <a:rPr lang="en-US" altLang="zh-CN" baseline="-25000" dirty="0"/>
              <a:t>n-1</a:t>
            </a:r>
            <a:r>
              <a:rPr lang="en-US" altLang="zh-CN" dirty="0"/>
              <a:t>*(-1)</a:t>
            </a:r>
            <a:r>
              <a:rPr lang="en-US" altLang="zh-CN" baseline="30000" dirty="0"/>
              <a:t>n</a:t>
            </a:r>
            <a:r>
              <a:rPr lang="en-US" altLang="zh-CN" dirty="0"/>
              <a:t> A</a:t>
            </a:r>
            <a:r>
              <a:rPr lang="en-US" altLang="zh-CN" baseline="-25000" dirty="0"/>
              <a:t>n</a:t>
            </a:r>
          </a:p>
          <a:p>
            <a:pPr lvl="1"/>
            <a:r>
              <a:rPr lang="zh-CN" altLang="en-US" dirty="0"/>
              <a:t>编写循环确认要计算的数字</a:t>
            </a:r>
            <a:r>
              <a:rPr lang="en-US" altLang="zh-CN" dirty="0"/>
              <a:t>n</a:t>
            </a:r>
          </a:p>
          <a:p>
            <a:pPr lvl="1"/>
            <a:r>
              <a:rPr lang="zh-CN" altLang="en-US" dirty="0"/>
              <a:t>计算通项</a:t>
            </a:r>
          </a:p>
          <a:p>
            <a:pPr lvl="1"/>
            <a:r>
              <a:rPr lang="zh-CN" altLang="en-US" dirty="0"/>
              <a:t>添加结果变量，在循环内部处理计算结果</a:t>
            </a:r>
          </a:p>
          <a:p>
            <a:pPr lvl="1"/>
            <a:r>
              <a:rPr lang="zh-CN" altLang="en-US" dirty="0"/>
              <a:t>处理正负号的循环变化</a:t>
            </a:r>
            <a:r>
              <a:rPr lang="en-US" altLang="zh-CN" dirty="0"/>
              <a:t>: </a:t>
            </a:r>
            <a:r>
              <a:rPr lang="zh-CN" altLang="en-US" dirty="0"/>
              <a:t>循环中，可以使用</a:t>
            </a:r>
            <a:r>
              <a:rPr lang="en-US" altLang="zh-CN" b="1" dirty="0"/>
              <a:t>sign=-sign</a:t>
            </a:r>
            <a:r>
              <a:rPr lang="zh-CN" altLang="en-US" dirty="0"/>
              <a:t>，使得每次正负号变化</a:t>
            </a:r>
            <a:endParaRPr lang="en-US" altLang="zh-CN" dirty="0"/>
          </a:p>
          <a:p>
            <a:pPr lvl="1"/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重点难点：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b="1" dirty="0"/>
              <a:t> sign=-sign</a:t>
            </a:r>
            <a:r>
              <a:rPr lang="zh-CN" altLang="en-US" b="1" dirty="0"/>
              <a:t>     </a:t>
            </a:r>
            <a:r>
              <a:rPr lang="en-US" altLang="zh-CN" b="1" dirty="0"/>
              <a:t>2</a:t>
            </a:r>
            <a:r>
              <a:rPr lang="zh-CN" altLang="en-US" b="1" dirty="0"/>
              <a:t>、去下标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883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AC695-40B1-4A5F-8EE2-201E06DC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、</a:t>
            </a:r>
            <a:r>
              <a:rPr lang="en-US" altLang="zh-CN" dirty="0"/>
              <a:t>continue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27178-38D9-4823-9341-47F23784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 </a:t>
            </a:r>
            <a:r>
              <a:rPr lang="zh-CN" altLang="en-US" dirty="0"/>
              <a:t>和 </a:t>
            </a:r>
            <a:r>
              <a:rPr lang="en-US" altLang="zh-CN" dirty="0"/>
              <a:t>continue </a:t>
            </a:r>
            <a:r>
              <a:rPr lang="zh-CN" altLang="en-US" dirty="0"/>
              <a:t>是专门在循环中使用的关键字</a:t>
            </a:r>
          </a:p>
          <a:p>
            <a:r>
              <a:rPr lang="en-US" altLang="zh-CN" dirty="0"/>
              <a:t>break </a:t>
            </a:r>
            <a:r>
              <a:rPr lang="zh-CN" altLang="en-US" dirty="0"/>
              <a:t>某一条件满足时，退出循环，不再执行后续重复的代码</a:t>
            </a:r>
          </a:p>
          <a:p>
            <a:r>
              <a:rPr lang="en-US" altLang="zh-CN" dirty="0"/>
              <a:t>continue </a:t>
            </a:r>
            <a:r>
              <a:rPr lang="zh-CN" altLang="en-US" dirty="0"/>
              <a:t>某一条件满足时，不执行后续重复的代码</a:t>
            </a:r>
          </a:p>
          <a:p>
            <a:r>
              <a:rPr lang="en-US" altLang="zh-CN" dirty="0"/>
              <a:t>break </a:t>
            </a:r>
            <a:r>
              <a:rPr lang="zh-CN" altLang="en-US" dirty="0"/>
              <a:t>和 </a:t>
            </a:r>
            <a:r>
              <a:rPr lang="en-US" altLang="zh-CN" dirty="0"/>
              <a:t>continue </a:t>
            </a:r>
            <a:r>
              <a:rPr lang="zh-CN" altLang="en-US" dirty="0"/>
              <a:t>只针对 当前所在循环 有效</a:t>
            </a:r>
            <a:endParaRPr lang="en-US" altLang="zh-CN" dirty="0"/>
          </a:p>
          <a:p>
            <a:r>
              <a:rPr lang="zh-CN" altLang="en-US" dirty="0"/>
              <a:t>循环的</a:t>
            </a:r>
            <a:r>
              <a:rPr lang="en-US" altLang="zh-CN" dirty="0"/>
              <a:t>else</a:t>
            </a:r>
            <a:r>
              <a:rPr lang="zh-CN" altLang="en-US" dirty="0"/>
              <a:t>是没有通过 </a:t>
            </a:r>
            <a:r>
              <a:rPr lang="en-US" altLang="zh-CN" dirty="0"/>
              <a:t>break </a:t>
            </a:r>
            <a:r>
              <a:rPr lang="zh-CN" altLang="en-US" dirty="0"/>
              <a:t>退出循环，循环结束后，会执行的代码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C100D78-AD50-4FEE-870A-C59CC0BB40D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10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99A93-947B-44DD-A2FA-1291AFEA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break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88ACE-8DC2-4119-81D7-65307E765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123"/>
            <a:ext cx="10515600" cy="5160724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在循环过程中</a:t>
            </a:r>
            <a:r>
              <a:rPr lang="zh-CN" altLang="en-US" sz="2400" dirty="0"/>
              <a:t>，如果 </a:t>
            </a:r>
            <a:r>
              <a:rPr lang="zh-CN" altLang="en-US" sz="2400" b="1" dirty="0"/>
              <a:t>某一个条件满足后</a:t>
            </a:r>
            <a:r>
              <a:rPr lang="zh-CN" altLang="en-US" sz="2400" dirty="0"/>
              <a:t>，</a:t>
            </a:r>
            <a:r>
              <a:rPr lang="zh-CN" altLang="en-US" sz="2400" b="1" dirty="0"/>
              <a:t>不** 再希望 **循环继续执行</a:t>
            </a:r>
            <a:r>
              <a:rPr lang="zh-CN" altLang="en-US" sz="2400" dirty="0"/>
              <a:t>，可以使用 </a:t>
            </a:r>
            <a:r>
              <a:rPr lang="en-US" altLang="zh-CN" sz="2400" dirty="0"/>
              <a:t>break </a:t>
            </a:r>
            <a:r>
              <a:rPr lang="zh-CN" altLang="en-US" sz="2400" dirty="0"/>
              <a:t>退出循环</a:t>
            </a:r>
          </a:p>
          <a:p>
            <a:r>
              <a:rPr lang="en-US" altLang="zh-CN" sz="2400" dirty="0"/>
              <a:t>break </a:t>
            </a:r>
            <a:r>
              <a:rPr lang="zh-CN" altLang="en-US" sz="2400" dirty="0"/>
              <a:t>只针对当前所在循环有效</a:t>
            </a:r>
          </a:p>
          <a:p>
            <a:pPr marL="914400" lvl="2" indent="0">
              <a:buNone/>
            </a:pPr>
            <a:r>
              <a:rPr lang="en-US" altLang="zh-CN" sz="2400" dirty="0" err="1"/>
              <a:t>i</a:t>
            </a:r>
            <a:r>
              <a:rPr lang="en-US" altLang="zh-CN" sz="2400" dirty="0"/>
              <a:t> = 0</a:t>
            </a:r>
          </a:p>
          <a:p>
            <a:pPr marL="914400" lvl="2" indent="0">
              <a:buNone/>
            </a:pPr>
            <a:r>
              <a:rPr lang="en-US" altLang="zh-CN" sz="2400" dirty="0"/>
              <a:t>while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10:</a:t>
            </a:r>
          </a:p>
          <a:p>
            <a:pPr marL="914400" lvl="2" indent="0">
              <a:buNone/>
            </a:pPr>
            <a:r>
              <a:rPr lang="en-US" altLang="zh-CN" sz="2400" dirty="0"/>
              <a:t>    # break </a:t>
            </a:r>
            <a:r>
              <a:rPr lang="zh-CN" altLang="en-US" sz="2400" dirty="0"/>
              <a:t>某一条件满足时，退出循环，不再执行后续重复的代码</a:t>
            </a:r>
          </a:p>
          <a:p>
            <a:pPr marL="914400" lvl="2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#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== 3</a:t>
            </a:r>
          </a:p>
          <a:p>
            <a:pPr marL="914400" lvl="2" indent="0">
              <a:buNone/>
            </a:pPr>
            <a:r>
              <a:rPr lang="en-US" altLang="zh-CN" sz="2400" dirty="0"/>
              <a:t>    if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== 3:</a:t>
            </a:r>
          </a:p>
          <a:p>
            <a:pPr marL="914400" lvl="2" indent="0">
              <a:buNone/>
            </a:pPr>
            <a:r>
              <a:rPr lang="en-US" altLang="zh-CN" sz="2400" dirty="0"/>
              <a:t>        break</a:t>
            </a:r>
          </a:p>
          <a:p>
            <a:pPr marL="914400" lvl="2" indent="0">
              <a:buNone/>
            </a:pPr>
            <a:r>
              <a:rPr lang="en-US" altLang="zh-CN" sz="2400" dirty="0"/>
              <a:t>    print(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</a:p>
          <a:p>
            <a:pPr marL="914400" lvl="2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+= 1</a:t>
            </a:r>
          </a:p>
          <a:p>
            <a:pPr marL="914400" lvl="2" indent="0">
              <a:buNone/>
            </a:pPr>
            <a:r>
              <a:rPr lang="en-US" altLang="zh-CN" sz="2400" dirty="0"/>
              <a:t>print("over")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6957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5164C-C042-4394-B47F-39C018E1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1F4B1-0CC9-4AF0-9E28-4F6674068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706"/>
            <a:ext cx="10515600" cy="555529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循环中，条件满足免做，用 </a:t>
            </a:r>
            <a:r>
              <a:rPr lang="en-US" altLang="zh-CN" sz="2400" dirty="0"/>
              <a:t>continue</a:t>
            </a:r>
          </a:p>
          <a:p>
            <a:r>
              <a:rPr lang="zh-CN" altLang="en-US" sz="2400" dirty="0"/>
              <a:t>需要注意：</a:t>
            </a:r>
            <a:r>
              <a:rPr lang="en-US" altLang="zh-CN" sz="2400" dirty="0"/>
              <a:t> </a:t>
            </a:r>
            <a:r>
              <a:rPr lang="zh-CN" altLang="en-US" sz="2400" dirty="0"/>
              <a:t>死循环</a:t>
            </a:r>
          </a:p>
          <a:p>
            <a:r>
              <a:rPr lang="en-US" altLang="zh-CN" sz="2400" dirty="0"/>
              <a:t>continue </a:t>
            </a:r>
            <a:r>
              <a:rPr lang="zh-CN" altLang="en-US" sz="2400" dirty="0"/>
              <a:t>只针对当前所在循环有效</a:t>
            </a:r>
          </a:p>
          <a:p>
            <a:pPr marL="1371600" lvl="3" indent="0">
              <a:buNone/>
            </a:pPr>
            <a:r>
              <a:rPr lang="en-US" altLang="zh-CN" sz="2000" dirty="0" err="1"/>
              <a:t>i</a:t>
            </a:r>
            <a:r>
              <a:rPr lang="en-US" altLang="zh-CN" sz="2000" dirty="0"/>
              <a:t> = 0</a:t>
            </a:r>
          </a:p>
          <a:p>
            <a:pPr marL="1371600" lvl="3" indent="0">
              <a:buNone/>
            </a:pPr>
            <a:r>
              <a:rPr lang="en-US" altLang="zh-CN" sz="2000" dirty="0"/>
              <a:t>while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10:</a:t>
            </a:r>
          </a:p>
          <a:p>
            <a:pPr marL="1371600" lvl="3" indent="0">
              <a:buNone/>
            </a:pPr>
            <a:r>
              <a:rPr lang="en-US" altLang="zh-CN" sz="2000" dirty="0"/>
              <a:t>    # </a:t>
            </a:r>
            <a:r>
              <a:rPr lang="zh-CN" altLang="en-US" sz="2000" dirty="0"/>
              <a:t>当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== 7 </a:t>
            </a:r>
            <a:r>
              <a:rPr lang="zh-CN" altLang="en-US" sz="2000" dirty="0"/>
              <a:t>时，不希望执行需要重复执行的代码</a:t>
            </a:r>
          </a:p>
          <a:p>
            <a:pPr marL="1371600" lvl="3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if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== 7:</a:t>
            </a:r>
          </a:p>
          <a:p>
            <a:pPr marL="1371600" lvl="3" indent="0">
              <a:buNone/>
            </a:pPr>
            <a:r>
              <a:rPr lang="en-US" altLang="zh-CN" sz="2000" dirty="0"/>
              <a:t>        # </a:t>
            </a:r>
            <a:r>
              <a:rPr lang="zh-CN" altLang="en-US" sz="2000" dirty="0"/>
              <a:t>在使用 </a:t>
            </a:r>
            <a:r>
              <a:rPr lang="en-US" altLang="zh-CN" sz="2000" dirty="0"/>
              <a:t>continue </a:t>
            </a:r>
            <a:r>
              <a:rPr lang="zh-CN" altLang="en-US" sz="2000" dirty="0"/>
              <a:t>之前，同样应该修改计数器</a:t>
            </a:r>
          </a:p>
          <a:p>
            <a:pPr marL="1371600" lvl="3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# </a:t>
            </a:r>
            <a:r>
              <a:rPr lang="zh-CN" altLang="en-US" sz="2000" dirty="0"/>
              <a:t>否则会出现死循环</a:t>
            </a:r>
          </a:p>
          <a:p>
            <a:pPr marL="1371600" lvl="3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+= 1</a:t>
            </a:r>
          </a:p>
          <a:p>
            <a:pPr marL="1371600" lvl="3" indent="0">
              <a:buNone/>
            </a:pPr>
            <a:r>
              <a:rPr lang="en-US" altLang="zh-CN" sz="2000" dirty="0"/>
              <a:t>        continue</a:t>
            </a:r>
          </a:p>
          <a:p>
            <a:pPr marL="1371600" lvl="3" indent="0">
              <a:buNone/>
            </a:pPr>
            <a:r>
              <a:rPr lang="en-US" altLang="zh-CN" sz="2000" dirty="0"/>
              <a:t>    # </a:t>
            </a:r>
            <a:r>
              <a:rPr lang="zh-CN" altLang="en-US" sz="2000" dirty="0"/>
              <a:t>重复执行的代码</a:t>
            </a:r>
          </a:p>
          <a:p>
            <a:pPr marL="1371600" lvl="3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print(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</a:p>
          <a:p>
            <a:pPr marL="1371600" lvl="3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+= 1</a:t>
            </a:r>
            <a:endParaRPr lang="zh-CN" altLang="en-US" sz="20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EB671B9-DCB0-40E7-98EF-DBA7F7ABE90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90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认识 </a:t>
            </a:r>
            <a:r>
              <a:rPr lang="en-US" altLang="zh-CN" b="1" dirty="0"/>
              <a:t>Python</a:t>
            </a:r>
          </a:p>
          <a:p>
            <a:r>
              <a:rPr lang="en-US" altLang="zh-CN" b="1" dirty="0"/>
              <a:t>Python</a:t>
            </a:r>
            <a:r>
              <a:rPr lang="zh-CN" altLang="en-US" b="1" dirty="0"/>
              <a:t>程序</a:t>
            </a:r>
            <a:endParaRPr lang="en-US" altLang="zh-CN" b="1" dirty="0"/>
          </a:p>
          <a:p>
            <a:r>
              <a:rPr lang="zh-CN" altLang="en-US" b="1" dirty="0"/>
              <a:t>注释与变量</a:t>
            </a:r>
            <a:endParaRPr lang="en-US" altLang="zh-CN" b="1" dirty="0"/>
          </a:p>
          <a:p>
            <a:r>
              <a:rPr lang="zh-CN" altLang="en-US" b="1" dirty="0"/>
              <a:t>数字数据类型及其运算</a:t>
            </a:r>
            <a:endParaRPr lang="en-US" altLang="zh-CN" b="1" dirty="0"/>
          </a:p>
          <a:p>
            <a:r>
              <a:rPr lang="zh-CN" altLang="en-US" b="1" dirty="0"/>
              <a:t>流控制与判断语句</a:t>
            </a:r>
            <a:endParaRPr lang="en-US" altLang="zh-CN" b="1" dirty="0"/>
          </a:p>
          <a:p>
            <a:r>
              <a:rPr lang="zh-CN" altLang="en-US" b="1" dirty="0"/>
              <a:t>循环与异常</a:t>
            </a:r>
            <a:endParaRPr lang="en-US" altLang="zh-CN" b="1" dirty="0"/>
          </a:p>
          <a:p>
            <a:r>
              <a:rPr lang="zh-CN" altLang="en-US" b="1" dirty="0"/>
              <a:t>字符串</a:t>
            </a:r>
            <a:endParaRPr lang="en-US" altLang="zh-CN" b="1" dirty="0"/>
          </a:p>
          <a:p>
            <a:r>
              <a:rPr lang="zh-CN" altLang="en-US" b="1" dirty="0"/>
              <a:t>高级数据类型</a:t>
            </a:r>
            <a:endParaRPr lang="en-US" altLang="zh-CN" b="1" dirty="0"/>
          </a:p>
          <a:p>
            <a:r>
              <a:rPr lang="zh-CN" altLang="en-US" b="1" dirty="0"/>
              <a:t>函数与模块</a:t>
            </a:r>
            <a:endParaRPr lang="en-US" altLang="zh-CN" b="1" dirty="0"/>
          </a:p>
          <a:p>
            <a:r>
              <a:rPr lang="zh-CN" altLang="en-US" b="1" dirty="0"/>
              <a:t>文件与数据处理</a:t>
            </a:r>
            <a:endParaRPr lang="en-US" altLang="zh-CN" b="1" dirty="0"/>
          </a:p>
          <a:p>
            <a:r>
              <a:rPr lang="zh-CN" altLang="en-US" b="1" dirty="0"/>
              <a:t>综合应用 </a:t>
            </a:r>
            <a:r>
              <a:rPr lang="en-US" altLang="zh-CN" b="1" dirty="0"/>
              <a:t>——</a:t>
            </a:r>
            <a:r>
              <a:rPr lang="zh-CN" altLang="en-US" b="1" dirty="0"/>
              <a:t>信息管理系统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35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50939-8E98-4657-A794-BA29A17C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  <a:r>
              <a:rPr lang="en-US" altLang="zh-CN" dirty="0"/>
              <a:t>else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66AE4-0243-4230-9D02-8BA0D9A43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语法如下：</a:t>
            </a:r>
          </a:p>
          <a:p>
            <a:pPr marL="914400" lvl="2" indent="0">
              <a:buNone/>
            </a:pPr>
            <a:r>
              <a:rPr lang="en-US" altLang="zh-CN" dirty="0"/>
              <a:t>for </a:t>
            </a:r>
            <a:r>
              <a:rPr lang="zh-CN" altLang="en-US" dirty="0"/>
              <a:t>或者</a:t>
            </a:r>
            <a:r>
              <a:rPr lang="en-US" altLang="zh-CN" dirty="0"/>
              <a:t>while</a:t>
            </a:r>
            <a:r>
              <a:rPr lang="zh-CN" altLang="en-US" dirty="0"/>
              <a:t>循环开始</a:t>
            </a:r>
            <a:r>
              <a:rPr lang="en-US" altLang="zh-CN" dirty="0"/>
              <a:t>:</a:t>
            </a:r>
          </a:p>
          <a:p>
            <a:pPr marL="914400" lvl="2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循环体代码</a:t>
            </a:r>
          </a:p>
          <a:p>
            <a:pPr marL="914400" lvl="2" indent="0">
              <a:buNone/>
            </a:pPr>
            <a:r>
              <a:rPr lang="en-US" altLang="zh-CN" dirty="0"/>
              <a:t>else:</a:t>
            </a:r>
          </a:p>
          <a:p>
            <a:pPr marL="914400" lvl="2" indent="0">
              <a:buNone/>
            </a:pPr>
            <a:r>
              <a:rPr lang="zh-CN" altLang="en-US" dirty="0"/>
              <a:t>    没有通过 </a:t>
            </a:r>
            <a:r>
              <a:rPr lang="en-US" altLang="zh-CN" dirty="0"/>
              <a:t>break </a:t>
            </a:r>
            <a:r>
              <a:rPr lang="zh-CN" altLang="en-US" dirty="0"/>
              <a:t>退出循环，循环结束后，会执行的代码</a:t>
            </a:r>
          </a:p>
          <a:p>
            <a:r>
              <a:rPr lang="zh-CN" altLang="en-US" dirty="0"/>
              <a:t>样例：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n=123</a:t>
            </a:r>
            <a:endParaRPr lang="zh-CN" altLang="en-US" dirty="0"/>
          </a:p>
          <a:p>
            <a:pPr marL="914400" lvl="2" indent="0">
              <a:buNone/>
            </a:pP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range(2,n-1):</a:t>
            </a:r>
          </a:p>
          <a:p>
            <a:pPr marL="914400" lvl="2" indent="0">
              <a:buNone/>
            </a:pPr>
            <a:r>
              <a:rPr lang="en-US" altLang="zh-CN" dirty="0"/>
              <a:t>        if </a:t>
            </a:r>
            <a:r>
              <a:rPr lang="en-US" altLang="zh-CN" dirty="0" err="1"/>
              <a:t>n%i</a:t>
            </a:r>
            <a:r>
              <a:rPr lang="en-US" altLang="zh-CN" dirty="0"/>
              <a:t>==0:</a:t>
            </a:r>
          </a:p>
          <a:p>
            <a:pPr marL="914400" lvl="2" indent="0">
              <a:buNone/>
            </a:pPr>
            <a:r>
              <a:rPr lang="en-US" altLang="zh-CN" dirty="0"/>
              <a:t>            print((n,“</a:t>
            </a:r>
            <a:r>
              <a:rPr lang="zh-CN" altLang="en-US" dirty="0"/>
              <a:t>不是素数</a:t>
            </a:r>
            <a:r>
              <a:rPr lang="en-US" altLang="zh-CN" dirty="0"/>
              <a:t>"))</a:t>
            </a:r>
          </a:p>
          <a:p>
            <a:pPr marL="914400" lvl="2" indent="0">
              <a:buNone/>
            </a:pPr>
            <a:r>
              <a:rPr lang="en-US" altLang="zh-CN" dirty="0"/>
              <a:t>            break</a:t>
            </a:r>
          </a:p>
          <a:p>
            <a:pPr marL="914400" lvl="2" indent="0">
              <a:buNone/>
            </a:pPr>
            <a:r>
              <a:rPr lang="en-US" altLang="zh-CN" dirty="0"/>
              <a:t>  else:</a:t>
            </a:r>
          </a:p>
          <a:p>
            <a:pPr marL="914400" lvl="2" indent="0">
              <a:buNone/>
            </a:pPr>
            <a:r>
              <a:rPr lang="en-US" altLang="zh-CN" dirty="0"/>
              <a:t>        print(n,“</a:t>
            </a:r>
            <a:r>
              <a:rPr lang="zh-CN" altLang="en-US" dirty="0"/>
              <a:t>是素数</a:t>
            </a:r>
            <a:r>
              <a:rPr lang="en-US" altLang="zh-CN" dirty="0"/>
              <a:t>")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617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361B8-DACE-4C7E-9F49-2CD72D29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水仙花数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3786B-3FEF-4A2F-92D1-55A5CA64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判断</a:t>
            </a:r>
            <a:r>
              <a:rPr lang="en-US" altLang="zh-CN" dirty="0"/>
              <a:t>200</a:t>
            </a:r>
            <a:r>
              <a:rPr lang="zh-CN" altLang="en-US" dirty="0"/>
              <a:t>到</a:t>
            </a:r>
            <a:r>
              <a:rPr lang="en-US" altLang="zh-CN" dirty="0"/>
              <a:t>300</a:t>
            </a:r>
            <a:r>
              <a:rPr lang="zh-CN" altLang="en-US" dirty="0"/>
              <a:t>之间是否有水仙花数，有</a:t>
            </a:r>
            <a:r>
              <a:rPr lang="zh-CN" altLang="en-US"/>
              <a:t>则输出第一个，</a:t>
            </a:r>
            <a:r>
              <a:rPr lang="zh-CN" altLang="en-US" dirty="0"/>
              <a:t>没则提示没有。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for n in range(200,301): #100</a:t>
            </a:r>
            <a:r>
              <a:rPr lang="zh-CN" altLang="en-US" dirty="0"/>
              <a:t>，</a:t>
            </a:r>
            <a:r>
              <a:rPr lang="en-US" altLang="zh-CN" dirty="0"/>
              <a:t>2001</a:t>
            </a:r>
          </a:p>
          <a:p>
            <a:pPr marL="457200" lvl="1" indent="0">
              <a:buNone/>
            </a:pPr>
            <a:r>
              <a:rPr lang="en-US" altLang="zh-CN" dirty="0"/>
              <a:t>    a=n%10</a:t>
            </a:r>
          </a:p>
          <a:p>
            <a:pPr marL="457200" lvl="1" indent="0">
              <a:buNone/>
            </a:pPr>
            <a:r>
              <a:rPr lang="en-US" altLang="zh-CN" dirty="0"/>
              <a:t>    b=n//10%10</a:t>
            </a:r>
          </a:p>
          <a:p>
            <a:pPr marL="457200" lvl="1" indent="0">
              <a:buNone/>
            </a:pPr>
            <a:r>
              <a:rPr lang="en-US" altLang="zh-CN" dirty="0"/>
              <a:t>    c=n//100</a:t>
            </a:r>
          </a:p>
          <a:p>
            <a:pPr marL="457200" lvl="1" indent="0">
              <a:buNone/>
            </a:pPr>
            <a:r>
              <a:rPr lang="en-US" altLang="zh-CN" dirty="0"/>
              <a:t>    if a*a*</a:t>
            </a:r>
            <a:r>
              <a:rPr lang="en-US" altLang="zh-CN" dirty="0" err="1"/>
              <a:t>a+b</a:t>
            </a:r>
            <a:r>
              <a:rPr lang="en-US" altLang="zh-CN" dirty="0"/>
              <a:t>*b*</a:t>
            </a:r>
            <a:r>
              <a:rPr lang="en-US" altLang="zh-CN" dirty="0" err="1"/>
              <a:t>b+c</a:t>
            </a:r>
            <a:r>
              <a:rPr lang="en-US" altLang="zh-CN" dirty="0"/>
              <a:t>*c*c == n:</a:t>
            </a:r>
          </a:p>
          <a:p>
            <a:pPr marL="457200" lvl="1" indent="0">
              <a:buNone/>
            </a:pPr>
            <a:r>
              <a:rPr lang="en-US" altLang="zh-CN" dirty="0"/>
              <a:t>        print('200</a:t>
            </a:r>
            <a:r>
              <a:rPr lang="zh-CN" altLang="en-US" dirty="0"/>
              <a:t>到</a:t>
            </a:r>
            <a:r>
              <a:rPr lang="en-US" altLang="zh-CN" dirty="0"/>
              <a:t>300</a:t>
            </a:r>
            <a:r>
              <a:rPr lang="zh-CN" altLang="en-US" dirty="0"/>
              <a:t>之间的第一个水仙花数是：</a:t>
            </a:r>
            <a:r>
              <a:rPr lang="en-US" altLang="zh-CN" dirty="0"/>
              <a:t>',n)</a:t>
            </a:r>
          </a:p>
          <a:p>
            <a:pPr marL="457200" lvl="1" indent="0">
              <a:buNone/>
            </a:pPr>
            <a:r>
              <a:rPr lang="en-US" altLang="zh-CN" dirty="0"/>
              <a:t>        break</a:t>
            </a:r>
          </a:p>
          <a:p>
            <a:pPr marL="457200" lvl="1" indent="0">
              <a:buNone/>
            </a:pPr>
            <a:r>
              <a:rPr lang="en-US" altLang="zh-CN" dirty="0"/>
              <a:t>else:</a:t>
            </a:r>
          </a:p>
          <a:p>
            <a:pPr marL="457200" lvl="1" indent="0">
              <a:buNone/>
            </a:pPr>
            <a:r>
              <a:rPr lang="en-US" altLang="zh-CN" dirty="0"/>
              <a:t>    print('200</a:t>
            </a:r>
            <a:r>
              <a:rPr lang="zh-CN" altLang="en-US" dirty="0"/>
              <a:t>到</a:t>
            </a:r>
            <a:r>
              <a:rPr lang="en-US" altLang="zh-CN" dirty="0"/>
              <a:t>300</a:t>
            </a:r>
            <a:r>
              <a:rPr lang="zh-CN" altLang="en-US" dirty="0"/>
              <a:t>之间没有水仙花数</a:t>
            </a:r>
            <a:r>
              <a:rPr lang="en-US" altLang="zh-CN" dirty="0"/>
              <a:t>')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96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1F64D-9A51-46BB-8CD1-AD92929D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 </a:t>
            </a:r>
            <a:r>
              <a:rPr lang="en-US" altLang="zh-CN" dirty="0"/>
              <a:t>for </a:t>
            </a:r>
            <a:r>
              <a:rPr lang="zh-CN" altLang="en-US" dirty="0"/>
              <a:t>循环语法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F9651-74F3-4356-871C-A8872DAA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中完整的 </a:t>
            </a:r>
            <a:r>
              <a:rPr lang="en-US" altLang="zh-CN" dirty="0"/>
              <a:t>for </a:t>
            </a:r>
            <a:r>
              <a:rPr lang="zh-CN" altLang="en-US" dirty="0"/>
              <a:t>循环 的语法如下：</a:t>
            </a:r>
          </a:p>
          <a:p>
            <a:pPr marL="457200" lvl="1" indent="0">
              <a:buNone/>
            </a:pPr>
            <a:r>
              <a:rPr lang="en-US" altLang="zh-CN" sz="2800" dirty="0"/>
              <a:t>for </a:t>
            </a:r>
            <a:r>
              <a:rPr lang="zh-CN" altLang="en-US" sz="2800" dirty="0"/>
              <a:t>变量 </a:t>
            </a:r>
            <a:r>
              <a:rPr lang="en-US" altLang="zh-CN" sz="2800" dirty="0"/>
              <a:t>in </a:t>
            </a:r>
            <a:r>
              <a:rPr lang="zh-CN" altLang="en-US" sz="2800" dirty="0"/>
              <a:t>集合</a:t>
            </a:r>
            <a:r>
              <a:rPr lang="en-US" altLang="zh-CN" sz="2800" dirty="0"/>
              <a:t>:</a:t>
            </a:r>
          </a:p>
          <a:p>
            <a:pPr marL="457200" lvl="1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循环体代码</a:t>
            </a:r>
          </a:p>
          <a:p>
            <a:pPr marL="457200" lvl="1" indent="0">
              <a:buNone/>
            </a:pPr>
            <a:r>
              <a:rPr lang="en-US" altLang="zh-CN" sz="2800" dirty="0"/>
              <a:t>else:</a:t>
            </a:r>
          </a:p>
          <a:p>
            <a:pPr marL="457200" lvl="1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没有通过 </a:t>
            </a:r>
            <a:r>
              <a:rPr lang="en-US" altLang="zh-CN" sz="2800" dirty="0"/>
              <a:t>break </a:t>
            </a:r>
            <a:r>
              <a:rPr lang="zh-CN" altLang="en-US" sz="2800" dirty="0"/>
              <a:t>退出循环，循环结束后，会执行的代码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630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006CD-C35B-40F4-8320-7898202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3C85D-4443-4F37-9E48-C9E4B8C04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在 迭代遍历 嵌套的数据类型时，例如 一个列表包含了多个字典</a:t>
            </a:r>
          </a:p>
          <a:p>
            <a:r>
              <a:rPr lang="zh-CN" altLang="en-US" dirty="0"/>
              <a:t>需求：要判断 某一个字典中 是否存在 指定的 值 </a:t>
            </a:r>
          </a:p>
          <a:p>
            <a:r>
              <a:rPr lang="zh-CN" altLang="en-US" dirty="0"/>
              <a:t>如果 存在，提示并且退出循环</a:t>
            </a:r>
          </a:p>
          <a:p>
            <a:r>
              <a:rPr lang="zh-CN" altLang="en-US" dirty="0"/>
              <a:t>如果 不存在，在 循环整体结束 后，希望 得到一个统一的提示</a:t>
            </a:r>
          </a:p>
          <a:p>
            <a:pPr marL="1371600" lvl="3" indent="0">
              <a:buNone/>
            </a:pPr>
            <a:r>
              <a:rPr lang="en-US" altLang="zh-CN" dirty="0"/>
              <a:t>students = [</a:t>
            </a:r>
          </a:p>
          <a:p>
            <a:pPr marL="1371600" lvl="3" indent="0">
              <a:buNone/>
            </a:pPr>
            <a:r>
              <a:rPr lang="en-US" altLang="zh-CN" dirty="0"/>
              <a:t>    {"name": "</a:t>
            </a:r>
            <a:r>
              <a:rPr lang="zh-CN" altLang="en-US" dirty="0"/>
              <a:t>阿土</a:t>
            </a:r>
            <a:r>
              <a:rPr lang="en-US" altLang="zh-CN" dirty="0"/>
              <a:t>",</a:t>
            </a:r>
          </a:p>
          <a:p>
            <a:pPr marL="1371600" lvl="3" indent="0">
              <a:buNone/>
            </a:pPr>
            <a:r>
              <a:rPr lang="en-US" altLang="zh-CN" dirty="0"/>
              <a:t>     "age": 20,</a:t>
            </a:r>
          </a:p>
          <a:p>
            <a:pPr marL="1371600" lvl="3" indent="0">
              <a:buNone/>
            </a:pPr>
            <a:r>
              <a:rPr lang="en-US" altLang="zh-CN" dirty="0"/>
              <a:t>     "gender": True,</a:t>
            </a:r>
          </a:p>
          <a:p>
            <a:pPr marL="1371600" lvl="3" indent="0">
              <a:buNone/>
            </a:pPr>
            <a:r>
              <a:rPr lang="en-US" altLang="zh-CN" dirty="0"/>
              <a:t>     "height": 1.7,</a:t>
            </a:r>
          </a:p>
          <a:p>
            <a:pPr marL="1371600" lvl="3" indent="0">
              <a:buNone/>
            </a:pPr>
            <a:r>
              <a:rPr lang="en-US" altLang="zh-CN" dirty="0"/>
              <a:t>     "weight": 75.0},</a:t>
            </a:r>
          </a:p>
          <a:p>
            <a:pPr marL="1371600" lvl="3" indent="0">
              <a:buNone/>
            </a:pPr>
            <a:r>
              <a:rPr lang="en-US" altLang="zh-CN" dirty="0"/>
              <a:t>    {"name": "</a:t>
            </a:r>
            <a:r>
              <a:rPr lang="zh-CN" altLang="en-US" dirty="0"/>
              <a:t>小美</a:t>
            </a:r>
            <a:r>
              <a:rPr lang="en-US" altLang="zh-CN" dirty="0"/>
              <a:t>",</a:t>
            </a:r>
          </a:p>
          <a:p>
            <a:pPr marL="1371600" lvl="3" indent="0">
              <a:buNone/>
            </a:pPr>
            <a:r>
              <a:rPr lang="en-US" altLang="zh-CN" dirty="0"/>
              <a:t>     "age": 19,</a:t>
            </a:r>
          </a:p>
          <a:p>
            <a:pPr marL="1371600" lvl="3" indent="0">
              <a:buNone/>
            </a:pPr>
            <a:r>
              <a:rPr lang="en-US" altLang="zh-CN" dirty="0"/>
              <a:t>     "gender": False,</a:t>
            </a:r>
          </a:p>
          <a:p>
            <a:pPr marL="1371600" lvl="3" indent="0">
              <a:buNone/>
            </a:pPr>
            <a:r>
              <a:rPr lang="en-US" altLang="zh-CN" dirty="0"/>
              <a:t>     "height": 1.6,</a:t>
            </a:r>
          </a:p>
          <a:p>
            <a:pPr marL="1371600" lvl="3" indent="0">
              <a:buNone/>
            </a:pPr>
            <a:r>
              <a:rPr lang="en-US" altLang="zh-CN" dirty="0"/>
              <a:t>     "weight": 45.0},</a:t>
            </a:r>
          </a:p>
          <a:p>
            <a:pPr marL="1371600" lvl="3" indent="0">
              <a:buNone/>
            </a:pPr>
            <a:r>
              <a:rPr lang="en-US" altLang="zh-CN" dirty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37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09970-E350-4933-BF2C-DAE8A09C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160"/>
          </a:xfrm>
        </p:spPr>
        <p:txBody>
          <a:bodyPr/>
          <a:lstStyle/>
          <a:p>
            <a:r>
              <a:rPr lang="zh-CN" altLang="en-US" dirty="0"/>
              <a:t>循环嵌套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F5573-0C94-435C-821F-E45E82B8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285"/>
            <a:ext cx="10515600" cy="5386192"/>
          </a:xfrm>
        </p:spPr>
        <p:txBody>
          <a:bodyPr>
            <a:noAutofit/>
          </a:bodyPr>
          <a:lstStyle/>
          <a:p>
            <a:r>
              <a:rPr lang="en-US" altLang="zh-CN" dirty="0"/>
              <a:t>while </a:t>
            </a:r>
            <a:r>
              <a:rPr lang="zh-CN" altLang="en-US" dirty="0"/>
              <a:t>嵌套就是：</a:t>
            </a:r>
            <a:r>
              <a:rPr lang="en-US" altLang="zh-CN" dirty="0"/>
              <a:t>while </a:t>
            </a:r>
            <a:r>
              <a:rPr lang="zh-CN" altLang="en-US" dirty="0"/>
              <a:t>里面还有 </a:t>
            </a:r>
            <a:r>
              <a:rPr lang="en-US" altLang="zh-CN" dirty="0"/>
              <a:t>while</a:t>
            </a:r>
          </a:p>
          <a:p>
            <a:pPr marL="914400" lvl="2" indent="0">
              <a:buNone/>
            </a:pPr>
            <a:r>
              <a:rPr lang="en-US" altLang="zh-CN" sz="2400" dirty="0"/>
              <a:t>while </a:t>
            </a:r>
            <a:r>
              <a:rPr lang="zh-CN" altLang="en-US" sz="2400" dirty="0"/>
              <a:t>条件 </a:t>
            </a:r>
            <a:r>
              <a:rPr lang="en-US" altLang="zh-CN" sz="2400" dirty="0"/>
              <a:t>1:</a:t>
            </a:r>
          </a:p>
          <a:p>
            <a:pPr marL="914400" lvl="2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条件满足时，做的事情</a:t>
            </a:r>
            <a:r>
              <a:rPr lang="en-US" altLang="zh-CN" sz="2400" dirty="0"/>
              <a:t>1</a:t>
            </a:r>
          </a:p>
          <a:p>
            <a:pPr marL="914400" lvl="2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条件满足时，做的事情</a:t>
            </a:r>
            <a:r>
              <a:rPr lang="en-US" altLang="zh-CN" sz="2400" dirty="0"/>
              <a:t>2</a:t>
            </a:r>
          </a:p>
          <a:p>
            <a:pPr marL="1371600" lvl="3" indent="0">
              <a:buNone/>
            </a:pPr>
            <a:r>
              <a:rPr lang="en-US" altLang="zh-CN" sz="2600" dirty="0"/>
              <a:t>...(</a:t>
            </a:r>
            <a:r>
              <a:rPr lang="zh-CN" altLang="en-US" sz="2600" dirty="0"/>
              <a:t>省略</a:t>
            </a:r>
            <a:r>
              <a:rPr lang="en-US" altLang="zh-CN" sz="2600" dirty="0"/>
              <a:t>)...</a:t>
            </a:r>
          </a:p>
          <a:p>
            <a:pPr marL="914400" lvl="2" indent="0">
              <a:buNone/>
            </a:pPr>
            <a:r>
              <a:rPr lang="en-US" altLang="zh-CN" sz="2400" dirty="0"/>
              <a:t>    while </a:t>
            </a:r>
            <a:r>
              <a:rPr lang="zh-CN" altLang="en-US" sz="2400" dirty="0"/>
              <a:t>条件 </a:t>
            </a:r>
            <a:r>
              <a:rPr lang="en-US" altLang="zh-CN" sz="2400" dirty="0"/>
              <a:t>2:</a:t>
            </a:r>
          </a:p>
          <a:p>
            <a:pPr marL="914400" lvl="2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条件满足时，做的事情</a:t>
            </a:r>
            <a:r>
              <a:rPr lang="en-US" altLang="zh-CN" sz="2400" dirty="0"/>
              <a:t>1</a:t>
            </a:r>
          </a:p>
          <a:p>
            <a:pPr marL="914400" lvl="2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条件满足时，做的事情</a:t>
            </a:r>
            <a:r>
              <a:rPr lang="en-US" altLang="zh-CN" sz="2400" dirty="0"/>
              <a:t>2</a:t>
            </a:r>
          </a:p>
          <a:p>
            <a:pPr marL="1828800" lvl="4" indent="0">
              <a:buNone/>
            </a:pPr>
            <a:r>
              <a:rPr lang="en-US" altLang="zh-CN" sz="2800" dirty="0"/>
              <a:t>...(</a:t>
            </a:r>
            <a:r>
              <a:rPr lang="zh-CN" altLang="en-US" sz="2800" dirty="0"/>
              <a:t>省略</a:t>
            </a:r>
            <a:r>
              <a:rPr lang="en-US" altLang="zh-CN" sz="2800" dirty="0"/>
              <a:t>)...</a:t>
            </a:r>
          </a:p>
          <a:p>
            <a:pPr marL="914400" lvl="2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处理条件 </a:t>
            </a:r>
            <a:r>
              <a:rPr lang="en-US" altLang="zh-CN" sz="2400" dirty="0"/>
              <a:t>2</a:t>
            </a:r>
          </a:p>
          <a:p>
            <a:pPr marL="914400" lvl="2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处理条件 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784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63E7A-1937-44E2-AE4E-657DFBEF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循环嵌套演练 </a:t>
            </a:r>
            <a:r>
              <a:rPr lang="en-US" altLang="zh-CN" b="1" dirty="0"/>
              <a:t>—— </a:t>
            </a:r>
            <a:r>
              <a:rPr lang="zh-CN" altLang="en-US" b="1" dirty="0"/>
              <a:t>九九乘法表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7D4F14-D936-4108-BDA3-9139DD348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步：用嵌套打印小星星</a:t>
            </a:r>
          </a:p>
          <a:p>
            <a:r>
              <a:rPr lang="zh-CN" altLang="en-US" dirty="0"/>
              <a:t>需求</a:t>
            </a:r>
          </a:p>
          <a:p>
            <a:pPr marL="457200" lvl="1" indent="0">
              <a:buNone/>
            </a:pPr>
            <a:r>
              <a:rPr lang="zh-CN" altLang="en-US" dirty="0"/>
              <a:t>在控制台连续输出五行 *，每一行星号的数量依次递增</a:t>
            </a:r>
          </a:p>
          <a:p>
            <a:pPr marL="457200" lvl="1" indent="0">
              <a:buNone/>
            </a:pPr>
            <a:r>
              <a:rPr lang="zh-CN" altLang="en-US" dirty="0"/>
              <a:t>*</a:t>
            </a:r>
          </a:p>
          <a:p>
            <a:pPr marL="457200" lvl="1" indent="0">
              <a:buNone/>
            </a:pPr>
            <a:r>
              <a:rPr lang="zh-CN" altLang="en-US" dirty="0"/>
              <a:t>**</a:t>
            </a:r>
          </a:p>
          <a:p>
            <a:pPr marL="457200" lvl="1" indent="0">
              <a:buNone/>
            </a:pPr>
            <a:r>
              <a:rPr lang="zh-CN" altLang="en-US" dirty="0"/>
              <a:t>***</a:t>
            </a:r>
          </a:p>
          <a:p>
            <a:pPr marL="457200" lvl="1" indent="0">
              <a:buNone/>
            </a:pPr>
            <a:r>
              <a:rPr lang="zh-CN" altLang="en-US" dirty="0"/>
              <a:t>****</a:t>
            </a:r>
          </a:p>
          <a:p>
            <a:pPr marL="457200" lvl="1" indent="0">
              <a:buNone/>
            </a:pPr>
            <a:r>
              <a:rPr lang="zh-CN" altLang="en-US" dirty="0"/>
              <a:t>*****</a:t>
            </a:r>
          </a:p>
          <a:p>
            <a:pPr marL="457200" lvl="1" indent="0">
              <a:buNone/>
            </a:pPr>
            <a:r>
              <a:rPr lang="zh-CN" altLang="en-US" dirty="0"/>
              <a:t>使用字符串 * 打印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01076C7-08F4-4B07-9886-4D19C6D5897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167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1663E-A57B-4D90-8E7E-88E41780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 </a:t>
            </a:r>
            <a:r>
              <a:rPr lang="en-US" altLang="zh-CN" dirty="0"/>
              <a:t>print </a:t>
            </a:r>
            <a:r>
              <a:rPr lang="zh-CN" altLang="en-US" dirty="0"/>
              <a:t>函数的使用做一个增强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FA909-E8F0-4215-A644-72503A839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# </a:t>
            </a:r>
            <a:r>
              <a:rPr lang="zh-CN" altLang="en-US" sz="3200" dirty="0"/>
              <a:t>向控制台输出内容结束之后，不会换行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zh-CN" sz="2800" dirty="0"/>
              <a:t>print("*", end="")</a:t>
            </a:r>
          </a:p>
          <a:p>
            <a:r>
              <a:rPr lang="en-US" altLang="zh-CN" sz="3200" dirty="0"/>
              <a:t>end="" </a:t>
            </a:r>
            <a:r>
              <a:rPr lang="zh-CN" altLang="en-US" sz="3200" dirty="0"/>
              <a:t>表示向控制台输出内容结束之后，不会换行</a:t>
            </a:r>
            <a:endParaRPr lang="en-US" altLang="zh-CN" sz="3200" dirty="0"/>
          </a:p>
          <a:p>
            <a:pPr lvl="2"/>
            <a:r>
              <a:rPr lang="en-US" altLang="zh-CN" sz="2400" dirty="0"/>
              <a:t># </a:t>
            </a:r>
            <a:r>
              <a:rPr lang="zh-CN" altLang="en-US" sz="2400" dirty="0"/>
              <a:t>单纯的换行</a:t>
            </a:r>
          </a:p>
          <a:p>
            <a:pPr lvl="2"/>
            <a:r>
              <a:rPr lang="en-US" altLang="zh-CN" sz="2400" dirty="0"/>
              <a:t>print("")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24465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23C8E-0263-4A46-8A89-6CFBAC2F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步：使用循环嵌套打印小星星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3DA70-A175-478C-BC8D-5F5854EA1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 没有提供字符串的 * 操作 拼接字符串打印第</a:t>
            </a:r>
            <a:r>
              <a:rPr lang="en-US" altLang="zh-CN" dirty="0"/>
              <a:t>1</a:t>
            </a:r>
            <a:r>
              <a:rPr lang="zh-CN" altLang="en-US" dirty="0"/>
              <a:t>步的小星星</a:t>
            </a:r>
            <a:endParaRPr lang="en-US" altLang="zh-CN" dirty="0"/>
          </a:p>
          <a:p>
            <a:r>
              <a:rPr lang="zh-CN" altLang="en-US" dirty="0"/>
              <a:t>开发步骤</a:t>
            </a:r>
          </a:p>
          <a:p>
            <a:pPr lvl="1"/>
            <a:r>
              <a:rPr lang="en-US" altLang="zh-CN" dirty="0"/>
              <a:t>1&gt; </a:t>
            </a:r>
            <a:r>
              <a:rPr lang="zh-CN" altLang="en-US" dirty="0"/>
              <a:t>完成 </a:t>
            </a:r>
            <a:r>
              <a:rPr lang="en-US" altLang="zh-CN" dirty="0"/>
              <a:t>5 </a:t>
            </a:r>
            <a:r>
              <a:rPr lang="zh-CN" altLang="en-US" dirty="0"/>
              <a:t>行内容的简单输出</a:t>
            </a:r>
          </a:p>
          <a:p>
            <a:pPr lvl="1"/>
            <a:r>
              <a:rPr lang="en-US" altLang="zh-CN" dirty="0"/>
              <a:t>2&gt; </a:t>
            </a:r>
            <a:r>
              <a:rPr lang="zh-CN" altLang="en-US" dirty="0"/>
              <a:t>分析每行内部的 * 应该如何处理？</a:t>
            </a:r>
          </a:p>
          <a:p>
            <a:pPr lvl="1"/>
            <a:r>
              <a:rPr lang="zh-CN" altLang="en-US" dirty="0"/>
              <a:t>每行显示的星星和当前所在的行数是一致的</a:t>
            </a:r>
          </a:p>
          <a:p>
            <a:pPr lvl="1"/>
            <a:r>
              <a:rPr lang="zh-CN" altLang="en-US" dirty="0"/>
              <a:t>嵌套一个小的循环，专门处理每一行中 列 的星星显示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200BCBD-8B7C-43D5-A432-06B4EF67EC2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291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C3253-415A-4239-8827-8B79A051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步： 九九乘法表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660EF-DDD2-4EB0-B555-6BB5281C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需求 输出 九九乘法表，格式如下：</a:t>
            </a:r>
          </a:p>
          <a:p>
            <a:pPr marL="0" indent="0">
              <a:buNone/>
            </a:pPr>
            <a:r>
              <a:rPr lang="en-US" altLang="zh-CN" dirty="0"/>
              <a:t>1 * 1 = 1    </a:t>
            </a:r>
          </a:p>
          <a:p>
            <a:pPr marL="0" indent="0">
              <a:buNone/>
            </a:pPr>
            <a:r>
              <a:rPr lang="en-US" altLang="zh-CN" dirty="0"/>
              <a:t>1 * 2 = 2    2 * 2 = 4    </a:t>
            </a:r>
          </a:p>
          <a:p>
            <a:pPr marL="0" indent="0">
              <a:buNone/>
            </a:pPr>
            <a:r>
              <a:rPr lang="en-US" altLang="zh-CN" dirty="0"/>
              <a:t>1 * 3 = 3    2 * 3 = 6    3 * 3 = 9    </a:t>
            </a:r>
          </a:p>
          <a:p>
            <a:pPr marL="0" indent="0">
              <a:buNone/>
            </a:pPr>
            <a:r>
              <a:rPr lang="en-US" altLang="zh-CN" dirty="0"/>
              <a:t>1 * 4 = 4    2 * 4 = 8    3 * 4 = 12    4 * 4 = 16    </a:t>
            </a:r>
          </a:p>
          <a:p>
            <a:pPr marL="0" indent="0">
              <a:buNone/>
            </a:pPr>
            <a:r>
              <a:rPr lang="en-US" altLang="zh-CN" dirty="0"/>
              <a:t>1 * 5 = 5    2 * 5 = 10    3 * 5 = 15    4 * 5 = 20    5 * 5 = 25    </a:t>
            </a:r>
          </a:p>
          <a:p>
            <a:pPr marL="0" indent="0">
              <a:buNone/>
            </a:pPr>
            <a:r>
              <a:rPr lang="en-US" altLang="zh-CN" dirty="0"/>
              <a:t>1 * 6 = 6    2 * 6 = 12    3 * 6 = 18    4 * 6 = 24    5 * 6 = 30    6 * 6 = 36    </a:t>
            </a:r>
          </a:p>
          <a:p>
            <a:pPr marL="0" indent="0">
              <a:buNone/>
            </a:pPr>
            <a:r>
              <a:rPr lang="en-US" altLang="zh-CN" dirty="0"/>
              <a:t>1 * 7 = 7    2 * 7 = 14    3 * 7 = 21    4 * 7 = 28    5 * 7 = 35    6 * 7 = 42    7 * 7 = 49    </a:t>
            </a:r>
          </a:p>
          <a:p>
            <a:pPr marL="0" indent="0">
              <a:buNone/>
            </a:pPr>
            <a:r>
              <a:rPr lang="en-US" altLang="zh-CN" dirty="0"/>
              <a:t>1 * 8 = 8    2 * 8 = 16    3 * 8 = 24    4 * 8 = 32    5 * 8 = 40    6 * 8 = 48    7 * 8 = 56    8 * 8 = 64    </a:t>
            </a:r>
          </a:p>
          <a:p>
            <a:pPr marL="0" indent="0">
              <a:buNone/>
            </a:pPr>
            <a:r>
              <a:rPr lang="en-US" altLang="zh-CN" dirty="0"/>
              <a:t>1 * 9 = 9    2 * 9 = 18    3 * 9 = 27    4 * 9 = 36    5 * 9 = 45    6 * 9 = 54    7 * 9 = 63    8 * 9 = 72    9 * 9 = 81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B554017-315E-4020-8928-8AF58B0886F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238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77844-C71E-4649-8FB4-AA4E579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开发步骤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8C6DE-2639-46D0-9059-3022CE755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打印 </a:t>
            </a:r>
            <a:r>
              <a:rPr lang="en-US" altLang="zh-CN" dirty="0"/>
              <a:t>9 </a:t>
            </a:r>
            <a:r>
              <a:rPr lang="zh-CN" altLang="en-US" dirty="0"/>
              <a:t>行小星星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将每一个 * 替换成对应的行与列相乘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33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5F4A-469A-4EC0-936C-5227C943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BBB1F-C236-4EA3-8C90-9A3240BC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认识 </a:t>
            </a:r>
            <a:r>
              <a:rPr lang="en-US" altLang="zh-CN" b="1" dirty="0"/>
              <a:t>Python</a:t>
            </a:r>
          </a:p>
          <a:p>
            <a:r>
              <a:rPr lang="en-US" altLang="zh-CN" b="1" dirty="0"/>
              <a:t>Python</a:t>
            </a:r>
            <a:r>
              <a:rPr lang="zh-CN" altLang="en-US" b="1" dirty="0"/>
              <a:t>程序</a:t>
            </a:r>
            <a:endParaRPr lang="en-US" altLang="zh-CN" b="1" dirty="0"/>
          </a:p>
          <a:p>
            <a:r>
              <a:rPr lang="zh-CN" altLang="en-US" b="1" dirty="0"/>
              <a:t>注释与变量</a:t>
            </a:r>
            <a:endParaRPr lang="en-US" altLang="zh-CN" b="1" dirty="0"/>
          </a:p>
          <a:p>
            <a:r>
              <a:rPr lang="zh-CN" altLang="en-US" b="1" dirty="0"/>
              <a:t>数字数据类型及其运算</a:t>
            </a:r>
            <a:endParaRPr lang="en-US" altLang="zh-CN" b="1" dirty="0"/>
          </a:p>
          <a:p>
            <a:r>
              <a:rPr lang="zh-CN" altLang="en-US" b="1" dirty="0"/>
              <a:t>流控制与判断语句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循环与异常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字符串</a:t>
            </a:r>
            <a:endParaRPr lang="en-US" altLang="zh-CN" b="1" dirty="0"/>
          </a:p>
          <a:p>
            <a:r>
              <a:rPr lang="zh-CN" altLang="en-US" b="1" dirty="0"/>
              <a:t>高级数据类型</a:t>
            </a:r>
            <a:endParaRPr lang="en-US" altLang="zh-CN" b="1" dirty="0"/>
          </a:p>
          <a:p>
            <a:r>
              <a:rPr lang="zh-CN" altLang="en-US" b="1" dirty="0"/>
              <a:t>函数与模块</a:t>
            </a:r>
            <a:endParaRPr lang="en-US" altLang="zh-CN" b="1" dirty="0"/>
          </a:p>
          <a:p>
            <a:r>
              <a:rPr lang="zh-CN" altLang="en-US" b="1" dirty="0"/>
              <a:t>文件与数据处理</a:t>
            </a:r>
            <a:endParaRPr lang="en-US" altLang="zh-CN" b="1" dirty="0"/>
          </a:p>
          <a:p>
            <a:r>
              <a:rPr lang="zh-CN" altLang="en-US" b="1" dirty="0"/>
              <a:t>综合应用 </a:t>
            </a:r>
            <a:r>
              <a:rPr lang="en-US" altLang="zh-CN" b="1" dirty="0"/>
              <a:t>——</a:t>
            </a:r>
            <a:r>
              <a:rPr lang="zh-CN" altLang="en-US" b="1" dirty="0"/>
              <a:t>信息管理系统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674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5116A-BF2C-446A-97A1-0B4DF1A7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字符串中的转义字符</a:t>
            </a:r>
            <a:r>
              <a:rPr lang="en-US" altLang="zh-CN" b="1" dirty="0"/>
              <a:t>(</a:t>
            </a:r>
            <a:r>
              <a:rPr lang="zh-CN" altLang="en-US" b="1" dirty="0"/>
              <a:t>提前了解</a:t>
            </a:r>
            <a:r>
              <a:rPr lang="en-US" altLang="zh-CN" b="1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CBB09-E033-4651-828C-73E8FFDC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\t </a:t>
            </a:r>
            <a:r>
              <a:rPr lang="zh-CN" altLang="en-US" dirty="0"/>
              <a:t>在控制台输出一个 </a:t>
            </a:r>
            <a:r>
              <a:rPr lang="zh-CN" altLang="en-US" b="1" dirty="0"/>
              <a:t>制表符</a:t>
            </a:r>
            <a:endParaRPr lang="zh-CN" altLang="en-US" dirty="0"/>
          </a:p>
          <a:p>
            <a:r>
              <a:rPr lang="en-US" altLang="zh-CN" dirty="0"/>
              <a:t>\n </a:t>
            </a:r>
            <a:r>
              <a:rPr lang="zh-CN" altLang="en-US" dirty="0"/>
              <a:t>在控制台输出一个 </a:t>
            </a:r>
            <a:r>
              <a:rPr lang="zh-CN" altLang="en-US" b="1" dirty="0"/>
              <a:t>换行符</a:t>
            </a:r>
            <a:endParaRPr lang="zh-CN" altLang="en-US" dirty="0"/>
          </a:p>
          <a:p>
            <a:pPr lvl="1"/>
            <a:r>
              <a:rPr lang="zh-CN" altLang="en-US" b="1" dirty="0"/>
              <a:t>制表符</a:t>
            </a:r>
            <a:r>
              <a:rPr lang="zh-CN" altLang="en-US" dirty="0"/>
              <a:t> 的功能是在不使用表格的情况下在 </a:t>
            </a:r>
            <a:r>
              <a:rPr lang="zh-CN" altLang="en-US" b="1" dirty="0"/>
              <a:t>垂直方向</a:t>
            </a:r>
            <a:r>
              <a:rPr lang="zh-CN" altLang="en-US" dirty="0"/>
              <a:t> 按列对齐文本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879821-46DC-42DB-9900-FFEC5B3459ED}"/>
              </a:ext>
            </a:extLst>
          </p:cNvPr>
          <p:cNvGraphicFramePr>
            <a:graphicFrameLocks noGrp="1"/>
          </p:cNvGraphicFramePr>
          <p:nvPr/>
        </p:nvGraphicFramePr>
        <p:xfrm>
          <a:off x="2967625" y="3292475"/>
          <a:ext cx="4159686" cy="3200400"/>
        </p:xfrm>
        <a:graphic>
          <a:graphicData uri="http://schemas.openxmlformats.org/drawingml/2006/table">
            <a:tbl>
              <a:tblPr/>
              <a:tblGrid>
                <a:gridCol w="2079843">
                  <a:extLst>
                    <a:ext uri="{9D8B030D-6E8A-4147-A177-3AD203B41FA5}">
                      <a16:colId xmlns:a16="http://schemas.microsoft.com/office/drawing/2014/main" val="1550756051"/>
                    </a:ext>
                  </a:extLst>
                </a:gridCol>
                <a:gridCol w="2079843">
                  <a:extLst>
                    <a:ext uri="{9D8B030D-6E8A-4147-A177-3AD203B41FA5}">
                      <a16:colId xmlns:a16="http://schemas.microsoft.com/office/drawing/2014/main" val="1735593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dirty="0">
                          <a:effectLst/>
                        </a:rPr>
                        <a:t>转义字符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>
                          <a:effectLst/>
                        </a:rPr>
                        <a:t>描述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6163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dirty="0">
                          <a:effectLst/>
                        </a:rPr>
                        <a:t>\\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反斜杠符号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74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</a:rPr>
                        <a:t>\'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单引号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4125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>
                          <a:effectLst/>
                        </a:rPr>
                        <a:t>\"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双引号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788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\n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换行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7099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\t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横向制表符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33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effectLst/>
                        </a:rPr>
                        <a:t>\r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dirty="0">
                          <a:effectLst/>
                        </a:rPr>
                        <a:t>回车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762176"/>
                  </a:ext>
                </a:extLst>
              </a:tr>
            </a:tbl>
          </a:graphicData>
        </a:graphic>
      </p:graphicFrame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D89CDE2-90F3-4D8E-AB67-6B0342216B8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654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>
            <a:extLst>
              <a:ext uri="{FF2B5EF4-FFF2-40B4-BE49-F238E27FC236}">
                <a16:creationId xmlns:a16="http://schemas.microsoft.com/office/drawing/2014/main" id="{70296FE0-5917-4F15-963D-E74473280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4" y="2955925"/>
            <a:ext cx="69175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 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程序的异常处理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TextBox 2">
            <a:extLst>
              <a:ext uri="{FF2B5EF4-FFF2-40B4-BE49-F238E27FC236}">
                <a16:creationId xmlns:a16="http://schemas.microsoft.com/office/drawing/2014/main" id="{FD79658E-053B-4ACA-8621-0C7890E07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9" y="666751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程序的异常处理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84" name="矩形 2">
            <a:extLst>
              <a:ext uri="{FF2B5EF4-FFF2-40B4-BE49-F238E27FC236}">
                <a16:creationId xmlns:a16="http://schemas.microsoft.com/office/drawing/2014/main" id="{1F630A15-448C-4658-BFC2-A9CA66D2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647826"/>
            <a:ext cx="7894637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sz="24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程序一般对输入有一定要求，但当实际输入不满足程序要求时，可能会产生程序的运行错误。</a:t>
            </a:r>
            <a:endParaRPr lang="en-US" altLang="zh-CN" sz="2400" dirty="0">
              <a:solidFill>
                <a:srgbClr val="0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rgbClr val="0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B05325-9723-4EE8-AD32-A014EF83D31E}"/>
              </a:ext>
            </a:extLst>
          </p:cNvPr>
          <p:cNvGraphicFramePr>
            <a:graphicFrameLocks noGrp="1"/>
          </p:cNvGraphicFramePr>
          <p:nvPr/>
        </p:nvGraphicFramePr>
        <p:xfrm>
          <a:off x="2717801" y="2743201"/>
          <a:ext cx="6831013" cy="2925763"/>
        </p:xfrm>
        <a:graphic>
          <a:graphicData uri="http://schemas.openxmlformats.org/drawingml/2006/table">
            <a:tbl>
              <a:tblPr firstRow="1" firstCol="1" bandRow="1"/>
              <a:tblGrid>
                <a:gridCol w="6831013">
                  <a:extLst>
                    <a:ext uri="{9D8B030D-6E8A-4147-A177-3AD203B41FA5}">
                      <a16:colId xmlns:a16="http://schemas.microsoft.com/office/drawing/2014/main" val="2660025953"/>
                    </a:ext>
                  </a:extLst>
                </a:gridCol>
              </a:tblGrid>
              <a:tr h="2925763">
                <a:tc>
                  <a:txBody>
                    <a:bodyPr/>
                    <a:lstStyle/>
                    <a:p>
                      <a:pPr algn="l" fontAlgn="auto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&gt;&gt;&gt;n =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请输入一个数字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python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Traceback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(most recent call last):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"&lt;pyshell#11&gt;", line 1, in &lt;module&gt;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n = </a:t>
                      </a:r>
                      <a:r>
                        <a:rPr lang="en-US" sz="16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请输入一个数字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"&lt;string&gt;", line 1, in &lt;module&gt;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name 'python' is not defined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35839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TextBox 2">
            <a:extLst>
              <a:ext uri="{FF2B5EF4-FFF2-40B4-BE49-F238E27FC236}">
                <a16:creationId xmlns:a16="http://schemas.microsoft.com/office/drawing/2014/main" id="{04CC0ADE-26B1-44E5-BA6F-CF0E99822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9" y="666751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程序的异常处理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08" name="矩形 2">
            <a:extLst>
              <a:ext uri="{FF2B5EF4-FFF2-40B4-BE49-F238E27FC236}">
                <a16:creationId xmlns:a16="http://schemas.microsoft.com/office/drawing/2014/main" id="{81801109-9557-41D1-90D8-A18E1C14C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647826"/>
            <a:ext cx="7894637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由于使用了</a:t>
            </a:r>
            <a:r>
              <a:rPr lang="en-US" altLang="zh-CN" sz="28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eval()</a:t>
            </a:r>
            <a:r>
              <a:rPr lang="zh-CN" altLang="en-US" sz="28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函数，如果用户输入不是一个数字则可能报错。这类由于输入与预期不匹配造成的错误有很多种可能，不能逐一列出可能性进行判断。为了保证程序运行的稳定性，这类运行错误应该被程序捕获并合理控制。</a:t>
            </a:r>
            <a:endParaRPr lang="en-US" altLang="zh-CN" sz="2800" dirty="0">
              <a:solidFill>
                <a:srgbClr val="0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TextBox 2">
            <a:extLst>
              <a:ext uri="{FF2B5EF4-FFF2-40B4-BE49-F238E27FC236}">
                <a16:creationId xmlns:a16="http://schemas.microsoft.com/office/drawing/2014/main" id="{0793AA45-8EFC-42F4-B96C-26E14EE6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9" y="666751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程序的异常处理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2" name="矩形 2">
            <a:extLst>
              <a:ext uri="{FF2B5EF4-FFF2-40B4-BE49-F238E27FC236}">
                <a16:creationId xmlns:a16="http://schemas.microsoft.com/office/drawing/2014/main" id="{3FD4FCE8-B347-4B10-8404-AD449BD11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647825"/>
            <a:ext cx="789463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Python</a:t>
            </a:r>
            <a:r>
              <a:rPr lang="zh-CN" altLang="en-US" sz="24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语言使用保留字</a:t>
            </a:r>
            <a:r>
              <a:rPr lang="en-US" altLang="zh-CN" sz="24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try</a:t>
            </a:r>
            <a:r>
              <a:rPr lang="zh-CN" altLang="en-US" sz="24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except</a:t>
            </a:r>
            <a:r>
              <a:rPr lang="zh-CN" altLang="en-US" sz="24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进行异常处理，基本的语法格式如下：。</a:t>
            </a:r>
          </a:p>
          <a:p>
            <a:pPr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		try:</a:t>
            </a:r>
          </a:p>
          <a:p>
            <a:pPr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			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语句块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1&gt;</a:t>
            </a:r>
          </a:p>
          <a:p>
            <a:pPr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		except:</a:t>
            </a:r>
          </a:p>
          <a:p>
            <a:pPr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			&lt;</a:t>
            </a:r>
            <a:r>
              <a:rPr lang="zh-CN" altLang="en-US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语句块</a:t>
            </a:r>
            <a:r>
              <a:rPr lang="en-US" altLang="zh-CN" sz="2400" b="1" dirty="0">
                <a:solidFill>
                  <a:srgbClr val="C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2&gt;</a:t>
            </a:r>
          </a:p>
          <a:p>
            <a:pPr marL="457200" indent="-4572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400" dirty="0">
              <a:solidFill>
                <a:srgbClr val="000000"/>
              </a:solidFill>
              <a:latin typeface="Palatino Linotype" panose="02040502050505030304" pitchFamily="18" charset="0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语句块</a:t>
            </a:r>
            <a:r>
              <a:rPr lang="en-US" altLang="zh-CN" sz="24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是正常执行的程序内容，当执行这个语句块发生异常时，则执行</a:t>
            </a:r>
            <a:r>
              <a:rPr lang="en-US" altLang="zh-CN" sz="24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except</a:t>
            </a:r>
            <a:r>
              <a:rPr lang="zh-CN" altLang="en-US" sz="24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保留字后面的语句块</a:t>
            </a:r>
            <a:r>
              <a:rPr lang="en-US" altLang="zh-CN" sz="24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TextBox 2">
            <a:extLst>
              <a:ext uri="{FF2B5EF4-FFF2-40B4-BE49-F238E27FC236}">
                <a16:creationId xmlns:a16="http://schemas.microsoft.com/office/drawing/2014/main" id="{91344029-E1B9-4484-8D19-53D7A75C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9" y="666751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程序的异常处理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97E2364-C44D-4982-B937-95923BD9D4CE}"/>
              </a:ext>
            </a:extLst>
          </p:cNvPr>
          <p:cNvGraphicFramePr>
            <a:graphicFrameLocks noGrp="1"/>
          </p:cNvGraphicFramePr>
          <p:nvPr/>
        </p:nvGraphicFramePr>
        <p:xfrm>
          <a:off x="3016250" y="2079626"/>
          <a:ext cx="5837238" cy="1486535"/>
        </p:xfrm>
        <a:graphic>
          <a:graphicData uri="http://schemas.openxmlformats.org/drawingml/2006/table">
            <a:tbl>
              <a:tblPr firstRow="1" firstCol="1" bandRow="1"/>
              <a:tblGrid>
                <a:gridCol w="390583">
                  <a:extLst>
                    <a:ext uri="{9D8B030D-6E8A-4147-A177-3AD203B41FA5}">
                      <a16:colId xmlns:a16="http://schemas.microsoft.com/office/drawing/2014/main" val="3530094283"/>
                    </a:ext>
                  </a:extLst>
                </a:gridCol>
                <a:gridCol w="5446655">
                  <a:extLst>
                    <a:ext uri="{9D8B030D-6E8A-4147-A177-3AD203B41FA5}">
                      <a16:colId xmlns:a16="http://schemas.microsoft.com/office/drawing/2014/main" val="1454907684"/>
                    </a:ext>
                  </a:extLst>
                </a:gridCol>
              </a:tblGrid>
              <a:tr h="9672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6" marR="6859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3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6" marR="6859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19532"/>
                  </a:ext>
                </a:extLst>
              </a:tr>
              <a:tr h="121426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6" marR="6859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797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 = </a:t>
                      </a:r>
                      <a:r>
                        <a:rPr lang="en-US" sz="15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lang="en-US" sz="15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lang="zh-CN" sz="15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请输入一个数字</a:t>
                      </a:r>
                      <a:r>
                        <a:rPr lang="en-US" sz="15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7970"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</a:t>
                      </a:r>
                      <a:r>
                        <a:rPr lang="zh-CN" sz="15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输入数字的</a:t>
                      </a:r>
                      <a:r>
                        <a:rPr lang="en-US" sz="15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5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次方值为</a:t>
                      </a:r>
                      <a:r>
                        <a:rPr lang="en-US" sz="15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", n**3)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except: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print("</a:t>
                      </a:r>
                      <a:r>
                        <a:rPr lang="zh-CN" sz="15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输入错误，请输入一个数字</a:t>
                      </a:r>
                      <a:r>
                        <a:rPr lang="en-US" sz="15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6" marR="6859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946519"/>
                  </a:ext>
                </a:extLst>
              </a:tr>
              <a:tr h="12410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3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5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6" marR="68596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3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6" marR="68596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917785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95E6B59-BEE9-4A62-8A7F-6713D7A5A9AA}"/>
              </a:ext>
            </a:extLst>
          </p:cNvPr>
          <p:cNvGraphicFramePr>
            <a:graphicFrameLocks noGrp="1"/>
          </p:cNvGraphicFramePr>
          <p:nvPr/>
        </p:nvGraphicFramePr>
        <p:xfrm>
          <a:off x="3016251" y="3919538"/>
          <a:ext cx="6149975" cy="1524000"/>
        </p:xfrm>
        <a:graphic>
          <a:graphicData uri="http://schemas.openxmlformats.org/drawingml/2006/table">
            <a:tbl>
              <a:tblPr firstRow="1" firstCol="1" bandRow="1"/>
              <a:tblGrid>
                <a:gridCol w="6149975">
                  <a:extLst>
                    <a:ext uri="{9D8B030D-6E8A-4147-A177-3AD203B41FA5}">
                      <a16:colId xmlns:a16="http://schemas.microsoft.com/office/drawing/2014/main" val="3376602519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请输入一个数字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1010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输入数字的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次方值为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 1030301000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请输入一个数字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python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输入错误，请输入一个数字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817701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77844-C71E-4649-8FB4-AA4E579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78C6DE-2639-46D0-9059-3022CE755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强制输入一个数：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try:</a:t>
            </a:r>
          </a:p>
          <a:p>
            <a:pPr marL="457200" lvl="1" indent="0">
              <a:buNone/>
            </a:pPr>
            <a:r>
              <a:rPr lang="en-US" altLang="zh-CN" dirty="0"/>
              <a:t>        n = eval(input("</a:t>
            </a:r>
            <a:r>
              <a:rPr lang="zh-CN" altLang="en-US" dirty="0"/>
              <a:t>请输入一个数字</a:t>
            </a:r>
            <a:r>
              <a:rPr lang="en-US" altLang="zh-CN" dirty="0"/>
              <a:t>: "))</a:t>
            </a:r>
          </a:p>
          <a:p>
            <a:pPr marL="457200" lvl="1" indent="0">
              <a:buNone/>
            </a:pPr>
            <a:r>
              <a:rPr lang="en-US" altLang="zh-CN" dirty="0"/>
              <a:t>        break</a:t>
            </a:r>
          </a:p>
          <a:p>
            <a:pPr marL="457200" lvl="1" indent="0">
              <a:buNone/>
            </a:pPr>
            <a:r>
              <a:rPr lang="en-US" altLang="zh-CN" dirty="0"/>
              <a:t>    except:</a:t>
            </a:r>
          </a:p>
          <a:p>
            <a:pPr marL="457200" lvl="1" indent="0">
              <a:buNone/>
            </a:pPr>
            <a:r>
              <a:rPr lang="en-US" altLang="zh-CN" dirty="0"/>
              <a:t>         print("</a:t>
            </a:r>
            <a:r>
              <a:rPr lang="zh-CN" altLang="en-US" dirty="0"/>
              <a:t>输入错误，请输入一个数字</a:t>
            </a:r>
            <a:r>
              <a:rPr lang="en-US" altLang="zh-CN" dirty="0"/>
              <a:t>!")</a:t>
            </a:r>
          </a:p>
          <a:p>
            <a:pPr marL="457200" lvl="1" indent="0">
              <a:buNone/>
            </a:pPr>
            <a:r>
              <a:rPr lang="en-US" altLang="zh-CN" dirty="0"/>
              <a:t>         continue</a:t>
            </a:r>
          </a:p>
          <a:p>
            <a:pPr marL="457200" lvl="1" indent="0">
              <a:buNone/>
            </a:pPr>
            <a:r>
              <a:rPr lang="en-US" altLang="zh-CN" dirty="0"/>
              <a:t>print('</a:t>
            </a:r>
            <a:r>
              <a:rPr lang="zh-CN" altLang="en-US" dirty="0"/>
              <a:t>输入的数字是</a:t>
            </a:r>
            <a:r>
              <a:rPr lang="en-US" altLang="zh-CN" dirty="0"/>
              <a:t>{}'.format(n))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765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TextBox 2">
            <a:extLst>
              <a:ext uri="{FF2B5EF4-FFF2-40B4-BE49-F238E27FC236}">
                <a16:creationId xmlns:a16="http://schemas.microsoft.com/office/drawing/2014/main" id="{D9B13FC4-A76E-451F-9A30-CFF8E5DF1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9" y="666751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程序的异常处理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C36B296-B68B-47EF-895E-EEF5D6FC5CD1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2633664"/>
          <a:ext cx="6483350" cy="1463675"/>
        </p:xfrm>
        <a:graphic>
          <a:graphicData uri="http://schemas.openxmlformats.org/drawingml/2006/table">
            <a:tbl>
              <a:tblPr firstRow="1" firstCol="1" bandRow="1"/>
              <a:tblGrid>
                <a:gridCol w="6483350">
                  <a:extLst>
                    <a:ext uri="{9D8B030D-6E8A-4147-A177-3AD203B41FA5}">
                      <a16:colId xmlns:a16="http://schemas.microsoft.com/office/drawing/2014/main" val="174219196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&gt;&gt;&gt;for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range(5):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46863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print(10/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end=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 "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Traceback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(most recent call last):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"&lt;pyshell#12&gt;", line 2, in &lt;module&gt;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print(10/</a:t>
                      </a:r>
                      <a:r>
                        <a:rPr lang="en-US" sz="16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end=" ")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ZeroDivisionError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division by zero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72030416"/>
                  </a:ext>
                </a:extLst>
              </a:tr>
            </a:tbl>
          </a:graphicData>
        </a:graphic>
      </p:graphicFrame>
      <p:sp>
        <p:nvSpPr>
          <p:cNvPr id="50186" name="矩形 2">
            <a:extLst>
              <a:ext uri="{FF2B5EF4-FFF2-40B4-BE49-F238E27FC236}">
                <a16:creationId xmlns:a16="http://schemas.microsoft.com/office/drawing/2014/main" id="{2D72DB8C-9DF2-4374-89F8-F7FAADF5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647826"/>
            <a:ext cx="78946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</a:rPr>
              <a:t>除了输入之外，异常处理还可以处理程序执行中的运行异常。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C87F349-71C1-476A-9D61-EC8DAFFE39FF}"/>
              </a:ext>
            </a:extLst>
          </p:cNvPr>
          <p:cNvGraphicFramePr>
            <a:graphicFrameLocks noGrp="1"/>
          </p:cNvGraphicFramePr>
          <p:nvPr/>
        </p:nvGraphicFramePr>
        <p:xfrm>
          <a:off x="2806701" y="4198939"/>
          <a:ext cx="5343525" cy="1646237"/>
        </p:xfrm>
        <a:graphic>
          <a:graphicData uri="http://schemas.openxmlformats.org/drawingml/2006/table">
            <a:tbl>
              <a:tblPr firstRow="1" firstCol="1" bandRow="1"/>
              <a:tblGrid>
                <a:gridCol w="357547">
                  <a:extLst>
                    <a:ext uri="{9D8B030D-6E8A-4147-A177-3AD203B41FA5}">
                      <a16:colId xmlns:a16="http://schemas.microsoft.com/office/drawing/2014/main" val="776891498"/>
                    </a:ext>
                  </a:extLst>
                </a:gridCol>
                <a:gridCol w="4985978">
                  <a:extLst>
                    <a:ext uri="{9D8B030D-6E8A-4147-A177-3AD203B41FA5}">
                      <a16:colId xmlns:a16="http://schemas.microsoft.com/office/drawing/2014/main" val="555491347"/>
                    </a:ext>
                  </a:extLst>
                </a:gridCol>
              </a:tblGrid>
              <a:tr h="21340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054390"/>
                  </a:ext>
                </a:extLst>
              </a:tr>
              <a:tr h="121943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7970"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range(5):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468630"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print(10/</a:t>
                      </a:r>
                      <a:r>
                        <a:rPr lang="en-US" sz="16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end=</a:t>
                      </a:r>
                      <a:r>
                        <a:rPr lang="en-US" sz="16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 "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except: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lang="zh-CN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某种原因，出错了！</a:t>
                      </a:r>
                      <a:r>
                        <a:rPr lang="en-US" sz="16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557853"/>
                  </a:ext>
                </a:extLst>
              </a:tr>
              <a:tr h="213401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86812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A6D99E5-122D-4643-8A21-AA5C4A02A9BA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5946775"/>
          <a:ext cx="6483350" cy="508000"/>
        </p:xfrm>
        <a:graphic>
          <a:graphicData uri="http://schemas.openxmlformats.org/drawingml/2006/table">
            <a:tbl>
              <a:tblPr firstRow="1" firstCol="1" bandRow="1"/>
              <a:tblGrid>
                <a:gridCol w="6483350">
                  <a:extLst>
                    <a:ext uri="{9D8B030D-6E8A-4147-A177-3AD203B41FA5}">
                      <a16:colId xmlns:a16="http://schemas.microsoft.com/office/drawing/2014/main" val="77524306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5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某种原因，出错了！</a:t>
                      </a:r>
                      <a:endParaRPr lang="zh-CN" sz="15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786670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2">
            <a:extLst>
              <a:ext uri="{FF2B5EF4-FFF2-40B4-BE49-F238E27FC236}">
                <a16:creationId xmlns:a16="http://schemas.microsoft.com/office/drawing/2014/main" id="{70296FE0-5917-4F15-963D-E74473280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4" y="2955925"/>
            <a:ext cx="69175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raise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抛出异常</a:t>
            </a:r>
          </a:p>
        </p:txBody>
      </p:sp>
    </p:spTree>
    <p:extLst>
      <p:ext uri="{BB962C8B-B14F-4D97-AF65-F5344CB8AC3E}">
        <p14:creationId xmlns:p14="http://schemas.microsoft.com/office/powerpoint/2010/main" val="489318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4338B-D66A-45E5-80C9-BB3995CE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8B22F-7FC9-4662-8E7F-3CBBE1A3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可以使用</a:t>
            </a:r>
            <a:r>
              <a:rPr lang="en-US" altLang="zh-CN" dirty="0"/>
              <a:t>raise</a:t>
            </a:r>
            <a:r>
              <a:rPr lang="zh-CN" altLang="zh-CN" dirty="0"/>
              <a:t>主动抛出一个异常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raise Exception(“raise an Exception!! ")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中，当不清楚异常需要使用哪个标准异常名称时，可以直接使用</a:t>
            </a:r>
            <a:r>
              <a:rPr lang="en-US" altLang="zh-CN" dirty="0" err="1"/>
              <a:t>BaseException</a:t>
            </a:r>
            <a:r>
              <a:rPr lang="zh-CN" altLang="en-US" dirty="0"/>
              <a:t>异常名称或</a:t>
            </a:r>
            <a:r>
              <a:rPr lang="en-US" altLang="zh-CN" dirty="0"/>
              <a:t>Exception</a:t>
            </a:r>
            <a:r>
              <a:rPr lang="zh-CN" altLang="en-US" dirty="0"/>
              <a:t>异常名称，</a:t>
            </a:r>
            <a:r>
              <a:rPr lang="en-US" altLang="zh-CN" dirty="0" err="1"/>
              <a:t>BaseException</a:t>
            </a:r>
            <a:r>
              <a:rPr lang="zh-CN" altLang="en-US" dirty="0"/>
              <a:t>异常是所有异常的基类，</a:t>
            </a:r>
            <a:r>
              <a:rPr lang="en-US" altLang="zh-CN" dirty="0"/>
              <a:t>Exception</a:t>
            </a:r>
            <a:r>
              <a:rPr lang="zh-CN" altLang="en-US" dirty="0"/>
              <a:t>异常是常规错误的基类。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575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184EC-D25E-41C8-BC5F-EFEAFB1A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6.</a:t>
            </a:r>
            <a:r>
              <a:rPr lang="zh-CN" altLang="en-US" b="1" dirty="0"/>
              <a:t>循环与异常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FDCD0-377F-4AC3-BEA9-FB5B6961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200" b="1" dirty="0"/>
              <a:t>知识点</a:t>
            </a:r>
            <a:r>
              <a:rPr lang="en-US" altLang="zh-CN" sz="3200" b="1" dirty="0"/>
              <a:t> </a:t>
            </a:r>
            <a:endParaRPr lang="zh-CN" altLang="en-US" sz="3200" b="1" dirty="0"/>
          </a:p>
          <a:p>
            <a:pPr lvl="1"/>
            <a:r>
              <a:rPr lang="en-US" altLang="zh-CN" sz="3200" dirty="0"/>
              <a:t>(1) </a:t>
            </a:r>
            <a:r>
              <a:rPr lang="zh-CN" altLang="en-US" sz="3200" dirty="0"/>
              <a:t>循环基本使用</a:t>
            </a:r>
          </a:p>
          <a:p>
            <a:pPr lvl="1"/>
            <a:r>
              <a:rPr lang="en-US" altLang="zh-CN" sz="3200" dirty="0"/>
              <a:t>(2) break </a:t>
            </a:r>
            <a:r>
              <a:rPr lang="zh-CN" altLang="en-US" sz="3200" dirty="0"/>
              <a:t>、</a:t>
            </a:r>
            <a:r>
              <a:rPr lang="en-US" altLang="zh-CN" sz="3200" dirty="0"/>
              <a:t>continue</a:t>
            </a:r>
            <a:r>
              <a:rPr lang="zh-CN" altLang="en-US" sz="3200" dirty="0"/>
              <a:t>和</a:t>
            </a:r>
            <a:r>
              <a:rPr lang="en-US" altLang="zh-CN" sz="3200" dirty="0"/>
              <a:t>else</a:t>
            </a:r>
          </a:p>
          <a:p>
            <a:pPr lvl="1"/>
            <a:r>
              <a:rPr lang="en-US" altLang="zh-CN" sz="3200" dirty="0"/>
              <a:t>(3) </a:t>
            </a:r>
            <a:r>
              <a:rPr lang="zh-CN" altLang="en-US" sz="3200" dirty="0"/>
              <a:t>循环嵌套</a:t>
            </a:r>
            <a:endParaRPr lang="en-US" altLang="zh-CN" sz="3200" dirty="0"/>
          </a:p>
          <a:p>
            <a:pPr lvl="1"/>
            <a:r>
              <a:rPr lang="en-US" altLang="zh-CN" sz="3200" dirty="0"/>
              <a:t>(4) </a:t>
            </a:r>
            <a:r>
              <a:rPr lang="zh-CN" altLang="en-US" sz="3200" dirty="0"/>
              <a:t>异常处理与</a:t>
            </a:r>
            <a:r>
              <a:rPr lang="en-US" altLang="zh-CN" sz="3200" dirty="0"/>
              <a:t>raise</a:t>
            </a:r>
            <a:endParaRPr lang="zh-CN" altLang="en-US" sz="3200" dirty="0"/>
          </a:p>
          <a:p>
            <a:pPr lvl="1"/>
            <a:endParaRPr lang="zh-CN" altLang="en-US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233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2C3FF-CF49-4715-A316-54A877E8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上机实验编程题：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554C6-CB75-42CD-B93F-F66564F7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、循环做</a:t>
            </a:r>
            <a:r>
              <a:rPr lang="en-US" altLang="zh-CN" dirty="0"/>
              <a:t>10</a:t>
            </a:r>
            <a:r>
              <a:rPr lang="zh-CN" altLang="en-US" dirty="0"/>
              <a:t>次石头剪刀布，并统计谁赢的次数多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、编程计算： </a:t>
            </a:r>
            <a:r>
              <a:rPr lang="en-US" altLang="zh-CN" dirty="0"/>
              <a:t>s=1-1/2+1/3-1/4+……+1/99-1/100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、输入一个大于</a:t>
            </a:r>
            <a:r>
              <a:rPr lang="en-US" altLang="zh-CN" dirty="0"/>
              <a:t>2</a:t>
            </a:r>
            <a:r>
              <a:rPr lang="zh-CN" altLang="en-US" dirty="0"/>
              <a:t>的整数，判断是否素数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、输出</a:t>
            </a:r>
            <a:r>
              <a:rPr lang="en-US" altLang="zh-CN" dirty="0"/>
              <a:t>100</a:t>
            </a:r>
            <a:r>
              <a:rPr lang="zh-CN" altLang="en-US" dirty="0"/>
              <a:t>到</a:t>
            </a:r>
            <a:r>
              <a:rPr lang="en-US" altLang="zh-CN" dirty="0"/>
              <a:t>999</a:t>
            </a:r>
            <a:r>
              <a:rPr lang="zh-CN" altLang="en-US" dirty="0"/>
              <a:t>之间的所有水仙花数</a:t>
            </a:r>
            <a:r>
              <a:rPr lang="en-US" altLang="zh-CN" dirty="0"/>
              <a:t>(</a:t>
            </a:r>
            <a:r>
              <a:rPr lang="zh-CN" altLang="en-US" dirty="0"/>
              <a:t>三位数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的个十百位分别为</a:t>
            </a:r>
            <a:r>
              <a:rPr lang="en-US" altLang="zh-CN" dirty="0" err="1"/>
              <a:t>a,b,c</a:t>
            </a:r>
            <a:r>
              <a:rPr lang="zh-CN" altLang="en-US" dirty="0"/>
              <a:t>，如果</a:t>
            </a:r>
            <a:r>
              <a:rPr lang="en-US" altLang="zh-CN" dirty="0"/>
              <a:t>a</a:t>
            </a:r>
            <a:r>
              <a:rPr lang="en-US" altLang="zh-CN" baseline="30000" dirty="0"/>
              <a:t>3</a:t>
            </a:r>
            <a:r>
              <a:rPr lang="en-US" altLang="zh-CN" dirty="0"/>
              <a:t>+b</a:t>
            </a:r>
            <a:r>
              <a:rPr lang="en-US" altLang="zh-CN" baseline="30000" dirty="0"/>
              <a:t>3</a:t>
            </a:r>
            <a:r>
              <a:rPr lang="en-US" altLang="zh-CN" dirty="0"/>
              <a:t>+c</a:t>
            </a:r>
            <a:r>
              <a:rPr lang="en-US" altLang="zh-CN" baseline="30000" dirty="0"/>
              <a:t>3</a:t>
            </a:r>
            <a:r>
              <a:rPr lang="zh-CN" altLang="en-US" dirty="0"/>
              <a:t>等于</a:t>
            </a:r>
            <a:r>
              <a:rPr lang="en-US" altLang="zh-CN" dirty="0"/>
              <a:t>n</a:t>
            </a:r>
            <a:r>
              <a:rPr lang="zh-CN" altLang="en-US" dirty="0"/>
              <a:t>，则</a:t>
            </a:r>
            <a:r>
              <a:rPr lang="en-US" altLang="zh-CN" dirty="0"/>
              <a:t>n</a:t>
            </a:r>
            <a:r>
              <a:rPr lang="zh-CN" altLang="en-US" dirty="0"/>
              <a:t>为水仙花数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、通过循环和异常处理，让计算机强制输入一个数字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、计算机随机生成一个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之间的数，循环猜数，猜错了提示大了小了，猜对了提示</a:t>
            </a:r>
            <a:r>
              <a:rPr lang="zh-CN" altLang="en-US"/>
              <a:t>赢了并退出。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56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AEB12-F68C-4428-B30C-442690E25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循环基本使用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8F1825-789E-4329-B23A-810E57C94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4A831-D6D4-421E-976F-817DE871B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while </a:t>
            </a:r>
            <a:r>
              <a:rPr lang="zh-CN" altLang="en-US" b="1" dirty="0"/>
              <a:t>和</a:t>
            </a:r>
            <a:r>
              <a:rPr lang="en-US" altLang="zh-CN" b="1" dirty="0"/>
              <a:t>for</a:t>
            </a:r>
            <a:r>
              <a:rPr lang="zh-CN" altLang="en-US" b="1" dirty="0"/>
              <a:t>循环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3EBB5A-BDFE-4657-9BAB-25A664A79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9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4143A-9A26-4644-9FEC-F46F6A43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while </a:t>
            </a:r>
            <a:r>
              <a:rPr lang="zh-CN" altLang="en-US" b="1" dirty="0"/>
              <a:t>和</a:t>
            </a:r>
            <a:r>
              <a:rPr lang="en-US" altLang="zh-CN" b="1" dirty="0"/>
              <a:t>for</a:t>
            </a:r>
            <a:r>
              <a:rPr lang="zh-CN" altLang="en-US" b="1" dirty="0"/>
              <a:t>循环基本使用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DE60F-8259-4A51-9A26-A241F879A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循环的作用就是让 </a:t>
            </a:r>
            <a:r>
              <a:rPr lang="zh-CN" altLang="en-US" b="1" dirty="0"/>
              <a:t>指定的代码</a:t>
            </a:r>
            <a:r>
              <a:rPr lang="zh-CN" altLang="en-US" dirty="0"/>
              <a:t> 重复的执行</a:t>
            </a:r>
          </a:p>
          <a:p>
            <a:r>
              <a:rPr lang="zh-CN" altLang="en-US" dirty="0"/>
              <a:t>循环最常用的应用场景就是 </a:t>
            </a:r>
            <a:r>
              <a:rPr lang="zh-CN" altLang="en-US" b="1" dirty="0"/>
              <a:t>让执行的代码</a:t>
            </a:r>
            <a:r>
              <a:rPr lang="zh-CN" altLang="en-US" dirty="0"/>
              <a:t> 按照 </a:t>
            </a:r>
            <a:r>
              <a:rPr lang="zh-CN" altLang="en-US" b="1" dirty="0"/>
              <a:t>指定的次数</a:t>
            </a:r>
            <a:r>
              <a:rPr lang="zh-CN" altLang="en-US" dirty="0"/>
              <a:t> </a:t>
            </a:r>
            <a:r>
              <a:rPr lang="zh-CN" altLang="en-US" b="1" dirty="0"/>
              <a:t>重复</a:t>
            </a:r>
            <a:r>
              <a:rPr lang="zh-CN" altLang="en-US" dirty="0"/>
              <a:t> 执行</a:t>
            </a:r>
          </a:p>
          <a:p>
            <a:r>
              <a:rPr lang="zh-CN" altLang="en-US" dirty="0"/>
              <a:t>需求 </a:t>
            </a:r>
            <a:r>
              <a:rPr lang="en-US" altLang="zh-CN" dirty="0"/>
              <a:t>—— </a:t>
            </a:r>
            <a:r>
              <a:rPr lang="zh-CN" altLang="en-US" dirty="0"/>
              <a:t>打印 </a:t>
            </a:r>
            <a:r>
              <a:rPr lang="en-US" altLang="zh-CN" dirty="0"/>
              <a:t>5 </a:t>
            </a:r>
            <a:r>
              <a:rPr lang="zh-CN" altLang="en-US" dirty="0"/>
              <a:t>遍 </a:t>
            </a:r>
            <a:r>
              <a:rPr lang="en-US" altLang="zh-CN" dirty="0"/>
              <a:t>Hello Python</a:t>
            </a:r>
          </a:p>
          <a:p>
            <a:r>
              <a:rPr lang="zh-CN" altLang="en-US" dirty="0"/>
              <a:t>思考 </a:t>
            </a:r>
            <a:r>
              <a:rPr lang="en-US" altLang="zh-CN" dirty="0"/>
              <a:t>—— </a:t>
            </a:r>
            <a:r>
              <a:rPr lang="zh-CN" altLang="en-US" dirty="0"/>
              <a:t>如果要求打印 </a:t>
            </a:r>
            <a:r>
              <a:rPr lang="en-US" altLang="zh-CN" dirty="0"/>
              <a:t>100 </a:t>
            </a:r>
            <a:r>
              <a:rPr lang="zh-CN" altLang="en-US" dirty="0"/>
              <a:t>遍怎么办？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0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E0516-FBBA-4908-9585-7F1D8EB6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和</a:t>
            </a:r>
            <a:r>
              <a:rPr lang="en-US" altLang="zh-CN" dirty="0"/>
              <a:t>for</a:t>
            </a:r>
            <a:r>
              <a:rPr lang="zh-CN" altLang="en-US" dirty="0"/>
              <a:t>语句基本语法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72283-C5E4-4BA4-9815-71B0F193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初始条件</a:t>
            </a:r>
          </a:p>
          <a:p>
            <a:pPr marL="0" indent="0">
              <a:buNone/>
            </a:pPr>
            <a:r>
              <a:rPr lang="en-US" altLang="zh-CN" dirty="0"/>
              <a:t>while </a:t>
            </a:r>
            <a:r>
              <a:rPr lang="zh-CN" altLang="en-US" dirty="0"/>
              <a:t>条件</a:t>
            </a:r>
            <a:r>
              <a:rPr lang="en-US" altLang="zh-CN" dirty="0"/>
              <a:t>(</a:t>
            </a:r>
            <a:r>
              <a:rPr lang="zh-CN" altLang="en-US" dirty="0"/>
              <a:t>判断 计数器 是否达到 目标次数</a:t>
            </a:r>
            <a:r>
              <a:rPr lang="en-US" altLang="zh-CN" dirty="0"/>
              <a:t>):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条件满足时，做的事情</a:t>
            </a: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en-US" altLang="zh-CN" dirty="0"/>
              <a:t>    ...(</a:t>
            </a:r>
            <a:r>
              <a:rPr lang="zh-CN" altLang="en-US" dirty="0"/>
              <a:t>省略</a:t>
            </a:r>
            <a:r>
              <a:rPr lang="en-US" altLang="zh-CN" dirty="0"/>
              <a:t>)...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处理条件</a:t>
            </a:r>
            <a:r>
              <a:rPr lang="en-US" altLang="zh-CN" dirty="0"/>
              <a:t>(</a:t>
            </a:r>
            <a:r>
              <a:rPr lang="zh-CN" altLang="en-US" dirty="0"/>
              <a:t>计数器 </a:t>
            </a:r>
            <a:r>
              <a:rPr lang="en-US" altLang="zh-CN" dirty="0"/>
              <a:t>+ 1)</a:t>
            </a:r>
          </a:p>
          <a:p>
            <a:r>
              <a:rPr lang="zh-CN" altLang="en-US" dirty="0"/>
              <a:t>注意：</a:t>
            </a:r>
          </a:p>
          <a:p>
            <a:pPr lvl="1"/>
            <a:r>
              <a:rPr lang="en-US" altLang="zh-CN" dirty="0"/>
              <a:t>while </a:t>
            </a:r>
            <a:r>
              <a:rPr lang="zh-CN" altLang="en-US" dirty="0"/>
              <a:t>语句以及缩进部分是一个 完整的代码块</a:t>
            </a:r>
          </a:p>
          <a:p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5C731AF-A03C-4C89-A388-31ED5D7E4A4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0070C0"/>
                </a:solidFill>
              </a:rPr>
              <a:t>Python</a:t>
            </a:r>
            <a:r>
              <a:rPr lang="zh-CN" altLang="en-US">
                <a:solidFill>
                  <a:srgbClr val="0070C0"/>
                </a:solidFill>
              </a:rPr>
              <a:t>程序设计基础</a:t>
            </a:r>
            <a:r>
              <a:rPr lang="en-US" altLang="zh-CN">
                <a:solidFill>
                  <a:srgbClr val="0070C0"/>
                </a:solidFill>
              </a:rPr>
              <a:t>—2018.8cfm </a:t>
            </a:r>
            <a:fld id="{08BBE8A1-FD7A-462F-84FF-7CA4594C6CA5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82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97C98-331F-4CA2-8537-F59F17B4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C7829-7616-48B5-BA6B-564E8225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</a:t>
            </a:r>
            <a:r>
              <a:rPr lang="zh-CN" altLang="en-US" dirty="0"/>
              <a:t>变量 </a:t>
            </a:r>
            <a:r>
              <a:rPr lang="en-US" altLang="zh-CN" dirty="0"/>
              <a:t>in </a:t>
            </a:r>
            <a:r>
              <a:rPr lang="zh-CN" altLang="en-US" dirty="0"/>
              <a:t>序列数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要做的事情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要做的事情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要做的事情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    ...(</a:t>
            </a:r>
            <a:r>
              <a:rPr lang="zh-CN" altLang="en-US" dirty="0"/>
              <a:t>省略</a:t>
            </a:r>
            <a:r>
              <a:rPr lang="en-US" altLang="zh-CN" dirty="0"/>
              <a:t>)...</a:t>
            </a:r>
          </a:p>
          <a:p>
            <a:r>
              <a:rPr lang="zh-CN" altLang="en-US" dirty="0"/>
              <a:t>注意：</a:t>
            </a:r>
          </a:p>
          <a:p>
            <a:r>
              <a:rPr lang="en-US" altLang="zh-CN" dirty="0"/>
              <a:t>for </a:t>
            </a:r>
            <a:r>
              <a:rPr lang="zh-CN" altLang="en-US" dirty="0"/>
              <a:t>语句以及缩进部分是一个 完整的代码块</a:t>
            </a:r>
          </a:p>
        </p:txBody>
      </p:sp>
    </p:spTree>
    <p:extLst>
      <p:ext uri="{BB962C8B-B14F-4D97-AF65-F5344CB8AC3E}">
        <p14:creationId xmlns:p14="http://schemas.microsoft.com/office/powerpoint/2010/main" val="329404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4654</Words>
  <Application>Microsoft Office PowerPoint</Application>
  <PresentationFormat>宽屏</PresentationFormat>
  <Paragraphs>645</Paragraphs>
  <Slides>40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等线</vt:lpstr>
      <vt:lpstr>等线 Light</vt:lpstr>
      <vt:lpstr>微软雅黑</vt:lpstr>
      <vt:lpstr>Arial</vt:lpstr>
      <vt:lpstr>Calibri</vt:lpstr>
      <vt:lpstr>Courier New</vt:lpstr>
      <vt:lpstr>Palatino Linotype</vt:lpstr>
      <vt:lpstr>Times New Roman</vt:lpstr>
      <vt:lpstr>Wingdings</vt:lpstr>
      <vt:lpstr>Office 主题​​</vt:lpstr>
      <vt:lpstr>Python程序设计基础</vt:lpstr>
      <vt:lpstr>Python程序设计基础</vt:lpstr>
      <vt:lpstr>Python程序设计基础</vt:lpstr>
      <vt:lpstr>6.循环与异常</vt:lpstr>
      <vt:lpstr>循环基本使用</vt:lpstr>
      <vt:lpstr>while 和for循环</vt:lpstr>
      <vt:lpstr>while 和for循环基本使用</vt:lpstr>
      <vt:lpstr>while 和for语句基本语法</vt:lpstr>
      <vt:lpstr>PowerPoint 演示文稿</vt:lpstr>
      <vt:lpstr>第一个 while 循环</vt:lpstr>
      <vt:lpstr>赋值运算符(复习)</vt:lpstr>
      <vt:lpstr>Python 中的计数方法</vt:lpstr>
      <vt:lpstr>循环计算</vt:lpstr>
      <vt:lpstr>需求进阶1</vt:lpstr>
      <vt:lpstr>需求进阶2</vt:lpstr>
      <vt:lpstr>需求进阶3</vt:lpstr>
      <vt:lpstr>Break、continue和else</vt:lpstr>
      <vt:lpstr>break</vt:lpstr>
      <vt:lpstr>continue</vt:lpstr>
      <vt:lpstr>循环else</vt:lpstr>
      <vt:lpstr>水仙花数</vt:lpstr>
      <vt:lpstr>完整的 for 循环语法</vt:lpstr>
      <vt:lpstr>应用场景</vt:lpstr>
      <vt:lpstr>循环嵌套</vt:lpstr>
      <vt:lpstr>循环嵌套演练 —— 九九乘法表</vt:lpstr>
      <vt:lpstr>对 print 函数的使用做一个增强</vt:lpstr>
      <vt:lpstr>第 2 步：使用循环嵌套打印小星星</vt:lpstr>
      <vt:lpstr>第 3 步： 九九乘法表</vt:lpstr>
      <vt:lpstr>开发步骤</vt:lpstr>
      <vt:lpstr>字符串中的转义字符(提前了解)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上机实验编程题：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Python程序设计基础</dc:title>
  <dc:creator> </dc:creator>
  <cp:lastModifiedBy> </cp:lastModifiedBy>
  <cp:revision>151</cp:revision>
  <dcterms:created xsi:type="dcterms:W3CDTF">2019-01-23T01:29:25Z</dcterms:created>
  <dcterms:modified xsi:type="dcterms:W3CDTF">2020-10-26T09:33:51Z</dcterms:modified>
</cp:coreProperties>
</file>