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578" r:id="rId3"/>
    <p:sldId id="579" r:id="rId4"/>
    <p:sldId id="554" r:id="rId5"/>
    <p:sldId id="580" r:id="rId6"/>
    <p:sldId id="460" r:id="rId7"/>
    <p:sldId id="434" r:id="rId8"/>
    <p:sldId id="461" r:id="rId9"/>
    <p:sldId id="438" r:id="rId10"/>
    <p:sldId id="439" r:id="rId11"/>
    <p:sldId id="440" r:id="rId12"/>
    <p:sldId id="442" r:id="rId13"/>
    <p:sldId id="441" r:id="rId14"/>
    <p:sldId id="443" r:id="rId15"/>
    <p:sldId id="435" r:id="rId16"/>
    <p:sldId id="436" r:id="rId17"/>
    <p:sldId id="437" r:id="rId18"/>
    <p:sldId id="555" r:id="rId19"/>
    <p:sldId id="332" r:id="rId20"/>
    <p:sldId id="333" r:id="rId21"/>
    <p:sldId id="445" r:id="rId22"/>
    <p:sldId id="448" r:id="rId23"/>
    <p:sldId id="385" r:id="rId24"/>
    <p:sldId id="556" r:id="rId25"/>
    <p:sldId id="557" r:id="rId26"/>
    <p:sldId id="558" r:id="rId27"/>
    <p:sldId id="61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890E0-2957-4BA1-B76E-FFB9C434FF8F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1951B-04C9-4480-92D5-2E2D55DCA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40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&#25104;&#21592;&#36816;&#31639;&#31526;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字符串的定义</a:t>
            </a:r>
          </a:p>
          <a:p>
            <a:r>
              <a:rPr lang="zh-CN" altLang="en-US" dirty="0"/>
              <a:t>字符串 就是 一串字符，是编程语言中表示文本的数据类型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中可以使用 一对双引号 </a:t>
            </a:r>
            <a:r>
              <a:rPr lang="en-US" altLang="zh-CN" dirty="0"/>
              <a:t>" </a:t>
            </a:r>
            <a:r>
              <a:rPr lang="zh-CN" altLang="en-US" dirty="0"/>
              <a:t>或者 一对单引号 </a:t>
            </a:r>
            <a:r>
              <a:rPr lang="en-US" altLang="zh-CN" dirty="0"/>
              <a:t>' </a:t>
            </a:r>
            <a:r>
              <a:rPr lang="zh-CN" altLang="en-US" dirty="0"/>
              <a:t>定义一个字符串</a:t>
            </a:r>
          </a:p>
          <a:p>
            <a:r>
              <a:rPr lang="zh-CN" altLang="en-US" dirty="0"/>
              <a:t>虽然可以使用 </a:t>
            </a:r>
            <a:r>
              <a:rPr lang="en-US" altLang="zh-CN" dirty="0"/>
              <a:t>\" </a:t>
            </a:r>
            <a:r>
              <a:rPr lang="zh-CN" altLang="en-US" dirty="0"/>
              <a:t>或者 </a:t>
            </a:r>
            <a:r>
              <a:rPr lang="en-US" altLang="zh-CN" dirty="0"/>
              <a:t>\' </a:t>
            </a:r>
            <a:r>
              <a:rPr lang="zh-CN" altLang="en-US" dirty="0"/>
              <a:t>做字符串的转义，但是在实际开发中：</a:t>
            </a:r>
          </a:p>
          <a:p>
            <a:r>
              <a:rPr lang="zh-CN" altLang="en-US" dirty="0"/>
              <a:t>如果字符串内部需要使用 </a:t>
            </a:r>
            <a:r>
              <a:rPr lang="en-US" altLang="zh-CN" dirty="0"/>
              <a:t>"</a:t>
            </a:r>
            <a:r>
              <a:rPr lang="zh-CN" altLang="en-US" dirty="0"/>
              <a:t>，可以使用 </a:t>
            </a:r>
            <a:r>
              <a:rPr lang="en-US" altLang="zh-CN" dirty="0"/>
              <a:t>' </a:t>
            </a:r>
            <a:r>
              <a:rPr lang="zh-CN" altLang="en-US" dirty="0"/>
              <a:t>定义字符串</a:t>
            </a:r>
          </a:p>
          <a:p>
            <a:r>
              <a:rPr lang="zh-CN" altLang="en-US" dirty="0"/>
              <a:t>如果字符串内部需要使用 </a:t>
            </a:r>
            <a:r>
              <a:rPr lang="en-US" altLang="zh-CN" dirty="0"/>
              <a:t>'</a:t>
            </a:r>
            <a:r>
              <a:rPr lang="zh-CN" altLang="en-US" dirty="0"/>
              <a:t>，可以使用 </a:t>
            </a:r>
            <a:r>
              <a:rPr lang="en-US" altLang="zh-CN" dirty="0"/>
              <a:t>" </a:t>
            </a:r>
            <a:r>
              <a:rPr lang="zh-CN" altLang="en-US" dirty="0"/>
              <a:t>定义字符串</a:t>
            </a:r>
          </a:p>
          <a:p>
            <a:r>
              <a:rPr lang="zh-CN" altLang="en-US" dirty="0"/>
              <a:t>可以使用 索引 获取一个字符串中 指定位置的字符，索引计数从 </a:t>
            </a:r>
            <a:r>
              <a:rPr lang="en-US" altLang="zh-CN" dirty="0"/>
              <a:t>0 </a:t>
            </a:r>
            <a:r>
              <a:rPr lang="zh-CN" altLang="en-US" dirty="0"/>
              <a:t>开始</a:t>
            </a:r>
          </a:p>
          <a:p>
            <a:r>
              <a:rPr lang="zh-CN" altLang="en-US" dirty="0"/>
              <a:t>也可以使用 </a:t>
            </a:r>
            <a:r>
              <a:rPr lang="en-US" altLang="zh-CN" dirty="0"/>
              <a:t>for </a:t>
            </a:r>
            <a:r>
              <a:rPr lang="zh-CN" altLang="en-US" dirty="0"/>
              <a:t>循环遍历 字符串中每一个字符</a:t>
            </a:r>
          </a:p>
          <a:p>
            <a:r>
              <a:rPr lang="zh-CN" altLang="en-US" dirty="0"/>
              <a:t>大多数编程语言都是用 </a:t>
            </a:r>
            <a:r>
              <a:rPr lang="en-US" altLang="zh-CN" dirty="0"/>
              <a:t>" </a:t>
            </a:r>
            <a:r>
              <a:rPr lang="zh-CN" altLang="en-US" dirty="0"/>
              <a:t>来定义字符串</a:t>
            </a:r>
          </a:p>
          <a:p>
            <a:r>
              <a:rPr lang="en-US" altLang="zh-CN" dirty="0"/>
              <a:t>string = "Hello Python"</a:t>
            </a:r>
          </a:p>
          <a:p>
            <a:r>
              <a:rPr lang="en-US" altLang="zh-CN" dirty="0"/>
              <a:t>for c in string:</a:t>
            </a:r>
          </a:p>
          <a:p>
            <a:r>
              <a:rPr lang="en-US" altLang="zh-CN" dirty="0"/>
              <a:t>    print(c)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541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字符串中的转义字符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在控制台输出一个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制表符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，协助在输出文本时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垂直方向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保持对齐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在控制台输出一个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换行符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b="1" dirty="0">
                <a:effectLst/>
              </a:rPr>
              <a:t>制表符</a:t>
            </a:r>
            <a:r>
              <a:rPr lang="zh-CN" altLang="en-US" dirty="0">
                <a:effectLst/>
              </a:rPr>
              <a:t> 的功能是在不使用表格的情况下在 </a:t>
            </a:r>
            <a:r>
              <a:rPr lang="zh-CN" altLang="en-US" b="1" dirty="0">
                <a:effectLst/>
              </a:rPr>
              <a:t>垂直方向</a:t>
            </a:r>
            <a:r>
              <a:rPr lang="zh-CN" altLang="en-US" dirty="0">
                <a:effectLst/>
              </a:rPr>
              <a:t> 按列对齐文本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232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逻辑运算演练</a:t>
            </a:r>
          </a:p>
          <a:p>
            <a:r>
              <a:rPr lang="zh-CN" altLang="en-US" dirty="0"/>
              <a:t>练习</a:t>
            </a:r>
            <a:r>
              <a:rPr lang="en-US" altLang="zh-CN" dirty="0"/>
              <a:t>1: </a:t>
            </a:r>
            <a:r>
              <a:rPr lang="zh-CN" altLang="en-US" dirty="0"/>
              <a:t>定义一个整数变量 </a:t>
            </a:r>
            <a:r>
              <a:rPr lang="en-US" altLang="zh-CN" dirty="0"/>
              <a:t>age</a:t>
            </a:r>
            <a:r>
              <a:rPr lang="zh-CN" altLang="en-US" dirty="0"/>
              <a:t>，编写代码判断年龄是否正确</a:t>
            </a:r>
          </a:p>
          <a:p>
            <a:r>
              <a:rPr lang="zh-CN" altLang="en-US" dirty="0"/>
              <a:t>要求人的年龄在 </a:t>
            </a:r>
            <a:r>
              <a:rPr lang="en-US" altLang="zh-CN" dirty="0"/>
              <a:t>0-120 </a:t>
            </a:r>
            <a:r>
              <a:rPr lang="zh-CN" altLang="en-US" dirty="0"/>
              <a:t>之间</a:t>
            </a:r>
          </a:p>
          <a:p>
            <a:r>
              <a:rPr lang="zh-CN" altLang="en-US" dirty="0"/>
              <a:t>练习</a:t>
            </a:r>
            <a:r>
              <a:rPr lang="en-US" altLang="zh-CN" dirty="0"/>
              <a:t>2: </a:t>
            </a:r>
            <a:r>
              <a:rPr lang="zh-CN" altLang="en-US" dirty="0"/>
              <a:t>定义两个整数变量 </a:t>
            </a:r>
            <a:r>
              <a:rPr lang="en-US" altLang="zh-CN" dirty="0" err="1"/>
              <a:t>python_score</a:t>
            </a:r>
            <a:r>
              <a:rPr lang="zh-CN" altLang="en-US" dirty="0"/>
              <a:t>、</a:t>
            </a:r>
            <a:r>
              <a:rPr lang="en-US" altLang="zh-CN" dirty="0" err="1"/>
              <a:t>c_score</a:t>
            </a:r>
            <a:r>
              <a:rPr lang="zh-CN" altLang="en-US" dirty="0"/>
              <a:t>，编写代码判断成绩</a:t>
            </a:r>
          </a:p>
          <a:p>
            <a:r>
              <a:rPr lang="zh-CN" altLang="en-US" dirty="0"/>
              <a:t>要求只要有一门成绩 </a:t>
            </a:r>
            <a:r>
              <a:rPr lang="en-US" altLang="zh-CN" dirty="0"/>
              <a:t>&gt; 60 </a:t>
            </a:r>
            <a:r>
              <a:rPr lang="zh-CN" altLang="en-US" dirty="0"/>
              <a:t>分就算合格</a:t>
            </a:r>
          </a:p>
          <a:p>
            <a:r>
              <a:rPr lang="zh-CN" altLang="en-US" dirty="0"/>
              <a:t>练习</a:t>
            </a:r>
            <a:r>
              <a:rPr lang="en-US" altLang="zh-CN" dirty="0"/>
              <a:t>3: </a:t>
            </a:r>
            <a:r>
              <a:rPr lang="zh-CN" altLang="en-US" dirty="0"/>
              <a:t>定义一个布尔型变量 </a:t>
            </a:r>
            <a:r>
              <a:rPr lang="en-US" altLang="zh-CN" dirty="0" err="1"/>
              <a:t>is_employee</a:t>
            </a:r>
            <a:r>
              <a:rPr lang="zh-CN" altLang="en-US" dirty="0"/>
              <a:t>，编写代码判断是否是本公司员工</a:t>
            </a:r>
          </a:p>
          <a:p>
            <a:r>
              <a:rPr lang="zh-CN" altLang="en-US" dirty="0"/>
              <a:t>如果不是提示不允许入内</a:t>
            </a:r>
          </a:p>
          <a:p>
            <a:r>
              <a:rPr lang="zh-CN" altLang="en-US" dirty="0"/>
              <a:t>答案 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练习</a:t>
            </a:r>
            <a:r>
              <a:rPr lang="en-US" altLang="zh-CN" dirty="0"/>
              <a:t>1: </a:t>
            </a:r>
            <a:r>
              <a:rPr lang="zh-CN" altLang="en-US" dirty="0"/>
              <a:t>定义一个整数变量 </a:t>
            </a:r>
            <a:r>
              <a:rPr lang="en-US" altLang="zh-CN" dirty="0"/>
              <a:t>age</a:t>
            </a:r>
            <a:r>
              <a:rPr lang="zh-CN" altLang="en-US" dirty="0"/>
              <a:t>，编写代码判断年龄是否正确</a:t>
            </a:r>
          </a:p>
          <a:p>
            <a:r>
              <a:rPr lang="en-US" altLang="zh-CN" dirty="0"/>
              <a:t>age = 100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要求人的年龄在 </a:t>
            </a:r>
            <a:r>
              <a:rPr lang="en-US" altLang="zh-CN" dirty="0"/>
              <a:t>0-120 </a:t>
            </a:r>
            <a:r>
              <a:rPr lang="zh-CN" altLang="en-US" dirty="0"/>
              <a:t>之间</a:t>
            </a:r>
          </a:p>
          <a:p>
            <a:r>
              <a:rPr lang="en-US" altLang="zh-CN" dirty="0"/>
              <a:t>if age &gt;= 0 and age &lt;= 120: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年龄正确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年龄不正确</a:t>
            </a:r>
            <a:r>
              <a:rPr lang="en-US" altLang="zh-CN" dirty="0"/>
              <a:t>")</a:t>
            </a:r>
          </a:p>
          <a:p>
            <a:endParaRPr lang="en-US" altLang="zh-CN" dirty="0"/>
          </a:p>
          <a:p>
            <a:r>
              <a:rPr lang="zh-CN" altLang="en-US" dirty="0"/>
              <a:t>答案 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练习</a:t>
            </a:r>
            <a:r>
              <a:rPr lang="en-US" altLang="zh-CN" dirty="0"/>
              <a:t>2: </a:t>
            </a:r>
            <a:r>
              <a:rPr lang="zh-CN" altLang="en-US" dirty="0"/>
              <a:t>定义两个整数变量 </a:t>
            </a:r>
            <a:r>
              <a:rPr lang="en-US" altLang="zh-CN" dirty="0" err="1"/>
              <a:t>python_score</a:t>
            </a:r>
            <a:r>
              <a:rPr lang="zh-CN" altLang="en-US" dirty="0"/>
              <a:t>、</a:t>
            </a:r>
            <a:r>
              <a:rPr lang="en-US" altLang="zh-CN" dirty="0" err="1"/>
              <a:t>c_score</a:t>
            </a:r>
            <a:r>
              <a:rPr lang="zh-CN" altLang="en-US" dirty="0"/>
              <a:t>，编写代码判断成绩</a:t>
            </a:r>
          </a:p>
          <a:p>
            <a:r>
              <a:rPr lang="en-US" altLang="zh-CN" dirty="0" err="1"/>
              <a:t>python_score</a:t>
            </a:r>
            <a:r>
              <a:rPr lang="en-US" altLang="zh-CN" dirty="0"/>
              <a:t> = 50</a:t>
            </a:r>
          </a:p>
          <a:p>
            <a:r>
              <a:rPr lang="en-US" altLang="zh-CN" dirty="0" err="1"/>
              <a:t>c_score</a:t>
            </a:r>
            <a:r>
              <a:rPr lang="en-US" altLang="zh-CN" dirty="0"/>
              <a:t> = 50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要求只要有一门成绩 </a:t>
            </a:r>
            <a:r>
              <a:rPr lang="en-US" altLang="zh-CN" dirty="0"/>
              <a:t>&gt; 60 </a:t>
            </a:r>
            <a:r>
              <a:rPr lang="zh-CN" altLang="en-US" dirty="0"/>
              <a:t>分就算合格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python_score</a:t>
            </a:r>
            <a:r>
              <a:rPr lang="en-US" altLang="zh-CN" dirty="0"/>
              <a:t> &gt; 60 or </a:t>
            </a:r>
            <a:r>
              <a:rPr lang="en-US" altLang="zh-CN" dirty="0" err="1"/>
              <a:t>c_score</a:t>
            </a:r>
            <a:r>
              <a:rPr lang="en-US" altLang="zh-CN" dirty="0"/>
              <a:t> &gt; 60: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考试通过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再接再厉！</a:t>
            </a:r>
            <a:r>
              <a:rPr lang="en-US" altLang="zh-CN" dirty="0"/>
              <a:t>")</a:t>
            </a:r>
          </a:p>
          <a:p>
            <a:endParaRPr lang="en-US" altLang="zh-CN" dirty="0"/>
          </a:p>
          <a:p>
            <a:r>
              <a:rPr lang="zh-CN" altLang="en-US" dirty="0"/>
              <a:t>答案 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练习</a:t>
            </a:r>
            <a:r>
              <a:rPr lang="en-US" altLang="zh-CN" dirty="0"/>
              <a:t>3: </a:t>
            </a:r>
            <a:r>
              <a:rPr lang="zh-CN" altLang="en-US" dirty="0"/>
              <a:t>定义一个布尔型变量 </a:t>
            </a:r>
            <a:r>
              <a:rPr lang="en-US" altLang="zh-CN" dirty="0"/>
              <a:t>`</a:t>
            </a:r>
            <a:r>
              <a:rPr lang="en-US" altLang="zh-CN" dirty="0" err="1"/>
              <a:t>is_employee</a:t>
            </a:r>
            <a:r>
              <a:rPr lang="en-US" altLang="zh-CN" dirty="0"/>
              <a:t>`</a:t>
            </a:r>
            <a:r>
              <a:rPr lang="zh-CN" altLang="en-US" dirty="0"/>
              <a:t>，编写代码判断是否是本公司员工</a:t>
            </a:r>
          </a:p>
          <a:p>
            <a:r>
              <a:rPr lang="en-US" altLang="zh-CN" dirty="0" err="1"/>
              <a:t>is_employee</a:t>
            </a:r>
            <a:r>
              <a:rPr lang="en-US" altLang="zh-CN" dirty="0"/>
              <a:t> = True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如果不是提示不允许入内</a:t>
            </a:r>
          </a:p>
          <a:p>
            <a:r>
              <a:rPr lang="en-US" altLang="zh-CN" dirty="0"/>
              <a:t>if not </a:t>
            </a:r>
            <a:r>
              <a:rPr lang="en-US" altLang="zh-CN" dirty="0" err="1"/>
              <a:t>is_employee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非公勿内</a:t>
            </a:r>
            <a:r>
              <a:rPr lang="en-US" altLang="zh-CN" dirty="0"/>
              <a:t>")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906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字符串的常用操作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ipython3 </a:t>
            </a:r>
            <a:r>
              <a:rPr lang="zh-CN" altLang="en-US" dirty="0"/>
              <a:t>中定义一个 字符串，例如：</a:t>
            </a:r>
            <a:r>
              <a:rPr lang="en-US" altLang="zh-CN" dirty="0" err="1"/>
              <a:t>hello_str</a:t>
            </a:r>
            <a:r>
              <a:rPr lang="en-US" altLang="zh-CN" dirty="0"/>
              <a:t> = ""</a:t>
            </a:r>
          </a:p>
          <a:p>
            <a:r>
              <a:rPr lang="zh-CN" altLang="en-US" dirty="0"/>
              <a:t>输入 </a:t>
            </a:r>
            <a:r>
              <a:rPr lang="en-US" altLang="zh-CN" dirty="0" err="1"/>
              <a:t>hello_str</a:t>
            </a:r>
            <a:r>
              <a:rPr lang="en-US" altLang="zh-CN" dirty="0"/>
              <a:t>. </a:t>
            </a:r>
            <a:r>
              <a:rPr lang="zh-CN" altLang="en-US" dirty="0"/>
              <a:t>按下 </a:t>
            </a:r>
            <a:r>
              <a:rPr lang="en-US" altLang="zh-CN" dirty="0"/>
              <a:t>TAB </a:t>
            </a:r>
            <a:r>
              <a:rPr lang="zh-CN" altLang="en-US" dirty="0"/>
              <a:t>键，</a:t>
            </a:r>
            <a:r>
              <a:rPr lang="en-US" altLang="zh-CN" dirty="0" err="1"/>
              <a:t>ipython</a:t>
            </a:r>
            <a:r>
              <a:rPr lang="en-US" altLang="zh-CN" dirty="0"/>
              <a:t> </a:t>
            </a:r>
            <a:r>
              <a:rPr lang="zh-CN" altLang="en-US" dirty="0"/>
              <a:t>会提示 字符串 能够使用的 方法 如下：</a:t>
            </a:r>
          </a:p>
          <a:p>
            <a:r>
              <a:rPr lang="en-US" altLang="zh-CN" dirty="0"/>
              <a:t>In [1]: </a:t>
            </a:r>
            <a:r>
              <a:rPr lang="en-US" altLang="zh-CN" dirty="0" err="1"/>
              <a:t>hello_str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hello_str.capitalize</a:t>
            </a:r>
            <a:r>
              <a:rPr lang="en-US" altLang="zh-CN" dirty="0"/>
              <a:t>    </a:t>
            </a:r>
            <a:r>
              <a:rPr lang="en-US" altLang="zh-CN" dirty="0" err="1"/>
              <a:t>hello_str.isidentifier</a:t>
            </a:r>
            <a:r>
              <a:rPr lang="en-US" altLang="zh-CN" dirty="0"/>
              <a:t>  </a:t>
            </a:r>
            <a:r>
              <a:rPr lang="en-US" altLang="zh-CN" dirty="0" err="1"/>
              <a:t>hello_str.rindex</a:t>
            </a:r>
            <a:endParaRPr lang="en-US" altLang="zh-CN" dirty="0"/>
          </a:p>
          <a:p>
            <a:r>
              <a:rPr lang="en-US" altLang="zh-CN" dirty="0" err="1"/>
              <a:t>hello_str.casefold</a:t>
            </a:r>
            <a:r>
              <a:rPr lang="en-US" altLang="zh-CN" dirty="0"/>
              <a:t>      </a:t>
            </a:r>
            <a:r>
              <a:rPr lang="en-US" altLang="zh-CN" dirty="0" err="1"/>
              <a:t>hello_str.islower</a:t>
            </a:r>
            <a:r>
              <a:rPr lang="en-US" altLang="zh-CN" dirty="0"/>
              <a:t>       </a:t>
            </a:r>
            <a:r>
              <a:rPr lang="en-US" altLang="zh-CN" dirty="0" err="1"/>
              <a:t>hello_str.rjust</a:t>
            </a:r>
            <a:endParaRPr lang="en-US" altLang="zh-CN" dirty="0"/>
          </a:p>
          <a:p>
            <a:r>
              <a:rPr lang="en-US" altLang="zh-CN" dirty="0" err="1"/>
              <a:t>hello_str.center</a:t>
            </a:r>
            <a:r>
              <a:rPr lang="en-US" altLang="zh-CN" dirty="0"/>
              <a:t>        </a:t>
            </a:r>
            <a:r>
              <a:rPr lang="en-US" altLang="zh-CN" dirty="0" err="1"/>
              <a:t>hello_str.isnumeric</a:t>
            </a:r>
            <a:r>
              <a:rPr lang="en-US" altLang="zh-CN" dirty="0"/>
              <a:t>     </a:t>
            </a:r>
            <a:r>
              <a:rPr lang="en-US" altLang="zh-CN" dirty="0" err="1"/>
              <a:t>hello_str.rpartition</a:t>
            </a:r>
            <a:endParaRPr lang="en-US" altLang="zh-CN" dirty="0"/>
          </a:p>
          <a:p>
            <a:r>
              <a:rPr lang="en-US" altLang="zh-CN" dirty="0" err="1"/>
              <a:t>hello_str.count</a:t>
            </a:r>
            <a:r>
              <a:rPr lang="en-US" altLang="zh-CN" dirty="0"/>
              <a:t>         </a:t>
            </a:r>
            <a:r>
              <a:rPr lang="en-US" altLang="zh-CN" dirty="0" err="1"/>
              <a:t>hello_str.isprintable</a:t>
            </a:r>
            <a:r>
              <a:rPr lang="en-US" altLang="zh-CN" dirty="0"/>
              <a:t>   </a:t>
            </a:r>
            <a:r>
              <a:rPr lang="en-US" altLang="zh-CN" dirty="0" err="1"/>
              <a:t>hello_str.rsplit</a:t>
            </a:r>
            <a:endParaRPr lang="en-US" altLang="zh-CN" dirty="0"/>
          </a:p>
          <a:p>
            <a:r>
              <a:rPr lang="en-US" altLang="zh-CN" dirty="0" err="1"/>
              <a:t>hello_str.encode</a:t>
            </a:r>
            <a:r>
              <a:rPr lang="en-US" altLang="zh-CN" dirty="0"/>
              <a:t>        </a:t>
            </a:r>
            <a:r>
              <a:rPr lang="en-US" altLang="zh-CN" dirty="0" err="1"/>
              <a:t>hello_str.isspace</a:t>
            </a:r>
            <a:r>
              <a:rPr lang="en-US" altLang="zh-CN" dirty="0"/>
              <a:t>       </a:t>
            </a:r>
            <a:r>
              <a:rPr lang="en-US" altLang="zh-CN" dirty="0" err="1"/>
              <a:t>hello_str.rstrip</a:t>
            </a:r>
            <a:endParaRPr lang="en-US" altLang="zh-CN" dirty="0"/>
          </a:p>
          <a:p>
            <a:r>
              <a:rPr lang="en-US" altLang="zh-CN" dirty="0" err="1"/>
              <a:t>hello_str.endswith</a:t>
            </a:r>
            <a:r>
              <a:rPr lang="en-US" altLang="zh-CN" dirty="0"/>
              <a:t>      </a:t>
            </a:r>
            <a:r>
              <a:rPr lang="en-US" altLang="zh-CN" dirty="0" err="1"/>
              <a:t>hello_str.istitle</a:t>
            </a:r>
            <a:r>
              <a:rPr lang="en-US" altLang="zh-CN" dirty="0"/>
              <a:t>       </a:t>
            </a:r>
            <a:r>
              <a:rPr lang="en-US" altLang="zh-CN" dirty="0" err="1"/>
              <a:t>hello_str.split</a:t>
            </a:r>
            <a:endParaRPr lang="en-US" altLang="zh-CN" dirty="0"/>
          </a:p>
          <a:p>
            <a:r>
              <a:rPr lang="en-US" altLang="zh-CN" dirty="0" err="1"/>
              <a:t>hello_str.expandtabs</a:t>
            </a:r>
            <a:r>
              <a:rPr lang="en-US" altLang="zh-CN" dirty="0"/>
              <a:t>    </a:t>
            </a:r>
            <a:r>
              <a:rPr lang="en-US" altLang="zh-CN" dirty="0" err="1"/>
              <a:t>hello_str.isupper</a:t>
            </a:r>
            <a:r>
              <a:rPr lang="en-US" altLang="zh-CN" dirty="0"/>
              <a:t>       </a:t>
            </a:r>
            <a:r>
              <a:rPr lang="en-US" altLang="zh-CN" dirty="0" err="1"/>
              <a:t>hello_str.splitlines</a:t>
            </a:r>
            <a:endParaRPr lang="en-US" altLang="zh-CN" dirty="0"/>
          </a:p>
          <a:p>
            <a:r>
              <a:rPr lang="en-US" altLang="zh-CN" dirty="0" err="1"/>
              <a:t>hello_str.find</a:t>
            </a:r>
            <a:r>
              <a:rPr lang="en-US" altLang="zh-CN" dirty="0"/>
              <a:t>          </a:t>
            </a:r>
            <a:r>
              <a:rPr lang="en-US" altLang="zh-CN" dirty="0" err="1"/>
              <a:t>hello_str.join</a:t>
            </a:r>
            <a:r>
              <a:rPr lang="en-US" altLang="zh-CN" dirty="0"/>
              <a:t>          </a:t>
            </a:r>
            <a:r>
              <a:rPr lang="en-US" altLang="zh-CN" dirty="0" err="1"/>
              <a:t>hello_str.startswith</a:t>
            </a:r>
            <a:endParaRPr lang="en-US" altLang="zh-CN" dirty="0"/>
          </a:p>
          <a:p>
            <a:r>
              <a:rPr lang="en-US" altLang="zh-CN" dirty="0" err="1"/>
              <a:t>hello_str.format</a:t>
            </a:r>
            <a:r>
              <a:rPr lang="en-US" altLang="zh-CN" dirty="0"/>
              <a:t>        </a:t>
            </a:r>
            <a:r>
              <a:rPr lang="en-US" altLang="zh-CN" dirty="0" err="1"/>
              <a:t>hello_str.ljust</a:t>
            </a:r>
            <a:r>
              <a:rPr lang="en-US" altLang="zh-CN" dirty="0"/>
              <a:t>         </a:t>
            </a:r>
            <a:r>
              <a:rPr lang="en-US" altLang="zh-CN" dirty="0" err="1"/>
              <a:t>hello_str.strip</a:t>
            </a:r>
            <a:endParaRPr lang="en-US" altLang="zh-CN" dirty="0"/>
          </a:p>
          <a:p>
            <a:r>
              <a:rPr lang="en-US" altLang="zh-CN" dirty="0" err="1"/>
              <a:t>hello_str.format_map</a:t>
            </a:r>
            <a:r>
              <a:rPr lang="en-US" altLang="zh-CN" dirty="0"/>
              <a:t>    </a:t>
            </a:r>
            <a:r>
              <a:rPr lang="en-US" altLang="zh-CN" dirty="0" err="1"/>
              <a:t>hello_str.lower</a:t>
            </a:r>
            <a:r>
              <a:rPr lang="en-US" altLang="zh-CN" dirty="0"/>
              <a:t>         </a:t>
            </a:r>
            <a:r>
              <a:rPr lang="en-US" altLang="zh-CN" dirty="0" err="1"/>
              <a:t>hello_str.swapcase</a:t>
            </a:r>
            <a:endParaRPr lang="en-US" altLang="zh-CN" dirty="0"/>
          </a:p>
          <a:p>
            <a:r>
              <a:rPr lang="en-US" altLang="zh-CN" dirty="0" err="1"/>
              <a:t>hello_str.index</a:t>
            </a:r>
            <a:r>
              <a:rPr lang="en-US" altLang="zh-CN" dirty="0"/>
              <a:t>         </a:t>
            </a:r>
            <a:r>
              <a:rPr lang="en-US" altLang="zh-CN" dirty="0" err="1"/>
              <a:t>hello_str.lstrip</a:t>
            </a:r>
            <a:r>
              <a:rPr lang="en-US" altLang="zh-CN" dirty="0"/>
              <a:t>        </a:t>
            </a:r>
            <a:r>
              <a:rPr lang="en-US" altLang="zh-CN" dirty="0" err="1"/>
              <a:t>hello_str.title</a:t>
            </a:r>
            <a:endParaRPr lang="en-US" altLang="zh-CN" dirty="0"/>
          </a:p>
          <a:p>
            <a:r>
              <a:rPr lang="en-US" altLang="zh-CN" dirty="0" err="1"/>
              <a:t>hello_str.isalnum</a:t>
            </a:r>
            <a:r>
              <a:rPr lang="en-US" altLang="zh-CN" dirty="0"/>
              <a:t>       </a:t>
            </a:r>
            <a:r>
              <a:rPr lang="en-US" altLang="zh-CN" dirty="0" err="1"/>
              <a:t>hello_str.maketrans</a:t>
            </a:r>
            <a:r>
              <a:rPr lang="en-US" altLang="zh-CN" dirty="0"/>
              <a:t>     </a:t>
            </a:r>
            <a:r>
              <a:rPr lang="en-US" altLang="zh-CN" dirty="0" err="1"/>
              <a:t>hello_str.translate</a:t>
            </a:r>
            <a:endParaRPr lang="en-US" altLang="zh-CN" dirty="0"/>
          </a:p>
          <a:p>
            <a:r>
              <a:rPr lang="en-US" altLang="zh-CN" dirty="0" err="1"/>
              <a:t>hello_str.isalpha</a:t>
            </a:r>
            <a:r>
              <a:rPr lang="en-US" altLang="zh-CN" dirty="0"/>
              <a:t>       </a:t>
            </a:r>
            <a:r>
              <a:rPr lang="en-US" altLang="zh-CN" dirty="0" err="1"/>
              <a:t>hello_str.partition</a:t>
            </a:r>
            <a:r>
              <a:rPr lang="en-US" altLang="zh-CN" dirty="0"/>
              <a:t>     </a:t>
            </a:r>
            <a:r>
              <a:rPr lang="en-US" altLang="zh-CN" dirty="0" err="1"/>
              <a:t>hello_str.upper</a:t>
            </a:r>
            <a:endParaRPr lang="en-US" altLang="zh-CN" dirty="0"/>
          </a:p>
          <a:p>
            <a:r>
              <a:rPr lang="en-US" altLang="zh-CN" dirty="0" err="1"/>
              <a:t>hello_str.isdecimal</a:t>
            </a:r>
            <a:r>
              <a:rPr lang="en-US" altLang="zh-CN" dirty="0"/>
              <a:t>     </a:t>
            </a:r>
            <a:r>
              <a:rPr lang="en-US" altLang="zh-CN" dirty="0" err="1"/>
              <a:t>hello_str.replace</a:t>
            </a:r>
            <a:r>
              <a:rPr lang="en-US" altLang="zh-CN" dirty="0"/>
              <a:t>       </a:t>
            </a:r>
            <a:r>
              <a:rPr lang="en-US" altLang="zh-CN" dirty="0" err="1"/>
              <a:t>hello_str.zfill</a:t>
            </a:r>
            <a:endParaRPr lang="en-US" altLang="zh-CN" dirty="0"/>
          </a:p>
          <a:p>
            <a:r>
              <a:rPr lang="en-US" altLang="zh-CN" dirty="0" err="1"/>
              <a:t>hello_str.isdigit</a:t>
            </a:r>
            <a:r>
              <a:rPr lang="en-US" altLang="zh-CN" dirty="0"/>
              <a:t>       </a:t>
            </a:r>
            <a:r>
              <a:rPr lang="en-US" altLang="zh-CN" dirty="0" err="1"/>
              <a:t>hello_str.rfind</a:t>
            </a:r>
            <a:endParaRPr lang="en-US" altLang="zh-CN" dirty="0"/>
          </a:p>
          <a:p>
            <a:r>
              <a:rPr lang="zh-CN" altLang="en-US" dirty="0"/>
              <a:t>提示：正是因为 </a:t>
            </a:r>
            <a:r>
              <a:rPr lang="en-US" altLang="zh-CN" dirty="0"/>
              <a:t>python </a:t>
            </a:r>
            <a:r>
              <a:rPr lang="zh-CN" altLang="en-US" dirty="0"/>
              <a:t>内置提供的方法足够多，才使得在开发时，能够针对字符串进行更加灵活的操作！应对更多的开发需求！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38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字符串的切片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切片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方法适用于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列表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元组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切片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使用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索引值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来限定范围，从一个大的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中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切出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小的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列表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和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都是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有序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的集合，都能够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通过索引值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获取到对应的数据</a:t>
            </a:r>
          </a:p>
          <a:p>
            <a:pPr lvl="1"/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字典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是一个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无序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的集合，是使用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键值对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保存数据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开始索引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结束索引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步长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16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</a:t>
            </a:r>
          </a:p>
          <a:p>
            <a:r>
              <a:rPr lang="zh-CN" altLang="en-US" dirty="0"/>
              <a:t>指定的区间属于 左闭右开 型 </a:t>
            </a:r>
            <a:r>
              <a:rPr lang="en-US" altLang="zh-CN" dirty="0"/>
              <a:t>[</a:t>
            </a:r>
            <a:r>
              <a:rPr lang="zh-CN" altLang="en-US" dirty="0"/>
              <a:t>开始索引</a:t>
            </a:r>
            <a:r>
              <a:rPr lang="en-US" altLang="zh-CN" dirty="0"/>
              <a:t>,  </a:t>
            </a:r>
            <a:r>
              <a:rPr lang="zh-CN" altLang="en-US" dirty="0"/>
              <a:t>结束索引</a:t>
            </a:r>
            <a:r>
              <a:rPr lang="en-US" altLang="zh-CN" dirty="0"/>
              <a:t>) =&gt; </a:t>
            </a:r>
            <a:r>
              <a:rPr lang="zh-CN" altLang="en-US" dirty="0"/>
              <a:t>开始索引 </a:t>
            </a:r>
            <a:r>
              <a:rPr lang="en-US" altLang="zh-CN" dirty="0"/>
              <a:t>&gt;= </a:t>
            </a:r>
            <a:r>
              <a:rPr lang="zh-CN" altLang="en-US" dirty="0"/>
              <a:t>范围 </a:t>
            </a:r>
            <a:r>
              <a:rPr lang="en-US" altLang="zh-CN" dirty="0"/>
              <a:t>&lt; </a:t>
            </a:r>
            <a:r>
              <a:rPr lang="zh-CN" altLang="en-US" dirty="0"/>
              <a:t>结束索引</a:t>
            </a:r>
          </a:p>
          <a:p>
            <a:r>
              <a:rPr lang="zh-CN" altLang="en-US" dirty="0"/>
              <a:t>从 起始 位开始，到 结束位的前一位 结束（不包含结束位本身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从头开始，开始索引 数字可以省略，冒号不能省略</a:t>
            </a:r>
          </a:p>
          <a:p>
            <a:r>
              <a:rPr lang="zh-CN" altLang="en-US" dirty="0"/>
              <a:t>到末尾结束，结束索引 数字可以省略，冒号不能省略</a:t>
            </a:r>
          </a:p>
          <a:p>
            <a:r>
              <a:rPr lang="zh-CN" altLang="en-US" dirty="0"/>
              <a:t>步长默认为 </a:t>
            </a:r>
            <a:r>
              <a:rPr lang="en-US" altLang="zh-CN" dirty="0"/>
              <a:t>1</a:t>
            </a:r>
            <a:r>
              <a:rPr lang="zh-CN" altLang="en-US" dirty="0"/>
              <a:t>，如果连续切片，数字和冒号都可以省略</a:t>
            </a:r>
          </a:p>
          <a:p>
            <a:r>
              <a:rPr lang="zh-CN" altLang="en-US" dirty="0"/>
              <a:t>索引的顺序和倒序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中不仅支持 顺序索引，同时还支持 倒序索引</a:t>
            </a:r>
          </a:p>
          <a:p>
            <a:r>
              <a:rPr lang="zh-CN" altLang="en-US" dirty="0"/>
              <a:t>所谓倒序索引就是 从右向左 计算索引</a:t>
            </a:r>
          </a:p>
          <a:p>
            <a:r>
              <a:rPr lang="zh-CN" altLang="en-US" dirty="0"/>
              <a:t>最右边的索引值是 </a:t>
            </a:r>
            <a:r>
              <a:rPr lang="en-US" altLang="zh-CN" dirty="0"/>
              <a:t>-1</a:t>
            </a:r>
            <a:r>
              <a:rPr lang="zh-CN" altLang="en-US" dirty="0"/>
              <a:t>，依次递减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41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演练需求</a:t>
            </a:r>
          </a:p>
          <a:p>
            <a:r>
              <a:rPr lang="zh-CN" altLang="en-US" dirty="0"/>
              <a:t>截取从 </a:t>
            </a:r>
            <a:r>
              <a:rPr lang="en-US" altLang="zh-CN" dirty="0"/>
              <a:t>2 ~ 5 </a:t>
            </a:r>
            <a:r>
              <a:rPr lang="zh-CN" altLang="en-US" dirty="0"/>
              <a:t>位置 的字符串</a:t>
            </a:r>
          </a:p>
          <a:p>
            <a:r>
              <a:rPr lang="zh-CN" altLang="en-US" dirty="0"/>
              <a:t>截取从 </a:t>
            </a:r>
            <a:r>
              <a:rPr lang="en-US" altLang="zh-CN" dirty="0"/>
              <a:t>2 ~ </a:t>
            </a:r>
            <a:r>
              <a:rPr lang="zh-CN" altLang="en-US" dirty="0"/>
              <a:t>末尾 的字符串</a:t>
            </a:r>
          </a:p>
          <a:p>
            <a:r>
              <a:rPr lang="zh-CN" altLang="en-US" dirty="0"/>
              <a:t>截取从 开始 </a:t>
            </a:r>
            <a:r>
              <a:rPr lang="en-US" altLang="zh-CN" dirty="0"/>
              <a:t>~ 5 </a:t>
            </a:r>
            <a:r>
              <a:rPr lang="zh-CN" altLang="en-US" dirty="0"/>
              <a:t>位置 的字符串</a:t>
            </a:r>
          </a:p>
          <a:p>
            <a:r>
              <a:rPr lang="zh-CN" altLang="en-US" dirty="0"/>
              <a:t>截取完整的字符串</a:t>
            </a:r>
          </a:p>
          <a:p>
            <a:r>
              <a:rPr lang="zh-CN" altLang="en-US" dirty="0"/>
              <a:t>从开始位置，每隔一个字符截取字符串</a:t>
            </a:r>
          </a:p>
          <a:p>
            <a:r>
              <a:rPr lang="zh-CN" altLang="en-US" dirty="0"/>
              <a:t>从索引 </a:t>
            </a:r>
            <a:r>
              <a:rPr lang="en-US" altLang="zh-CN" dirty="0"/>
              <a:t>1 </a:t>
            </a:r>
            <a:r>
              <a:rPr lang="zh-CN" altLang="en-US" dirty="0"/>
              <a:t>开始，每隔一个取一个</a:t>
            </a:r>
          </a:p>
          <a:p>
            <a:r>
              <a:rPr lang="zh-CN" altLang="en-US" dirty="0"/>
              <a:t>截取从 </a:t>
            </a:r>
            <a:r>
              <a:rPr lang="en-US" altLang="zh-CN" dirty="0"/>
              <a:t>2 ~ </a:t>
            </a:r>
            <a:r>
              <a:rPr lang="zh-CN" altLang="en-US" dirty="0"/>
              <a:t>末尾 </a:t>
            </a:r>
            <a:r>
              <a:rPr lang="en-US" altLang="zh-CN" dirty="0"/>
              <a:t>- 1 </a:t>
            </a:r>
            <a:r>
              <a:rPr lang="zh-CN" altLang="en-US" dirty="0"/>
              <a:t>的字符串</a:t>
            </a:r>
          </a:p>
          <a:p>
            <a:r>
              <a:rPr lang="zh-CN" altLang="en-US" dirty="0"/>
              <a:t>截取字符串末尾两个字符</a:t>
            </a:r>
          </a:p>
          <a:p>
            <a:r>
              <a:rPr lang="zh-CN" altLang="en-US" dirty="0"/>
              <a:t>字符串的逆序（面试题）</a:t>
            </a:r>
          </a:p>
          <a:p>
            <a:r>
              <a:rPr lang="zh-CN" altLang="en-US" dirty="0"/>
              <a:t>答案</a:t>
            </a:r>
          </a:p>
          <a:p>
            <a:r>
              <a:rPr lang="en-US" altLang="zh-CN" dirty="0" err="1"/>
              <a:t>num_str</a:t>
            </a:r>
            <a:r>
              <a:rPr lang="en-US" altLang="zh-CN" dirty="0"/>
              <a:t> = "0123456789"</a:t>
            </a:r>
          </a:p>
          <a:p>
            <a:r>
              <a:rPr lang="en-US" altLang="zh-CN" dirty="0"/>
              <a:t># 1. </a:t>
            </a:r>
            <a:r>
              <a:rPr lang="zh-CN" altLang="en-US" dirty="0"/>
              <a:t>截取从 </a:t>
            </a:r>
            <a:r>
              <a:rPr lang="en-US" altLang="zh-CN" dirty="0"/>
              <a:t>2 ~ 5 </a:t>
            </a:r>
            <a:r>
              <a:rPr lang="zh-CN" altLang="en-US" dirty="0"/>
              <a:t>位置 的字符串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num_str</a:t>
            </a:r>
            <a:r>
              <a:rPr lang="en-US" altLang="zh-CN" dirty="0"/>
              <a:t>[2:6])</a:t>
            </a:r>
          </a:p>
          <a:p>
            <a:r>
              <a:rPr lang="en-US" altLang="zh-CN" dirty="0"/>
              <a:t># 2. </a:t>
            </a:r>
            <a:r>
              <a:rPr lang="zh-CN" altLang="en-US" dirty="0"/>
              <a:t>截取从 </a:t>
            </a:r>
            <a:r>
              <a:rPr lang="en-US" altLang="zh-CN" dirty="0"/>
              <a:t>2 ~ `</a:t>
            </a:r>
            <a:r>
              <a:rPr lang="zh-CN" altLang="en-US" dirty="0"/>
              <a:t>末尾</a:t>
            </a:r>
            <a:r>
              <a:rPr lang="en-US" altLang="zh-CN" dirty="0"/>
              <a:t>` </a:t>
            </a:r>
            <a:r>
              <a:rPr lang="zh-CN" altLang="en-US" dirty="0"/>
              <a:t>的字符串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num_str</a:t>
            </a:r>
            <a:r>
              <a:rPr lang="en-US" altLang="zh-CN" dirty="0"/>
              <a:t>[2:])</a:t>
            </a:r>
          </a:p>
          <a:p>
            <a:r>
              <a:rPr lang="en-US" altLang="zh-CN" dirty="0"/>
              <a:t># 3. </a:t>
            </a:r>
            <a:r>
              <a:rPr lang="zh-CN" altLang="en-US" dirty="0"/>
              <a:t>截取从 </a:t>
            </a:r>
            <a:r>
              <a:rPr lang="en-US" altLang="zh-CN" dirty="0"/>
              <a:t>`</a:t>
            </a:r>
            <a:r>
              <a:rPr lang="zh-CN" altLang="en-US" dirty="0"/>
              <a:t>开始</a:t>
            </a:r>
            <a:r>
              <a:rPr lang="en-US" altLang="zh-CN" dirty="0"/>
              <a:t>` ~ 5 </a:t>
            </a:r>
            <a:r>
              <a:rPr lang="zh-CN" altLang="en-US" dirty="0"/>
              <a:t>位置 的字符串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num_str</a:t>
            </a:r>
            <a:r>
              <a:rPr lang="en-US" altLang="zh-CN" dirty="0"/>
              <a:t>[:6])</a:t>
            </a:r>
          </a:p>
          <a:p>
            <a:r>
              <a:rPr lang="en-US" altLang="zh-CN" dirty="0"/>
              <a:t># 4. </a:t>
            </a:r>
            <a:r>
              <a:rPr lang="zh-CN" altLang="en-US" dirty="0"/>
              <a:t>截取完整的字符串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num_str</a:t>
            </a:r>
            <a:r>
              <a:rPr lang="en-US" altLang="zh-CN" dirty="0"/>
              <a:t>[:])</a:t>
            </a:r>
          </a:p>
          <a:p>
            <a:r>
              <a:rPr lang="en-US" altLang="zh-CN" dirty="0"/>
              <a:t># 5. </a:t>
            </a:r>
            <a:r>
              <a:rPr lang="zh-CN" altLang="en-US" dirty="0"/>
              <a:t>从开始位置，每隔一个字符截取字符串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num_str</a:t>
            </a:r>
            <a:r>
              <a:rPr lang="en-US" altLang="zh-CN" dirty="0"/>
              <a:t>[::2])</a:t>
            </a:r>
          </a:p>
          <a:p>
            <a:r>
              <a:rPr lang="en-US" altLang="zh-CN" dirty="0"/>
              <a:t># 6. </a:t>
            </a:r>
            <a:r>
              <a:rPr lang="zh-CN" altLang="en-US" dirty="0"/>
              <a:t>从索引 </a:t>
            </a:r>
            <a:r>
              <a:rPr lang="en-US" altLang="zh-CN" dirty="0"/>
              <a:t>1 </a:t>
            </a:r>
            <a:r>
              <a:rPr lang="zh-CN" altLang="en-US" dirty="0"/>
              <a:t>开始，每隔一个取一个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num_str</a:t>
            </a:r>
            <a:r>
              <a:rPr lang="en-US" altLang="zh-CN" dirty="0"/>
              <a:t>[1::2])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倒序切片</a:t>
            </a:r>
          </a:p>
          <a:p>
            <a:r>
              <a:rPr lang="en-US" altLang="zh-CN" dirty="0"/>
              <a:t># -1 </a:t>
            </a:r>
            <a:r>
              <a:rPr lang="zh-CN" altLang="en-US" dirty="0"/>
              <a:t>表示倒数第一个字符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num_str</a:t>
            </a:r>
            <a:r>
              <a:rPr lang="en-US" altLang="zh-CN" dirty="0"/>
              <a:t>[-1])</a:t>
            </a:r>
          </a:p>
          <a:p>
            <a:r>
              <a:rPr lang="en-US" altLang="zh-CN" dirty="0"/>
              <a:t># 7. </a:t>
            </a:r>
            <a:r>
              <a:rPr lang="zh-CN" altLang="en-US" dirty="0"/>
              <a:t>截取从 </a:t>
            </a:r>
            <a:r>
              <a:rPr lang="en-US" altLang="zh-CN" dirty="0"/>
              <a:t>2 ~ `</a:t>
            </a:r>
            <a:r>
              <a:rPr lang="zh-CN" altLang="en-US" dirty="0"/>
              <a:t>末尾 </a:t>
            </a:r>
            <a:r>
              <a:rPr lang="en-US" altLang="zh-CN" dirty="0"/>
              <a:t>- 1` </a:t>
            </a:r>
            <a:r>
              <a:rPr lang="zh-CN" altLang="en-US" dirty="0"/>
              <a:t>的字符串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num_str</a:t>
            </a:r>
            <a:r>
              <a:rPr lang="en-US" altLang="zh-CN" dirty="0"/>
              <a:t>[2:-1])</a:t>
            </a:r>
          </a:p>
          <a:p>
            <a:r>
              <a:rPr lang="en-US" altLang="zh-CN" dirty="0"/>
              <a:t># 8. </a:t>
            </a:r>
            <a:r>
              <a:rPr lang="zh-CN" altLang="en-US" dirty="0"/>
              <a:t>截取字符串末尾两个字符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num_str</a:t>
            </a:r>
            <a:r>
              <a:rPr lang="en-US" altLang="zh-CN" dirty="0"/>
              <a:t>[-2:])</a:t>
            </a:r>
          </a:p>
          <a:p>
            <a:r>
              <a:rPr lang="en-US" altLang="zh-CN" dirty="0"/>
              <a:t># 9. </a:t>
            </a:r>
            <a:r>
              <a:rPr lang="zh-CN" altLang="en-US" dirty="0"/>
              <a:t>字符串的逆序（面试题）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num_str</a:t>
            </a:r>
            <a:r>
              <a:rPr lang="en-US" altLang="zh-CN" dirty="0"/>
              <a:t>[::-1])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254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中，字符串之间可以使用 </a:t>
            </a:r>
            <a:r>
              <a:rPr lang="en-US" altLang="zh-CN" dirty="0"/>
              <a:t>+ </a:t>
            </a:r>
            <a:r>
              <a:rPr lang="zh-CN" altLang="en-US" dirty="0"/>
              <a:t>拼接生成新的字符串</a:t>
            </a:r>
          </a:p>
          <a:p>
            <a:r>
              <a:rPr lang="en-US" altLang="zh-CN" dirty="0"/>
              <a:t>In [1]: </a:t>
            </a:r>
            <a:r>
              <a:rPr lang="en-US" altLang="zh-CN" dirty="0" err="1"/>
              <a:t>first_name</a:t>
            </a:r>
            <a:r>
              <a:rPr lang="en-US" altLang="zh-CN" dirty="0"/>
              <a:t> = "</a:t>
            </a:r>
            <a:r>
              <a:rPr lang="zh-CN" altLang="en-US" dirty="0"/>
              <a:t>三</a:t>
            </a:r>
            <a:r>
              <a:rPr lang="en-US" altLang="zh-CN" dirty="0"/>
              <a:t>"</a:t>
            </a:r>
          </a:p>
          <a:p>
            <a:endParaRPr lang="en-US" altLang="zh-CN" dirty="0"/>
          </a:p>
          <a:p>
            <a:r>
              <a:rPr lang="en-US" altLang="zh-CN" dirty="0"/>
              <a:t>In [2]: </a:t>
            </a:r>
            <a:r>
              <a:rPr lang="en-US" altLang="zh-CN" dirty="0" err="1"/>
              <a:t>last_name</a:t>
            </a:r>
            <a:r>
              <a:rPr lang="en-US" altLang="zh-CN" dirty="0"/>
              <a:t> = "</a:t>
            </a:r>
            <a:r>
              <a:rPr lang="zh-CN" altLang="en-US" dirty="0"/>
              <a:t>张</a:t>
            </a:r>
            <a:r>
              <a:rPr lang="en-US" altLang="zh-CN" dirty="0"/>
              <a:t>"</a:t>
            </a:r>
          </a:p>
          <a:p>
            <a:endParaRPr lang="en-US" altLang="zh-CN" dirty="0"/>
          </a:p>
          <a:p>
            <a:r>
              <a:rPr lang="en-US" altLang="zh-CN" dirty="0"/>
              <a:t>In [3]: </a:t>
            </a:r>
            <a:r>
              <a:rPr lang="en-US" altLang="zh-CN" dirty="0" err="1"/>
              <a:t>first_name</a:t>
            </a:r>
            <a:r>
              <a:rPr lang="en-US" altLang="zh-CN" dirty="0"/>
              <a:t> + </a:t>
            </a:r>
            <a:r>
              <a:rPr lang="en-US" altLang="zh-CN" dirty="0" err="1"/>
              <a:t>last_name</a:t>
            </a:r>
            <a:endParaRPr lang="en-US" altLang="zh-CN" dirty="0"/>
          </a:p>
          <a:p>
            <a:r>
              <a:rPr lang="en-US" altLang="zh-CN" dirty="0"/>
              <a:t>Out[3]: '</a:t>
            </a:r>
            <a:r>
              <a:rPr lang="zh-CN" altLang="en-US" dirty="0"/>
              <a:t>三张</a:t>
            </a:r>
            <a:r>
              <a:rPr lang="en-US" altLang="zh-CN" dirty="0"/>
              <a:t>'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740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数字型变量 和 字符串 之间 不能进行其他计算</a:t>
            </a:r>
          </a:p>
          <a:p>
            <a:r>
              <a:rPr lang="en-US" altLang="zh-CN" dirty="0"/>
              <a:t>In [1]: </a:t>
            </a:r>
            <a:r>
              <a:rPr lang="en-US" altLang="zh-CN" dirty="0" err="1"/>
              <a:t>first_name</a:t>
            </a:r>
            <a:r>
              <a:rPr lang="en-US" altLang="zh-CN" dirty="0"/>
              <a:t> = "</a:t>
            </a:r>
            <a:r>
              <a:rPr lang="en-US" altLang="zh-CN" dirty="0" err="1"/>
              <a:t>zhang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In [2]: x = 10</a:t>
            </a:r>
          </a:p>
          <a:p>
            <a:r>
              <a:rPr lang="en-US" altLang="zh-CN" dirty="0"/>
              <a:t>In [3]: x + </a:t>
            </a:r>
            <a:r>
              <a:rPr lang="en-US" altLang="zh-CN" dirty="0" err="1"/>
              <a:t>first_name</a:t>
            </a:r>
            <a:endParaRPr lang="en-US" altLang="zh-CN" dirty="0"/>
          </a:p>
          <a:p>
            <a:r>
              <a:rPr lang="en-US" altLang="zh-CN" dirty="0"/>
              <a:t>---------------------------------------------------------------------------</a:t>
            </a:r>
          </a:p>
          <a:p>
            <a:r>
              <a:rPr lang="en-US" altLang="zh-CN" dirty="0" err="1"/>
              <a:t>TypeError</a:t>
            </a:r>
            <a:r>
              <a:rPr lang="en-US" altLang="zh-CN" dirty="0"/>
              <a:t>: unsupported operand type(s) for +: 'int' and 'str'</a:t>
            </a:r>
          </a:p>
          <a:p>
            <a:r>
              <a:rPr lang="zh-CN" altLang="en-US" dirty="0"/>
              <a:t>类型错误：</a:t>
            </a:r>
            <a:r>
              <a:rPr lang="en-US" altLang="zh-CN" dirty="0"/>
              <a:t>`+` </a:t>
            </a:r>
            <a:r>
              <a:rPr lang="zh-CN" altLang="en-US" dirty="0"/>
              <a:t>不支持的操作类型：</a:t>
            </a:r>
            <a:r>
              <a:rPr lang="en-US" altLang="zh-CN" dirty="0"/>
              <a:t>`int` </a:t>
            </a:r>
            <a:r>
              <a:rPr lang="zh-CN" altLang="en-US" dirty="0"/>
              <a:t>和 </a:t>
            </a:r>
            <a:r>
              <a:rPr lang="en-US" altLang="zh-CN" dirty="0"/>
              <a:t>`str`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62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公共方法</a:t>
            </a:r>
          </a:p>
          <a:p>
            <a:r>
              <a:rPr lang="en-US" altLang="zh-CN" dirty="0"/>
              <a:t>5.1 Python </a:t>
            </a:r>
            <a:r>
              <a:rPr lang="zh-CN" altLang="en-US" dirty="0"/>
              <a:t>内置函数</a:t>
            </a:r>
          </a:p>
          <a:p>
            <a:r>
              <a:rPr lang="en-US" altLang="zh-CN" dirty="0"/>
              <a:t>Python </a:t>
            </a:r>
            <a:r>
              <a:rPr lang="zh-CN" altLang="en-US" dirty="0"/>
              <a:t>包含了以下内置函数：</a:t>
            </a:r>
          </a:p>
          <a:p>
            <a:r>
              <a:rPr lang="zh-CN" altLang="en-US" dirty="0"/>
              <a:t>注意</a:t>
            </a:r>
          </a:p>
          <a:p>
            <a:r>
              <a:rPr lang="zh-CN" altLang="en-US" dirty="0"/>
              <a:t>字符串 比较符合以下规则： </a:t>
            </a:r>
            <a:r>
              <a:rPr lang="en-US" altLang="zh-CN" dirty="0"/>
              <a:t>"0" &lt; "A" &lt; "a"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70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成员运算符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成员运算符用于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序列中是否包含指定的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成员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注意：在对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字典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操作时，判断的是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字典的键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63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560DE-CDAD-482B-86C6-C7CD89FE1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EDFEFA-43DB-4A34-A265-C1B0357D8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ED2CF-4F1B-49FE-ACCC-6A0723E7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9050-DB29-4D5A-93F6-81966E063F76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89E85-1979-4807-A5FA-55F00310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325A5-5385-4245-8A19-90766179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9804-5AB2-499A-98DB-8AF64B79B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5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510E9-389B-4B0C-B3AD-7E04A178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634417-B07F-4084-94AF-ACEB0ED8A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E0D74-C49E-4904-B939-4F958850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9050-DB29-4D5A-93F6-81966E063F76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C4CCD-D7A8-4849-9C3C-4CBF96D1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3636D-FB47-4205-8DB4-B0267616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9804-5AB2-499A-98DB-8AF64B79B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95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10C62E-EA59-43A0-AC55-2B2E2CBE2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886767-B596-4C06-AE8D-17F4B5517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81241-962F-432C-BC63-594A0D86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9050-DB29-4D5A-93F6-81966E063F76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7B009-19BE-400A-9D00-6A996351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4DA26D-8B3C-4666-B29B-F0227CB7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9804-5AB2-499A-98DB-8AF64B79B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9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87C79-0527-4173-B433-C3565307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97404-A383-4388-A002-BE482A1AB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8D9A9-3856-4DEA-908E-00B8CA0A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9050-DB29-4D5A-93F6-81966E063F76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CF9531-F3D8-4DC4-9A3A-10FBD801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7A203-9F09-45BA-A6B8-BD6190CA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9804-5AB2-499A-98DB-8AF64B79B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67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5AC68-9205-4E63-9D00-A05E4F4B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CB33D8-DD33-4CB7-BBD8-37427B4EB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0616B-9B44-44FA-9F1B-891D59EF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9050-DB29-4D5A-93F6-81966E063F76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FA4B6-8939-4A33-BF13-65E292F0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FB4BC-147D-4814-AC3A-779E551C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9804-5AB2-499A-98DB-8AF64B79B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2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03C98-BD01-4EAD-9C29-81E43DE1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4B4B9-3F18-4D4F-BA0E-19212F752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427714-C6E3-4DB1-B2FA-756A07A71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A49603-2AF1-400D-B438-27031E71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9050-DB29-4D5A-93F6-81966E063F76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BAC09C-0370-44F5-9BD0-C6C9154E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7A13C9-4DA0-4BAB-AFB9-8CC67FAB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9804-5AB2-499A-98DB-8AF64B79B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4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965C8-D7C3-4AB4-BE4F-224B2A7D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D5A417-FF9C-4600-990A-999AB242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E5DE74-4910-40FB-BCB9-2AB21DEA6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881EC8-FF47-45CA-AB56-761179FE6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73A04B-DEC9-4EC1-9D5D-485D05759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69C2AD-9EF1-416F-81F6-A331D552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9050-DB29-4D5A-93F6-81966E063F76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CDCB2-B228-4522-9D9A-B80B5130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36B8CC-420C-4A4B-9BB2-0930C6B6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9804-5AB2-499A-98DB-8AF64B79B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0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AF477-E456-4F81-A940-0975CAC9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AA55BD-1F93-4E79-9958-897D253E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9050-DB29-4D5A-93F6-81966E063F76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0AF4DA-33CE-417A-818A-DEB7407C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662826-772E-45C8-B3A6-1B71BB59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9804-5AB2-499A-98DB-8AF64B79B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08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79FC0D-0AA2-42F7-B339-4EFFE08B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9050-DB29-4D5A-93F6-81966E063F76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FC275B-2EDE-4DF4-A036-2E71598F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EDD5E8-0380-4C8E-B1A3-842C7223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9804-5AB2-499A-98DB-8AF64B79B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4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66468-FB27-4AB8-A0D9-EC1CE95A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601B4D-EE3C-4879-A3CE-E35EA83D4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094F9D-1B10-4165-B3BA-0509CA16E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8358D0-CDAF-4B72-BD0C-EBB40C7B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9050-DB29-4D5A-93F6-81966E063F76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0E2091-86DC-4099-9FE1-D536EEB6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7CA71F-6C05-432C-9183-C4E4A4FF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9804-5AB2-499A-98DB-8AF64B79B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0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7094C-AAB4-4607-9DCD-830FCDA2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5BF8D8-4E5A-461B-BBC6-981CB4B20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DCE244-E670-4633-BC09-1F878035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FA9880-E881-42BE-8796-385A60EF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9050-DB29-4D5A-93F6-81966E063F76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EA5593-771C-45D0-B2CD-AF5E34C8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210034-662B-483A-BCAC-85B3993D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9804-5AB2-499A-98DB-8AF64B79B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9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B5BD2F-281A-4A6E-9BD6-3024A269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EE0DD-0A33-4E7E-81BB-7FA3F9FD0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64343-824A-4B28-B3EA-BC32483DC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49050-DB29-4D5A-93F6-81966E063F76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975B8-4B72-412E-9BEA-E11231187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B7509-0303-4B97-B7A2-4CD8C6CC8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C9804-5AB2-499A-98DB-8AF64B79B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3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570EA-EB03-454C-BFF9-C83B93BA0D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程序设计基础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2CDCB8-FC4B-46DC-97DC-A4D6D9C627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人生苦短，我用</a:t>
            </a:r>
            <a:r>
              <a:rPr lang="en-US" altLang="zh-CN" dirty="0">
                <a:solidFill>
                  <a:schemeClr val="bg1"/>
                </a:solidFill>
              </a:rPr>
              <a:t>Python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（非计算机类专业</a:t>
            </a:r>
            <a:r>
              <a:rPr lang="en-US" altLang="zh-CN" dirty="0">
                <a:solidFill>
                  <a:schemeClr val="bg1"/>
                </a:solidFill>
              </a:rPr>
              <a:t>48</a:t>
            </a:r>
            <a:r>
              <a:rPr lang="zh-CN" altLang="en-US" dirty="0">
                <a:solidFill>
                  <a:schemeClr val="bg1"/>
                </a:solidFill>
              </a:rPr>
              <a:t>课时版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兼顾计算机等级考试二级</a:t>
            </a:r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59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44FA5-7419-4869-9D79-D9817CB3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查找和替换 </a:t>
            </a:r>
            <a:r>
              <a:rPr lang="en-US" altLang="zh-CN" b="1" dirty="0">
                <a:solidFill>
                  <a:schemeClr val="bg1"/>
                </a:solidFill>
              </a:rPr>
              <a:t>- 7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C04B188-9999-480A-91E7-022D177632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931804"/>
              </p:ext>
            </p:extLst>
          </p:nvPr>
        </p:nvGraphicFramePr>
        <p:xfrm>
          <a:off x="175364" y="1690687"/>
          <a:ext cx="11786992" cy="4371911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5893496">
                  <a:extLst>
                    <a:ext uri="{9D8B030D-6E8A-4147-A177-3AD203B41FA5}">
                      <a16:colId xmlns:a16="http://schemas.microsoft.com/office/drawing/2014/main" val="4204598874"/>
                    </a:ext>
                  </a:extLst>
                </a:gridCol>
                <a:gridCol w="5893496">
                  <a:extLst>
                    <a:ext uri="{9D8B030D-6E8A-4147-A177-3AD203B41FA5}">
                      <a16:colId xmlns:a16="http://schemas.microsoft.com/office/drawing/2014/main" val="3232026572"/>
                    </a:ext>
                  </a:extLst>
                </a:gridCol>
              </a:tblGrid>
              <a:tr h="4265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dirty="0">
                          <a:effectLst/>
                        </a:rPr>
                        <a:t>方法</a:t>
                      </a:r>
                      <a:endParaRPr lang="zh-CN" altLang="en-US" sz="20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dirty="0">
                          <a:effectLst/>
                        </a:rPr>
                        <a:t>说明</a:t>
                      </a:r>
                      <a:endParaRPr lang="zh-CN" altLang="en-US" sz="2000" b="1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757038657"/>
                  </a:ext>
                </a:extLst>
              </a:tr>
              <a:tr h="426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string.startswith(str)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dirty="0">
                          <a:effectLst/>
                        </a:rPr>
                        <a:t>检查字符串是否是以 </a:t>
                      </a:r>
                      <a:r>
                        <a:rPr lang="en-US" altLang="zh-CN" sz="2000" dirty="0">
                          <a:effectLst/>
                        </a:rPr>
                        <a:t>str </a:t>
                      </a:r>
                      <a:r>
                        <a:rPr lang="zh-CN" altLang="en-US" sz="2000" dirty="0">
                          <a:effectLst/>
                        </a:rPr>
                        <a:t>开头，是则返回 </a:t>
                      </a:r>
                      <a:r>
                        <a:rPr lang="en-US" altLang="zh-CN" sz="2000" dirty="0">
                          <a:effectLst/>
                        </a:rPr>
                        <a:t>True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958072427"/>
                  </a:ext>
                </a:extLst>
              </a:tr>
              <a:tr h="426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 err="1">
                          <a:effectLst/>
                        </a:rPr>
                        <a:t>string.endswith</a:t>
                      </a:r>
                      <a:r>
                        <a:rPr lang="en-US" sz="2000" dirty="0">
                          <a:effectLst/>
                        </a:rPr>
                        <a:t>(str)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dirty="0">
                          <a:effectLst/>
                        </a:rPr>
                        <a:t>检查字符串是否是以 </a:t>
                      </a:r>
                      <a:r>
                        <a:rPr lang="en-US" sz="2000" dirty="0">
                          <a:effectLst/>
                        </a:rPr>
                        <a:t>str </a:t>
                      </a:r>
                      <a:r>
                        <a:rPr lang="zh-CN" altLang="en-US" sz="2000" dirty="0">
                          <a:effectLst/>
                        </a:rPr>
                        <a:t>结束，是则返回 </a:t>
                      </a:r>
                      <a:r>
                        <a:rPr lang="en-US" sz="2000" dirty="0">
                          <a:effectLst/>
                        </a:rPr>
                        <a:t>True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776892778"/>
                  </a:ext>
                </a:extLst>
              </a:tr>
              <a:tr h="1066319">
                <a:tc>
                  <a:txBody>
                    <a:bodyPr/>
                    <a:lstStyle/>
                    <a:p>
                      <a:pPr algn="ctr" fontAlgn="ctr"/>
                      <a:r>
                        <a:rPr lang="da-DK" sz="2000">
                          <a:effectLst/>
                        </a:rPr>
                        <a:t>string.find(str, start=0, end=len(string))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dirty="0">
                          <a:effectLst/>
                        </a:rPr>
                        <a:t>检测 </a:t>
                      </a:r>
                      <a:r>
                        <a:rPr lang="en-US" altLang="zh-CN" sz="2000" dirty="0">
                          <a:effectLst/>
                        </a:rPr>
                        <a:t>str </a:t>
                      </a:r>
                      <a:r>
                        <a:rPr lang="zh-CN" altLang="en-US" sz="2000" dirty="0">
                          <a:effectLst/>
                        </a:rPr>
                        <a:t>是否包含在 </a:t>
                      </a:r>
                      <a:r>
                        <a:rPr lang="en-US" altLang="zh-CN" sz="2000" dirty="0">
                          <a:effectLst/>
                        </a:rPr>
                        <a:t>string </a:t>
                      </a:r>
                      <a:r>
                        <a:rPr lang="zh-CN" altLang="en-US" sz="2000" dirty="0">
                          <a:effectLst/>
                        </a:rPr>
                        <a:t>中，如果 </a:t>
                      </a:r>
                      <a:r>
                        <a:rPr lang="en-US" altLang="zh-CN" sz="2000" dirty="0">
                          <a:effectLst/>
                        </a:rPr>
                        <a:t>start </a:t>
                      </a:r>
                      <a:r>
                        <a:rPr lang="zh-CN" altLang="en-US" sz="2000" dirty="0">
                          <a:effectLst/>
                        </a:rPr>
                        <a:t>和 </a:t>
                      </a:r>
                      <a:r>
                        <a:rPr lang="en-US" altLang="zh-CN" sz="2000" dirty="0">
                          <a:effectLst/>
                        </a:rPr>
                        <a:t>end </a:t>
                      </a:r>
                      <a:r>
                        <a:rPr lang="zh-CN" altLang="en-US" sz="2000" dirty="0">
                          <a:effectLst/>
                        </a:rPr>
                        <a:t>指定范围，则检查是否包含在指定范围内，如果是返回开始的索引值，否则返回 </a:t>
                      </a:r>
                      <a:r>
                        <a:rPr lang="en-US" altLang="zh-CN" sz="2000" dirty="0">
                          <a:effectLst/>
                        </a:rPr>
                        <a:t>-1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039799333"/>
                  </a:ext>
                </a:extLst>
              </a:tr>
              <a:tr h="426528">
                <a:tc>
                  <a:txBody>
                    <a:bodyPr/>
                    <a:lstStyle/>
                    <a:p>
                      <a:pPr algn="ctr" fontAlgn="ctr"/>
                      <a:r>
                        <a:rPr lang="da-DK" sz="2000">
                          <a:effectLst/>
                        </a:rPr>
                        <a:t>string.rfind(str, start=0, end=len(string))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dirty="0">
                          <a:effectLst/>
                        </a:rPr>
                        <a:t>类似于 </a:t>
                      </a:r>
                      <a:r>
                        <a:rPr lang="en-US" altLang="zh-CN" sz="2000" dirty="0">
                          <a:effectLst/>
                        </a:rPr>
                        <a:t>find()</a:t>
                      </a:r>
                      <a:r>
                        <a:rPr lang="zh-CN" altLang="en-US" sz="2000" dirty="0">
                          <a:effectLst/>
                        </a:rPr>
                        <a:t>，不过是从右边开始查找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767309072"/>
                  </a:ext>
                </a:extLst>
              </a:tr>
              <a:tr h="426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string.index(str, start=0, end=len(string))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dirty="0">
                          <a:effectLst/>
                        </a:rPr>
                        <a:t>跟 </a:t>
                      </a:r>
                      <a:r>
                        <a:rPr lang="en-US" sz="2000" dirty="0">
                          <a:effectLst/>
                        </a:rPr>
                        <a:t>find() </a:t>
                      </a:r>
                      <a:r>
                        <a:rPr lang="zh-CN" altLang="en-US" sz="2000" dirty="0">
                          <a:effectLst/>
                        </a:rPr>
                        <a:t>方法类似，不过如果 </a:t>
                      </a:r>
                      <a:r>
                        <a:rPr lang="en-US" sz="2000" dirty="0">
                          <a:effectLst/>
                        </a:rPr>
                        <a:t>str </a:t>
                      </a:r>
                      <a:r>
                        <a:rPr lang="zh-CN" altLang="en-US" sz="2000" dirty="0">
                          <a:effectLst/>
                        </a:rPr>
                        <a:t>不在 </a:t>
                      </a:r>
                      <a:r>
                        <a:rPr lang="en-US" sz="2000" dirty="0">
                          <a:effectLst/>
                        </a:rPr>
                        <a:t>string </a:t>
                      </a:r>
                      <a:r>
                        <a:rPr lang="zh-CN" altLang="en-US" sz="2000" dirty="0">
                          <a:effectLst/>
                        </a:rPr>
                        <a:t>会报错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627645586"/>
                  </a:ext>
                </a:extLst>
              </a:tr>
              <a:tr h="426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string.rindex(str, start=0, end=len(string))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dirty="0">
                          <a:effectLst/>
                        </a:rPr>
                        <a:t>类似于 </a:t>
                      </a:r>
                      <a:r>
                        <a:rPr lang="en-US" altLang="zh-CN" sz="2000" dirty="0">
                          <a:effectLst/>
                        </a:rPr>
                        <a:t>index()</a:t>
                      </a:r>
                      <a:r>
                        <a:rPr lang="zh-CN" altLang="en-US" sz="2000" dirty="0">
                          <a:effectLst/>
                        </a:rPr>
                        <a:t>，不过是从右边开始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30004451"/>
                  </a:ext>
                </a:extLst>
              </a:tr>
              <a:tr h="7464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string.replace(old_str, new_str, num=string.count(old))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dirty="0">
                          <a:effectLst/>
                        </a:rPr>
                        <a:t>把 </a:t>
                      </a:r>
                      <a:r>
                        <a:rPr lang="en-US" sz="2000" dirty="0">
                          <a:effectLst/>
                        </a:rPr>
                        <a:t>string </a:t>
                      </a:r>
                      <a:r>
                        <a:rPr lang="zh-CN" altLang="en-US" sz="2000" dirty="0">
                          <a:effectLst/>
                        </a:rPr>
                        <a:t>中的 </a:t>
                      </a:r>
                      <a:r>
                        <a:rPr lang="en-US" sz="2000" dirty="0" err="1">
                          <a:effectLst/>
                        </a:rPr>
                        <a:t>old_str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zh-CN" altLang="en-US" sz="2000" dirty="0">
                          <a:effectLst/>
                        </a:rPr>
                        <a:t>替换成 </a:t>
                      </a:r>
                      <a:r>
                        <a:rPr lang="en-US" sz="2000" dirty="0" err="1">
                          <a:effectLst/>
                        </a:rPr>
                        <a:t>new_str</a:t>
                      </a:r>
                      <a:r>
                        <a:rPr lang="en-US" sz="2000" dirty="0">
                          <a:effectLst/>
                        </a:rPr>
                        <a:t>，</a:t>
                      </a:r>
                      <a:r>
                        <a:rPr lang="zh-CN" altLang="en-US" sz="2000" dirty="0">
                          <a:effectLst/>
                        </a:rPr>
                        <a:t>如果 </a:t>
                      </a:r>
                      <a:r>
                        <a:rPr lang="en-US" sz="2000" dirty="0">
                          <a:effectLst/>
                        </a:rPr>
                        <a:t>num </a:t>
                      </a:r>
                      <a:r>
                        <a:rPr lang="zh-CN" altLang="en-US" sz="2000" dirty="0">
                          <a:effectLst/>
                        </a:rPr>
                        <a:t>指定，则替换不超过 </a:t>
                      </a:r>
                      <a:r>
                        <a:rPr lang="en-US" sz="2000" dirty="0">
                          <a:effectLst/>
                        </a:rPr>
                        <a:t>num </a:t>
                      </a:r>
                      <a:r>
                        <a:rPr lang="zh-CN" altLang="en-US" sz="2000" dirty="0">
                          <a:effectLst/>
                        </a:rPr>
                        <a:t>次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87447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35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9F9F2-DC12-4DF9-B528-3EA0AF44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大小写转换 </a:t>
            </a:r>
            <a:r>
              <a:rPr lang="en-US" altLang="zh-CN" b="1" dirty="0">
                <a:solidFill>
                  <a:schemeClr val="bg1"/>
                </a:solidFill>
              </a:rPr>
              <a:t>- 5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E73FE6F-E13F-41EC-A100-BB8ACD4D29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231056"/>
              </p:ext>
            </p:extLst>
          </p:nvPr>
        </p:nvGraphicFramePr>
        <p:xfrm>
          <a:off x="1139865" y="2025681"/>
          <a:ext cx="9645044" cy="3407886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4822522">
                  <a:extLst>
                    <a:ext uri="{9D8B030D-6E8A-4147-A177-3AD203B41FA5}">
                      <a16:colId xmlns:a16="http://schemas.microsoft.com/office/drawing/2014/main" val="1644266157"/>
                    </a:ext>
                  </a:extLst>
                </a:gridCol>
                <a:gridCol w="4822522">
                  <a:extLst>
                    <a:ext uri="{9D8B030D-6E8A-4147-A177-3AD203B41FA5}">
                      <a16:colId xmlns:a16="http://schemas.microsoft.com/office/drawing/2014/main" val="236592355"/>
                    </a:ext>
                  </a:extLst>
                </a:gridCol>
              </a:tblGrid>
              <a:tr h="5679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</a:rPr>
                        <a:t>方法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</a:rPr>
                        <a:t>说明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31404555"/>
                  </a:ext>
                </a:extLst>
              </a:tr>
              <a:tr h="56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</a:rPr>
                        <a:t>string.capitalize()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</a:rPr>
                        <a:t>把字符串的第一个字符大写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00994478"/>
                  </a:ext>
                </a:extLst>
              </a:tr>
              <a:tr h="56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</a:rPr>
                        <a:t>string.title()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</a:rPr>
                        <a:t>把字符串的每个单词首字母大写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51535977"/>
                  </a:ext>
                </a:extLst>
              </a:tr>
              <a:tr h="56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</a:rPr>
                        <a:t>string.lower()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</a:rPr>
                        <a:t>转换 </a:t>
                      </a:r>
                      <a:r>
                        <a:rPr lang="en-US" altLang="zh-CN" sz="2400" dirty="0">
                          <a:effectLst/>
                        </a:rPr>
                        <a:t>string </a:t>
                      </a:r>
                      <a:r>
                        <a:rPr lang="zh-CN" altLang="en-US" sz="2400" dirty="0">
                          <a:effectLst/>
                        </a:rPr>
                        <a:t>中所有大写字符为小写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74281970"/>
                  </a:ext>
                </a:extLst>
              </a:tr>
              <a:tr h="56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</a:rPr>
                        <a:t>string.upper()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</a:rPr>
                        <a:t>转换 </a:t>
                      </a:r>
                      <a:r>
                        <a:rPr lang="en-US" altLang="zh-CN" sz="2400" dirty="0">
                          <a:effectLst/>
                        </a:rPr>
                        <a:t>string </a:t>
                      </a:r>
                      <a:r>
                        <a:rPr lang="zh-CN" altLang="en-US" sz="2400" dirty="0">
                          <a:effectLst/>
                        </a:rPr>
                        <a:t>中的小写字母为大写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855643152"/>
                  </a:ext>
                </a:extLst>
              </a:tr>
              <a:tr h="56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</a:rPr>
                        <a:t>string.swapcase()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</a:rPr>
                        <a:t>翻转 </a:t>
                      </a:r>
                      <a:r>
                        <a:rPr lang="en-US" sz="2400" dirty="0">
                          <a:effectLst/>
                        </a:rPr>
                        <a:t>string </a:t>
                      </a:r>
                      <a:r>
                        <a:rPr lang="zh-CN" altLang="en-US" sz="2400" dirty="0">
                          <a:effectLst/>
                        </a:rPr>
                        <a:t>中的大小写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25258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46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05E6A-D9ED-4836-B3E8-B9E63C3D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文本对齐 </a:t>
            </a:r>
            <a:r>
              <a:rPr lang="en-US" altLang="zh-CN" b="1" dirty="0">
                <a:solidFill>
                  <a:schemeClr val="bg1"/>
                </a:solidFill>
              </a:rPr>
              <a:t>- 3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FF3BE5A-971A-4BCE-A9CF-075E526F76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523701"/>
              </p:ext>
            </p:extLst>
          </p:nvPr>
        </p:nvGraphicFramePr>
        <p:xfrm>
          <a:off x="438411" y="1752600"/>
          <a:ext cx="10915389" cy="3352800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3306871">
                  <a:extLst>
                    <a:ext uri="{9D8B030D-6E8A-4147-A177-3AD203B41FA5}">
                      <a16:colId xmlns:a16="http://schemas.microsoft.com/office/drawing/2014/main" val="3863861253"/>
                    </a:ext>
                  </a:extLst>
                </a:gridCol>
                <a:gridCol w="7608518">
                  <a:extLst>
                    <a:ext uri="{9D8B030D-6E8A-4147-A177-3AD203B41FA5}">
                      <a16:colId xmlns:a16="http://schemas.microsoft.com/office/drawing/2014/main" val="2251339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方法</a:t>
                      </a:r>
                      <a:endParaRPr lang="zh-CN" altLang="en-US" sz="28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说明</a:t>
                      </a:r>
                      <a:endParaRPr lang="zh-CN" altLang="en-US" sz="2800" b="1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93308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dirty="0" err="1">
                          <a:effectLst/>
                        </a:rPr>
                        <a:t>string.ljust</a:t>
                      </a:r>
                      <a:r>
                        <a:rPr lang="en-US" sz="2800" dirty="0">
                          <a:effectLst/>
                        </a:rPr>
                        <a:t>(width)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dirty="0">
                          <a:effectLst/>
                        </a:rPr>
                        <a:t>返回一个原字符串左对齐，并使用空格填充至长度 </a:t>
                      </a:r>
                      <a:r>
                        <a:rPr lang="en-US" altLang="zh-CN" sz="2800" dirty="0">
                          <a:effectLst/>
                        </a:rPr>
                        <a:t>width </a:t>
                      </a:r>
                      <a:r>
                        <a:rPr lang="zh-CN" altLang="en-US" sz="2800" dirty="0">
                          <a:effectLst/>
                        </a:rPr>
                        <a:t>的新字符串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48308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string.rjust(width)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dirty="0">
                          <a:effectLst/>
                        </a:rPr>
                        <a:t>返回一个原字符串右对齐，并使用空格填充至长度 </a:t>
                      </a:r>
                      <a:r>
                        <a:rPr lang="en-US" altLang="zh-CN" sz="2800" dirty="0">
                          <a:effectLst/>
                        </a:rPr>
                        <a:t>width </a:t>
                      </a:r>
                      <a:r>
                        <a:rPr lang="zh-CN" altLang="en-US" sz="2800" dirty="0">
                          <a:effectLst/>
                        </a:rPr>
                        <a:t>的新字符串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93995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dirty="0" err="1">
                          <a:effectLst/>
                        </a:rPr>
                        <a:t>string.center</a:t>
                      </a:r>
                      <a:r>
                        <a:rPr lang="en-US" sz="2800" dirty="0">
                          <a:effectLst/>
                        </a:rPr>
                        <a:t>(width)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dirty="0">
                          <a:effectLst/>
                        </a:rPr>
                        <a:t>返回一个原字符串居中，并使用空格填充至长度 </a:t>
                      </a:r>
                      <a:r>
                        <a:rPr lang="en-US" altLang="zh-CN" sz="2800" dirty="0">
                          <a:effectLst/>
                        </a:rPr>
                        <a:t>width </a:t>
                      </a:r>
                      <a:r>
                        <a:rPr lang="zh-CN" altLang="en-US" sz="2800" dirty="0">
                          <a:effectLst/>
                        </a:rPr>
                        <a:t>的新字符串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04225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339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67CAB-1FD9-403D-ABED-045DB13D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去除空白字符 </a:t>
            </a:r>
            <a:r>
              <a:rPr lang="en-US" altLang="zh-CN" b="1" dirty="0">
                <a:solidFill>
                  <a:schemeClr val="bg1"/>
                </a:solidFill>
              </a:rPr>
              <a:t>- 3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413A631-0FDA-4D6A-A580-B9EC18B92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724408"/>
              </p:ext>
            </p:extLst>
          </p:nvPr>
        </p:nvGraphicFramePr>
        <p:xfrm>
          <a:off x="838200" y="2192055"/>
          <a:ext cx="8806841" cy="254076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2550084">
                  <a:extLst>
                    <a:ext uri="{9D8B030D-6E8A-4147-A177-3AD203B41FA5}">
                      <a16:colId xmlns:a16="http://schemas.microsoft.com/office/drawing/2014/main" val="3466693332"/>
                    </a:ext>
                  </a:extLst>
                </a:gridCol>
                <a:gridCol w="6256757">
                  <a:extLst>
                    <a:ext uri="{9D8B030D-6E8A-4147-A177-3AD203B41FA5}">
                      <a16:colId xmlns:a16="http://schemas.microsoft.com/office/drawing/2014/main" val="1747160960"/>
                    </a:ext>
                  </a:extLst>
                </a:gridCol>
              </a:tblGrid>
              <a:tr h="6351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方法</a:t>
                      </a:r>
                      <a:endParaRPr lang="zh-CN" altLang="en-US" sz="28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说明</a:t>
                      </a:r>
                      <a:endParaRPr lang="zh-CN" altLang="en-US" sz="2800" b="1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17360729"/>
                  </a:ext>
                </a:extLst>
              </a:tr>
              <a:tr h="6351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string.lstrip()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截掉 </a:t>
                      </a:r>
                      <a:r>
                        <a:rPr lang="en-US" sz="2800" dirty="0">
                          <a:effectLst/>
                        </a:rPr>
                        <a:t>string </a:t>
                      </a:r>
                      <a:r>
                        <a:rPr lang="zh-CN" altLang="en-US" sz="2800" dirty="0">
                          <a:effectLst/>
                        </a:rPr>
                        <a:t>左边（开始）的空白字符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1279001"/>
                  </a:ext>
                </a:extLst>
              </a:tr>
              <a:tr h="6351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string.rstrip()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截掉 </a:t>
                      </a:r>
                      <a:r>
                        <a:rPr lang="en-US" sz="2800" dirty="0">
                          <a:effectLst/>
                        </a:rPr>
                        <a:t>string </a:t>
                      </a:r>
                      <a:r>
                        <a:rPr lang="zh-CN" altLang="en-US" sz="2800" dirty="0">
                          <a:effectLst/>
                        </a:rPr>
                        <a:t>右边（末尾）的空白字符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21366833"/>
                  </a:ext>
                </a:extLst>
              </a:tr>
              <a:tr h="6351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string.strip()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截掉 </a:t>
                      </a:r>
                      <a:r>
                        <a:rPr lang="en-US" sz="2800" dirty="0">
                          <a:effectLst/>
                        </a:rPr>
                        <a:t>string </a:t>
                      </a:r>
                      <a:r>
                        <a:rPr lang="zh-CN" altLang="en-US" sz="2800" dirty="0">
                          <a:effectLst/>
                        </a:rPr>
                        <a:t>左右两边的空白字符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70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32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687DA-39AE-46FA-AB63-70FC64D2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拆分和连接 </a:t>
            </a:r>
            <a:r>
              <a:rPr lang="en-US" altLang="zh-CN" b="1" dirty="0">
                <a:solidFill>
                  <a:schemeClr val="bg1"/>
                </a:solidFill>
              </a:rPr>
              <a:t>- 5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EBC1958-25E5-48D0-ADD4-678B49AE5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948685"/>
              </p:ext>
            </p:extLst>
          </p:nvPr>
        </p:nvGraphicFramePr>
        <p:xfrm>
          <a:off x="225468" y="2218214"/>
          <a:ext cx="11586576" cy="347472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2897471">
                  <a:extLst>
                    <a:ext uri="{9D8B030D-6E8A-4147-A177-3AD203B41FA5}">
                      <a16:colId xmlns:a16="http://schemas.microsoft.com/office/drawing/2014/main" val="880462733"/>
                    </a:ext>
                  </a:extLst>
                </a:gridCol>
                <a:gridCol w="8689105">
                  <a:extLst>
                    <a:ext uri="{9D8B030D-6E8A-4147-A177-3AD203B41FA5}">
                      <a16:colId xmlns:a16="http://schemas.microsoft.com/office/drawing/2014/main" val="1935377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</a:rPr>
                        <a:t>方法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</a:rPr>
                        <a:t>说明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990239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</a:rPr>
                        <a:t>string.partition(str)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dirty="0">
                          <a:effectLst/>
                        </a:rPr>
                        <a:t>把字符串 </a:t>
                      </a:r>
                      <a:r>
                        <a:rPr lang="en-US" sz="2400" dirty="0">
                          <a:effectLst/>
                        </a:rPr>
                        <a:t>string </a:t>
                      </a:r>
                      <a:r>
                        <a:rPr lang="zh-CN" altLang="en-US" sz="2400" dirty="0">
                          <a:effectLst/>
                        </a:rPr>
                        <a:t>分成一个 </a:t>
                      </a:r>
                      <a:r>
                        <a:rPr lang="en-US" altLang="zh-CN" sz="2400" dirty="0">
                          <a:effectLst/>
                        </a:rPr>
                        <a:t>3 </a:t>
                      </a:r>
                      <a:r>
                        <a:rPr lang="zh-CN" altLang="en-US" sz="2400" dirty="0">
                          <a:effectLst/>
                        </a:rPr>
                        <a:t>元素的元组 </a:t>
                      </a:r>
                      <a:r>
                        <a:rPr lang="en-US" altLang="zh-CN" sz="2400" dirty="0">
                          <a:effectLst/>
                        </a:rPr>
                        <a:t>(</a:t>
                      </a:r>
                      <a:r>
                        <a:rPr lang="en-US" sz="2400" dirty="0">
                          <a:effectLst/>
                        </a:rPr>
                        <a:t>str</a:t>
                      </a:r>
                      <a:r>
                        <a:rPr lang="zh-CN" altLang="en-US" sz="2400" dirty="0">
                          <a:effectLst/>
                        </a:rPr>
                        <a:t>前面</a:t>
                      </a:r>
                      <a:r>
                        <a:rPr lang="en-US" altLang="zh-CN" sz="2400" dirty="0">
                          <a:effectLst/>
                        </a:rPr>
                        <a:t>, </a:t>
                      </a:r>
                      <a:r>
                        <a:rPr lang="en-US" sz="2400" dirty="0">
                          <a:effectLst/>
                        </a:rPr>
                        <a:t>str, str</a:t>
                      </a:r>
                      <a:r>
                        <a:rPr lang="zh-CN" altLang="en-US" sz="2400" dirty="0">
                          <a:effectLst/>
                        </a:rPr>
                        <a:t>后面</a:t>
                      </a:r>
                      <a:r>
                        <a:rPr lang="en-US" altLang="zh-CN" sz="2400" dirty="0">
                          <a:effectLst/>
                        </a:rPr>
                        <a:t>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24069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</a:rPr>
                        <a:t>string.rpartition(str)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dirty="0">
                          <a:effectLst/>
                        </a:rPr>
                        <a:t>类似于 </a:t>
                      </a:r>
                      <a:r>
                        <a:rPr lang="en-US" sz="2400" dirty="0">
                          <a:effectLst/>
                        </a:rPr>
                        <a:t>partition() </a:t>
                      </a:r>
                      <a:r>
                        <a:rPr lang="zh-CN" altLang="en-US" sz="2400" dirty="0">
                          <a:effectLst/>
                        </a:rPr>
                        <a:t>方法，不过是从右边开始查找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351691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</a:rPr>
                        <a:t>string.split(str="", num)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dirty="0">
                          <a:effectLst/>
                        </a:rPr>
                        <a:t>以 </a:t>
                      </a:r>
                      <a:r>
                        <a:rPr lang="en-US" sz="2400" dirty="0">
                          <a:effectLst/>
                        </a:rPr>
                        <a:t>str </a:t>
                      </a:r>
                      <a:r>
                        <a:rPr lang="zh-CN" altLang="en-US" sz="2400" dirty="0">
                          <a:effectLst/>
                        </a:rPr>
                        <a:t>为分隔符拆分 </a:t>
                      </a:r>
                      <a:r>
                        <a:rPr lang="en-US" sz="2400" dirty="0">
                          <a:effectLst/>
                        </a:rPr>
                        <a:t>string，</a:t>
                      </a:r>
                      <a:r>
                        <a:rPr lang="zh-CN" altLang="en-US" sz="2400" dirty="0">
                          <a:effectLst/>
                        </a:rPr>
                        <a:t>如果 </a:t>
                      </a:r>
                      <a:r>
                        <a:rPr lang="en-US" sz="2400" dirty="0">
                          <a:effectLst/>
                        </a:rPr>
                        <a:t>num </a:t>
                      </a:r>
                      <a:r>
                        <a:rPr lang="zh-CN" altLang="en-US" sz="2400" dirty="0">
                          <a:effectLst/>
                        </a:rPr>
                        <a:t>有指定值，则仅分隔 </a:t>
                      </a:r>
                      <a:r>
                        <a:rPr lang="en-US" sz="2400" dirty="0">
                          <a:effectLst/>
                        </a:rPr>
                        <a:t>num + 1 </a:t>
                      </a:r>
                      <a:r>
                        <a:rPr lang="zh-CN" altLang="en-US" sz="2400" dirty="0">
                          <a:effectLst/>
                        </a:rPr>
                        <a:t>个子字符串，</a:t>
                      </a:r>
                      <a:r>
                        <a:rPr lang="en-US" sz="2400" dirty="0">
                          <a:effectLst/>
                        </a:rPr>
                        <a:t>str </a:t>
                      </a:r>
                      <a:r>
                        <a:rPr lang="zh-CN" altLang="en-US" sz="2400" dirty="0">
                          <a:effectLst/>
                        </a:rPr>
                        <a:t>默认包含 </a:t>
                      </a:r>
                      <a:r>
                        <a:rPr lang="en-US" altLang="zh-CN" sz="2400" dirty="0">
                          <a:effectLst/>
                        </a:rPr>
                        <a:t>'\</a:t>
                      </a:r>
                      <a:r>
                        <a:rPr lang="en-US" sz="2400" dirty="0">
                          <a:effectLst/>
                        </a:rPr>
                        <a:t>r', '\t', '\n' </a:t>
                      </a:r>
                      <a:r>
                        <a:rPr lang="zh-CN" altLang="en-US" sz="2400" dirty="0">
                          <a:effectLst/>
                        </a:rPr>
                        <a:t>和空格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54172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</a:rPr>
                        <a:t>string.splitlines()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dirty="0">
                          <a:effectLst/>
                        </a:rPr>
                        <a:t>按照行</a:t>
                      </a:r>
                      <a:r>
                        <a:rPr lang="en-US" altLang="zh-CN" sz="2400" dirty="0">
                          <a:effectLst/>
                        </a:rPr>
                        <a:t>('\</a:t>
                      </a:r>
                      <a:r>
                        <a:rPr lang="en-US" sz="2400" dirty="0">
                          <a:effectLst/>
                        </a:rPr>
                        <a:t>r', '\n', '\r\n')</a:t>
                      </a:r>
                      <a:r>
                        <a:rPr lang="zh-CN" altLang="en-US" sz="2400" dirty="0">
                          <a:effectLst/>
                        </a:rPr>
                        <a:t>分隔，返回一个包含各行作为元素的列表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242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</a:rPr>
                        <a:t>string.join(seq)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dirty="0">
                          <a:effectLst/>
                        </a:rPr>
                        <a:t>以 </a:t>
                      </a:r>
                      <a:r>
                        <a:rPr lang="en-US" altLang="zh-CN" sz="2400" dirty="0">
                          <a:effectLst/>
                        </a:rPr>
                        <a:t>string </a:t>
                      </a:r>
                      <a:r>
                        <a:rPr lang="zh-CN" altLang="en-US" sz="2400" dirty="0">
                          <a:effectLst/>
                        </a:rPr>
                        <a:t>作为分隔符，将 </a:t>
                      </a:r>
                      <a:r>
                        <a:rPr lang="en-US" altLang="zh-CN" sz="2400" dirty="0">
                          <a:effectLst/>
                        </a:rPr>
                        <a:t>seq </a:t>
                      </a:r>
                      <a:r>
                        <a:rPr lang="zh-CN" altLang="en-US" sz="2400" dirty="0">
                          <a:effectLst/>
                        </a:rPr>
                        <a:t>中所有的元素（的字符串表示）合并为一个新的字符串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27910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52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46C13-0712-4177-952B-FB7DD76E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字符串的切片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DED4B-4509-4CA5-952C-DC3E6BA85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切片</a:t>
            </a:r>
            <a:r>
              <a:rPr lang="zh-CN" altLang="en-US" sz="2400" dirty="0">
                <a:solidFill>
                  <a:schemeClr val="bg1"/>
                </a:solidFill>
              </a:rPr>
              <a:t> 方法适用于 </a:t>
            </a:r>
            <a:r>
              <a:rPr lang="zh-CN" altLang="en-US" sz="2400" b="1" dirty="0">
                <a:solidFill>
                  <a:schemeClr val="bg1"/>
                </a:solidFill>
              </a:rPr>
              <a:t>字符串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zh-CN" altLang="en-US" sz="2400" b="1" dirty="0">
                <a:solidFill>
                  <a:schemeClr val="bg1"/>
                </a:solidFill>
              </a:rPr>
              <a:t>列表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zh-CN" altLang="en-US" sz="2400" b="1" dirty="0">
                <a:solidFill>
                  <a:schemeClr val="bg1"/>
                </a:solidFill>
              </a:rPr>
              <a:t>元组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</a:rPr>
              <a:t>切片</a:t>
            </a:r>
            <a:r>
              <a:rPr lang="zh-CN" altLang="en-US" dirty="0">
                <a:solidFill>
                  <a:schemeClr val="bg1"/>
                </a:solidFill>
              </a:rPr>
              <a:t> 使用 </a:t>
            </a:r>
            <a:r>
              <a:rPr lang="zh-CN" altLang="en-US" b="1" dirty="0">
                <a:solidFill>
                  <a:schemeClr val="bg1"/>
                </a:solidFill>
              </a:rPr>
              <a:t>索引值</a:t>
            </a:r>
            <a:r>
              <a:rPr lang="zh-CN" altLang="en-US" dirty="0">
                <a:solidFill>
                  <a:schemeClr val="bg1"/>
                </a:solidFill>
              </a:rPr>
              <a:t> 来限定范围，从一个大的 </a:t>
            </a:r>
            <a:r>
              <a:rPr lang="zh-CN" altLang="en-US" b="1" dirty="0">
                <a:solidFill>
                  <a:schemeClr val="bg1"/>
                </a:solidFill>
              </a:rPr>
              <a:t>字符串</a:t>
            </a:r>
            <a:r>
              <a:rPr lang="zh-CN" altLang="en-US" dirty="0">
                <a:solidFill>
                  <a:schemeClr val="bg1"/>
                </a:solidFill>
              </a:rPr>
              <a:t> 中 </a:t>
            </a:r>
            <a:r>
              <a:rPr lang="zh-CN" altLang="en-US" b="1" dirty="0">
                <a:solidFill>
                  <a:schemeClr val="bg1"/>
                </a:solidFill>
              </a:rPr>
              <a:t>切出</a:t>
            </a:r>
            <a:r>
              <a:rPr lang="zh-CN" altLang="en-US" dirty="0">
                <a:solidFill>
                  <a:schemeClr val="bg1"/>
                </a:solidFill>
              </a:rPr>
              <a:t> 小的 </a:t>
            </a:r>
            <a:r>
              <a:rPr lang="zh-CN" altLang="en-US" b="1" dirty="0">
                <a:solidFill>
                  <a:schemeClr val="bg1"/>
                </a:solidFill>
              </a:rPr>
              <a:t>字符串</a:t>
            </a:r>
            <a:endParaRPr lang="zh-CN" altLang="en-US" dirty="0">
              <a:solidFill>
                <a:schemeClr val="bg1"/>
              </a:solidFill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</a:rPr>
              <a:t>列表</a:t>
            </a:r>
            <a:r>
              <a:rPr lang="zh-CN" altLang="en-US" dirty="0">
                <a:solidFill>
                  <a:schemeClr val="bg1"/>
                </a:solidFill>
              </a:rPr>
              <a:t> 和 </a:t>
            </a:r>
            <a:r>
              <a:rPr lang="zh-CN" altLang="en-US" b="1" dirty="0">
                <a:solidFill>
                  <a:schemeClr val="bg1"/>
                </a:solidFill>
              </a:rPr>
              <a:t>元组</a:t>
            </a:r>
            <a:r>
              <a:rPr lang="zh-CN" altLang="en-US" dirty="0">
                <a:solidFill>
                  <a:schemeClr val="bg1"/>
                </a:solidFill>
              </a:rPr>
              <a:t> 都是 </a:t>
            </a:r>
            <a:r>
              <a:rPr lang="zh-CN" altLang="en-US" b="1" dirty="0">
                <a:solidFill>
                  <a:schemeClr val="bg1"/>
                </a:solidFill>
              </a:rPr>
              <a:t>有序</a:t>
            </a:r>
            <a:r>
              <a:rPr lang="zh-CN" altLang="en-US" dirty="0">
                <a:solidFill>
                  <a:schemeClr val="bg1"/>
                </a:solidFill>
              </a:rPr>
              <a:t> 的集合，都能够 </a:t>
            </a:r>
            <a:r>
              <a:rPr lang="zh-CN" altLang="en-US" b="1" dirty="0">
                <a:solidFill>
                  <a:schemeClr val="bg1"/>
                </a:solidFill>
              </a:rPr>
              <a:t>通过索引值</a:t>
            </a:r>
            <a:r>
              <a:rPr lang="zh-CN" altLang="en-US" dirty="0">
                <a:solidFill>
                  <a:schemeClr val="bg1"/>
                </a:solidFill>
              </a:rPr>
              <a:t> 获取到对应的数据</a:t>
            </a:r>
          </a:p>
          <a:p>
            <a:pPr lvl="1"/>
            <a:r>
              <a:rPr lang="zh-CN" altLang="en-US" b="1" dirty="0">
                <a:solidFill>
                  <a:schemeClr val="bg1"/>
                </a:solidFill>
              </a:rPr>
              <a:t>字典</a:t>
            </a:r>
            <a:r>
              <a:rPr lang="zh-CN" altLang="en-US" dirty="0">
                <a:solidFill>
                  <a:schemeClr val="bg1"/>
                </a:solidFill>
              </a:rPr>
              <a:t> 是一个 </a:t>
            </a:r>
            <a:r>
              <a:rPr lang="zh-CN" altLang="en-US" b="1" dirty="0">
                <a:solidFill>
                  <a:schemeClr val="bg1"/>
                </a:solidFill>
              </a:rPr>
              <a:t>无序</a:t>
            </a:r>
            <a:r>
              <a:rPr lang="zh-CN" altLang="en-US" dirty="0">
                <a:solidFill>
                  <a:schemeClr val="bg1"/>
                </a:solidFill>
              </a:rPr>
              <a:t> 的集合，是使用 </a:t>
            </a:r>
            <a:r>
              <a:rPr lang="zh-CN" altLang="en-US" b="1" dirty="0">
                <a:solidFill>
                  <a:schemeClr val="bg1"/>
                </a:solidFill>
              </a:rPr>
              <a:t>键值对</a:t>
            </a:r>
            <a:r>
              <a:rPr lang="zh-CN" altLang="en-US" dirty="0">
                <a:solidFill>
                  <a:schemeClr val="bg1"/>
                </a:solidFill>
              </a:rPr>
              <a:t> 保存数据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字符串</a:t>
            </a:r>
            <a:r>
              <a:rPr lang="en-US" altLang="zh-CN" sz="2400" dirty="0">
                <a:solidFill>
                  <a:schemeClr val="bg1"/>
                </a:solidFill>
              </a:rPr>
              <a:t>[</a:t>
            </a:r>
            <a:r>
              <a:rPr lang="zh-CN" altLang="en-US" sz="2400" dirty="0">
                <a:solidFill>
                  <a:schemeClr val="bg1"/>
                </a:solidFill>
              </a:rPr>
              <a:t>开始索引</a:t>
            </a:r>
            <a:r>
              <a:rPr lang="en-US" altLang="zh-CN" sz="2400" dirty="0">
                <a:solidFill>
                  <a:schemeClr val="bg1"/>
                </a:solidFill>
              </a:rPr>
              <a:t>:</a:t>
            </a:r>
            <a:r>
              <a:rPr lang="zh-CN" altLang="en-US" sz="2400" dirty="0">
                <a:solidFill>
                  <a:schemeClr val="bg1"/>
                </a:solidFill>
              </a:rPr>
              <a:t>结束索引</a:t>
            </a:r>
            <a:r>
              <a:rPr lang="en-US" altLang="zh-CN" sz="2400" dirty="0">
                <a:solidFill>
                  <a:schemeClr val="bg1"/>
                </a:solidFill>
              </a:rPr>
              <a:t>:</a:t>
            </a:r>
            <a:r>
              <a:rPr lang="zh-CN" altLang="en-US" sz="2400" dirty="0">
                <a:solidFill>
                  <a:schemeClr val="bg1"/>
                </a:solidFill>
              </a:rPr>
              <a:t>步长</a:t>
            </a:r>
            <a:r>
              <a:rPr lang="en-US" altLang="zh-CN" sz="2400" dirty="0">
                <a:solidFill>
                  <a:schemeClr val="bg1"/>
                </a:solidFill>
              </a:rPr>
              <a:t>]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E8FA0D79-4E70-49CF-A65E-74F2D078C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278" y="3429000"/>
            <a:ext cx="5660509" cy="327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6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535B0-61CF-49FC-BAE9-3C8843DC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索引的一些要点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7D5CA-8D8B-4FFB-B379-4A19DBE2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索引的注意事项：</a:t>
            </a:r>
            <a:endParaRPr lang="en-US" altLang="zh-CN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指定的区间属于 左闭右开 型 </a:t>
            </a: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zh-CN" altLang="en-US" dirty="0">
                <a:solidFill>
                  <a:schemeClr val="bg1"/>
                </a:solidFill>
              </a:rPr>
              <a:t>开始索引</a:t>
            </a:r>
            <a:r>
              <a:rPr lang="en-US" altLang="zh-CN" dirty="0">
                <a:solidFill>
                  <a:schemeClr val="bg1"/>
                </a:solidFill>
              </a:rPr>
              <a:t>,  </a:t>
            </a:r>
            <a:r>
              <a:rPr lang="zh-CN" altLang="en-US" dirty="0">
                <a:solidFill>
                  <a:schemeClr val="bg1"/>
                </a:solidFill>
              </a:rPr>
              <a:t>结束索引</a:t>
            </a:r>
            <a:r>
              <a:rPr lang="en-US" altLang="zh-CN" dirty="0">
                <a:solidFill>
                  <a:schemeClr val="bg1"/>
                </a:solidFill>
              </a:rPr>
              <a:t>) =&gt; </a:t>
            </a:r>
            <a:r>
              <a:rPr lang="zh-CN" altLang="en-US" dirty="0">
                <a:solidFill>
                  <a:schemeClr val="bg1"/>
                </a:solidFill>
              </a:rPr>
              <a:t>开始索引 </a:t>
            </a:r>
            <a:r>
              <a:rPr lang="en-US" altLang="zh-CN" dirty="0">
                <a:solidFill>
                  <a:schemeClr val="bg1"/>
                </a:solidFill>
              </a:rPr>
              <a:t>&gt;= </a:t>
            </a:r>
            <a:r>
              <a:rPr lang="zh-CN" altLang="en-US" dirty="0">
                <a:solidFill>
                  <a:schemeClr val="bg1"/>
                </a:solidFill>
              </a:rPr>
              <a:t>范围 </a:t>
            </a:r>
            <a:r>
              <a:rPr lang="en-US" altLang="zh-CN" dirty="0">
                <a:solidFill>
                  <a:schemeClr val="bg1"/>
                </a:solidFill>
              </a:rPr>
              <a:t>&lt; </a:t>
            </a:r>
            <a:r>
              <a:rPr lang="zh-CN" altLang="en-US" dirty="0">
                <a:solidFill>
                  <a:schemeClr val="bg1"/>
                </a:solidFill>
              </a:rPr>
              <a:t>结束索引</a:t>
            </a: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从 起始 位开始，到 结束位的前一位 结束（不包含结束位本身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从头开始，开始索引 数字可以省略，冒号不能省略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到末尾结束，结束索引 数字可以省略，冒号不能省略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步长默认为 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，如果连续切片，数字和冒号都可以省略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索引的顺序和倒序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在 </a:t>
            </a:r>
            <a:r>
              <a:rPr lang="en-US" altLang="zh-CN" dirty="0">
                <a:solidFill>
                  <a:schemeClr val="bg1"/>
                </a:solidFill>
              </a:rPr>
              <a:t>Python </a:t>
            </a:r>
            <a:r>
              <a:rPr lang="zh-CN" altLang="en-US" dirty="0">
                <a:solidFill>
                  <a:schemeClr val="bg1"/>
                </a:solidFill>
              </a:rPr>
              <a:t>中不仅支持 顺序索引，同时还支持 倒序索引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所谓倒序索引就是 从右向左 计算索引</a:t>
            </a: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最右边的索引值是 </a:t>
            </a:r>
            <a:r>
              <a:rPr lang="en-US" altLang="zh-CN" dirty="0">
                <a:solidFill>
                  <a:schemeClr val="bg1"/>
                </a:solidFill>
              </a:rPr>
              <a:t>-1</a:t>
            </a:r>
            <a:r>
              <a:rPr lang="zh-CN" altLang="en-US" dirty="0">
                <a:solidFill>
                  <a:schemeClr val="bg1"/>
                </a:solidFill>
              </a:rPr>
              <a:t>，依次递减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180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933C9-8875-42C1-A29C-1ED089DC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演练需求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897E9-D69C-41F1-A453-58B91316D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截取从 </a:t>
            </a:r>
            <a:r>
              <a:rPr lang="en-US" altLang="zh-CN" dirty="0">
                <a:solidFill>
                  <a:schemeClr val="bg1"/>
                </a:solidFill>
              </a:rPr>
              <a:t>2 ~ 5 </a:t>
            </a:r>
            <a:r>
              <a:rPr lang="zh-CN" altLang="en-US" dirty="0">
                <a:solidFill>
                  <a:schemeClr val="bg1"/>
                </a:solidFill>
              </a:rPr>
              <a:t>位置 的字符串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截取从 </a:t>
            </a:r>
            <a:r>
              <a:rPr lang="en-US" altLang="zh-CN" dirty="0">
                <a:solidFill>
                  <a:schemeClr val="bg1"/>
                </a:solidFill>
              </a:rPr>
              <a:t>2 ~ </a:t>
            </a:r>
            <a:r>
              <a:rPr lang="zh-CN" altLang="en-US" dirty="0">
                <a:solidFill>
                  <a:schemeClr val="bg1"/>
                </a:solidFill>
              </a:rPr>
              <a:t>末尾 的字符串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截取从 开始 </a:t>
            </a:r>
            <a:r>
              <a:rPr lang="en-US" altLang="zh-CN" dirty="0">
                <a:solidFill>
                  <a:schemeClr val="bg1"/>
                </a:solidFill>
              </a:rPr>
              <a:t>~ 5 </a:t>
            </a:r>
            <a:r>
              <a:rPr lang="zh-CN" altLang="en-US" dirty="0">
                <a:solidFill>
                  <a:schemeClr val="bg1"/>
                </a:solidFill>
              </a:rPr>
              <a:t>位置 的字符串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截取完整的字符串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从开始位置，每隔一个字符截取字符串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从索引 </a:t>
            </a:r>
            <a:r>
              <a:rPr lang="en-US" altLang="zh-CN" dirty="0">
                <a:solidFill>
                  <a:schemeClr val="bg1"/>
                </a:solidFill>
              </a:rPr>
              <a:t>1 </a:t>
            </a:r>
            <a:r>
              <a:rPr lang="zh-CN" altLang="en-US" dirty="0">
                <a:solidFill>
                  <a:schemeClr val="bg1"/>
                </a:solidFill>
              </a:rPr>
              <a:t>开始，每隔一个取一个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截取从 </a:t>
            </a:r>
            <a:r>
              <a:rPr lang="en-US" altLang="zh-CN" dirty="0">
                <a:solidFill>
                  <a:schemeClr val="bg1"/>
                </a:solidFill>
              </a:rPr>
              <a:t>2 ~ </a:t>
            </a:r>
            <a:r>
              <a:rPr lang="zh-CN" altLang="en-US" dirty="0">
                <a:solidFill>
                  <a:schemeClr val="bg1"/>
                </a:solidFill>
              </a:rPr>
              <a:t>末尾 </a:t>
            </a:r>
            <a:r>
              <a:rPr lang="en-US" altLang="zh-CN" dirty="0">
                <a:solidFill>
                  <a:schemeClr val="bg1"/>
                </a:solidFill>
              </a:rPr>
              <a:t>- 1 </a:t>
            </a:r>
            <a:r>
              <a:rPr lang="zh-CN" altLang="en-US" dirty="0">
                <a:solidFill>
                  <a:schemeClr val="bg1"/>
                </a:solidFill>
              </a:rPr>
              <a:t>的字符串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截取字符串末尾两个字符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字符串的逆序（面试题）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061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FFAA3-84B7-4F95-9BA2-A460CE3A0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bg1"/>
                </a:solidFill>
              </a:rPr>
              <a:t>字符串的其他用法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397B80-2FA2-4F9A-AE2C-0922F181E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内置函数等</a:t>
            </a:r>
          </a:p>
        </p:txBody>
      </p:sp>
    </p:spTree>
    <p:extLst>
      <p:ext uri="{BB962C8B-B14F-4D97-AF65-F5344CB8AC3E}">
        <p14:creationId xmlns:p14="http://schemas.microsoft.com/office/powerpoint/2010/main" val="3066778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DB958-4976-4B88-8B8C-013FA568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字符串拼接和重复拼接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6E92F-6F01-41C1-92DD-7E9077F5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在 </a:t>
            </a:r>
            <a:r>
              <a:rPr lang="en-US" altLang="zh-CN" dirty="0">
                <a:solidFill>
                  <a:schemeClr val="bg1"/>
                </a:solidFill>
              </a:rPr>
              <a:t>Python </a:t>
            </a:r>
            <a:r>
              <a:rPr lang="zh-CN" altLang="en-US" dirty="0">
                <a:solidFill>
                  <a:schemeClr val="bg1"/>
                </a:solidFill>
              </a:rPr>
              <a:t>中，字符串之间可以使用 </a:t>
            </a:r>
            <a:r>
              <a:rPr lang="en-US" altLang="zh-CN" dirty="0">
                <a:solidFill>
                  <a:schemeClr val="bg1"/>
                </a:solidFill>
              </a:rPr>
              <a:t>+ </a:t>
            </a:r>
            <a:r>
              <a:rPr lang="zh-CN" altLang="en-US" dirty="0">
                <a:solidFill>
                  <a:schemeClr val="bg1"/>
                </a:solidFill>
              </a:rPr>
              <a:t>拼接生成新的字符串</a:t>
            </a: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In [1]: </a:t>
            </a:r>
            <a:r>
              <a:rPr lang="en-US" altLang="zh-CN" dirty="0" err="1">
                <a:solidFill>
                  <a:schemeClr val="bg1"/>
                </a:solidFill>
              </a:rPr>
              <a:t>first_name</a:t>
            </a:r>
            <a:r>
              <a:rPr lang="en-US" altLang="zh-CN" dirty="0">
                <a:solidFill>
                  <a:schemeClr val="bg1"/>
                </a:solidFill>
              </a:rPr>
              <a:t> = "</a:t>
            </a:r>
            <a:r>
              <a:rPr lang="zh-CN" altLang="en-US" dirty="0">
                <a:solidFill>
                  <a:schemeClr val="bg1"/>
                </a:solidFill>
              </a:rPr>
              <a:t>三</a:t>
            </a:r>
            <a:r>
              <a:rPr lang="en-US" altLang="zh-CN" dirty="0">
                <a:solidFill>
                  <a:schemeClr val="bg1"/>
                </a:solidFill>
              </a:rPr>
              <a:t>"</a:t>
            </a: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In [2]: </a:t>
            </a:r>
            <a:r>
              <a:rPr lang="en-US" altLang="zh-CN" dirty="0" err="1">
                <a:solidFill>
                  <a:schemeClr val="bg1"/>
                </a:solidFill>
              </a:rPr>
              <a:t>last_name</a:t>
            </a:r>
            <a:r>
              <a:rPr lang="en-US" altLang="zh-CN" dirty="0">
                <a:solidFill>
                  <a:schemeClr val="bg1"/>
                </a:solidFill>
              </a:rPr>
              <a:t> = "</a:t>
            </a:r>
            <a:r>
              <a:rPr lang="zh-CN" altLang="en-US" dirty="0">
                <a:solidFill>
                  <a:schemeClr val="bg1"/>
                </a:solidFill>
              </a:rPr>
              <a:t>张</a:t>
            </a:r>
            <a:r>
              <a:rPr lang="en-US" altLang="zh-CN" dirty="0">
                <a:solidFill>
                  <a:schemeClr val="bg1"/>
                </a:solidFill>
              </a:rPr>
              <a:t>"</a:t>
            </a: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In [3]: </a:t>
            </a:r>
            <a:r>
              <a:rPr lang="en-US" altLang="zh-CN" dirty="0" err="1">
                <a:solidFill>
                  <a:schemeClr val="bg1"/>
                </a:solidFill>
              </a:rPr>
              <a:t>first_name</a:t>
            </a:r>
            <a:r>
              <a:rPr lang="en-US" altLang="zh-CN" dirty="0">
                <a:solidFill>
                  <a:schemeClr val="bg1"/>
                </a:solidFill>
              </a:rPr>
              <a:t> + </a:t>
            </a:r>
            <a:r>
              <a:rPr lang="en-US" altLang="zh-CN" dirty="0" err="1">
                <a:solidFill>
                  <a:schemeClr val="bg1"/>
                </a:solidFill>
              </a:rPr>
              <a:t>last_name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Out[3]: '</a:t>
            </a:r>
            <a:r>
              <a:rPr lang="zh-CN" altLang="en-US" dirty="0">
                <a:solidFill>
                  <a:schemeClr val="bg1"/>
                </a:solidFill>
              </a:rPr>
              <a:t>三张</a:t>
            </a:r>
            <a:r>
              <a:rPr lang="en-US" altLang="zh-CN" dirty="0">
                <a:solidFill>
                  <a:schemeClr val="bg1"/>
                </a:solidFill>
              </a:rPr>
              <a:t>'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字符串变量 可以和 整数 使用 * 重复拼接相同的字符串</a:t>
            </a: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In [1]: "-" * 50</a:t>
            </a: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Out[1]: '--------------------------------------------------'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5430CEBE-5E9C-4546-8C44-BE5EC8DB264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55F4A-469A-4EC0-936C-5227C943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BBB1F-C236-4EA3-8C90-9A3240BC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认识 </a:t>
            </a:r>
            <a:r>
              <a:rPr lang="en-US" altLang="zh-CN" b="1" dirty="0">
                <a:solidFill>
                  <a:schemeClr val="bg1"/>
                </a:solidFill>
              </a:rPr>
              <a:t>Python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Python</a:t>
            </a:r>
            <a:r>
              <a:rPr lang="zh-CN" altLang="en-US" b="1" dirty="0">
                <a:solidFill>
                  <a:schemeClr val="bg1"/>
                </a:solidFill>
              </a:rPr>
              <a:t>程序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注释与变量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数字数据类型及其运算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流控制与判断语句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循环与异常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字符串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高级数据类型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函数与模块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文件与数据处理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综合应用 </a:t>
            </a:r>
            <a:r>
              <a:rPr lang="en-US" altLang="zh-CN" b="1" dirty="0">
                <a:solidFill>
                  <a:schemeClr val="bg1"/>
                </a:solidFill>
              </a:rPr>
              <a:t>—— </a:t>
            </a:r>
            <a:r>
              <a:rPr lang="zh-CN" altLang="en-US" b="1" dirty="0">
                <a:solidFill>
                  <a:schemeClr val="bg1"/>
                </a:solidFill>
              </a:rPr>
              <a:t>信息管理系统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359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EB73D-A5BD-4C0A-94BF-A6AC73C7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字型变量和 字符串之间 不能进行其他计算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E75F8-4CF0-4342-AA7E-26B0B8C9A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In [1]: </a:t>
            </a:r>
            <a:r>
              <a:rPr lang="en-US" altLang="zh-CN" sz="2800" dirty="0" err="1">
                <a:solidFill>
                  <a:schemeClr val="bg1"/>
                </a:solidFill>
              </a:rPr>
              <a:t>first_name</a:t>
            </a:r>
            <a:r>
              <a:rPr lang="en-US" altLang="zh-CN" sz="2800" dirty="0">
                <a:solidFill>
                  <a:schemeClr val="bg1"/>
                </a:solidFill>
              </a:rPr>
              <a:t> = "</a:t>
            </a:r>
            <a:r>
              <a:rPr lang="en-US" altLang="zh-CN" sz="2800" dirty="0" err="1">
                <a:solidFill>
                  <a:schemeClr val="bg1"/>
                </a:solidFill>
              </a:rPr>
              <a:t>zhang</a:t>
            </a:r>
            <a:r>
              <a:rPr lang="en-US" altLang="zh-CN" sz="2800" dirty="0">
                <a:solidFill>
                  <a:schemeClr val="bg1"/>
                </a:solidFill>
              </a:rPr>
              <a:t>"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In [2]: x = 10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In [3]: x + </a:t>
            </a:r>
            <a:r>
              <a:rPr lang="en-US" altLang="zh-CN" sz="2800" dirty="0" err="1">
                <a:solidFill>
                  <a:schemeClr val="bg1"/>
                </a:solidFill>
              </a:rPr>
              <a:t>first_name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----------------------------------------------------</a:t>
            </a:r>
          </a:p>
          <a:p>
            <a:pPr marL="457200" lvl="1" indent="0">
              <a:buNone/>
            </a:pPr>
            <a:r>
              <a:rPr lang="en-US" altLang="zh-CN" sz="2800" dirty="0" err="1">
                <a:solidFill>
                  <a:schemeClr val="bg1"/>
                </a:solidFill>
              </a:rPr>
              <a:t>TypeError</a:t>
            </a:r>
            <a:r>
              <a:rPr lang="en-US" altLang="zh-CN" sz="2800" dirty="0">
                <a:solidFill>
                  <a:schemeClr val="bg1"/>
                </a:solidFill>
              </a:rPr>
              <a:t>: unsupported operand type(s) for +: 'int' and 'str'</a:t>
            </a:r>
          </a:p>
          <a:p>
            <a:pPr marL="457200" lvl="1" indent="0"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类型错误：</a:t>
            </a:r>
            <a:r>
              <a:rPr lang="en-US" altLang="zh-CN" sz="2800" dirty="0">
                <a:solidFill>
                  <a:schemeClr val="bg1"/>
                </a:solidFill>
              </a:rPr>
              <a:t>`+` </a:t>
            </a:r>
            <a:r>
              <a:rPr lang="zh-CN" altLang="en-US" sz="2800" dirty="0">
                <a:solidFill>
                  <a:schemeClr val="bg1"/>
                </a:solidFill>
              </a:rPr>
              <a:t>不支持的操作类型：</a:t>
            </a:r>
            <a:r>
              <a:rPr lang="en-US" altLang="zh-CN" sz="2800" dirty="0">
                <a:solidFill>
                  <a:schemeClr val="bg1"/>
                </a:solidFill>
              </a:rPr>
              <a:t>`int` </a:t>
            </a:r>
            <a:r>
              <a:rPr lang="zh-CN" altLang="en-US" sz="2800" dirty="0">
                <a:solidFill>
                  <a:schemeClr val="bg1"/>
                </a:solidFill>
              </a:rPr>
              <a:t>和 </a:t>
            </a:r>
            <a:r>
              <a:rPr lang="en-US" altLang="zh-CN" sz="2800" dirty="0">
                <a:solidFill>
                  <a:schemeClr val="bg1"/>
                </a:solidFill>
              </a:rPr>
              <a:t>`str`</a:t>
            </a:r>
            <a:endParaRPr lang="zh-CN" altLang="en-US" sz="2800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023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F7C2F-4497-40BE-983A-26015B6D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字符串内置函数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07863-002B-416D-9C0C-AA5D203A1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843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字符串包含了以下内置函数：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E6CC856-19B5-46FD-8C0D-490EA54788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7460278"/>
              </p:ext>
            </p:extLst>
          </p:nvPr>
        </p:nvGraphicFramePr>
        <p:xfrm>
          <a:off x="1954060" y="2354893"/>
          <a:ext cx="10058401" cy="1616418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2397283">
                  <a:extLst>
                    <a:ext uri="{9D8B030D-6E8A-4147-A177-3AD203B41FA5}">
                      <a16:colId xmlns:a16="http://schemas.microsoft.com/office/drawing/2014/main" val="232881217"/>
                    </a:ext>
                  </a:extLst>
                </a:gridCol>
                <a:gridCol w="3548319">
                  <a:extLst>
                    <a:ext uri="{9D8B030D-6E8A-4147-A177-3AD203B41FA5}">
                      <a16:colId xmlns:a16="http://schemas.microsoft.com/office/drawing/2014/main" val="3472491646"/>
                    </a:ext>
                  </a:extLst>
                </a:gridCol>
                <a:gridCol w="4112799">
                  <a:extLst>
                    <a:ext uri="{9D8B030D-6E8A-4147-A177-3AD203B41FA5}">
                      <a16:colId xmlns:a16="http://schemas.microsoft.com/office/drawing/2014/main" val="2095366379"/>
                    </a:ext>
                  </a:extLst>
                </a:gridCol>
              </a:tblGrid>
              <a:tr h="5388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dirty="0">
                          <a:effectLst/>
                        </a:rPr>
                        <a:t>函数</a:t>
                      </a:r>
                      <a:endParaRPr lang="zh-CN" altLang="en-US" sz="20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dirty="0">
                          <a:effectLst/>
                        </a:rPr>
                        <a:t>描述</a:t>
                      </a:r>
                      <a:endParaRPr lang="zh-CN" altLang="en-US" sz="20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>
                          <a:effectLst/>
                        </a:rPr>
                        <a:t>备注</a:t>
                      </a:r>
                      <a:endParaRPr lang="zh-CN" altLang="en-US" sz="2000" b="1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38706073"/>
                  </a:ext>
                </a:extLst>
              </a:tr>
              <a:tr h="538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 err="1">
                          <a:effectLst/>
                        </a:rPr>
                        <a:t>len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altLang="zh-CN" sz="2000" dirty="0">
                          <a:effectLst/>
                        </a:rPr>
                        <a:t>str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dirty="0">
                          <a:effectLst/>
                        </a:rPr>
                        <a:t>计算字符串长度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03073740"/>
                  </a:ext>
                </a:extLst>
              </a:tr>
              <a:tr h="5388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</a:rPr>
                        <a:t>str</a:t>
                      </a:r>
                      <a:r>
                        <a:rPr lang="en-US" sz="2000" dirty="0">
                          <a:effectLst/>
                        </a:rPr>
                        <a:t>(item)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dirty="0">
                          <a:effectLst/>
                        </a:rPr>
                        <a:t>其他类型转换为字符串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dirty="0"/>
                        <a:t>Python</a:t>
                      </a:r>
                      <a:r>
                        <a:rPr lang="zh-CN" altLang="en-US" sz="2000" dirty="0"/>
                        <a:t>所有数据类型都可转字符串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83880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768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8DA5E-03EF-4B9E-B902-CB94582D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字符串</a:t>
            </a:r>
            <a:r>
              <a:rPr lang="zh-CN" altLang="en-US" b="1" dirty="0">
                <a:solidFill>
                  <a:schemeClr val="bg1"/>
                </a:solidFill>
              </a:rPr>
              <a:t>成员运算符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5F557-B2A9-48D7-9867-82375FB0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成员运算符用于</a:t>
            </a:r>
            <a:r>
              <a:rPr lang="zh-CN" altLang="en-US" b="1" dirty="0">
                <a:solidFill>
                  <a:schemeClr val="bg1"/>
                </a:solidFill>
              </a:rPr>
              <a:t>测试</a:t>
            </a:r>
            <a:r>
              <a:rPr lang="zh-CN" altLang="en-US" dirty="0">
                <a:solidFill>
                  <a:schemeClr val="bg1"/>
                </a:solidFill>
              </a:rPr>
              <a:t>字符串中是否包含指定的子字符串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4AE1D4C-E336-429E-ACA4-1BAEADD4A9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408767"/>
              </p:ext>
            </p:extLst>
          </p:nvPr>
        </p:nvGraphicFramePr>
        <p:xfrm>
          <a:off x="571500" y="2694108"/>
          <a:ext cx="11334554" cy="1469784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891452">
                  <a:extLst>
                    <a:ext uri="{9D8B030D-6E8A-4147-A177-3AD203B41FA5}">
                      <a16:colId xmlns:a16="http://schemas.microsoft.com/office/drawing/2014/main" val="63406828"/>
                    </a:ext>
                  </a:extLst>
                </a:gridCol>
                <a:gridCol w="6672380">
                  <a:extLst>
                    <a:ext uri="{9D8B030D-6E8A-4147-A177-3AD203B41FA5}">
                      <a16:colId xmlns:a16="http://schemas.microsoft.com/office/drawing/2014/main" val="2011863895"/>
                    </a:ext>
                  </a:extLst>
                </a:gridCol>
                <a:gridCol w="3770722">
                  <a:extLst>
                    <a:ext uri="{9D8B030D-6E8A-4147-A177-3AD203B41FA5}">
                      <a16:colId xmlns:a16="http://schemas.microsoft.com/office/drawing/2014/main" val="3550443596"/>
                    </a:ext>
                  </a:extLst>
                </a:gridCol>
              </a:tblGrid>
              <a:tr h="4899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dirty="0">
                          <a:effectLst/>
                        </a:rPr>
                        <a:t>运算符</a:t>
                      </a:r>
                      <a:endParaRPr lang="zh-CN" altLang="en-US" sz="20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dirty="0">
                          <a:effectLst/>
                        </a:rPr>
                        <a:t>描述</a:t>
                      </a:r>
                      <a:endParaRPr lang="zh-CN" altLang="en-US" sz="20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>
                          <a:effectLst/>
                        </a:rPr>
                        <a:t>实例</a:t>
                      </a:r>
                      <a:endParaRPr lang="zh-CN" altLang="en-US" sz="2000" b="1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97046520"/>
                  </a:ext>
                </a:extLst>
              </a:tr>
              <a:tr h="489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in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dirty="0">
                          <a:effectLst/>
                        </a:rPr>
                        <a:t>如果在指定的序列中找到值返回 </a:t>
                      </a:r>
                      <a:r>
                        <a:rPr lang="en-US" sz="2000" dirty="0">
                          <a:effectLst/>
                        </a:rPr>
                        <a:t>True，</a:t>
                      </a:r>
                      <a:r>
                        <a:rPr lang="zh-CN" altLang="en-US" sz="2000" dirty="0">
                          <a:effectLst/>
                        </a:rPr>
                        <a:t>否则返回 </a:t>
                      </a:r>
                      <a:r>
                        <a:rPr lang="en-US" sz="2000" dirty="0">
                          <a:effectLst/>
                        </a:rPr>
                        <a:t>False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>
                          <a:effectLst/>
                        </a:rPr>
                        <a:t> "</a:t>
                      </a:r>
                      <a:r>
                        <a:rPr lang="zh-CN" altLang="zh-CN" sz="1800" kern="1200" dirty="0">
                          <a:effectLst/>
                        </a:rPr>
                        <a:t>人生</a:t>
                      </a:r>
                      <a:r>
                        <a:rPr lang="en-US" altLang="zh-CN" sz="1800" kern="1200" dirty="0">
                          <a:effectLst/>
                        </a:rPr>
                        <a:t>"  "</a:t>
                      </a:r>
                      <a:r>
                        <a:rPr lang="zh-CN" altLang="zh-CN" sz="1800" kern="1200" dirty="0">
                          <a:effectLst/>
                        </a:rPr>
                        <a:t>人生苦短 </a:t>
                      </a:r>
                      <a:r>
                        <a:rPr lang="en-US" altLang="zh-CN" sz="1800" kern="1200" dirty="0">
                          <a:effectLst/>
                        </a:rPr>
                        <a:t>"</a:t>
                      </a:r>
                      <a:r>
                        <a:rPr lang="en-US" sz="2000" dirty="0" err="1">
                          <a:effectLst/>
                        </a:rPr>
                        <a:t>返回</a:t>
                      </a:r>
                      <a:r>
                        <a:rPr lang="en-US" sz="2000" dirty="0">
                          <a:effectLst/>
                        </a:rPr>
                        <a:t> True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533066299"/>
                  </a:ext>
                </a:extLst>
              </a:tr>
              <a:tr h="489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not in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dirty="0">
                          <a:effectLst/>
                        </a:rPr>
                        <a:t>如果在指定的序列中没有找到值返回 </a:t>
                      </a:r>
                      <a:r>
                        <a:rPr lang="en-US" sz="2000" dirty="0">
                          <a:effectLst/>
                        </a:rPr>
                        <a:t>True，</a:t>
                      </a:r>
                      <a:r>
                        <a:rPr lang="zh-CN" altLang="en-US" sz="2000" dirty="0">
                          <a:effectLst/>
                        </a:rPr>
                        <a:t>否则返回 </a:t>
                      </a:r>
                      <a:r>
                        <a:rPr lang="en-US" sz="2000" dirty="0">
                          <a:effectLst/>
                        </a:rPr>
                        <a:t>False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kern="1200" dirty="0">
                          <a:effectLst/>
                        </a:rPr>
                        <a:t> “</a:t>
                      </a:r>
                      <a:r>
                        <a:rPr lang="zh-CN" altLang="en-US" sz="2000" kern="1200" dirty="0">
                          <a:effectLst/>
                        </a:rPr>
                        <a:t>陈福明</a:t>
                      </a:r>
                      <a:r>
                        <a:rPr lang="en-US" altLang="zh-CN" sz="2000" kern="1200" dirty="0">
                          <a:effectLst/>
                        </a:rPr>
                        <a:t>"  "</a:t>
                      </a:r>
                      <a:r>
                        <a:rPr lang="zh-CN" altLang="zh-CN" sz="2000" kern="1200" dirty="0">
                          <a:effectLst/>
                        </a:rPr>
                        <a:t>人生苦短 </a:t>
                      </a:r>
                      <a:r>
                        <a:rPr lang="en-US" altLang="zh-CN" sz="2000" kern="1200" dirty="0">
                          <a:effectLst/>
                        </a:rPr>
                        <a:t>"</a:t>
                      </a:r>
                      <a:r>
                        <a:rPr lang="en-US" sz="2000" dirty="0" err="1">
                          <a:effectLst/>
                        </a:rPr>
                        <a:t>返回</a:t>
                      </a:r>
                      <a:r>
                        <a:rPr lang="en-US" sz="2000" dirty="0">
                          <a:effectLst/>
                        </a:rPr>
                        <a:t> False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28760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624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5116A-BF2C-446A-97A1-0B4DF1A7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字符串中的转义字符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CBB09-E033-4651-828C-73E8FFDC2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\t </a:t>
            </a:r>
            <a:r>
              <a:rPr lang="zh-CN" altLang="en-US" dirty="0">
                <a:solidFill>
                  <a:schemeClr val="bg1"/>
                </a:solidFill>
              </a:rPr>
              <a:t>在控制台输出一个 </a:t>
            </a:r>
            <a:r>
              <a:rPr lang="zh-CN" altLang="en-US" b="1" dirty="0">
                <a:solidFill>
                  <a:schemeClr val="bg1"/>
                </a:solidFill>
              </a:rPr>
              <a:t>制表符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\n </a:t>
            </a:r>
            <a:r>
              <a:rPr lang="zh-CN" altLang="en-US" dirty="0">
                <a:solidFill>
                  <a:schemeClr val="bg1"/>
                </a:solidFill>
              </a:rPr>
              <a:t>在控制台输出一个 </a:t>
            </a:r>
            <a:r>
              <a:rPr lang="zh-CN" altLang="en-US" b="1" dirty="0">
                <a:solidFill>
                  <a:schemeClr val="bg1"/>
                </a:solidFill>
              </a:rPr>
              <a:t>换行符</a:t>
            </a:r>
            <a:endParaRPr lang="zh-CN" altLang="en-US" dirty="0">
              <a:solidFill>
                <a:schemeClr val="bg1"/>
              </a:solidFill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</a:rPr>
              <a:t>制表符</a:t>
            </a:r>
            <a:r>
              <a:rPr lang="zh-CN" altLang="en-US" dirty="0">
                <a:solidFill>
                  <a:schemeClr val="bg1"/>
                </a:solidFill>
              </a:rPr>
              <a:t> 的功能是在不使用表格的情况下在 </a:t>
            </a:r>
            <a:r>
              <a:rPr lang="zh-CN" altLang="en-US" b="1" dirty="0">
                <a:solidFill>
                  <a:schemeClr val="bg1"/>
                </a:solidFill>
              </a:rPr>
              <a:t>垂直方向</a:t>
            </a:r>
            <a:r>
              <a:rPr lang="zh-CN" altLang="en-US" dirty="0">
                <a:solidFill>
                  <a:schemeClr val="bg1"/>
                </a:solidFill>
              </a:rPr>
              <a:t> 按列对齐文本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879821-46DC-42DB-9900-FFEC5B345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05291"/>
              </p:ext>
            </p:extLst>
          </p:nvPr>
        </p:nvGraphicFramePr>
        <p:xfrm>
          <a:off x="2967625" y="3292475"/>
          <a:ext cx="4159686" cy="320040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2079843">
                  <a:extLst>
                    <a:ext uri="{9D8B030D-6E8A-4147-A177-3AD203B41FA5}">
                      <a16:colId xmlns:a16="http://schemas.microsoft.com/office/drawing/2014/main" val="1550756051"/>
                    </a:ext>
                  </a:extLst>
                </a:gridCol>
                <a:gridCol w="2079843">
                  <a:extLst>
                    <a:ext uri="{9D8B030D-6E8A-4147-A177-3AD203B41FA5}">
                      <a16:colId xmlns:a16="http://schemas.microsoft.com/office/drawing/2014/main" val="17355930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</a:rPr>
                        <a:t>转义字符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</a:rPr>
                        <a:t>描述</a:t>
                      </a:r>
                      <a:endParaRPr lang="zh-CN" altLang="en-US" sz="2400" b="1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706163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</a:rPr>
                        <a:t>\\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</a:rPr>
                        <a:t>反斜杠符号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18474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</a:rPr>
                        <a:t>\'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</a:rPr>
                        <a:t>单引号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44125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</a:rPr>
                        <a:t>\"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</a:rPr>
                        <a:t>双引号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857788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</a:rPr>
                        <a:t>\n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</a:rPr>
                        <a:t>换行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67099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</a:rPr>
                        <a:t>\t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</a:rPr>
                        <a:t>横向制表符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71333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</a:rPr>
                        <a:t>\r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</a:rPr>
                        <a:t>回车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0762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654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959FE-421F-4EF8-B819-1EEE706E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bg1"/>
                </a:solidFill>
              </a:rPr>
              <a:t>原始字符串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5E569-4602-48C3-A74E-92287EC88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字符串界定符前面加字母</a:t>
            </a:r>
            <a:r>
              <a:rPr lang="en-US" altLang="zh-CN" dirty="0">
                <a:solidFill>
                  <a:schemeClr val="bg1"/>
                </a:solidFill>
              </a:rPr>
              <a:t>r</a:t>
            </a:r>
            <a:r>
              <a:rPr lang="zh-CN" altLang="zh-CN" dirty="0">
                <a:solidFill>
                  <a:schemeClr val="bg1"/>
                </a:solidFill>
              </a:rPr>
              <a:t>或</a:t>
            </a:r>
            <a:r>
              <a:rPr lang="en-US" altLang="zh-CN" dirty="0">
                <a:solidFill>
                  <a:schemeClr val="bg1"/>
                </a:solidFill>
              </a:rPr>
              <a:t>R</a:t>
            </a:r>
            <a:r>
              <a:rPr lang="zh-CN" altLang="zh-CN" dirty="0">
                <a:solidFill>
                  <a:schemeClr val="bg1"/>
                </a:solidFill>
              </a:rPr>
              <a:t>表示</a:t>
            </a:r>
            <a:r>
              <a:rPr lang="zh-CN" altLang="zh-CN" b="1" dirty="0">
                <a:solidFill>
                  <a:schemeClr val="bg1"/>
                </a:solidFill>
              </a:rPr>
              <a:t>原始字符串</a:t>
            </a:r>
            <a:r>
              <a:rPr lang="zh-CN" altLang="zh-CN" dirty="0">
                <a:solidFill>
                  <a:schemeClr val="bg1"/>
                </a:solidFill>
              </a:rPr>
              <a:t>，其中的 特殊字符不进行转义，但字符串的</a:t>
            </a:r>
            <a:r>
              <a:rPr lang="zh-CN" altLang="zh-CN" b="1" dirty="0">
                <a:solidFill>
                  <a:schemeClr val="bg1"/>
                </a:solidFill>
              </a:rPr>
              <a:t>最后一个字符不能是</a:t>
            </a:r>
            <a:r>
              <a:rPr lang="en-US" altLang="zh-CN" b="1" dirty="0">
                <a:solidFill>
                  <a:schemeClr val="bg1"/>
                </a:solidFill>
              </a:rPr>
              <a:t>\</a:t>
            </a:r>
            <a:r>
              <a:rPr lang="zh-CN" altLang="zh-CN" dirty="0">
                <a:solidFill>
                  <a:schemeClr val="bg1"/>
                </a:solidFill>
              </a:rPr>
              <a:t>。 原始字符串主要用于正则表达式、文件路径或者</a:t>
            </a:r>
            <a:r>
              <a:rPr lang="en-US" altLang="zh-CN" dirty="0">
                <a:solidFill>
                  <a:schemeClr val="bg1"/>
                </a:solidFill>
              </a:rPr>
              <a:t>URL</a:t>
            </a:r>
            <a:r>
              <a:rPr lang="zh-CN" altLang="zh-CN" dirty="0">
                <a:solidFill>
                  <a:schemeClr val="bg1"/>
                </a:solidFill>
              </a:rPr>
              <a:t>的场合。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&gt;&gt;&gt; path = 'C:\Windows\notepad.exe'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&gt;&gt;&gt; print(path) 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C:\Windows 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otepad.exe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&gt;&gt;&gt; path = </a:t>
            </a:r>
            <a:r>
              <a:rPr lang="en-US" altLang="zh-CN" dirty="0" err="1">
                <a:solidFill>
                  <a:schemeClr val="bg1"/>
                </a:solidFill>
              </a:rPr>
              <a:t>r'C</a:t>
            </a:r>
            <a:r>
              <a:rPr lang="en-US" altLang="zh-CN" dirty="0">
                <a:solidFill>
                  <a:schemeClr val="bg1"/>
                </a:solidFill>
              </a:rPr>
              <a:t>:\Windows\notepad.exe' #</a:t>
            </a:r>
            <a:r>
              <a:rPr lang="zh-CN" altLang="en-US" dirty="0">
                <a:solidFill>
                  <a:schemeClr val="bg1"/>
                </a:solidFill>
              </a:rPr>
              <a:t>原始字符串，任何字符都不转义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&gt;&gt;&gt; print(path)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C:\Windows\notepad.exe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868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1E09D-F6EB-460A-B987-E7968F60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Python3</a:t>
            </a:r>
            <a:r>
              <a:rPr lang="zh-CN" altLang="zh-CN" dirty="0">
                <a:solidFill>
                  <a:schemeClr val="bg1"/>
                </a:solidFill>
              </a:rPr>
              <a:t>字符编码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FC3376-D330-49F9-8115-83EB1F041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Python3</a:t>
            </a:r>
            <a:r>
              <a:rPr lang="zh-CN" altLang="zh-CN" dirty="0">
                <a:solidFill>
                  <a:schemeClr val="bg1"/>
                </a:solidFill>
              </a:rPr>
              <a:t>的解释器以“</a:t>
            </a:r>
            <a:r>
              <a:rPr lang="en-US" altLang="zh-CN" dirty="0">
                <a:solidFill>
                  <a:schemeClr val="bg1"/>
                </a:solidFill>
              </a:rPr>
              <a:t>UTF-8</a:t>
            </a:r>
            <a:r>
              <a:rPr lang="zh-CN" altLang="zh-CN" dirty="0">
                <a:solidFill>
                  <a:schemeClr val="bg1"/>
                </a:solidFill>
              </a:rPr>
              <a:t>”作为默认字符串编码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zh-CN" dirty="0">
                <a:solidFill>
                  <a:schemeClr val="bg1"/>
                </a:solidFill>
              </a:rPr>
              <a:t>其他编码一律归为字节串。</a:t>
            </a:r>
            <a:r>
              <a:rPr lang="en-US" altLang="zh-CN" dirty="0">
                <a:solidFill>
                  <a:schemeClr val="bg1"/>
                </a:solidFill>
              </a:rPr>
              <a:t>Unicode</a:t>
            </a:r>
            <a:r>
              <a:rPr lang="zh-CN" altLang="zh-CN" dirty="0">
                <a:solidFill>
                  <a:schemeClr val="bg1"/>
                </a:solidFill>
              </a:rPr>
              <a:t>为字符集， </a:t>
            </a:r>
            <a:r>
              <a:rPr lang="en-US" altLang="zh-CN" dirty="0">
                <a:solidFill>
                  <a:schemeClr val="bg1"/>
                </a:solidFill>
              </a:rPr>
              <a:t>UTF-8</a:t>
            </a:r>
            <a:r>
              <a:rPr lang="zh-CN" altLang="zh-CN" dirty="0">
                <a:solidFill>
                  <a:schemeClr val="bg1"/>
                </a:solidFill>
              </a:rPr>
              <a:t>为</a:t>
            </a:r>
            <a:r>
              <a:rPr lang="en-US" altLang="zh-CN" dirty="0">
                <a:solidFill>
                  <a:schemeClr val="bg1"/>
                </a:solidFill>
              </a:rPr>
              <a:t>Unicode</a:t>
            </a:r>
            <a:r>
              <a:rPr lang="zh-CN" altLang="zh-CN" dirty="0">
                <a:solidFill>
                  <a:schemeClr val="bg1"/>
                </a:solidFill>
              </a:rPr>
              <a:t>字符集的编码规则。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632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A620E-C262-43BB-9DB1-21902A9C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432E6-82FB-4C73-9EBB-930874909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chr</a:t>
            </a:r>
            <a:r>
              <a:rPr lang="en-US" altLang="zh-CN" dirty="0">
                <a:solidFill>
                  <a:schemeClr val="bg1"/>
                </a:solidFill>
              </a:rPr>
              <a:t>(x) </a:t>
            </a:r>
            <a:r>
              <a:rPr lang="zh-CN" altLang="zh-CN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ord</a:t>
            </a:r>
            <a:r>
              <a:rPr lang="en-US" altLang="zh-CN" dirty="0">
                <a:solidFill>
                  <a:schemeClr val="bg1"/>
                </a:solidFill>
              </a:rPr>
              <a:t>(x) </a:t>
            </a:r>
            <a:r>
              <a:rPr lang="zh-CN" altLang="zh-CN" dirty="0">
                <a:solidFill>
                  <a:schemeClr val="bg1"/>
                </a:solidFill>
              </a:rPr>
              <a:t>函数用于在单字符和</a:t>
            </a:r>
            <a:r>
              <a:rPr lang="en-US" altLang="zh-CN" dirty="0">
                <a:solidFill>
                  <a:schemeClr val="bg1"/>
                </a:solidFill>
              </a:rPr>
              <a:t>Unicode</a:t>
            </a:r>
            <a:r>
              <a:rPr lang="zh-CN" altLang="zh-CN" dirty="0">
                <a:solidFill>
                  <a:schemeClr val="bg1"/>
                </a:solidFill>
              </a:rPr>
              <a:t>字符编码值之间进行转换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4B64B9-4607-4D10-91B6-4B6E20EF4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264" y="158604"/>
            <a:ext cx="9109458" cy="47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52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99E59-A384-4192-A846-73F9AA55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上机实验和编程</a:t>
            </a:r>
            <a:r>
              <a:rPr lang="zh-CN" altLang="en-US" dirty="0">
                <a:solidFill>
                  <a:schemeClr val="bg1"/>
                </a:solidFill>
              </a:rPr>
              <a:t>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BC3B9-01B2-4A29-B9DB-E977D38A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、根据教材的字符串的各个方法表，练习字符串常用方法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、练习教材中的字符串切片演练实例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、自己设计例子，练习转义字符和原始字符串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、练习</a:t>
            </a:r>
            <a:r>
              <a:rPr lang="en-US" altLang="zh-CN" dirty="0">
                <a:solidFill>
                  <a:schemeClr val="bg1"/>
                </a:solidFill>
              </a:rPr>
              <a:t>decode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encode</a:t>
            </a:r>
            <a:r>
              <a:rPr lang="zh-CN" altLang="en-US" dirty="0">
                <a:solidFill>
                  <a:schemeClr val="bg1"/>
                </a:solidFill>
              </a:rPr>
              <a:t>函数，体验字符编码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32398B1-4EF7-4FC4-A3C8-7E1AD0ADE4D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257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55F4A-469A-4EC0-936C-5227C943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BBB1F-C236-4EA3-8C90-9A3240BC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认识 </a:t>
            </a:r>
            <a:r>
              <a:rPr lang="en-US" altLang="zh-CN" b="1" dirty="0">
                <a:solidFill>
                  <a:schemeClr val="bg1"/>
                </a:solidFill>
              </a:rPr>
              <a:t>Python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Python</a:t>
            </a:r>
            <a:r>
              <a:rPr lang="zh-CN" altLang="en-US" b="1" dirty="0">
                <a:solidFill>
                  <a:schemeClr val="bg1"/>
                </a:solidFill>
              </a:rPr>
              <a:t>程序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注释与变量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数字数据类型及其运算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流控制与判断语句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循环与异常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字符串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高级数据类型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函数与模块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文件与数据处理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综合应用 </a:t>
            </a:r>
            <a:r>
              <a:rPr lang="en-US" altLang="zh-CN" b="1" dirty="0">
                <a:solidFill>
                  <a:schemeClr val="bg1"/>
                </a:solidFill>
              </a:rPr>
              <a:t>—— </a:t>
            </a:r>
            <a:r>
              <a:rPr lang="zh-CN" altLang="en-US" b="1">
                <a:solidFill>
                  <a:schemeClr val="bg1"/>
                </a:solidFill>
              </a:rPr>
              <a:t>信息管理系统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64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CFEEF-76DE-4EBE-98D4-777568FD7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字符串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3A21C1-05CF-453D-92F7-89CA59D02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5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F4589-C647-4153-A9C0-D80B1FFE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en-US" dirty="0">
                <a:solidFill>
                  <a:schemeClr val="bg1"/>
                </a:solidFill>
              </a:rPr>
              <a:t> 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9DCCF-E57E-400A-960D-57AC56CBE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知识点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(1) </a:t>
            </a:r>
            <a:r>
              <a:rPr lang="zh-CN" altLang="en-US" dirty="0">
                <a:solidFill>
                  <a:schemeClr val="bg1"/>
                </a:solidFill>
              </a:rPr>
              <a:t>字符串定义与属性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(2) </a:t>
            </a:r>
            <a:r>
              <a:rPr lang="zh-CN" altLang="en-US" dirty="0">
                <a:solidFill>
                  <a:schemeClr val="bg1"/>
                </a:solidFill>
              </a:rPr>
              <a:t>字符串常用方法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(3) </a:t>
            </a:r>
            <a:r>
              <a:rPr lang="zh-CN" altLang="en-US" dirty="0">
                <a:solidFill>
                  <a:schemeClr val="bg1"/>
                </a:solidFill>
              </a:rPr>
              <a:t>字符串索引与切片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(4) </a:t>
            </a:r>
            <a:r>
              <a:rPr lang="zh-CN" altLang="en-US" dirty="0">
                <a:solidFill>
                  <a:schemeClr val="bg1"/>
                </a:solidFill>
              </a:rPr>
              <a:t>字符串常用内置函数和运算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(5) </a:t>
            </a:r>
            <a:r>
              <a:rPr lang="zh-CN" altLang="en-US" dirty="0">
                <a:solidFill>
                  <a:schemeClr val="bg1"/>
                </a:solidFill>
              </a:rPr>
              <a:t>转义字符和原始字符串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>
                <a:solidFill>
                  <a:schemeClr val="bg1"/>
                </a:solidFill>
              </a:rPr>
              <a:t>6) </a:t>
            </a:r>
            <a:r>
              <a:rPr lang="zh-CN" altLang="en-US">
                <a:solidFill>
                  <a:schemeClr val="bg1"/>
                </a:solidFill>
              </a:rPr>
              <a:t>字符</a:t>
            </a:r>
            <a:r>
              <a:rPr lang="zh-CN" altLang="en-US" dirty="0">
                <a:solidFill>
                  <a:schemeClr val="bg1"/>
                </a:solidFill>
              </a:rPr>
              <a:t>编码</a:t>
            </a:r>
          </a:p>
        </p:txBody>
      </p:sp>
    </p:spTree>
    <p:extLst>
      <p:ext uri="{BB962C8B-B14F-4D97-AF65-F5344CB8AC3E}">
        <p14:creationId xmlns:p14="http://schemas.microsoft.com/office/powerpoint/2010/main" val="118598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E75A3-5545-4A65-8260-73AAE62A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1164C-DFF7-49FA-90E6-E6B931C1F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字符串 就是 一串字符，是编程语言中表示文本的数据类型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一对双引号 </a:t>
            </a:r>
            <a:r>
              <a:rPr lang="en-US" altLang="zh-CN" dirty="0">
                <a:solidFill>
                  <a:schemeClr val="bg1"/>
                </a:solidFill>
              </a:rPr>
              <a:t>" </a:t>
            </a:r>
            <a:r>
              <a:rPr lang="zh-CN" altLang="en-US" dirty="0">
                <a:solidFill>
                  <a:schemeClr val="bg1"/>
                </a:solidFill>
              </a:rPr>
              <a:t>或者 一对单引号 </a:t>
            </a:r>
            <a:r>
              <a:rPr lang="en-US" altLang="zh-CN" dirty="0">
                <a:solidFill>
                  <a:schemeClr val="bg1"/>
                </a:solidFill>
              </a:rPr>
              <a:t>' </a:t>
            </a:r>
            <a:r>
              <a:rPr lang="zh-CN" altLang="en-US" dirty="0">
                <a:solidFill>
                  <a:schemeClr val="bg1"/>
                </a:solidFill>
              </a:rPr>
              <a:t>定义一个字符串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虽然可以使用 </a:t>
            </a:r>
            <a:r>
              <a:rPr lang="en-US" altLang="zh-CN" dirty="0">
                <a:solidFill>
                  <a:schemeClr val="bg1"/>
                </a:solidFill>
              </a:rPr>
              <a:t>\" </a:t>
            </a:r>
            <a:r>
              <a:rPr lang="zh-CN" altLang="en-US" dirty="0">
                <a:solidFill>
                  <a:schemeClr val="bg1"/>
                </a:solidFill>
              </a:rPr>
              <a:t>或者 </a:t>
            </a:r>
            <a:r>
              <a:rPr lang="en-US" altLang="zh-CN" dirty="0">
                <a:solidFill>
                  <a:schemeClr val="bg1"/>
                </a:solidFill>
              </a:rPr>
              <a:t>\' </a:t>
            </a:r>
            <a:r>
              <a:rPr lang="zh-CN" altLang="en-US" dirty="0">
                <a:solidFill>
                  <a:schemeClr val="bg1"/>
                </a:solidFill>
              </a:rPr>
              <a:t>做字符串的转义，但是在实际开发中：</a:t>
            </a: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如果字符串内部需要使用 </a:t>
            </a:r>
            <a:r>
              <a:rPr lang="en-US" altLang="zh-CN" dirty="0">
                <a:solidFill>
                  <a:schemeClr val="bg1"/>
                </a:solidFill>
              </a:rPr>
              <a:t>"</a:t>
            </a:r>
            <a:r>
              <a:rPr lang="zh-CN" altLang="en-US" dirty="0">
                <a:solidFill>
                  <a:schemeClr val="bg1"/>
                </a:solidFill>
              </a:rPr>
              <a:t>，可以使用 </a:t>
            </a:r>
            <a:r>
              <a:rPr lang="en-US" altLang="zh-CN" dirty="0">
                <a:solidFill>
                  <a:schemeClr val="bg1"/>
                </a:solidFill>
              </a:rPr>
              <a:t>' </a:t>
            </a:r>
            <a:r>
              <a:rPr lang="zh-CN" altLang="en-US" dirty="0">
                <a:solidFill>
                  <a:schemeClr val="bg1"/>
                </a:solidFill>
              </a:rPr>
              <a:t>定义字符串</a:t>
            </a: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如果字符串内部需要使用 </a:t>
            </a:r>
            <a:r>
              <a:rPr lang="en-US" altLang="zh-CN" dirty="0">
                <a:solidFill>
                  <a:schemeClr val="bg1"/>
                </a:solidFill>
              </a:rPr>
              <a:t>'</a:t>
            </a:r>
            <a:r>
              <a:rPr lang="zh-CN" altLang="en-US" dirty="0">
                <a:solidFill>
                  <a:schemeClr val="bg1"/>
                </a:solidFill>
              </a:rPr>
              <a:t>，可以使用 </a:t>
            </a:r>
            <a:r>
              <a:rPr lang="en-US" altLang="zh-CN" dirty="0">
                <a:solidFill>
                  <a:schemeClr val="bg1"/>
                </a:solidFill>
              </a:rPr>
              <a:t>" </a:t>
            </a:r>
            <a:r>
              <a:rPr lang="zh-CN" altLang="en-US" dirty="0">
                <a:solidFill>
                  <a:schemeClr val="bg1"/>
                </a:solidFill>
              </a:rPr>
              <a:t>定义字符串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可以使用 索引获取一个字符串中指定位置的字符，索引计数从 </a:t>
            </a:r>
            <a:r>
              <a:rPr lang="en-US" altLang="zh-CN" dirty="0">
                <a:solidFill>
                  <a:schemeClr val="bg1"/>
                </a:solidFill>
              </a:rPr>
              <a:t>0 </a:t>
            </a:r>
            <a:r>
              <a:rPr lang="zh-CN" altLang="en-US" dirty="0">
                <a:solidFill>
                  <a:schemeClr val="bg1"/>
                </a:solidFill>
              </a:rPr>
              <a:t>开始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也可以使用 </a:t>
            </a:r>
            <a:r>
              <a:rPr lang="en-US" altLang="zh-CN" dirty="0">
                <a:solidFill>
                  <a:schemeClr val="bg1"/>
                </a:solidFill>
              </a:rPr>
              <a:t>for </a:t>
            </a:r>
            <a:r>
              <a:rPr lang="zh-CN" altLang="en-US" dirty="0">
                <a:solidFill>
                  <a:schemeClr val="bg1"/>
                </a:solidFill>
              </a:rPr>
              <a:t>循环遍历字符串中每一个字符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大多数编程语言都是用 </a:t>
            </a:r>
            <a:r>
              <a:rPr lang="en-US" altLang="zh-CN" dirty="0">
                <a:solidFill>
                  <a:schemeClr val="bg1"/>
                </a:solidFill>
              </a:rPr>
              <a:t>" </a:t>
            </a:r>
            <a:r>
              <a:rPr lang="zh-CN" altLang="en-US" dirty="0">
                <a:solidFill>
                  <a:schemeClr val="bg1"/>
                </a:solidFill>
              </a:rPr>
              <a:t>来定义字符串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string = "Hello Python"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for c in string: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print(c)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173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0222B-75E3-421B-845E-264D97EB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2BDA8A2-6ADF-441A-BBD0-FF97B1CA0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014" y="334054"/>
            <a:ext cx="7618215" cy="6342319"/>
          </a:xfrm>
        </p:spPr>
      </p:pic>
    </p:spTree>
    <p:extLst>
      <p:ext uri="{BB962C8B-B14F-4D97-AF65-F5344CB8AC3E}">
        <p14:creationId xmlns:p14="http://schemas.microsoft.com/office/powerpoint/2010/main" val="263023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B712A-C2F6-457A-973D-2306014B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011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字符串的常用操作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B0B23-82DC-476A-BEA7-35F858C5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551"/>
            <a:ext cx="10515600" cy="546134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在 </a:t>
            </a:r>
            <a:r>
              <a:rPr lang="en-US" altLang="zh-CN" dirty="0">
                <a:solidFill>
                  <a:schemeClr val="bg1"/>
                </a:solidFill>
              </a:rPr>
              <a:t>ipython3 </a:t>
            </a:r>
            <a:r>
              <a:rPr lang="zh-CN" altLang="en-US" dirty="0">
                <a:solidFill>
                  <a:schemeClr val="bg1"/>
                </a:solidFill>
              </a:rPr>
              <a:t>中定义一个 字符串，例如：</a:t>
            </a:r>
            <a:r>
              <a:rPr lang="en-US" altLang="zh-CN" dirty="0" err="1">
                <a:solidFill>
                  <a:schemeClr val="bg1"/>
                </a:solidFill>
              </a:rPr>
              <a:t>hello_str</a:t>
            </a:r>
            <a:r>
              <a:rPr lang="en-US" altLang="zh-CN" dirty="0">
                <a:solidFill>
                  <a:schemeClr val="bg1"/>
                </a:solidFill>
              </a:rPr>
              <a:t> = ""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输入 </a:t>
            </a:r>
            <a:r>
              <a:rPr lang="en-US" altLang="zh-CN" dirty="0" err="1">
                <a:solidFill>
                  <a:schemeClr val="bg1"/>
                </a:solidFill>
              </a:rPr>
              <a:t>hello_str</a:t>
            </a:r>
            <a:r>
              <a:rPr lang="en-US" altLang="zh-CN" dirty="0">
                <a:solidFill>
                  <a:schemeClr val="bg1"/>
                </a:solidFill>
              </a:rPr>
              <a:t>. </a:t>
            </a:r>
            <a:r>
              <a:rPr lang="zh-CN" altLang="en-US" dirty="0">
                <a:solidFill>
                  <a:schemeClr val="bg1"/>
                </a:solidFill>
              </a:rPr>
              <a:t>按下 </a:t>
            </a:r>
            <a:r>
              <a:rPr lang="en-US" altLang="zh-CN" dirty="0">
                <a:solidFill>
                  <a:schemeClr val="bg1"/>
                </a:solidFill>
              </a:rPr>
              <a:t>TAB </a:t>
            </a:r>
            <a:r>
              <a:rPr lang="zh-CN" altLang="en-US" dirty="0">
                <a:solidFill>
                  <a:schemeClr val="bg1"/>
                </a:solidFill>
              </a:rPr>
              <a:t>键，</a:t>
            </a:r>
            <a:r>
              <a:rPr lang="en-US" altLang="zh-CN" dirty="0" err="1">
                <a:solidFill>
                  <a:schemeClr val="bg1"/>
                </a:solidFill>
              </a:rPr>
              <a:t>ipython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会提示 字符串 能够使用的 方法 如下：</a:t>
            </a:r>
          </a:p>
          <a:p>
            <a:pPr marL="1828800" lvl="4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In [1]: </a:t>
            </a:r>
            <a:r>
              <a:rPr lang="en-US" altLang="zh-CN" dirty="0" err="1">
                <a:solidFill>
                  <a:schemeClr val="bg1"/>
                </a:solidFill>
              </a:rPr>
              <a:t>hello_str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</a:p>
          <a:p>
            <a:pPr marL="1828800" lvl="4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hello_str.capitalize</a:t>
            </a:r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hello_str.isidentifier</a:t>
            </a:r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 err="1">
                <a:solidFill>
                  <a:schemeClr val="bg1"/>
                </a:solidFill>
              </a:rPr>
              <a:t>hello_str.rindex</a:t>
            </a:r>
            <a:endParaRPr lang="en-US" altLang="zh-CN" dirty="0">
              <a:solidFill>
                <a:schemeClr val="bg1"/>
              </a:solidFill>
            </a:endParaRPr>
          </a:p>
          <a:p>
            <a:pPr marL="1828800" lvl="4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hello_str.casefold</a:t>
            </a:r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en-US" altLang="zh-CN" dirty="0" err="1">
                <a:solidFill>
                  <a:schemeClr val="bg1"/>
                </a:solidFill>
              </a:rPr>
              <a:t>hello_str.islower</a:t>
            </a:r>
            <a:r>
              <a:rPr lang="en-US" altLang="zh-CN" dirty="0">
                <a:solidFill>
                  <a:schemeClr val="bg1"/>
                </a:solidFill>
              </a:rPr>
              <a:t>       </a:t>
            </a:r>
            <a:r>
              <a:rPr lang="en-US" altLang="zh-CN" dirty="0" err="1">
                <a:solidFill>
                  <a:schemeClr val="bg1"/>
                </a:solidFill>
              </a:rPr>
              <a:t>hello_str.rjust</a:t>
            </a:r>
            <a:endParaRPr lang="en-US" altLang="zh-CN" dirty="0">
              <a:solidFill>
                <a:schemeClr val="bg1"/>
              </a:solidFill>
            </a:endParaRPr>
          </a:p>
          <a:p>
            <a:pPr marL="1828800" lvl="4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hello_str.center</a:t>
            </a:r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hello_str.isnumeric</a:t>
            </a:r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en-US" altLang="zh-CN" dirty="0" err="1">
                <a:solidFill>
                  <a:schemeClr val="bg1"/>
                </a:solidFill>
              </a:rPr>
              <a:t>hello_str.rpartition</a:t>
            </a:r>
            <a:endParaRPr lang="en-US" altLang="zh-CN" dirty="0">
              <a:solidFill>
                <a:schemeClr val="bg1"/>
              </a:solidFill>
            </a:endParaRPr>
          </a:p>
          <a:p>
            <a:pPr marL="1828800" lvl="4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hello_str.count</a:t>
            </a:r>
            <a:r>
              <a:rPr lang="en-US" altLang="zh-CN" dirty="0">
                <a:solidFill>
                  <a:schemeClr val="bg1"/>
                </a:solidFill>
              </a:rPr>
              <a:t>         </a:t>
            </a:r>
            <a:r>
              <a:rPr lang="en-US" altLang="zh-CN" dirty="0" err="1">
                <a:solidFill>
                  <a:schemeClr val="bg1"/>
                </a:solidFill>
              </a:rPr>
              <a:t>hello_str.isprintable</a:t>
            </a:r>
            <a:r>
              <a:rPr lang="en-US" altLang="zh-CN" dirty="0">
                <a:solidFill>
                  <a:schemeClr val="bg1"/>
                </a:solidFill>
              </a:rPr>
              <a:t>   </a:t>
            </a:r>
            <a:r>
              <a:rPr lang="en-US" altLang="zh-CN" dirty="0" err="1">
                <a:solidFill>
                  <a:schemeClr val="bg1"/>
                </a:solidFill>
              </a:rPr>
              <a:t>hello_str.rsplit</a:t>
            </a:r>
            <a:endParaRPr lang="en-US" altLang="zh-CN" dirty="0">
              <a:solidFill>
                <a:schemeClr val="bg1"/>
              </a:solidFill>
            </a:endParaRPr>
          </a:p>
          <a:p>
            <a:pPr marL="1828800" lvl="4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hello_str.encode</a:t>
            </a:r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hello_str.isspace</a:t>
            </a:r>
            <a:r>
              <a:rPr lang="en-US" altLang="zh-CN" dirty="0">
                <a:solidFill>
                  <a:schemeClr val="bg1"/>
                </a:solidFill>
              </a:rPr>
              <a:t>       </a:t>
            </a:r>
            <a:r>
              <a:rPr lang="en-US" altLang="zh-CN" dirty="0" err="1">
                <a:solidFill>
                  <a:schemeClr val="bg1"/>
                </a:solidFill>
              </a:rPr>
              <a:t>hello_str.rstrip</a:t>
            </a:r>
            <a:endParaRPr lang="en-US" altLang="zh-CN" dirty="0">
              <a:solidFill>
                <a:schemeClr val="bg1"/>
              </a:solidFill>
            </a:endParaRPr>
          </a:p>
          <a:p>
            <a:pPr marL="1828800" lvl="4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hello_str.endswith</a:t>
            </a:r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en-US" altLang="zh-CN" dirty="0" err="1">
                <a:solidFill>
                  <a:schemeClr val="bg1"/>
                </a:solidFill>
              </a:rPr>
              <a:t>hello_str.istitle</a:t>
            </a:r>
            <a:r>
              <a:rPr lang="en-US" altLang="zh-CN" dirty="0">
                <a:solidFill>
                  <a:schemeClr val="bg1"/>
                </a:solidFill>
              </a:rPr>
              <a:t>       </a:t>
            </a:r>
            <a:r>
              <a:rPr lang="en-US" altLang="zh-CN" dirty="0" err="1">
                <a:solidFill>
                  <a:schemeClr val="bg1"/>
                </a:solidFill>
              </a:rPr>
              <a:t>hello_str.split</a:t>
            </a:r>
            <a:endParaRPr lang="en-US" altLang="zh-CN" dirty="0">
              <a:solidFill>
                <a:schemeClr val="bg1"/>
              </a:solidFill>
            </a:endParaRPr>
          </a:p>
          <a:p>
            <a:pPr marL="1828800" lvl="4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hello_str.expandtabs</a:t>
            </a:r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hello_str.isupper</a:t>
            </a:r>
            <a:r>
              <a:rPr lang="en-US" altLang="zh-CN" dirty="0">
                <a:solidFill>
                  <a:schemeClr val="bg1"/>
                </a:solidFill>
              </a:rPr>
              <a:t>       </a:t>
            </a:r>
            <a:r>
              <a:rPr lang="en-US" altLang="zh-CN" dirty="0" err="1">
                <a:solidFill>
                  <a:schemeClr val="bg1"/>
                </a:solidFill>
              </a:rPr>
              <a:t>hello_str.splitlines</a:t>
            </a:r>
            <a:endParaRPr lang="en-US" altLang="zh-CN" dirty="0">
              <a:solidFill>
                <a:schemeClr val="bg1"/>
              </a:solidFill>
            </a:endParaRPr>
          </a:p>
          <a:p>
            <a:pPr marL="1828800" lvl="4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hello_str.find</a:t>
            </a:r>
            <a:r>
              <a:rPr lang="en-US" altLang="zh-CN" dirty="0">
                <a:solidFill>
                  <a:schemeClr val="bg1"/>
                </a:solidFill>
              </a:rPr>
              <a:t>          </a:t>
            </a:r>
            <a:r>
              <a:rPr lang="en-US" altLang="zh-CN" dirty="0" err="1">
                <a:solidFill>
                  <a:schemeClr val="bg1"/>
                </a:solidFill>
              </a:rPr>
              <a:t>hello_str.join</a:t>
            </a:r>
            <a:r>
              <a:rPr lang="en-US" altLang="zh-CN" dirty="0">
                <a:solidFill>
                  <a:schemeClr val="bg1"/>
                </a:solidFill>
              </a:rPr>
              <a:t>          </a:t>
            </a:r>
            <a:r>
              <a:rPr lang="en-US" altLang="zh-CN" dirty="0" err="1">
                <a:solidFill>
                  <a:schemeClr val="bg1"/>
                </a:solidFill>
              </a:rPr>
              <a:t>hello_str.startswith</a:t>
            </a:r>
            <a:endParaRPr lang="en-US" altLang="zh-CN" dirty="0">
              <a:solidFill>
                <a:schemeClr val="bg1"/>
              </a:solidFill>
            </a:endParaRPr>
          </a:p>
          <a:p>
            <a:pPr marL="1828800" lvl="4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hello_str.format</a:t>
            </a:r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hello_str.ljust</a:t>
            </a:r>
            <a:r>
              <a:rPr lang="en-US" altLang="zh-CN" dirty="0">
                <a:solidFill>
                  <a:schemeClr val="bg1"/>
                </a:solidFill>
              </a:rPr>
              <a:t>         </a:t>
            </a:r>
            <a:r>
              <a:rPr lang="en-US" altLang="zh-CN" dirty="0" err="1">
                <a:solidFill>
                  <a:schemeClr val="bg1"/>
                </a:solidFill>
              </a:rPr>
              <a:t>hello_str.strip</a:t>
            </a:r>
            <a:endParaRPr lang="en-US" altLang="zh-CN" dirty="0">
              <a:solidFill>
                <a:schemeClr val="bg1"/>
              </a:solidFill>
            </a:endParaRPr>
          </a:p>
          <a:p>
            <a:pPr marL="1828800" lvl="4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hello_str.format_map</a:t>
            </a:r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hello_str.lower</a:t>
            </a:r>
            <a:r>
              <a:rPr lang="en-US" altLang="zh-CN" dirty="0">
                <a:solidFill>
                  <a:schemeClr val="bg1"/>
                </a:solidFill>
              </a:rPr>
              <a:t>         </a:t>
            </a:r>
            <a:r>
              <a:rPr lang="en-US" altLang="zh-CN" dirty="0" err="1">
                <a:solidFill>
                  <a:schemeClr val="bg1"/>
                </a:solidFill>
              </a:rPr>
              <a:t>hello_str.swapcase</a:t>
            </a:r>
            <a:endParaRPr lang="en-US" altLang="zh-CN" dirty="0">
              <a:solidFill>
                <a:schemeClr val="bg1"/>
              </a:solidFill>
            </a:endParaRPr>
          </a:p>
          <a:p>
            <a:pPr marL="1828800" lvl="4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hello_str.index</a:t>
            </a:r>
            <a:r>
              <a:rPr lang="en-US" altLang="zh-CN" dirty="0">
                <a:solidFill>
                  <a:schemeClr val="bg1"/>
                </a:solidFill>
              </a:rPr>
              <a:t>         </a:t>
            </a:r>
            <a:r>
              <a:rPr lang="en-US" altLang="zh-CN" dirty="0" err="1">
                <a:solidFill>
                  <a:schemeClr val="bg1"/>
                </a:solidFill>
              </a:rPr>
              <a:t>hello_str.lstrip</a:t>
            </a:r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hello_str.title</a:t>
            </a:r>
            <a:endParaRPr lang="en-US" altLang="zh-CN" dirty="0">
              <a:solidFill>
                <a:schemeClr val="bg1"/>
              </a:solidFill>
            </a:endParaRPr>
          </a:p>
          <a:p>
            <a:pPr marL="1828800" lvl="4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hello_str.isalnum</a:t>
            </a:r>
            <a:r>
              <a:rPr lang="en-US" altLang="zh-CN" dirty="0">
                <a:solidFill>
                  <a:schemeClr val="bg1"/>
                </a:solidFill>
              </a:rPr>
              <a:t>       </a:t>
            </a:r>
            <a:r>
              <a:rPr lang="en-US" altLang="zh-CN" dirty="0" err="1">
                <a:solidFill>
                  <a:schemeClr val="bg1"/>
                </a:solidFill>
              </a:rPr>
              <a:t>hello_str.maketrans</a:t>
            </a:r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en-US" altLang="zh-CN" dirty="0" err="1">
                <a:solidFill>
                  <a:schemeClr val="bg1"/>
                </a:solidFill>
              </a:rPr>
              <a:t>hello_str.translate</a:t>
            </a:r>
            <a:endParaRPr lang="en-US" altLang="zh-CN" dirty="0">
              <a:solidFill>
                <a:schemeClr val="bg1"/>
              </a:solidFill>
            </a:endParaRPr>
          </a:p>
          <a:p>
            <a:pPr marL="1828800" lvl="4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hello_str.isalpha</a:t>
            </a:r>
            <a:r>
              <a:rPr lang="en-US" altLang="zh-CN" dirty="0">
                <a:solidFill>
                  <a:schemeClr val="bg1"/>
                </a:solidFill>
              </a:rPr>
              <a:t>       </a:t>
            </a:r>
            <a:r>
              <a:rPr lang="en-US" altLang="zh-CN" dirty="0" err="1">
                <a:solidFill>
                  <a:schemeClr val="bg1"/>
                </a:solidFill>
              </a:rPr>
              <a:t>hello_str.partition</a:t>
            </a:r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en-US" altLang="zh-CN" dirty="0" err="1">
                <a:solidFill>
                  <a:schemeClr val="bg1"/>
                </a:solidFill>
              </a:rPr>
              <a:t>hello_str.upper</a:t>
            </a:r>
            <a:endParaRPr lang="en-US" altLang="zh-CN" dirty="0">
              <a:solidFill>
                <a:schemeClr val="bg1"/>
              </a:solidFill>
            </a:endParaRPr>
          </a:p>
          <a:p>
            <a:pPr marL="1828800" lvl="4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hello_str.isdecimal</a:t>
            </a:r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en-US" altLang="zh-CN" dirty="0" err="1">
                <a:solidFill>
                  <a:schemeClr val="bg1"/>
                </a:solidFill>
              </a:rPr>
              <a:t>hello_str.replace</a:t>
            </a:r>
            <a:r>
              <a:rPr lang="en-US" altLang="zh-CN" dirty="0">
                <a:solidFill>
                  <a:schemeClr val="bg1"/>
                </a:solidFill>
              </a:rPr>
              <a:t>       </a:t>
            </a:r>
            <a:r>
              <a:rPr lang="en-US" altLang="zh-CN" dirty="0" err="1">
                <a:solidFill>
                  <a:schemeClr val="bg1"/>
                </a:solidFill>
              </a:rPr>
              <a:t>hello_str.zfill</a:t>
            </a:r>
            <a:endParaRPr lang="en-US" altLang="zh-CN" dirty="0">
              <a:solidFill>
                <a:schemeClr val="bg1"/>
              </a:solidFill>
            </a:endParaRPr>
          </a:p>
          <a:p>
            <a:pPr marL="1828800" lvl="4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hello_str.isdigit</a:t>
            </a:r>
            <a:r>
              <a:rPr lang="en-US" altLang="zh-CN" dirty="0">
                <a:solidFill>
                  <a:schemeClr val="bg1"/>
                </a:solidFill>
              </a:rPr>
              <a:t>       </a:t>
            </a:r>
            <a:r>
              <a:rPr lang="en-US" altLang="zh-CN" dirty="0" err="1">
                <a:solidFill>
                  <a:schemeClr val="bg1"/>
                </a:solidFill>
              </a:rPr>
              <a:t>hello_str.rfind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提示：正是因为 </a:t>
            </a:r>
            <a:r>
              <a:rPr lang="en-US" altLang="zh-CN" dirty="0">
                <a:solidFill>
                  <a:schemeClr val="bg1"/>
                </a:solidFill>
              </a:rPr>
              <a:t>python </a:t>
            </a:r>
            <a:r>
              <a:rPr lang="zh-CN" altLang="en-US" dirty="0">
                <a:solidFill>
                  <a:schemeClr val="bg1"/>
                </a:solidFill>
              </a:rPr>
              <a:t>内置提供的方法足够多，才使得在开发时，能够针对字符串进行更加灵活的操作！应对更多的开发需求！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99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51B4E-A1A4-43AC-8192-A31C2B8F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859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判断类型 </a:t>
            </a:r>
            <a:r>
              <a:rPr lang="en-US" altLang="zh-CN" b="1" dirty="0">
                <a:solidFill>
                  <a:schemeClr val="bg1"/>
                </a:solidFill>
              </a:rPr>
              <a:t>- 9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C1BFA05-D285-4476-8149-E9B3217CF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621707"/>
              </p:ext>
            </p:extLst>
          </p:nvPr>
        </p:nvGraphicFramePr>
        <p:xfrm>
          <a:off x="1152394" y="1189973"/>
          <a:ext cx="9093896" cy="5573168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2993721">
                  <a:extLst>
                    <a:ext uri="{9D8B030D-6E8A-4147-A177-3AD203B41FA5}">
                      <a16:colId xmlns:a16="http://schemas.microsoft.com/office/drawing/2014/main" val="3068323152"/>
                    </a:ext>
                  </a:extLst>
                </a:gridCol>
                <a:gridCol w="6100175">
                  <a:extLst>
                    <a:ext uri="{9D8B030D-6E8A-4147-A177-3AD203B41FA5}">
                      <a16:colId xmlns:a16="http://schemas.microsoft.com/office/drawing/2014/main" val="1995802097"/>
                    </a:ext>
                  </a:extLst>
                </a:gridCol>
              </a:tblGrid>
              <a:tr h="32401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方法</a:t>
                      </a:r>
                      <a:endParaRPr lang="zh-CN" altLang="en-US" sz="1800" b="1" dirty="0">
                        <a:effectLst/>
                      </a:endParaRPr>
                    </a:p>
                  </a:txBody>
                  <a:tcPr marL="32473" marR="32473" marT="32473" marB="324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说明</a:t>
                      </a:r>
                      <a:endParaRPr lang="zh-CN" altLang="en-US" sz="1800" b="1" dirty="0">
                        <a:effectLst/>
                      </a:endParaRPr>
                    </a:p>
                  </a:txBody>
                  <a:tcPr marL="32473" marR="32473" marT="32473" marB="32473" anchor="ctr"/>
                </a:tc>
                <a:extLst>
                  <a:ext uri="{0D108BD9-81ED-4DB2-BD59-A6C34878D82A}">
                    <a16:rowId xmlns:a16="http://schemas.microsoft.com/office/drawing/2014/main" val="3223329585"/>
                  </a:ext>
                </a:extLst>
              </a:tr>
              <a:tr h="3240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 err="1">
                          <a:effectLst/>
                        </a:rPr>
                        <a:t>string.isspace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</a:p>
                  </a:txBody>
                  <a:tcPr marL="32473" marR="32473" marT="32473" marB="324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如果 </a:t>
                      </a:r>
                      <a:r>
                        <a:rPr lang="en-US" sz="1800" dirty="0">
                          <a:effectLst/>
                        </a:rPr>
                        <a:t>string </a:t>
                      </a:r>
                      <a:r>
                        <a:rPr lang="zh-CN" altLang="en-US" sz="1800" dirty="0">
                          <a:effectLst/>
                        </a:rPr>
                        <a:t>中只包含空格，则返回 </a:t>
                      </a:r>
                      <a:r>
                        <a:rPr lang="en-US" sz="1800" dirty="0">
                          <a:effectLst/>
                        </a:rPr>
                        <a:t>True</a:t>
                      </a:r>
                    </a:p>
                  </a:txBody>
                  <a:tcPr marL="32473" marR="32473" marT="32473" marB="32473" anchor="ctr"/>
                </a:tc>
                <a:extLst>
                  <a:ext uri="{0D108BD9-81ED-4DB2-BD59-A6C34878D82A}">
                    <a16:rowId xmlns:a16="http://schemas.microsoft.com/office/drawing/2014/main" val="907284985"/>
                  </a:ext>
                </a:extLst>
              </a:tr>
              <a:tr h="56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string.isalnum()</a:t>
                      </a:r>
                    </a:p>
                  </a:txBody>
                  <a:tcPr marL="32473" marR="32473" marT="32473" marB="324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如果 </a:t>
                      </a:r>
                      <a:r>
                        <a:rPr lang="en-US" sz="1800" dirty="0">
                          <a:effectLst/>
                        </a:rPr>
                        <a:t>string </a:t>
                      </a:r>
                      <a:r>
                        <a:rPr lang="zh-CN" altLang="en-US" sz="1800" dirty="0">
                          <a:effectLst/>
                        </a:rPr>
                        <a:t>至少有一个字符并且所有字符都是字母或数字则返回 </a:t>
                      </a:r>
                      <a:r>
                        <a:rPr lang="en-US" sz="1800" dirty="0">
                          <a:effectLst/>
                        </a:rPr>
                        <a:t>True</a:t>
                      </a:r>
                    </a:p>
                  </a:txBody>
                  <a:tcPr marL="32473" marR="32473" marT="32473" marB="32473" anchor="ctr"/>
                </a:tc>
                <a:extLst>
                  <a:ext uri="{0D108BD9-81ED-4DB2-BD59-A6C34878D82A}">
                    <a16:rowId xmlns:a16="http://schemas.microsoft.com/office/drawing/2014/main" val="2533688458"/>
                  </a:ext>
                </a:extLst>
              </a:tr>
              <a:tr h="56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string.isalpha()</a:t>
                      </a:r>
                    </a:p>
                  </a:txBody>
                  <a:tcPr marL="32473" marR="32473" marT="32473" marB="324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如果 </a:t>
                      </a:r>
                      <a:r>
                        <a:rPr lang="en-US" sz="1800" dirty="0">
                          <a:effectLst/>
                        </a:rPr>
                        <a:t>string </a:t>
                      </a:r>
                      <a:r>
                        <a:rPr lang="zh-CN" altLang="en-US" sz="1800" dirty="0">
                          <a:effectLst/>
                        </a:rPr>
                        <a:t>至少有一个字符并且所有字符都是字母则返回 </a:t>
                      </a:r>
                      <a:r>
                        <a:rPr lang="en-US" sz="1800" dirty="0">
                          <a:effectLst/>
                        </a:rPr>
                        <a:t>True</a:t>
                      </a:r>
                    </a:p>
                  </a:txBody>
                  <a:tcPr marL="32473" marR="32473" marT="32473" marB="32473" anchor="ctr"/>
                </a:tc>
                <a:extLst>
                  <a:ext uri="{0D108BD9-81ED-4DB2-BD59-A6C34878D82A}">
                    <a16:rowId xmlns:a16="http://schemas.microsoft.com/office/drawing/2014/main" val="1494801507"/>
                  </a:ext>
                </a:extLst>
              </a:tr>
              <a:tr h="3240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string.isdecimal()</a:t>
                      </a:r>
                    </a:p>
                  </a:txBody>
                  <a:tcPr marL="32473" marR="32473" marT="32473" marB="324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如果 </a:t>
                      </a:r>
                      <a:r>
                        <a:rPr lang="en-US" sz="1800" dirty="0">
                          <a:effectLst/>
                        </a:rPr>
                        <a:t>string </a:t>
                      </a:r>
                      <a:r>
                        <a:rPr lang="zh-CN" altLang="en-US" sz="1800" dirty="0">
                          <a:effectLst/>
                        </a:rPr>
                        <a:t>只包含数字则返回 </a:t>
                      </a:r>
                      <a:r>
                        <a:rPr lang="en-US" sz="1800" dirty="0">
                          <a:effectLst/>
                        </a:rPr>
                        <a:t>True，</a:t>
                      </a:r>
                      <a:r>
                        <a:rPr lang="zh-CN" altLang="en-US" sz="1800" dirty="0">
                          <a:effectLst/>
                        </a:rPr>
                        <a:t>全角数字</a:t>
                      </a:r>
                    </a:p>
                  </a:txBody>
                  <a:tcPr marL="32473" marR="32473" marT="32473" marB="32473" anchor="ctr"/>
                </a:tc>
                <a:extLst>
                  <a:ext uri="{0D108BD9-81ED-4DB2-BD59-A6C34878D82A}">
                    <a16:rowId xmlns:a16="http://schemas.microsoft.com/office/drawing/2014/main" val="4162361703"/>
                  </a:ext>
                </a:extLst>
              </a:tr>
              <a:tr h="56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string.isdigit()</a:t>
                      </a:r>
                    </a:p>
                  </a:txBody>
                  <a:tcPr marL="32473" marR="32473" marT="32473" marB="324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如果 </a:t>
                      </a:r>
                      <a:r>
                        <a:rPr lang="en-US" sz="1800" dirty="0">
                          <a:effectLst/>
                        </a:rPr>
                        <a:t>string </a:t>
                      </a:r>
                      <a:r>
                        <a:rPr lang="zh-CN" altLang="en-US" sz="1800" dirty="0">
                          <a:effectLst/>
                        </a:rPr>
                        <a:t>只包含数字则返回 </a:t>
                      </a:r>
                      <a:r>
                        <a:rPr lang="en-US" sz="1800" dirty="0">
                          <a:effectLst/>
                        </a:rPr>
                        <a:t>True，</a:t>
                      </a:r>
                      <a:r>
                        <a:rPr lang="zh-CN" altLang="en-US" sz="1800" dirty="0">
                          <a:effectLst/>
                        </a:rPr>
                        <a:t>全角数字、⑴、</a:t>
                      </a:r>
                      <a:r>
                        <a:rPr lang="en-US" altLang="zh-CN" sz="1800" dirty="0">
                          <a:effectLst/>
                        </a:rPr>
                        <a:t>\</a:t>
                      </a:r>
                      <a:r>
                        <a:rPr lang="en-US" sz="1800" dirty="0">
                          <a:effectLst/>
                        </a:rPr>
                        <a:t>u00b2</a:t>
                      </a:r>
                    </a:p>
                  </a:txBody>
                  <a:tcPr marL="32473" marR="32473" marT="32473" marB="32473" anchor="ctr"/>
                </a:tc>
                <a:extLst>
                  <a:ext uri="{0D108BD9-81ED-4DB2-BD59-A6C34878D82A}">
                    <a16:rowId xmlns:a16="http://schemas.microsoft.com/office/drawing/2014/main" val="3976036509"/>
                  </a:ext>
                </a:extLst>
              </a:tr>
              <a:tr h="56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string.isnumeric()</a:t>
                      </a:r>
                    </a:p>
                  </a:txBody>
                  <a:tcPr marL="32473" marR="32473" marT="32473" marB="324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如果 </a:t>
                      </a:r>
                      <a:r>
                        <a:rPr lang="en-US" sz="1800" dirty="0">
                          <a:effectLst/>
                        </a:rPr>
                        <a:t>string </a:t>
                      </a:r>
                      <a:r>
                        <a:rPr lang="zh-CN" altLang="en-US" sz="1800" dirty="0">
                          <a:effectLst/>
                        </a:rPr>
                        <a:t>只包含数字则返回 </a:t>
                      </a:r>
                      <a:r>
                        <a:rPr lang="en-US" sz="1800" dirty="0">
                          <a:effectLst/>
                        </a:rPr>
                        <a:t>True，</a:t>
                      </a:r>
                      <a:r>
                        <a:rPr lang="zh-CN" altLang="en-US" sz="1800" dirty="0">
                          <a:effectLst/>
                        </a:rPr>
                        <a:t>全角数字，汉字数字</a:t>
                      </a:r>
                    </a:p>
                  </a:txBody>
                  <a:tcPr marL="32473" marR="32473" marT="32473" marB="32473" anchor="ctr"/>
                </a:tc>
                <a:extLst>
                  <a:ext uri="{0D108BD9-81ED-4DB2-BD59-A6C34878D82A}">
                    <a16:rowId xmlns:a16="http://schemas.microsoft.com/office/drawing/2014/main" val="2792797361"/>
                  </a:ext>
                </a:extLst>
              </a:tr>
              <a:tr h="56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string.istitle()</a:t>
                      </a:r>
                    </a:p>
                  </a:txBody>
                  <a:tcPr marL="32473" marR="32473" marT="32473" marB="324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如果 </a:t>
                      </a:r>
                      <a:r>
                        <a:rPr lang="en-US" altLang="zh-CN" sz="1800" dirty="0">
                          <a:effectLst/>
                        </a:rPr>
                        <a:t>string </a:t>
                      </a:r>
                      <a:r>
                        <a:rPr lang="zh-CN" altLang="en-US" sz="1800" dirty="0">
                          <a:effectLst/>
                        </a:rPr>
                        <a:t>是标题化的</a:t>
                      </a:r>
                      <a:r>
                        <a:rPr lang="en-US" altLang="zh-CN" sz="1800" dirty="0">
                          <a:effectLst/>
                        </a:rPr>
                        <a:t>(</a:t>
                      </a:r>
                      <a:r>
                        <a:rPr lang="zh-CN" altLang="en-US" sz="1800" dirty="0">
                          <a:effectLst/>
                        </a:rPr>
                        <a:t>每个单词的首字母大写</a:t>
                      </a:r>
                      <a:r>
                        <a:rPr lang="en-US" altLang="zh-CN" sz="1800" dirty="0">
                          <a:effectLst/>
                        </a:rPr>
                        <a:t>)</a:t>
                      </a:r>
                      <a:r>
                        <a:rPr lang="zh-CN" altLang="en-US" sz="1800" dirty="0">
                          <a:effectLst/>
                        </a:rPr>
                        <a:t>则返回 </a:t>
                      </a:r>
                      <a:r>
                        <a:rPr lang="en-US" altLang="zh-CN" sz="1800" dirty="0">
                          <a:effectLst/>
                        </a:rPr>
                        <a:t>True</a:t>
                      </a:r>
                    </a:p>
                  </a:txBody>
                  <a:tcPr marL="32473" marR="32473" marT="32473" marB="32473" anchor="ctr"/>
                </a:tc>
                <a:extLst>
                  <a:ext uri="{0D108BD9-81ED-4DB2-BD59-A6C34878D82A}">
                    <a16:rowId xmlns:a16="http://schemas.microsoft.com/office/drawing/2014/main" val="2290831771"/>
                  </a:ext>
                </a:extLst>
              </a:tr>
              <a:tr h="8120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string.islower()</a:t>
                      </a:r>
                    </a:p>
                  </a:txBody>
                  <a:tcPr marL="32473" marR="32473" marT="32473" marB="324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如果 </a:t>
                      </a:r>
                      <a:r>
                        <a:rPr lang="en-US" altLang="zh-CN" sz="1800" dirty="0">
                          <a:effectLst/>
                        </a:rPr>
                        <a:t>string </a:t>
                      </a:r>
                      <a:r>
                        <a:rPr lang="zh-CN" altLang="en-US" sz="1800" dirty="0">
                          <a:effectLst/>
                        </a:rPr>
                        <a:t>中包含至少一个区分大小写的字符，并且所有这些</a:t>
                      </a:r>
                      <a:r>
                        <a:rPr lang="en-US" altLang="zh-CN" sz="1800" dirty="0">
                          <a:effectLst/>
                        </a:rPr>
                        <a:t>(</a:t>
                      </a:r>
                      <a:r>
                        <a:rPr lang="zh-CN" altLang="en-US" sz="1800" dirty="0">
                          <a:effectLst/>
                        </a:rPr>
                        <a:t>区分大小写的</a:t>
                      </a:r>
                      <a:r>
                        <a:rPr lang="en-US" altLang="zh-CN" sz="1800" dirty="0">
                          <a:effectLst/>
                        </a:rPr>
                        <a:t>)</a:t>
                      </a:r>
                      <a:r>
                        <a:rPr lang="zh-CN" altLang="en-US" sz="1800" dirty="0">
                          <a:effectLst/>
                        </a:rPr>
                        <a:t>字符都是小写，则返回 </a:t>
                      </a:r>
                      <a:r>
                        <a:rPr lang="en-US" altLang="zh-CN" sz="1800" dirty="0">
                          <a:effectLst/>
                        </a:rPr>
                        <a:t>True</a:t>
                      </a:r>
                    </a:p>
                  </a:txBody>
                  <a:tcPr marL="32473" marR="32473" marT="32473" marB="32473" anchor="ctr"/>
                </a:tc>
                <a:extLst>
                  <a:ext uri="{0D108BD9-81ED-4DB2-BD59-A6C34878D82A}">
                    <a16:rowId xmlns:a16="http://schemas.microsoft.com/office/drawing/2014/main" val="1902809901"/>
                  </a:ext>
                </a:extLst>
              </a:tr>
              <a:tr h="8120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string.isupper()</a:t>
                      </a:r>
                    </a:p>
                  </a:txBody>
                  <a:tcPr marL="32473" marR="32473" marT="32473" marB="324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如果 </a:t>
                      </a:r>
                      <a:r>
                        <a:rPr lang="en-US" altLang="zh-CN" sz="1800" dirty="0">
                          <a:effectLst/>
                        </a:rPr>
                        <a:t>string </a:t>
                      </a:r>
                      <a:r>
                        <a:rPr lang="zh-CN" altLang="en-US" sz="1800" dirty="0">
                          <a:effectLst/>
                        </a:rPr>
                        <a:t>中包含至少一个区分大小写的字符，并且所有这些</a:t>
                      </a:r>
                      <a:r>
                        <a:rPr lang="en-US" altLang="zh-CN" sz="1800" dirty="0">
                          <a:effectLst/>
                        </a:rPr>
                        <a:t>(</a:t>
                      </a:r>
                      <a:r>
                        <a:rPr lang="zh-CN" altLang="en-US" sz="1800" dirty="0">
                          <a:effectLst/>
                        </a:rPr>
                        <a:t>区分大小写的</a:t>
                      </a:r>
                      <a:r>
                        <a:rPr lang="en-US" altLang="zh-CN" sz="1800" dirty="0">
                          <a:effectLst/>
                        </a:rPr>
                        <a:t>)</a:t>
                      </a:r>
                      <a:r>
                        <a:rPr lang="zh-CN" altLang="en-US" sz="1800" dirty="0">
                          <a:effectLst/>
                        </a:rPr>
                        <a:t>字符都是大写，则返回 </a:t>
                      </a:r>
                      <a:r>
                        <a:rPr lang="en-US" altLang="zh-CN" sz="1800" dirty="0">
                          <a:effectLst/>
                        </a:rPr>
                        <a:t>True</a:t>
                      </a:r>
                    </a:p>
                  </a:txBody>
                  <a:tcPr marL="32473" marR="32473" marT="32473" marB="32473" anchor="ctr"/>
                </a:tc>
                <a:extLst>
                  <a:ext uri="{0D108BD9-81ED-4DB2-BD59-A6C34878D82A}">
                    <a16:rowId xmlns:a16="http://schemas.microsoft.com/office/drawing/2014/main" val="3476610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77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3545</Words>
  <Application>Microsoft Office PowerPoint</Application>
  <PresentationFormat>宽屏</PresentationFormat>
  <Paragraphs>420</Paragraphs>
  <Slides>27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Arial</vt:lpstr>
      <vt:lpstr>Wingdings</vt:lpstr>
      <vt:lpstr>Office 主题​​</vt:lpstr>
      <vt:lpstr>Python程序设计基础</vt:lpstr>
      <vt:lpstr>Python程序设计基础</vt:lpstr>
      <vt:lpstr>Python程序设计基础</vt:lpstr>
      <vt:lpstr>字符串</vt:lpstr>
      <vt:lpstr>8 字符串</vt:lpstr>
      <vt:lpstr>字符串</vt:lpstr>
      <vt:lpstr>PowerPoint 演示文稿</vt:lpstr>
      <vt:lpstr>字符串的常用操作</vt:lpstr>
      <vt:lpstr>判断类型 - 9</vt:lpstr>
      <vt:lpstr>查找和替换 - 7</vt:lpstr>
      <vt:lpstr>大小写转换 - 5</vt:lpstr>
      <vt:lpstr>文本对齐 - 3</vt:lpstr>
      <vt:lpstr>去除空白字符 - 3</vt:lpstr>
      <vt:lpstr>拆分和连接 - 5</vt:lpstr>
      <vt:lpstr>字符串的切片</vt:lpstr>
      <vt:lpstr>索引的一些要点</vt:lpstr>
      <vt:lpstr>演练需求</vt:lpstr>
      <vt:lpstr>字符串的其他用法</vt:lpstr>
      <vt:lpstr>字符串拼接和重复拼接</vt:lpstr>
      <vt:lpstr>字型变量和 字符串之间 不能进行其他计算</vt:lpstr>
      <vt:lpstr>字符串内置函数</vt:lpstr>
      <vt:lpstr>字符串成员运算符</vt:lpstr>
      <vt:lpstr>字符串中的转义字符</vt:lpstr>
      <vt:lpstr>原始字符串</vt:lpstr>
      <vt:lpstr>Python3字符编码</vt:lpstr>
      <vt:lpstr>PowerPoint 演示文稿</vt:lpstr>
      <vt:lpstr>上机实验和编程题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字符串</dc:title>
  <dc:creator> </dc:creator>
  <cp:lastModifiedBy> </cp:lastModifiedBy>
  <cp:revision>16</cp:revision>
  <dcterms:created xsi:type="dcterms:W3CDTF">2019-10-17T12:06:50Z</dcterms:created>
  <dcterms:modified xsi:type="dcterms:W3CDTF">2020-10-26T08:33:40Z</dcterms:modified>
</cp:coreProperties>
</file>