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578" r:id="rId3"/>
    <p:sldId id="808" r:id="rId4"/>
    <p:sldId id="413" r:id="rId5"/>
    <p:sldId id="786" r:id="rId6"/>
    <p:sldId id="414" r:id="rId7"/>
    <p:sldId id="453" r:id="rId8"/>
    <p:sldId id="804" r:id="rId9"/>
    <p:sldId id="809" r:id="rId10"/>
    <p:sldId id="528" r:id="rId11"/>
    <p:sldId id="454" r:id="rId12"/>
    <p:sldId id="415" r:id="rId13"/>
    <p:sldId id="417" r:id="rId14"/>
    <p:sldId id="418" r:id="rId15"/>
    <p:sldId id="416" r:id="rId16"/>
    <p:sldId id="419" r:id="rId17"/>
    <p:sldId id="420" r:id="rId18"/>
    <p:sldId id="455" r:id="rId19"/>
    <p:sldId id="421" r:id="rId20"/>
    <p:sldId id="422" r:id="rId21"/>
    <p:sldId id="552" r:id="rId22"/>
    <p:sldId id="423" r:id="rId23"/>
    <p:sldId id="456" r:id="rId24"/>
    <p:sldId id="426" r:id="rId25"/>
    <p:sldId id="427" r:id="rId26"/>
    <p:sldId id="429" r:id="rId27"/>
    <p:sldId id="428" r:id="rId28"/>
    <p:sldId id="457" r:id="rId29"/>
    <p:sldId id="810" r:id="rId30"/>
    <p:sldId id="811" r:id="rId31"/>
    <p:sldId id="813" r:id="rId32"/>
    <p:sldId id="812" r:id="rId33"/>
    <p:sldId id="553" r:id="rId34"/>
    <p:sldId id="458" r:id="rId35"/>
    <p:sldId id="459" r:id="rId36"/>
    <p:sldId id="430" r:id="rId37"/>
    <p:sldId id="431" r:id="rId38"/>
    <p:sldId id="816" r:id="rId39"/>
    <p:sldId id="432" r:id="rId40"/>
    <p:sldId id="433" r:id="rId41"/>
    <p:sldId id="555" r:id="rId42"/>
    <p:sldId id="446" r:id="rId43"/>
    <p:sldId id="445" r:id="rId44"/>
    <p:sldId id="814" r:id="rId45"/>
    <p:sldId id="449" r:id="rId46"/>
    <p:sldId id="448" r:id="rId47"/>
    <p:sldId id="806" r:id="rId48"/>
    <p:sldId id="805" r:id="rId49"/>
    <p:sldId id="807" r:id="rId50"/>
    <p:sldId id="815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23CFA-B893-455A-A121-3A5A95B3301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8FC62-B53A-4B9D-93C5-19892AB36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&#25104;&#21592;&#36816;&#31639;&#31526;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高级数据类型</a:t>
            </a:r>
          </a:p>
          <a:p>
            <a:r>
              <a:rPr lang="zh-CN" altLang="en-US" dirty="0"/>
              <a:t>目标</a:t>
            </a:r>
          </a:p>
          <a:p>
            <a:r>
              <a:rPr lang="zh-CN" altLang="en-US" dirty="0"/>
              <a:t>列表</a:t>
            </a:r>
          </a:p>
          <a:p>
            <a:r>
              <a:rPr lang="zh-CN" altLang="en-US" dirty="0"/>
              <a:t>元组</a:t>
            </a:r>
          </a:p>
          <a:p>
            <a:r>
              <a:rPr lang="zh-CN" altLang="en-US" dirty="0"/>
              <a:t>字典</a:t>
            </a:r>
          </a:p>
          <a:p>
            <a:r>
              <a:rPr lang="zh-CN" altLang="en-US" dirty="0"/>
              <a:t>字符串</a:t>
            </a:r>
          </a:p>
          <a:p>
            <a:r>
              <a:rPr lang="zh-CN" altLang="en-US" dirty="0"/>
              <a:t>公共方法</a:t>
            </a:r>
          </a:p>
          <a:p>
            <a:r>
              <a:rPr lang="zh-CN" altLang="en-US" dirty="0"/>
              <a:t>变量高级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6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循环遍历</a:t>
            </a:r>
          </a:p>
          <a:p>
            <a:r>
              <a:rPr lang="zh-CN" altLang="en-US" dirty="0"/>
              <a:t>遍历 就是 从头到尾 依次 从 列表 中获取数据</a:t>
            </a:r>
          </a:p>
          <a:p>
            <a:r>
              <a:rPr lang="zh-CN" altLang="en-US" dirty="0"/>
              <a:t>在 循环体内部 针对 每一个元素，执行相同的操作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中为了提高列表的遍历效率，专门提供的 迭代 </a:t>
            </a:r>
            <a:r>
              <a:rPr lang="en-US" altLang="zh-CN" dirty="0"/>
              <a:t>iteration </a:t>
            </a:r>
            <a:r>
              <a:rPr lang="zh-CN" altLang="en-US" dirty="0"/>
              <a:t>遍历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for </a:t>
            </a:r>
            <a:r>
              <a:rPr lang="zh-CN" altLang="en-US" dirty="0"/>
              <a:t>就能够实现迭代遍历</a:t>
            </a:r>
          </a:p>
          <a:p>
            <a:r>
              <a:rPr lang="en-US" altLang="zh-CN" dirty="0"/>
              <a:t># for </a:t>
            </a:r>
            <a:r>
              <a:rPr lang="zh-CN" altLang="en-US" dirty="0"/>
              <a:t>循环内部使用的变量 </a:t>
            </a:r>
            <a:r>
              <a:rPr lang="en-US" altLang="zh-CN" dirty="0"/>
              <a:t>in </a:t>
            </a:r>
            <a:r>
              <a:rPr lang="zh-CN" altLang="en-US" dirty="0"/>
              <a:t>列表</a:t>
            </a:r>
          </a:p>
          <a:p>
            <a:r>
              <a:rPr lang="en-US" altLang="zh-CN" dirty="0"/>
              <a:t>for name in </a:t>
            </a:r>
            <a:r>
              <a:rPr lang="en-US" altLang="zh-CN" dirty="0" err="1"/>
              <a:t>name_list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循环内部针对列表元素进行操作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print(name)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0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  <a:p>
            <a:r>
              <a:rPr lang="zh-CN" altLang="en-US" dirty="0"/>
              <a:t>尽管 </a:t>
            </a:r>
            <a:r>
              <a:rPr lang="en-US" altLang="zh-CN" dirty="0"/>
              <a:t>Python </a:t>
            </a:r>
            <a:r>
              <a:rPr lang="zh-CN" altLang="en-US" dirty="0"/>
              <a:t>的 列表 中可以 存储不同类型的数据</a:t>
            </a:r>
          </a:p>
          <a:p>
            <a:r>
              <a:rPr lang="zh-CN" altLang="en-US" dirty="0"/>
              <a:t>但是在开发中，更多的应用场景是</a:t>
            </a:r>
          </a:p>
          <a:p>
            <a:r>
              <a:rPr lang="zh-CN" altLang="en-US" dirty="0"/>
              <a:t>列表 存储相同类型的数据</a:t>
            </a:r>
          </a:p>
          <a:p>
            <a:r>
              <a:rPr lang="zh-CN" altLang="en-US" dirty="0"/>
              <a:t>通过 迭代遍历，在循环体内部，针对列表中的每一项元素，执行相同的操作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6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  <a:p>
            <a:r>
              <a:rPr lang="en-US" altLang="zh-CN" dirty="0"/>
              <a:t>2.1 </a:t>
            </a:r>
            <a:r>
              <a:rPr lang="zh-CN" altLang="en-US" dirty="0"/>
              <a:t>元组的定义</a:t>
            </a:r>
          </a:p>
          <a:p>
            <a:r>
              <a:rPr lang="en-US" altLang="zh-CN" dirty="0"/>
              <a:t>Tuple</a:t>
            </a:r>
            <a:r>
              <a:rPr lang="zh-CN" altLang="en-US" dirty="0"/>
              <a:t>（元组）与列表类似，不同之处在于元组的 元素不能修改</a:t>
            </a:r>
          </a:p>
          <a:p>
            <a:r>
              <a:rPr lang="zh-CN" altLang="en-US" dirty="0"/>
              <a:t>元组 表示多个元素组成的序列</a:t>
            </a:r>
          </a:p>
          <a:p>
            <a:r>
              <a:rPr lang="zh-CN" altLang="en-US" dirty="0"/>
              <a:t>元组 在 </a:t>
            </a:r>
            <a:r>
              <a:rPr lang="en-US" altLang="zh-CN" dirty="0"/>
              <a:t>Python </a:t>
            </a:r>
            <a:r>
              <a:rPr lang="zh-CN" altLang="en-US" dirty="0"/>
              <a:t>开发中，有特定的应用场景</a:t>
            </a:r>
          </a:p>
          <a:p>
            <a:r>
              <a:rPr lang="zh-CN" altLang="en-US" dirty="0"/>
              <a:t>用于存储 一串 信息，数据 之间使用 </a:t>
            </a:r>
            <a:r>
              <a:rPr lang="en-US" altLang="zh-CN" dirty="0"/>
              <a:t>, </a:t>
            </a:r>
            <a:r>
              <a:rPr lang="zh-CN" altLang="en-US" dirty="0"/>
              <a:t>分隔</a:t>
            </a:r>
          </a:p>
          <a:p>
            <a:r>
              <a:rPr lang="zh-CN" altLang="en-US" dirty="0"/>
              <a:t>元组用 </a:t>
            </a:r>
            <a:r>
              <a:rPr lang="en-US" altLang="zh-CN" dirty="0"/>
              <a:t>() </a:t>
            </a:r>
            <a:r>
              <a:rPr lang="zh-CN" altLang="en-US" dirty="0"/>
              <a:t>定义</a:t>
            </a:r>
          </a:p>
          <a:p>
            <a:r>
              <a:rPr lang="zh-CN" altLang="en-US" dirty="0"/>
              <a:t>元组的 索引 从 </a:t>
            </a:r>
            <a:r>
              <a:rPr lang="en-US" altLang="zh-CN" dirty="0"/>
              <a:t>0 </a:t>
            </a:r>
            <a:r>
              <a:rPr lang="zh-CN" altLang="en-US" dirty="0"/>
              <a:t>开始</a:t>
            </a:r>
          </a:p>
          <a:p>
            <a:r>
              <a:rPr lang="zh-CN" altLang="en-US" dirty="0"/>
              <a:t>索引 就是数据在 元组 中的位置编号</a:t>
            </a:r>
          </a:p>
          <a:p>
            <a:r>
              <a:rPr lang="en-US" altLang="zh-CN" dirty="0" err="1"/>
              <a:t>info_tuple</a:t>
            </a:r>
            <a:r>
              <a:rPr lang="en-US" altLang="zh-CN" dirty="0"/>
              <a:t> = ("</a:t>
            </a:r>
            <a:r>
              <a:rPr lang="en-US" altLang="zh-CN" dirty="0" err="1"/>
              <a:t>zhangsan</a:t>
            </a:r>
            <a:r>
              <a:rPr lang="en-US" altLang="zh-CN" dirty="0"/>
              <a:t>", 18, 1.75)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02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05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元组常用操作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ipython3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中定义一个 元组，例如：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 = ()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info.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按下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键，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会提示 元组 能够使用的函数如下：</a:t>
            </a:r>
          </a:p>
          <a:p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info.count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info.index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 元组 的 常用操作 可以参照上图练习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6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循环遍历</a:t>
            </a:r>
          </a:p>
          <a:p>
            <a:r>
              <a:rPr lang="zh-CN" altLang="en-US" dirty="0"/>
              <a:t>取值 就是从 元组 中获取存储在指定位置的数据</a:t>
            </a:r>
          </a:p>
          <a:p>
            <a:r>
              <a:rPr lang="zh-CN" altLang="en-US" dirty="0"/>
              <a:t>遍历 就是 从头到尾 依次 从 元组 中获取数据</a:t>
            </a:r>
          </a:p>
          <a:p>
            <a:r>
              <a:rPr lang="en-US" altLang="zh-CN" dirty="0"/>
              <a:t># for </a:t>
            </a:r>
            <a:r>
              <a:rPr lang="zh-CN" altLang="en-US" dirty="0"/>
              <a:t>循环内部使用的变量 </a:t>
            </a:r>
            <a:r>
              <a:rPr lang="en-US" altLang="zh-CN" dirty="0"/>
              <a:t>in </a:t>
            </a:r>
            <a:r>
              <a:rPr lang="zh-CN" altLang="en-US" dirty="0"/>
              <a:t>元组</a:t>
            </a:r>
          </a:p>
          <a:p>
            <a:r>
              <a:rPr lang="en-US" altLang="zh-CN" dirty="0"/>
              <a:t>for item in info: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循环内部针对元组元素进行操作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print(item)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中，可以使用 </a:t>
            </a:r>
            <a:r>
              <a:rPr lang="en-US" altLang="zh-CN" dirty="0"/>
              <a:t>for </a:t>
            </a:r>
            <a:r>
              <a:rPr lang="zh-CN" altLang="en-US" dirty="0"/>
              <a:t>循环遍历所有非数字型类型的变量：列表、元组、字典 以及 字符串</a:t>
            </a:r>
          </a:p>
          <a:p>
            <a:r>
              <a:rPr lang="zh-CN" altLang="en-US" dirty="0"/>
              <a:t>提示：在实际开发中，除非 能够确认元组中的数据类型，否则针对元组的循环遍历需求并不是很多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64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  <a:p>
            <a:r>
              <a:rPr lang="zh-CN" altLang="en-US" dirty="0"/>
              <a:t>尽管可以使用 </a:t>
            </a:r>
            <a:r>
              <a:rPr lang="en-US" altLang="zh-CN" dirty="0"/>
              <a:t>for in </a:t>
            </a:r>
            <a:r>
              <a:rPr lang="zh-CN" altLang="en-US" dirty="0"/>
              <a:t>遍历 元组</a:t>
            </a:r>
          </a:p>
          <a:p>
            <a:r>
              <a:rPr lang="zh-CN" altLang="en-US" dirty="0"/>
              <a:t>但是在开发中，更多的应用场景是：</a:t>
            </a:r>
          </a:p>
          <a:p>
            <a:r>
              <a:rPr lang="zh-CN" altLang="en-US" dirty="0"/>
              <a:t>函数的 参数 和 返回值，一个函数可以接收 任意多个参数，或者 一次返回多个数据</a:t>
            </a:r>
          </a:p>
          <a:p>
            <a:r>
              <a:rPr lang="zh-CN" altLang="en-US" dirty="0"/>
              <a:t>有关 函数的参数 和 返回值，在后续 函数高级 给大家介绍</a:t>
            </a:r>
          </a:p>
          <a:p>
            <a:r>
              <a:rPr lang="zh-CN" altLang="en-US" dirty="0"/>
              <a:t>格式字符串，格式化字符串后面的 </a:t>
            </a:r>
            <a:r>
              <a:rPr lang="en-US" altLang="zh-CN" dirty="0"/>
              <a:t>() </a:t>
            </a:r>
            <a:r>
              <a:rPr lang="zh-CN" altLang="en-US" dirty="0"/>
              <a:t>本质上就是一个元组</a:t>
            </a:r>
          </a:p>
          <a:p>
            <a:r>
              <a:rPr lang="zh-CN" altLang="en-US" dirty="0"/>
              <a:t>让列表不可以被修改，以保护数据安全</a:t>
            </a:r>
          </a:p>
          <a:p>
            <a:r>
              <a:rPr lang="en-US" altLang="zh-CN" dirty="0"/>
              <a:t>info = ("</a:t>
            </a:r>
            <a:r>
              <a:rPr lang="en-US" altLang="zh-CN" dirty="0" err="1"/>
              <a:t>zhangsan</a:t>
            </a:r>
            <a:r>
              <a:rPr lang="en-US" altLang="zh-CN" dirty="0"/>
              <a:t>", 18)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print("%s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的年龄是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%d"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02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元组和列表之间的转换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list </a:t>
            </a:r>
            <a:r>
              <a:rPr lang="zh-CN" altLang="en-US" dirty="0"/>
              <a:t>函数可以把元组转换成列表</a:t>
            </a:r>
          </a:p>
          <a:p>
            <a:r>
              <a:rPr lang="en-US" altLang="zh-CN" dirty="0"/>
              <a:t>list(</a:t>
            </a:r>
            <a:r>
              <a:rPr lang="zh-CN" altLang="en-US" dirty="0"/>
              <a:t>元组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tuple </a:t>
            </a:r>
            <a:r>
              <a:rPr lang="zh-CN" altLang="en-US" dirty="0"/>
              <a:t>函数可以把列表转换成元组</a:t>
            </a:r>
          </a:p>
          <a:p>
            <a:r>
              <a:rPr lang="en-US" altLang="zh-CN" dirty="0"/>
              <a:t>tuple(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1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  <a:p>
            <a:r>
              <a:rPr lang="en-US" altLang="zh-CN" dirty="0"/>
              <a:t>3.1 </a:t>
            </a:r>
            <a:r>
              <a:rPr lang="zh-CN" altLang="en-US" dirty="0"/>
              <a:t>字典的定义</a:t>
            </a:r>
          </a:p>
          <a:p>
            <a:r>
              <a:rPr lang="en-US" altLang="zh-CN" dirty="0"/>
              <a:t>dictionary</a:t>
            </a:r>
            <a:r>
              <a:rPr lang="zh-CN" altLang="en-US" dirty="0"/>
              <a:t>（字典） 是 除列表以外 </a:t>
            </a:r>
            <a:r>
              <a:rPr lang="en-US" altLang="zh-CN" dirty="0"/>
              <a:t>Python </a:t>
            </a:r>
            <a:r>
              <a:rPr lang="zh-CN" altLang="en-US" dirty="0"/>
              <a:t>之中 最灵活 的数据类型</a:t>
            </a:r>
          </a:p>
          <a:p>
            <a:r>
              <a:rPr lang="zh-CN" altLang="en-US" dirty="0"/>
              <a:t>字典同样可以用来 存储多个数据</a:t>
            </a:r>
          </a:p>
          <a:p>
            <a:r>
              <a:rPr lang="zh-CN" altLang="en-US" dirty="0"/>
              <a:t>通常用于存储 描述一个 物体 的相关信息 </a:t>
            </a:r>
          </a:p>
          <a:p>
            <a:r>
              <a:rPr lang="zh-CN" altLang="en-US" dirty="0"/>
              <a:t>和列表的区别</a:t>
            </a:r>
          </a:p>
          <a:p>
            <a:r>
              <a:rPr lang="zh-CN" altLang="en-US" dirty="0"/>
              <a:t>列表 是 有序 的对象集合</a:t>
            </a:r>
          </a:p>
          <a:p>
            <a:r>
              <a:rPr lang="zh-CN" altLang="en-US" dirty="0"/>
              <a:t>字典 是 无序 的对象集合</a:t>
            </a:r>
          </a:p>
          <a:p>
            <a:r>
              <a:rPr lang="zh-CN" altLang="en-US" dirty="0"/>
              <a:t>字典用 </a:t>
            </a:r>
            <a:r>
              <a:rPr lang="en-US" altLang="zh-CN" dirty="0"/>
              <a:t>{} </a:t>
            </a:r>
            <a:r>
              <a:rPr lang="zh-CN" altLang="en-US" dirty="0"/>
              <a:t>定义</a:t>
            </a:r>
          </a:p>
          <a:p>
            <a:r>
              <a:rPr lang="zh-CN" altLang="en-US" dirty="0"/>
              <a:t>字典使用 键值对 存储数据，键值对之间使用 </a:t>
            </a:r>
            <a:r>
              <a:rPr lang="en-US" altLang="zh-CN" dirty="0"/>
              <a:t>, </a:t>
            </a:r>
            <a:r>
              <a:rPr lang="zh-CN" altLang="en-US" dirty="0"/>
              <a:t>分隔</a:t>
            </a:r>
          </a:p>
          <a:p>
            <a:r>
              <a:rPr lang="zh-CN" altLang="en-US" dirty="0"/>
              <a:t>键 </a:t>
            </a:r>
            <a:r>
              <a:rPr lang="en-US" altLang="zh-CN" dirty="0"/>
              <a:t>key </a:t>
            </a:r>
            <a:r>
              <a:rPr lang="zh-CN" altLang="en-US" dirty="0"/>
              <a:t>是索引</a:t>
            </a:r>
          </a:p>
          <a:p>
            <a:r>
              <a:rPr lang="zh-CN" altLang="en-US" dirty="0"/>
              <a:t>值 </a:t>
            </a:r>
            <a:r>
              <a:rPr lang="en-US" altLang="zh-CN" dirty="0"/>
              <a:t>value </a:t>
            </a:r>
            <a:r>
              <a:rPr lang="zh-CN" altLang="en-US" dirty="0"/>
              <a:t>是数据</a:t>
            </a:r>
          </a:p>
          <a:p>
            <a:r>
              <a:rPr lang="zh-CN" altLang="en-US" dirty="0"/>
              <a:t>键** 和 **值 之间使用 </a:t>
            </a:r>
            <a:r>
              <a:rPr lang="en-US" altLang="zh-CN" dirty="0"/>
              <a:t>: </a:t>
            </a:r>
            <a:r>
              <a:rPr lang="zh-CN" altLang="en-US" dirty="0"/>
              <a:t>分隔</a:t>
            </a:r>
          </a:p>
          <a:p>
            <a:r>
              <a:rPr lang="zh-CN" altLang="en-US" dirty="0"/>
              <a:t>键必须是唯一的</a:t>
            </a:r>
          </a:p>
          <a:p>
            <a:r>
              <a:rPr lang="zh-CN" altLang="en-US" dirty="0"/>
              <a:t>值** 可以取任何数据类型，但 **键 只能使用 字符串、数字或 元组</a:t>
            </a:r>
          </a:p>
          <a:p>
            <a:r>
              <a:rPr lang="en-US" altLang="zh-CN" dirty="0" err="1"/>
              <a:t>xiaoming</a:t>
            </a:r>
            <a:r>
              <a:rPr lang="en-US" altLang="zh-CN" dirty="0"/>
              <a:t> = {"name": "</a:t>
            </a:r>
            <a:r>
              <a:rPr lang="zh-CN" altLang="en-US" dirty="0"/>
              <a:t>小明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"age": 18,</a:t>
            </a:r>
          </a:p>
          <a:p>
            <a:r>
              <a:rPr lang="en-US" altLang="zh-CN" dirty="0"/>
              <a:t>            "gender": True,</a:t>
            </a:r>
          </a:p>
          <a:p>
            <a:r>
              <a:rPr lang="en-US" altLang="zh-CN" dirty="0"/>
              <a:t>            "height": 1.75}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33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字典的定义</a:t>
            </a:r>
          </a:p>
          <a:p>
            <a:r>
              <a:rPr lang="en-US" altLang="zh-CN" dirty="0"/>
              <a:t>dictionary</a:t>
            </a:r>
            <a:r>
              <a:rPr lang="zh-CN" altLang="en-US" dirty="0"/>
              <a:t>（字典） 是 除列表以外 </a:t>
            </a:r>
            <a:r>
              <a:rPr lang="en-US" altLang="zh-CN" dirty="0"/>
              <a:t>Python </a:t>
            </a:r>
            <a:r>
              <a:rPr lang="zh-CN" altLang="en-US" dirty="0"/>
              <a:t>之中 最灵活 的数据类型</a:t>
            </a:r>
          </a:p>
          <a:p>
            <a:r>
              <a:rPr lang="zh-CN" altLang="en-US" dirty="0"/>
              <a:t>字典同样可以用来 存储多个数据</a:t>
            </a:r>
          </a:p>
          <a:p>
            <a:r>
              <a:rPr lang="zh-CN" altLang="en-US" dirty="0"/>
              <a:t>通常用于存储 描述一个 物体 的相关信息 </a:t>
            </a:r>
          </a:p>
          <a:p>
            <a:r>
              <a:rPr lang="zh-CN" altLang="en-US" dirty="0"/>
              <a:t>和列表的区别</a:t>
            </a:r>
          </a:p>
          <a:p>
            <a:r>
              <a:rPr lang="zh-CN" altLang="en-US" dirty="0"/>
              <a:t>列表 是 有序 的对象集合</a:t>
            </a:r>
          </a:p>
          <a:p>
            <a:r>
              <a:rPr lang="zh-CN" altLang="en-US" dirty="0"/>
              <a:t>字典 是 无序 的对象集合</a:t>
            </a:r>
          </a:p>
          <a:p>
            <a:r>
              <a:rPr lang="zh-CN" altLang="en-US" dirty="0"/>
              <a:t>字典用 </a:t>
            </a:r>
            <a:r>
              <a:rPr lang="en-US" altLang="zh-CN" dirty="0"/>
              <a:t>{} </a:t>
            </a:r>
            <a:r>
              <a:rPr lang="zh-CN" altLang="en-US" dirty="0"/>
              <a:t>定义</a:t>
            </a:r>
          </a:p>
          <a:p>
            <a:r>
              <a:rPr lang="zh-CN" altLang="en-US" dirty="0"/>
              <a:t>字典使用 键值对 存储数据，键值对之间使用 </a:t>
            </a:r>
            <a:r>
              <a:rPr lang="en-US" altLang="zh-CN" dirty="0"/>
              <a:t>, </a:t>
            </a:r>
            <a:r>
              <a:rPr lang="zh-CN" altLang="en-US" dirty="0"/>
              <a:t>分隔</a:t>
            </a:r>
          </a:p>
          <a:p>
            <a:r>
              <a:rPr lang="zh-CN" altLang="en-US" dirty="0"/>
              <a:t>键 </a:t>
            </a:r>
            <a:r>
              <a:rPr lang="en-US" altLang="zh-CN" dirty="0"/>
              <a:t>key </a:t>
            </a:r>
            <a:r>
              <a:rPr lang="zh-CN" altLang="en-US" dirty="0"/>
              <a:t>是索引</a:t>
            </a:r>
          </a:p>
          <a:p>
            <a:r>
              <a:rPr lang="zh-CN" altLang="en-US" dirty="0"/>
              <a:t>值 </a:t>
            </a:r>
            <a:r>
              <a:rPr lang="en-US" altLang="zh-CN" dirty="0"/>
              <a:t>value </a:t>
            </a:r>
            <a:r>
              <a:rPr lang="zh-CN" altLang="en-US" dirty="0"/>
              <a:t>是数据</a:t>
            </a:r>
          </a:p>
          <a:p>
            <a:r>
              <a:rPr lang="zh-CN" altLang="en-US" dirty="0"/>
              <a:t>键** 和 **值 之间使用 </a:t>
            </a:r>
            <a:r>
              <a:rPr lang="en-US" altLang="zh-CN" dirty="0"/>
              <a:t>: </a:t>
            </a:r>
            <a:r>
              <a:rPr lang="zh-CN" altLang="en-US" dirty="0"/>
              <a:t>分隔</a:t>
            </a:r>
          </a:p>
          <a:p>
            <a:r>
              <a:rPr lang="zh-CN" altLang="en-US" dirty="0"/>
              <a:t>键必须是唯一的</a:t>
            </a:r>
          </a:p>
          <a:p>
            <a:r>
              <a:rPr lang="zh-CN" altLang="en-US" dirty="0"/>
              <a:t>值** 可以取任何数据类型，但 **键 只能使用 字符串、数字或 元组</a:t>
            </a:r>
          </a:p>
          <a:p>
            <a:r>
              <a:rPr lang="en-US" altLang="zh-CN" dirty="0" err="1"/>
              <a:t>xiaoming</a:t>
            </a:r>
            <a:r>
              <a:rPr lang="en-US" altLang="zh-CN" dirty="0"/>
              <a:t> = {"name": "</a:t>
            </a:r>
            <a:r>
              <a:rPr lang="zh-CN" altLang="en-US" dirty="0"/>
              <a:t>小明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"age": 18,</a:t>
            </a:r>
          </a:p>
          <a:p>
            <a:r>
              <a:rPr lang="en-US" altLang="zh-CN" dirty="0"/>
              <a:t>            "gender": True,</a:t>
            </a:r>
          </a:p>
          <a:p>
            <a:r>
              <a:rPr lang="en-US" altLang="zh-CN" dirty="0"/>
              <a:t>            "height": 1.75}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0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知识点回顾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中数据类型可以分为 数字型 和 非数字型</a:t>
            </a:r>
          </a:p>
          <a:p>
            <a:r>
              <a:rPr lang="zh-CN" altLang="en-US" dirty="0"/>
              <a:t>数字型</a:t>
            </a:r>
          </a:p>
          <a:p>
            <a:r>
              <a:rPr lang="zh-CN" altLang="en-US" dirty="0"/>
              <a:t>整型 </a:t>
            </a:r>
            <a:r>
              <a:rPr lang="en-US" altLang="zh-CN" dirty="0"/>
              <a:t>(int)</a:t>
            </a:r>
          </a:p>
          <a:p>
            <a:r>
              <a:rPr lang="zh-CN" altLang="en-US" dirty="0"/>
              <a:t>浮点型（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布尔型（</a:t>
            </a:r>
            <a:r>
              <a:rPr lang="en-US" altLang="zh-CN" dirty="0"/>
              <a:t>bool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真 </a:t>
            </a:r>
            <a:r>
              <a:rPr lang="en-US" altLang="zh-CN" dirty="0"/>
              <a:t>True 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数 </a:t>
            </a:r>
            <a:r>
              <a:rPr lang="en-US" altLang="zh-CN" dirty="0"/>
              <a:t>—— </a:t>
            </a:r>
            <a:r>
              <a:rPr lang="zh-CN" altLang="en-US" dirty="0"/>
              <a:t>非零即真</a:t>
            </a:r>
          </a:p>
          <a:p>
            <a:r>
              <a:rPr lang="zh-CN" altLang="en-US" dirty="0"/>
              <a:t>假 </a:t>
            </a:r>
            <a:r>
              <a:rPr lang="en-US" altLang="zh-CN" dirty="0"/>
              <a:t>False 0</a:t>
            </a:r>
          </a:p>
          <a:p>
            <a:r>
              <a:rPr lang="zh-CN" altLang="en-US" dirty="0"/>
              <a:t>复数型 </a:t>
            </a:r>
            <a:r>
              <a:rPr lang="en-US" altLang="zh-CN" dirty="0"/>
              <a:t>(complex)</a:t>
            </a:r>
          </a:p>
          <a:p>
            <a:r>
              <a:rPr lang="zh-CN" altLang="en-US" dirty="0"/>
              <a:t>主要用于科学计算，例如：平面场问题、波动问题、电感电容等问题</a:t>
            </a:r>
          </a:p>
          <a:p>
            <a:r>
              <a:rPr lang="zh-CN" altLang="en-US" dirty="0"/>
              <a:t>非数字型</a:t>
            </a:r>
          </a:p>
          <a:p>
            <a:r>
              <a:rPr lang="zh-CN" altLang="en-US" dirty="0"/>
              <a:t>字符串</a:t>
            </a:r>
          </a:p>
          <a:p>
            <a:r>
              <a:rPr lang="zh-CN" altLang="en-US" dirty="0"/>
              <a:t>列表</a:t>
            </a:r>
          </a:p>
          <a:p>
            <a:r>
              <a:rPr lang="zh-CN" altLang="en-US" dirty="0"/>
              <a:t>元组</a:t>
            </a:r>
          </a:p>
          <a:p>
            <a:r>
              <a:rPr lang="zh-CN" altLang="en-US" dirty="0"/>
              <a:t>字典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28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字典常用操作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ipython3 </a:t>
            </a:r>
            <a:r>
              <a:rPr lang="zh-CN" altLang="en-US" dirty="0"/>
              <a:t>中定义一个 字典，例如：</a:t>
            </a:r>
            <a:r>
              <a:rPr lang="en-US" altLang="zh-CN" dirty="0" err="1"/>
              <a:t>xiaoming</a:t>
            </a:r>
            <a:r>
              <a:rPr lang="en-US" altLang="zh-CN" dirty="0"/>
              <a:t> = {}</a:t>
            </a:r>
          </a:p>
          <a:p>
            <a:r>
              <a:rPr lang="zh-CN" altLang="en-US" dirty="0"/>
              <a:t>输入 </a:t>
            </a:r>
            <a:r>
              <a:rPr lang="en-US" altLang="zh-CN" dirty="0" err="1"/>
              <a:t>xiaoming</a:t>
            </a:r>
            <a:r>
              <a:rPr lang="en-US" altLang="zh-CN" dirty="0"/>
              <a:t>. </a:t>
            </a:r>
            <a:r>
              <a:rPr lang="zh-CN" altLang="en-US" dirty="0"/>
              <a:t>按下 </a:t>
            </a:r>
            <a:r>
              <a:rPr lang="en-US" altLang="zh-CN" dirty="0"/>
              <a:t>TAB </a:t>
            </a:r>
            <a:r>
              <a:rPr lang="zh-CN" altLang="en-US" dirty="0"/>
              <a:t>键，</a:t>
            </a:r>
            <a:r>
              <a:rPr lang="en-US" altLang="zh-CN" dirty="0" err="1"/>
              <a:t>ipython</a:t>
            </a:r>
            <a:r>
              <a:rPr lang="en-US" altLang="zh-CN" dirty="0"/>
              <a:t> </a:t>
            </a:r>
            <a:r>
              <a:rPr lang="zh-CN" altLang="en-US" dirty="0"/>
              <a:t>会提示 字典 能够使用的函数如下：</a:t>
            </a:r>
          </a:p>
          <a:p>
            <a:r>
              <a:rPr lang="en-US" altLang="zh-CN" dirty="0"/>
              <a:t>In [1]: </a:t>
            </a:r>
            <a:r>
              <a:rPr lang="en-US" altLang="zh-CN" dirty="0" err="1"/>
              <a:t>xiaoming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xiaoming.clear</a:t>
            </a:r>
            <a:r>
              <a:rPr lang="en-US" altLang="zh-CN" dirty="0"/>
              <a:t>       </a:t>
            </a:r>
            <a:r>
              <a:rPr lang="en-US" altLang="zh-CN" dirty="0" err="1"/>
              <a:t>xiaoming.items</a:t>
            </a:r>
            <a:r>
              <a:rPr lang="en-US" altLang="zh-CN" dirty="0"/>
              <a:t>       </a:t>
            </a:r>
            <a:r>
              <a:rPr lang="en-US" altLang="zh-CN" dirty="0" err="1"/>
              <a:t>xiaoming.setdefault</a:t>
            </a:r>
            <a:endParaRPr lang="en-US" altLang="zh-CN" dirty="0"/>
          </a:p>
          <a:p>
            <a:r>
              <a:rPr lang="en-US" altLang="zh-CN" dirty="0" err="1"/>
              <a:t>xiaoming.copy</a:t>
            </a:r>
            <a:r>
              <a:rPr lang="en-US" altLang="zh-CN" dirty="0"/>
              <a:t>        </a:t>
            </a:r>
            <a:r>
              <a:rPr lang="en-US" altLang="zh-CN" dirty="0" err="1"/>
              <a:t>xiaoming.keys</a:t>
            </a:r>
            <a:r>
              <a:rPr lang="en-US" altLang="zh-CN" dirty="0"/>
              <a:t>        </a:t>
            </a:r>
            <a:r>
              <a:rPr lang="en-US" altLang="zh-CN" dirty="0" err="1"/>
              <a:t>xiaoming.update</a:t>
            </a:r>
            <a:endParaRPr lang="en-US" altLang="zh-CN" dirty="0"/>
          </a:p>
          <a:p>
            <a:r>
              <a:rPr lang="en-US" altLang="zh-CN" dirty="0" err="1"/>
              <a:t>xiaoming.fromkeys</a:t>
            </a:r>
            <a:r>
              <a:rPr lang="en-US" altLang="zh-CN" dirty="0"/>
              <a:t>    </a:t>
            </a:r>
            <a:r>
              <a:rPr lang="en-US" altLang="zh-CN" dirty="0" err="1"/>
              <a:t>xiaoming.pop</a:t>
            </a:r>
            <a:r>
              <a:rPr lang="en-US" altLang="zh-CN" dirty="0"/>
              <a:t>         </a:t>
            </a:r>
            <a:r>
              <a:rPr lang="en-US" altLang="zh-CN" dirty="0" err="1"/>
              <a:t>xiaoming.values</a:t>
            </a:r>
            <a:endParaRPr lang="en-US" altLang="zh-CN" dirty="0"/>
          </a:p>
          <a:p>
            <a:r>
              <a:rPr lang="en-US" altLang="zh-CN" dirty="0" err="1"/>
              <a:t>xiaoming.get</a:t>
            </a:r>
            <a:r>
              <a:rPr lang="en-US" altLang="zh-CN" dirty="0"/>
              <a:t>         </a:t>
            </a:r>
            <a:r>
              <a:rPr lang="en-US" altLang="zh-CN" dirty="0" err="1"/>
              <a:t>xiaoming.popitem</a:t>
            </a:r>
            <a:r>
              <a:rPr lang="en-US" altLang="zh-CN" dirty="0"/>
              <a:t>    </a:t>
            </a:r>
          </a:p>
          <a:p>
            <a:r>
              <a:rPr lang="zh-CN" altLang="en-US" dirty="0"/>
              <a:t>有关 字典 的 常用操作 可以参照上图练习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03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循环遍历</a:t>
            </a:r>
          </a:p>
          <a:p>
            <a:r>
              <a:rPr lang="zh-CN" altLang="en-US" dirty="0"/>
              <a:t>遍历 就是 依次 从 字典 中获取所有键值对</a:t>
            </a:r>
          </a:p>
          <a:p>
            <a:r>
              <a:rPr lang="en-US" altLang="zh-CN" dirty="0"/>
              <a:t># for </a:t>
            </a:r>
            <a:r>
              <a:rPr lang="zh-CN" altLang="en-US" dirty="0"/>
              <a:t>循环内部使用的 </a:t>
            </a:r>
            <a:r>
              <a:rPr lang="en-US" altLang="zh-CN" dirty="0"/>
              <a:t>`key </a:t>
            </a:r>
            <a:r>
              <a:rPr lang="zh-CN" altLang="en-US" dirty="0"/>
              <a:t>的变量</a:t>
            </a:r>
            <a:r>
              <a:rPr lang="en-US" altLang="zh-CN" dirty="0"/>
              <a:t>` in </a:t>
            </a:r>
            <a:r>
              <a:rPr lang="zh-CN" altLang="en-US" dirty="0"/>
              <a:t>字典</a:t>
            </a:r>
          </a:p>
          <a:p>
            <a:r>
              <a:rPr lang="en-US" altLang="zh-CN" dirty="0"/>
              <a:t>for k in </a:t>
            </a:r>
            <a:r>
              <a:rPr lang="en-US" altLang="zh-CN" dirty="0" err="1"/>
              <a:t>xiaoming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print("%s: %s" % (k, </a:t>
            </a:r>
            <a:r>
              <a:rPr lang="en-US" altLang="zh-CN" dirty="0" err="1"/>
              <a:t>xiaoming</a:t>
            </a:r>
            <a:r>
              <a:rPr lang="en-US" altLang="zh-CN" dirty="0"/>
              <a:t>[k]))</a:t>
            </a:r>
          </a:p>
          <a:p>
            <a:r>
              <a:rPr lang="zh-CN" altLang="en-US" dirty="0"/>
              <a:t>提示：在实际开发中，由于字典中每一个键值对保存数据的类型是不同的，所以针对字典的循环遍历需求并不是很多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50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  <a:p>
            <a:r>
              <a:rPr lang="zh-CN" altLang="en-US" dirty="0"/>
              <a:t>尽管可以使用 </a:t>
            </a:r>
            <a:r>
              <a:rPr lang="en-US" altLang="zh-CN" dirty="0"/>
              <a:t>for in </a:t>
            </a:r>
            <a:r>
              <a:rPr lang="zh-CN" altLang="en-US" dirty="0"/>
              <a:t>遍历 字典</a:t>
            </a:r>
          </a:p>
          <a:p>
            <a:r>
              <a:rPr lang="zh-CN" altLang="en-US" dirty="0"/>
              <a:t>但是在开发中，更多的应用场景是：</a:t>
            </a:r>
          </a:p>
          <a:p>
            <a:r>
              <a:rPr lang="zh-CN" altLang="en-US" dirty="0"/>
              <a:t>使用 多个键值对，存储 描述一个 物体 的相关信息 </a:t>
            </a:r>
            <a:r>
              <a:rPr lang="en-US" altLang="zh-CN" dirty="0"/>
              <a:t>—— </a:t>
            </a:r>
            <a:r>
              <a:rPr lang="zh-CN" altLang="en-US" dirty="0"/>
              <a:t>描述更复杂的数据信息</a:t>
            </a:r>
          </a:p>
          <a:p>
            <a:r>
              <a:rPr lang="zh-CN" altLang="en-US" dirty="0"/>
              <a:t>将 多个字典 放在 一个列表 中，再进行遍历，在循环体内部针对每一个字典进行 相同的处理</a:t>
            </a:r>
          </a:p>
          <a:p>
            <a:r>
              <a:rPr lang="en-US" altLang="zh-CN" dirty="0" err="1"/>
              <a:t>card_list</a:t>
            </a:r>
            <a:r>
              <a:rPr lang="en-US" altLang="zh-CN" dirty="0"/>
              <a:t> = [{"name": "</a:t>
            </a:r>
            <a:r>
              <a:rPr lang="zh-CN" altLang="en-US" dirty="0"/>
              <a:t>张三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"</a:t>
            </a:r>
            <a:r>
              <a:rPr lang="en-US" altLang="zh-CN" dirty="0" err="1"/>
              <a:t>qq</a:t>
            </a:r>
            <a:r>
              <a:rPr lang="en-US" altLang="zh-CN" dirty="0"/>
              <a:t>": "12345",</a:t>
            </a:r>
          </a:p>
          <a:p>
            <a:r>
              <a:rPr lang="en-US" altLang="zh-CN" dirty="0"/>
              <a:t>              "phone": "110"},</a:t>
            </a:r>
          </a:p>
          <a:p>
            <a:r>
              <a:rPr lang="en-US" altLang="zh-CN" dirty="0"/>
              <a:t>             {"name": "</a:t>
            </a:r>
            <a:r>
              <a:rPr lang="zh-CN" altLang="en-US" dirty="0"/>
              <a:t>李四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"</a:t>
            </a:r>
            <a:r>
              <a:rPr lang="en-US" altLang="zh-CN" dirty="0" err="1"/>
              <a:t>qq</a:t>
            </a:r>
            <a:r>
              <a:rPr lang="en-US" altLang="zh-CN" dirty="0"/>
              <a:t>": "54321",</a:t>
            </a:r>
          </a:p>
          <a:p>
            <a:r>
              <a:rPr lang="en-US" altLang="zh-CN" dirty="0"/>
              <a:t>              "phone": "10086"}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07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公共方法</a:t>
            </a:r>
          </a:p>
          <a:p>
            <a:r>
              <a:rPr lang="en-US" altLang="zh-CN" dirty="0"/>
              <a:t>5.1 Python </a:t>
            </a:r>
            <a:r>
              <a:rPr lang="zh-CN" altLang="en-US" dirty="0"/>
              <a:t>内置函数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包含了以下内置函数：</a:t>
            </a:r>
          </a:p>
          <a:p>
            <a:r>
              <a:rPr lang="zh-CN" altLang="en-US" dirty="0"/>
              <a:t>注意</a:t>
            </a:r>
          </a:p>
          <a:p>
            <a:r>
              <a:rPr lang="zh-CN" altLang="en-US" dirty="0"/>
              <a:t>字符串 比较符合以下规则： </a:t>
            </a:r>
            <a:r>
              <a:rPr lang="en-US" altLang="zh-CN" dirty="0"/>
              <a:t>"0" &lt; "A" &lt; "a"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70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操作时，判断的是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字典的键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in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被称为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成员运算符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42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成员运算符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成员运算符用于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序列中是否包含指定的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注意：在对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操作时，判断的是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字典的键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3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中，所有 非数字型变量 都支持以下特点：</a:t>
            </a:r>
          </a:p>
          <a:p>
            <a:r>
              <a:rPr lang="zh-CN" altLang="en-US" dirty="0"/>
              <a:t>都是一个 序列 </a:t>
            </a:r>
            <a:r>
              <a:rPr lang="en-US" altLang="zh-CN" dirty="0"/>
              <a:t>sequence</a:t>
            </a:r>
            <a:r>
              <a:rPr lang="zh-CN" altLang="en-US" dirty="0"/>
              <a:t>，也可以理解为 容器</a:t>
            </a:r>
          </a:p>
          <a:p>
            <a:r>
              <a:rPr lang="zh-CN" altLang="en-US" dirty="0"/>
              <a:t>取值 </a:t>
            </a:r>
            <a:r>
              <a:rPr lang="en-US" altLang="zh-CN" dirty="0"/>
              <a:t>[]</a:t>
            </a:r>
          </a:p>
          <a:p>
            <a:r>
              <a:rPr lang="zh-CN" altLang="en-US" dirty="0"/>
              <a:t>遍历 </a:t>
            </a:r>
            <a:r>
              <a:rPr lang="en-US" altLang="zh-CN" dirty="0"/>
              <a:t>for in</a:t>
            </a:r>
          </a:p>
          <a:p>
            <a:r>
              <a:rPr lang="zh-CN" altLang="en-US" dirty="0"/>
              <a:t>计算长度、最大</a:t>
            </a:r>
            <a:r>
              <a:rPr lang="en-US" altLang="zh-CN" dirty="0"/>
              <a:t>/</a:t>
            </a:r>
            <a:r>
              <a:rPr lang="zh-CN" altLang="en-US" dirty="0"/>
              <a:t>最小值、比较、删除</a:t>
            </a:r>
          </a:p>
          <a:p>
            <a:r>
              <a:rPr lang="zh-CN" altLang="en-US" dirty="0"/>
              <a:t>链接 </a:t>
            </a:r>
            <a:r>
              <a:rPr lang="en-US" altLang="zh-CN" dirty="0"/>
              <a:t>+ </a:t>
            </a:r>
            <a:r>
              <a:rPr lang="zh-CN" altLang="en-US" dirty="0"/>
              <a:t>和 重复 *</a:t>
            </a:r>
          </a:p>
          <a:p>
            <a:r>
              <a:rPr lang="zh-CN" altLang="en-US" dirty="0"/>
              <a:t>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3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知识点回顾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中数据类型可以分为 数字型 和 非数字型</a:t>
            </a:r>
          </a:p>
          <a:p>
            <a:r>
              <a:rPr lang="zh-CN" altLang="en-US" dirty="0"/>
              <a:t>数字型</a:t>
            </a:r>
          </a:p>
          <a:p>
            <a:r>
              <a:rPr lang="zh-CN" altLang="en-US" dirty="0"/>
              <a:t>整型 </a:t>
            </a:r>
            <a:r>
              <a:rPr lang="en-US" altLang="zh-CN" dirty="0"/>
              <a:t>(int)</a:t>
            </a:r>
          </a:p>
          <a:p>
            <a:r>
              <a:rPr lang="zh-CN" altLang="en-US" dirty="0"/>
              <a:t>浮点型（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布尔型（</a:t>
            </a:r>
            <a:r>
              <a:rPr lang="en-US" altLang="zh-CN" dirty="0"/>
              <a:t>bool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真 </a:t>
            </a:r>
            <a:r>
              <a:rPr lang="en-US" altLang="zh-CN" dirty="0"/>
              <a:t>True 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数 </a:t>
            </a:r>
            <a:r>
              <a:rPr lang="en-US" altLang="zh-CN" dirty="0"/>
              <a:t>—— </a:t>
            </a:r>
            <a:r>
              <a:rPr lang="zh-CN" altLang="en-US" dirty="0"/>
              <a:t>非零即真</a:t>
            </a:r>
          </a:p>
          <a:p>
            <a:r>
              <a:rPr lang="zh-CN" altLang="en-US" dirty="0"/>
              <a:t>假 </a:t>
            </a:r>
            <a:r>
              <a:rPr lang="en-US" altLang="zh-CN" dirty="0"/>
              <a:t>False 0</a:t>
            </a:r>
          </a:p>
          <a:p>
            <a:r>
              <a:rPr lang="zh-CN" altLang="en-US" dirty="0"/>
              <a:t>复数型 </a:t>
            </a:r>
            <a:r>
              <a:rPr lang="en-US" altLang="zh-CN" dirty="0"/>
              <a:t>(complex)</a:t>
            </a:r>
          </a:p>
          <a:p>
            <a:r>
              <a:rPr lang="zh-CN" altLang="en-US" dirty="0"/>
              <a:t>主要用于科学计算，例如：平面场问题、波动问题、电感电容等问题</a:t>
            </a:r>
          </a:p>
          <a:p>
            <a:r>
              <a:rPr lang="zh-CN" altLang="en-US" dirty="0"/>
              <a:t>非数字型</a:t>
            </a:r>
          </a:p>
          <a:p>
            <a:r>
              <a:rPr lang="zh-CN" altLang="en-US" dirty="0"/>
              <a:t>字符串</a:t>
            </a:r>
          </a:p>
          <a:p>
            <a:r>
              <a:rPr lang="zh-CN" altLang="en-US" dirty="0"/>
              <a:t>列表</a:t>
            </a:r>
          </a:p>
          <a:p>
            <a:r>
              <a:rPr lang="zh-CN" altLang="en-US" dirty="0"/>
              <a:t>元组</a:t>
            </a:r>
          </a:p>
          <a:p>
            <a:r>
              <a:rPr lang="zh-CN" altLang="en-US" dirty="0"/>
              <a:t>字典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4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列表</a:t>
            </a:r>
          </a:p>
          <a:p>
            <a:r>
              <a:rPr lang="en-US" altLang="zh-CN" dirty="0"/>
              <a:t>1.1 </a:t>
            </a:r>
            <a:r>
              <a:rPr lang="zh-CN" altLang="en-US" dirty="0"/>
              <a:t>列表的定义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（列表） 是 </a:t>
            </a:r>
            <a:r>
              <a:rPr lang="en-US" altLang="zh-CN" dirty="0"/>
              <a:t>Python </a:t>
            </a:r>
            <a:r>
              <a:rPr lang="zh-CN" altLang="en-US" dirty="0"/>
              <a:t>中使用 最频繁 的数据类型，在其他语言中通常叫做 数组</a:t>
            </a:r>
          </a:p>
          <a:p>
            <a:r>
              <a:rPr lang="zh-CN" altLang="en-US" dirty="0"/>
              <a:t>专门用于存储 一串 信息</a:t>
            </a:r>
          </a:p>
          <a:p>
            <a:r>
              <a:rPr lang="zh-CN" altLang="en-US" dirty="0"/>
              <a:t>列表用 </a:t>
            </a:r>
            <a:r>
              <a:rPr lang="en-US" altLang="zh-CN" dirty="0"/>
              <a:t>[] </a:t>
            </a:r>
            <a:r>
              <a:rPr lang="zh-CN" altLang="en-US" dirty="0"/>
              <a:t>定义，数据 之间使用 </a:t>
            </a:r>
            <a:r>
              <a:rPr lang="en-US" altLang="zh-CN" dirty="0"/>
              <a:t>, </a:t>
            </a:r>
            <a:r>
              <a:rPr lang="zh-CN" altLang="en-US" dirty="0"/>
              <a:t>分隔</a:t>
            </a:r>
          </a:p>
          <a:p>
            <a:r>
              <a:rPr lang="zh-CN" altLang="en-US" dirty="0"/>
              <a:t>列表的 索引 从 </a:t>
            </a:r>
            <a:r>
              <a:rPr lang="en-US" altLang="zh-CN" dirty="0"/>
              <a:t>0 </a:t>
            </a:r>
            <a:r>
              <a:rPr lang="zh-CN" altLang="en-US" dirty="0"/>
              <a:t>开始</a:t>
            </a:r>
          </a:p>
          <a:p>
            <a:r>
              <a:rPr lang="zh-CN" altLang="en-US" dirty="0"/>
              <a:t>索引 就是数据在 列表 中的位置编号，索引 又可以被称为 下标</a:t>
            </a:r>
          </a:p>
          <a:p>
            <a:r>
              <a:rPr lang="zh-CN" altLang="en-US" dirty="0"/>
              <a:t>注意：从列表中取值时，如果 超出索引范围，程序会报错</a:t>
            </a:r>
          </a:p>
          <a:p>
            <a:r>
              <a:rPr lang="en-US" altLang="zh-CN" dirty="0" err="1"/>
              <a:t>name_list</a:t>
            </a:r>
            <a:r>
              <a:rPr lang="en-US" altLang="zh-CN" dirty="0"/>
              <a:t> = ["</a:t>
            </a:r>
            <a:r>
              <a:rPr lang="en-US" altLang="zh-CN" dirty="0" err="1"/>
              <a:t>zhangsan</a:t>
            </a:r>
            <a:r>
              <a:rPr lang="en-US" altLang="zh-CN" dirty="0"/>
              <a:t>", "</a:t>
            </a:r>
            <a:r>
              <a:rPr lang="en-US" altLang="zh-CN" dirty="0" err="1"/>
              <a:t>lisi</a:t>
            </a:r>
            <a:r>
              <a:rPr lang="en-US" altLang="zh-CN" dirty="0"/>
              <a:t>", "</a:t>
            </a:r>
            <a:r>
              <a:rPr lang="en-US" altLang="zh-CN" dirty="0" err="1"/>
              <a:t>wangwu</a:t>
            </a:r>
            <a:r>
              <a:rPr lang="en-US" altLang="zh-CN" dirty="0"/>
              <a:t>"]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33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列表常用操作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ipython3 </a:t>
            </a:r>
            <a:r>
              <a:rPr lang="zh-CN" altLang="en-US" dirty="0"/>
              <a:t>中定义一个 列表，例如：</a:t>
            </a:r>
            <a:r>
              <a:rPr lang="en-US" altLang="zh-CN" dirty="0" err="1"/>
              <a:t>name_list</a:t>
            </a:r>
            <a:r>
              <a:rPr lang="en-US" altLang="zh-CN" dirty="0"/>
              <a:t> = []</a:t>
            </a:r>
          </a:p>
          <a:p>
            <a:r>
              <a:rPr lang="zh-CN" altLang="en-US" dirty="0"/>
              <a:t>输入 </a:t>
            </a:r>
            <a:r>
              <a:rPr lang="en-US" altLang="zh-CN" dirty="0" err="1"/>
              <a:t>name_list</a:t>
            </a:r>
            <a:r>
              <a:rPr lang="en-US" altLang="zh-CN" dirty="0"/>
              <a:t>. </a:t>
            </a:r>
            <a:r>
              <a:rPr lang="zh-CN" altLang="en-US" dirty="0"/>
              <a:t>按下 </a:t>
            </a:r>
            <a:r>
              <a:rPr lang="en-US" altLang="zh-CN" dirty="0"/>
              <a:t>TAB </a:t>
            </a:r>
            <a:r>
              <a:rPr lang="zh-CN" altLang="en-US" dirty="0"/>
              <a:t>键，</a:t>
            </a:r>
            <a:r>
              <a:rPr lang="en-US" altLang="zh-CN" dirty="0" err="1"/>
              <a:t>ipython</a:t>
            </a:r>
            <a:r>
              <a:rPr lang="en-US" altLang="zh-CN" dirty="0"/>
              <a:t> </a:t>
            </a:r>
            <a:r>
              <a:rPr lang="zh-CN" altLang="en-US" dirty="0"/>
              <a:t>会提示 列表 能够使用的 方法 如下：</a:t>
            </a:r>
          </a:p>
          <a:p>
            <a:r>
              <a:rPr lang="en-US" altLang="zh-CN" dirty="0"/>
              <a:t>In [1]: </a:t>
            </a:r>
            <a:r>
              <a:rPr lang="en-US" altLang="zh-CN" dirty="0" err="1"/>
              <a:t>name_list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name_list.append</a:t>
            </a:r>
            <a:r>
              <a:rPr lang="en-US" altLang="zh-CN" dirty="0"/>
              <a:t>   </a:t>
            </a:r>
            <a:r>
              <a:rPr lang="en-US" altLang="zh-CN" dirty="0" err="1"/>
              <a:t>name_list.count</a:t>
            </a:r>
            <a:r>
              <a:rPr lang="en-US" altLang="zh-CN" dirty="0"/>
              <a:t>    </a:t>
            </a:r>
            <a:r>
              <a:rPr lang="en-US" altLang="zh-CN" dirty="0" err="1"/>
              <a:t>name_list.insert</a:t>
            </a:r>
            <a:r>
              <a:rPr lang="en-US" altLang="zh-CN" dirty="0"/>
              <a:t>   </a:t>
            </a:r>
            <a:r>
              <a:rPr lang="en-US" altLang="zh-CN" dirty="0" err="1"/>
              <a:t>name_list.reverse</a:t>
            </a:r>
            <a:endParaRPr lang="en-US" altLang="zh-CN" dirty="0"/>
          </a:p>
          <a:p>
            <a:r>
              <a:rPr lang="en-US" altLang="zh-CN" dirty="0" err="1"/>
              <a:t>name_list.clear</a:t>
            </a:r>
            <a:r>
              <a:rPr lang="en-US" altLang="zh-CN" dirty="0"/>
              <a:t>    </a:t>
            </a:r>
            <a:r>
              <a:rPr lang="en-US" altLang="zh-CN" dirty="0" err="1"/>
              <a:t>name_list.extend</a:t>
            </a:r>
            <a:r>
              <a:rPr lang="en-US" altLang="zh-CN" dirty="0"/>
              <a:t>   </a:t>
            </a:r>
            <a:r>
              <a:rPr lang="en-US" altLang="zh-CN" dirty="0" err="1"/>
              <a:t>name_list.pop</a:t>
            </a:r>
            <a:r>
              <a:rPr lang="en-US" altLang="zh-CN" dirty="0"/>
              <a:t>      </a:t>
            </a:r>
            <a:r>
              <a:rPr lang="en-US" altLang="zh-CN" dirty="0" err="1"/>
              <a:t>name_list.sort</a:t>
            </a:r>
            <a:endParaRPr lang="en-US" altLang="zh-CN" dirty="0"/>
          </a:p>
          <a:p>
            <a:r>
              <a:rPr lang="en-US" altLang="zh-CN" dirty="0" err="1"/>
              <a:t>name_list.copy</a:t>
            </a:r>
            <a:r>
              <a:rPr lang="en-US" altLang="zh-CN" dirty="0"/>
              <a:t>     </a:t>
            </a:r>
            <a:r>
              <a:rPr lang="en-US" altLang="zh-CN" dirty="0" err="1"/>
              <a:t>name_list.index</a:t>
            </a:r>
            <a:r>
              <a:rPr lang="en-US" altLang="zh-CN" dirty="0"/>
              <a:t>    </a:t>
            </a:r>
            <a:r>
              <a:rPr lang="en-US" altLang="zh-CN" dirty="0" err="1"/>
              <a:t>name_list.remove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02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del </a:t>
            </a:r>
            <a:r>
              <a:rPr lang="zh-CN" altLang="en-US" dirty="0"/>
              <a:t>关键字（科普）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del </a:t>
            </a:r>
            <a:r>
              <a:rPr lang="zh-CN" altLang="en-US" dirty="0"/>
              <a:t>关键字</a:t>
            </a:r>
            <a:r>
              <a:rPr lang="en-US" altLang="zh-CN" dirty="0"/>
              <a:t>(delete) </a:t>
            </a:r>
            <a:r>
              <a:rPr lang="zh-CN" altLang="en-US" dirty="0"/>
              <a:t>同样可以删除列表中元素</a:t>
            </a:r>
          </a:p>
          <a:p>
            <a:r>
              <a:rPr lang="en-US" altLang="zh-CN" dirty="0"/>
              <a:t>del </a:t>
            </a:r>
            <a:r>
              <a:rPr lang="zh-CN" altLang="en-US" dirty="0"/>
              <a:t>关键字本质上是用来 将一个变量从内存中删除的</a:t>
            </a:r>
          </a:p>
          <a:p>
            <a:r>
              <a:rPr lang="zh-CN" altLang="en-US" dirty="0"/>
              <a:t>如果使用 </a:t>
            </a:r>
            <a:r>
              <a:rPr lang="en-US" altLang="zh-CN" dirty="0"/>
              <a:t>del </a:t>
            </a:r>
            <a:r>
              <a:rPr lang="zh-CN" altLang="en-US" dirty="0"/>
              <a:t>关键字将变量从内存中删除，后续的代码就不能再使用这个变量了</a:t>
            </a:r>
          </a:p>
          <a:p>
            <a:r>
              <a:rPr lang="en-US" altLang="zh-CN" dirty="0"/>
              <a:t>del </a:t>
            </a:r>
            <a:r>
              <a:rPr lang="en-US" altLang="zh-CN" dirty="0" err="1"/>
              <a:t>name_list</a:t>
            </a:r>
            <a:r>
              <a:rPr lang="en-US" altLang="zh-CN" dirty="0"/>
              <a:t>[1]</a:t>
            </a:r>
          </a:p>
          <a:p>
            <a:r>
              <a:rPr lang="zh-CN" altLang="en-US" dirty="0"/>
              <a:t>在日常开发中，要从列表删除数据，建议 使用列表提供的方法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1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关键字、函数和方法（科普）</a:t>
            </a:r>
          </a:p>
          <a:p>
            <a:r>
              <a:rPr lang="zh-CN" altLang="en-US" dirty="0"/>
              <a:t>关键字 是 </a:t>
            </a:r>
            <a:r>
              <a:rPr lang="en-US" altLang="zh-CN" dirty="0"/>
              <a:t>Python </a:t>
            </a:r>
            <a:r>
              <a:rPr lang="zh-CN" altLang="en-US" dirty="0"/>
              <a:t>内置的、具有特殊意义的标识符</a:t>
            </a:r>
          </a:p>
          <a:p>
            <a:r>
              <a:rPr lang="en-US" altLang="zh-CN" dirty="0"/>
              <a:t>In [1]: import keyword</a:t>
            </a:r>
          </a:p>
          <a:p>
            <a:r>
              <a:rPr lang="en-US" altLang="zh-CN" dirty="0"/>
              <a:t>In [2]: print(</a:t>
            </a:r>
            <a:r>
              <a:rPr lang="en-US" altLang="zh-CN" dirty="0" err="1"/>
              <a:t>keyword.kwlist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In [3]: print(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keyword.kwlist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关键字后面不需要使用括号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18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 封装了独立功能，可以直接调用</a:t>
            </a:r>
          </a:p>
          <a:p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函数需要死记硬背</a:t>
            </a:r>
          </a:p>
          <a:p>
            <a:r>
              <a:rPr lang="zh-CN" altLang="en-US" dirty="0"/>
              <a:t>方法 和函数类似，同样是封装了独立的功能</a:t>
            </a:r>
          </a:p>
          <a:p>
            <a:r>
              <a:rPr lang="zh-CN" altLang="en-US" dirty="0"/>
              <a:t>方法 需要通过 对象 来调用，表示针对这个 对象 要做的操作</a:t>
            </a:r>
          </a:p>
          <a:p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在变量后面输入 </a:t>
            </a:r>
            <a:r>
              <a:rPr lang="en-US" altLang="zh-CN" dirty="0"/>
              <a:t>.</a:t>
            </a:r>
            <a:r>
              <a:rPr lang="zh-CN" altLang="en-US" dirty="0"/>
              <a:t>，然后选择针对这个变量要执行的操作，记忆起来比函数要简单很多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2DCD-052F-48FB-95FF-9B465BE6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44EA7-1277-46F6-9A55-824D2953E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0293-4624-4D3E-A19E-97DBE103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E5034-1A10-436A-9DC6-2B0BCFFE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信息工程学院物联网教研室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F8D18-0822-4E1E-87EF-231FB981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F2F93D9-7397-43B3-B937-91C3E0F21B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CD19-298E-4D6D-A1FF-5547E411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6AE5C-359C-4AB1-8306-301A6660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D2A51-D39C-4768-A72A-C90C2F0F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513A2-C367-488E-AB6A-E853818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104A-9D61-4D51-9159-B5037CF3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3428-1376-4F90-AC83-334520FBA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B9106-39C3-4883-A4FA-D333578BE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F82A-D033-4E52-8D00-C0D8F0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4702A-8A77-47E7-A7D0-572E40AB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CBBD1-1519-4145-B92E-C466A2AB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2EAE-3C0A-426A-BB4D-74C86024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2883F-6CAB-4553-A233-5E6FB252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56093-ADFB-455D-BD84-085609B9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12C93-7A73-4F98-A3BD-64C2B53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4290D-8A00-4BC3-9ADA-A4F2E5D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258E-6C82-404C-B07C-13E44FA7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9AFA4-A3D5-4C64-B3E3-73928E36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BE010-D056-41A7-BE6D-D1FAE764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733E3-BFC8-43E3-99D9-B1E34E63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AABDE-F247-4E6C-A5FF-DF599857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6748-E354-4E22-954A-D4E7E2E7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8F83-EF01-4730-BEC1-2E887E62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087F9-36E9-42E9-A325-A5203501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FACE7-64E3-46C5-9528-F1FE7AE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5064A-9120-44B3-A9FA-1666130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6BCE5-4134-46F2-A644-4B625D2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14C2-7A29-4434-8A5D-97B38AC2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6A07D-B916-4657-9747-9270F0A7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8E873-984A-49B8-BDD8-09B449D0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E9CB9-CB07-46F7-B071-E77F49DE7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E9780-CA81-42D2-AEF6-9D25C0B75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44490-2769-4482-88DF-891E178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C5CFC-1D90-4CED-8291-9A62D84F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2442EA-1F3D-4876-B1D7-E02D0D82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3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00A93-BE29-4FD9-88AB-42F8E2E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C9C9A-A000-4204-96D6-85AE2DE5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ADCDCE-33B0-4FC6-917C-62EEE29A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5E0B9-4362-49CC-9BF5-4CF91DA4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D8C94C-97ED-4996-B66D-285588F2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816E3-8CF4-47A9-949A-7B1837D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67C1C-D7A1-4093-910F-7B07AF8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20EC-9C1A-4217-8AC7-F89DA558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4B26C-3057-4D62-ACDF-CA159239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6926F-03D3-4786-9B06-4488DA9D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F36B6-B911-47A4-B961-B6D1FE8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097A0-4E65-4B29-AB46-6480F999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07A1C-D985-4608-9686-A6E87B2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F7266-BB19-40E3-9A98-ECBAC67A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1ADB6-F06A-4C8A-A1E4-814086D41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CF97A-6A39-4575-9D8C-99FC4FDB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9EF1C-D488-4796-A39A-2E4CCD2E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7360B-7520-4A2D-AE4F-FE2845F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FE405-1115-407B-97A7-F65F350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5B8273-A0E7-4A20-99CB-5C1ACF5F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6E5A7-FD7C-41F6-8E18-384F5DD1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E37E-A64B-47F8-873E-5973F848C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ADD5-063C-46D0-BA7D-CABA243F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120DC-4256-45E4-A8BC-6258EACE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4F314D7-B258-40F0-9F23-6130282D06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70EA-EB03-454C-BFF9-C83B93BA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CDCB8-FC4B-46DC-97DC-A4D6D9C62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人生苦短，我用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（非计算机类专业</a:t>
            </a:r>
            <a:r>
              <a:rPr lang="en-US" altLang="zh-CN" dirty="0"/>
              <a:t>48</a:t>
            </a:r>
            <a:r>
              <a:rPr lang="zh-CN" altLang="en-US" dirty="0"/>
              <a:t>课时版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兼顾计算机等级考试二级</a:t>
            </a:r>
            <a:r>
              <a:rPr lang="en-US" altLang="zh-CN" dirty="0"/>
              <a:t>Python)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F1218-B166-409D-8ACF-66405BA83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列表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A0D536-5D24-4978-BFB3-74998D5A8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5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1550-6118-4327-8C41-C8BEFDE2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1AF4F-5B2A-4985-AD76-31E5E246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列表的定义</a:t>
            </a:r>
          </a:p>
          <a:p>
            <a:pPr lvl="1"/>
            <a:r>
              <a:rPr lang="en-US" altLang="zh-CN" sz="2800" dirty="0"/>
              <a:t>List</a:t>
            </a:r>
            <a:r>
              <a:rPr lang="zh-CN" altLang="en-US" sz="2800" dirty="0"/>
              <a:t>（列表） 是 </a:t>
            </a:r>
            <a:r>
              <a:rPr lang="en-US" altLang="zh-CN" sz="2800" dirty="0"/>
              <a:t>Python </a:t>
            </a:r>
            <a:r>
              <a:rPr lang="zh-CN" altLang="en-US" sz="2800" dirty="0"/>
              <a:t>中使用最频繁的数据类型，在其他语言中通常叫做 数组</a:t>
            </a:r>
          </a:p>
          <a:p>
            <a:pPr lvl="1"/>
            <a:r>
              <a:rPr lang="zh-CN" altLang="en-US" sz="2800" dirty="0"/>
              <a:t>专门用于存储 一串 信息</a:t>
            </a:r>
          </a:p>
          <a:p>
            <a:pPr lvl="1"/>
            <a:r>
              <a:rPr lang="zh-CN" altLang="en-US" sz="2800" dirty="0"/>
              <a:t>列表用 </a:t>
            </a:r>
            <a:r>
              <a:rPr lang="en-US" altLang="zh-CN" sz="2800" dirty="0"/>
              <a:t>[] </a:t>
            </a:r>
            <a:r>
              <a:rPr lang="zh-CN" altLang="en-US" sz="2800" dirty="0"/>
              <a:t>定义，数据 之间使用 </a:t>
            </a:r>
            <a:r>
              <a:rPr lang="en-US" altLang="zh-CN" sz="2800" dirty="0"/>
              <a:t>, </a:t>
            </a:r>
            <a:r>
              <a:rPr lang="zh-CN" altLang="en-US" sz="2800" dirty="0"/>
              <a:t>分隔</a:t>
            </a:r>
          </a:p>
          <a:p>
            <a:pPr lvl="1"/>
            <a:r>
              <a:rPr lang="zh-CN" altLang="en-US" sz="2800" dirty="0"/>
              <a:t>列表的 索引 从 </a:t>
            </a:r>
            <a:r>
              <a:rPr lang="en-US" altLang="zh-CN" sz="2800" dirty="0"/>
              <a:t>0 </a:t>
            </a:r>
            <a:r>
              <a:rPr lang="zh-CN" altLang="en-US" sz="2800" dirty="0"/>
              <a:t>开始</a:t>
            </a:r>
          </a:p>
          <a:p>
            <a:pPr lvl="2"/>
            <a:r>
              <a:rPr lang="zh-CN" altLang="en-US" sz="2800" dirty="0"/>
              <a:t>索引 就是数据在 列表 中的位置编号，索引 又可以被称为 下标</a:t>
            </a:r>
          </a:p>
          <a:p>
            <a:pPr lvl="2"/>
            <a:r>
              <a:rPr lang="zh-CN" altLang="en-US" sz="2800" dirty="0"/>
              <a:t>注意：从列表中取值时，如果 超出索引范围，程序会报错</a:t>
            </a:r>
          </a:p>
          <a:p>
            <a:pPr marL="457200" lvl="1" indent="0">
              <a:buNone/>
            </a:pPr>
            <a:r>
              <a:rPr lang="en-US" altLang="zh-CN" sz="2800" dirty="0" err="1"/>
              <a:t>name_list</a:t>
            </a:r>
            <a:r>
              <a:rPr lang="en-US" altLang="zh-CN" sz="2800" dirty="0"/>
              <a:t> = ["</a:t>
            </a:r>
            <a:r>
              <a:rPr lang="en-US" altLang="zh-CN" sz="2800" dirty="0" err="1"/>
              <a:t>zhangsan</a:t>
            </a:r>
            <a:r>
              <a:rPr lang="en-US" altLang="zh-CN" sz="2800" dirty="0"/>
              <a:t>", "</a:t>
            </a:r>
            <a:r>
              <a:rPr lang="en-US" altLang="zh-CN" sz="2800" dirty="0" err="1"/>
              <a:t>lisi</a:t>
            </a:r>
            <a:r>
              <a:rPr lang="en-US" altLang="zh-CN" sz="2800" dirty="0"/>
              <a:t>", "</a:t>
            </a:r>
            <a:r>
              <a:rPr lang="en-US" altLang="zh-CN" sz="2800" dirty="0" err="1"/>
              <a:t>wangwu</a:t>
            </a:r>
            <a:r>
              <a:rPr lang="en-US" altLang="zh-CN" sz="2800" dirty="0"/>
              <a:t>"]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7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33C3C-E16A-483E-9CDE-73459138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BC0042-58AE-407B-9B99-EA6E77C2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3" y="129586"/>
            <a:ext cx="10945493" cy="6598827"/>
          </a:xfrm>
        </p:spPr>
      </p:pic>
    </p:spTree>
    <p:extLst>
      <p:ext uri="{BB962C8B-B14F-4D97-AF65-F5344CB8AC3E}">
        <p14:creationId xmlns:p14="http://schemas.microsoft.com/office/powerpoint/2010/main" val="335584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ABA29-848D-4963-8919-6997605E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B03D0-0CA9-4F8C-A110-628EEEA5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/>
              <a:t>在 </a:t>
            </a:r>
            <a:r>
              <a:rPr lang="en-US" altLang="zh-CN" sz="3200" dirty="0"/>
              <a:t>ipython3 </a:t>
            </a:r>
            <a:r>
              <a:rPr lang="zh-CN" altLang="en-US" sz="3200" dirty="0"/>
              <a:t>中定义一个 列表，例如：</a:t>
            </a:r>
            <a:r>
              <a:rPr lang="en-US" altLang="zh-CN" sz="3200" dirty="0" err="1"/>
              <a:t>name_list</a:t>
            </a:r>
            <a:r>
              <a:rPr lang="en-US" altLang="zh-CN" sz="3200" dirty="0"/>
              <a:t> = []</a:t>
            </a:r>
          </a:p>
          <a:p>
            <a:r>
              <a:rPr lang="zh-CN" altLang="en-US" sz="3200" dirty="0"/>
              <a:t>输入 </a:t>
            </a:r>
            <a:r>
              <a:rPr lang="en-US" altLang="zh-CN" sz="3200" dirty="0" err="1"/>
              <a:t>name_list</a:t>
            </a:r>
            <a:r>
              <a:rPr lang="en-US" altLang="zh-CN" sz="3200" dirty="0"/>
              <a:t>. </a:t>
            </a:r>
            <a:r>
              <a:rPr lang="zh-CN" altLang="en-US" sz="3200" dirty="0"/>
              <a:t>按下 </a:t>
            </a:r>
            <a:r>
              <a:rPr lang="en-US" altLang="zh-CN" sz="3200" dirty="0"/>
              <a:t>TAB </a:t>
            </a:r>
            <a:r>
              <a:rPr lang="zh-CN" altLang="en-US" sz="3200" dirty="0"/>
              <a:t>键，</a:t>
            </a:r>
            <a:r>
              <a:rPr lang="en-US" altLang="zh-CN" sz="3200" dirty="0" err="1"/>
              <a:t>ipython</a:t>
            </a:r>
            <a:r>
              <a:rPr lang="en-US" altLang="zh-CN" sz="3200" dirty="0"/>
              <a:t> </a:t>
            </a:r>
            <a:r>
              <a:rPr lang="zh-CN" altLang="en-US" sz="3200" dirty="0"/>
              <a:t>会提示 列表 能够使用的 方法 如下：</a:t>
            </a:r>
          </a:p>
          <a:p>
            <a:pPr marL="457200" lvl="1" indent="0">
              <a:buNone/>
            </a:pPr>
            <a:r>
              <a:rPr lang="en-US" altLang="zh-CN" sz="3200" dirty="0"/>
              <a:t>In [1]: </a:t>
            </a:r>
            <a:r>
              <a:rPr lang="en-US" altLang="zh-CN" sz="3200" dirty="0" err="1"/>
              <a:t>name_list</a:t>
            </a:r>
            <a:r>
              <a:rPr lang="en-US" altLang="zh-CN" sz="3200" dirty="0"/>
              <a:t>.</a:t>
            </a:r>
          </a:p>
          <a:p>
            <a:pPr marL="457200" lvl="1" indent="0">
              <a:buNone/>
            </a:pPr>
            <a:r>
              <a:rPr lang="en-US" altLang="zh-CN" sz="3200" dirty="0" err="1"/>
              <a:t>name_list.append</a:t>
            </a:r>
            <a:r>
              <a:rPr lang="en-US" altLang="zh-CN" sz="3200" dirty="0"/>
              <a:t>   </a:t>
            </a:r>
            <a:r>
              <a:rPr lang="en-US" altLang="zh-CN" sz="3200" dirty="0" err="1"/>
              <a:t>name_list.count</a:t>
            </a:r>
            <a:r>
              <a:rPr lang="en-US" altLang="zh-CN" sz="3200" dirty="0"/>
              <a:t>    </a:t>
            </a:r>
            <a:r>
              <a:rPr lang="en-US" altLang="zh-CN" sz="3200" dirty="0" err="1"/>
              <a:t>name_list.insert</a:t>
            </a:r>
            <a:r>
              <a:rPr lang="en-US" altLang="zh-CN" sz="3200" dirty="0"/>
              <a:t>   </a:t>
            </a:r>
            <a:r>
              <a:rPr lang="en-US" altLang="zh-CN" sz="3200" dirty="0" err="1"/>
              <a:t>name_list.reverse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 err="1"/>
              <a:t>name_list.clear</a:t>
            </a:r>
            <a:r>
              <a:rPr lang="en-US" altLang="zh-CN" sz="3200" dirty="0"/>
              <a:t>    </a:t>
            </a:r>
            <a:r>
              <a:rPr lang="en-US" altLang="zh-CN" sz="3200" dirty="0" err="1"/>
              <a:t>name_list.extend</a:t>
            </a:r>
            <a:r>
              <a:rPr lang="en-US" altLang="zh-CN" sz="3200" dirty="0"/>
              <a:t>   </a:t>
            </a:r>
            <a:r>
              <a:rPr lang="en-US" altLang="zh-CN" sz="3200" dirty="0" err="1"/>
              <a:t>name_list.pop</a:t>
            </a:r>
            <a:r>
              <a:rPr lang="en-US" altLang="zh-CN" sz="3200" dirty="0"/>
              <a:t>      </a:t>
            </a:r>
            <a:r>
              <a:rPr lang="en-US" altLang="zh-CN" sz="3200" dirty="0" err="1"/>
              <a:t>name_list.sort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 err="1"/>
              <a:t>name_list.copy</a:t>
            </a:r>
            <a:r>
              <a:rPr lang="en-US" altLang="zh-CN" sz="3200" dirty="0"/>
              <a:t>     </a:t>
            </a:r>
            <a:r>
              <a:rPr lang="en-US" altLang="zh-CN" sz="3200" dirty="0" err="1"/>
              <a:t>name_list.index</a:t>
            </a:r>
            <a:r>
              <a:rPr lang="en-US" altLang="zh-CN" sz="3200" dirty="0"/>
              <a:t>    </a:t>
            </a:r>
            <a:r>
              <a:rPr lang="en-US" altLang="zh-CN" sz="3200" dirty="0" err="1"/>
              <a:t>name_list.remove</a:t>
            </a:r>
            <a:r>
              <a:rPr lang="en-US" altLang="zh-CN" sz="3200" dirty="0"/>
              <a:t> 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0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7BB3011-1B3A-40D0-8B17-5A751F2BBC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0807" y="495537"/>
          <a:ext cx="8292230" cy="5866925"/>
        </p:xfrm>
        <a:graphic>
          <a:graphicData uri="http://schemas.openxmlformats.org/drawingml/2006/table">
            <a:tbl>
              <a:tblPr/>
              <a:tblGrid>
                <a:gridCol w="563670">
                  <a:extLst>
                    <a:ext uri="{9D8B030D-6E8A-4147-A177-3AD203B41FA5}">
                      <a16:colId xmlns:a16="http://schemas.microsoft.com/office/drawing/2014/main" val="877099002"/>
                    </a:ext>
                  </a:extLst>
                </a:gridCol>
                <a:gridCol w="2668044">
                  <a:extLst>
                    <a:ext uri="{9D8B030D-6E8A-4147-A177-3AD203B41FA5}">
                      <a16:colId xmlns:a16="http://schemas.microsoft.com/office/drawing/2014/main" val="3376329381"/>
                    </a:ext>
                  </a:extLst>
                </a:gridCol>
                <a:gridCol w="2843408">
                  <a:extLst>
                    <a:ext uri="{9D8B030D-6E8A-4147-A177-3AD203B41FA5}">
                      <a16:colId xmlns:a16="http://schemas.microsoft.com/office/drawing/2014/main" val="1105812893"/>
                    </a:ext>
                  </a:extLst>
                </a:gridCol>
                <a:gridCol w="2217108">
                  <a:extLst>
                    <a:ext uri="{9D8B030D-6E8A-4147-A177-3AD203B41FA5}">
                      <a16:colId xmlns:a16="http://schemas.microsoft.com/office/drawing/2014/main" val="1146922545"/>
                    </a:ext>
                  </a:extLst>
                </a:gridCol>
              </a:tblGrid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dirty="0">
                          <a:effectLst/>
                        </a:rPr>
                        <a:t>序号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dirty="0">
                          <a:effectLst/>
                        </a:rPr>
                        <a:t>分类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dirty="0">
                          <a:effectLst/>
                        </a:rPr>
                        <a:t>关键字 </a:t>
                      </a:r>
                      <a:r>
                        <a:rPr lang="en-US" altLang="zh-CN" sz="1800" b="1" dirty="0">
                          <a:effectLst/>
                        </a:rPr>
                        <a:t>/ </a:t>
                      </a:r>
                      <a:r>
                        <a:rPr lang="zh-CN" altLang="en-US" sz="1800" b="1" dirty="0">
                          <a:effectLst/>
                        </a:rPr>
                        <a:t>函数 </a:t>
                      </a:r>
                      <a:r>
                        <a:rPr lang="en-US" altLang="zh-CN" sz="1800" b="1" dirty="0">
                          <a:effectLst/>
                        </a:rPr>
                        <a:t>/ </a:t>
                      </a:r>
                      <a:r>
                        <a:rPr lang="zh-CN" altLang="en-US" sz="1800" b="1" dirty="0">
                          <a:effectLst/>
                        </a:rPr>
                        <a:t>方法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dirty="0">
                          <a:effectLst/>
                        </a:rPr>
                        <a:t>说明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489745"/>
                  </a:ext>
                </a:extLst>
              </a:tr>
              <a:tr h="508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dirty="0">
                          <a:effectLst/>
                        </a:rPr>
                        <a:t>1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增加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列表</a:t>
                      </a:r>
                      <a:r>
                        <a:rPr lang="en-US" altLang="zh-CN" sz="1800" dirty="0">
                          <a:effectLst/>
                        </a:rPr>
                        <a:t>.</a:t>
                      </a:r>
                      <a:r>
                        <a:rPr lang="en-US" sz="1800" dirty="0">
                          <a:effectLst/>
                        </a:rPr>
                        <a:t>insert(</a:t>
                      </a:r>
                      <a:r>
                        <a:rPr lang="zh-CN" altLang="en-US" sz="1800" dirty="0">
                          <a:effectLst/>
                        </a:rPr>
                        <a:t>索引</a:t>
                      </a:r>
                      <a:r>
                        <a:rPr lang="en-US" altLang="zh-CN" sz="1800" dirty="0">
                          <a:effectLst/>
                        </a:rPr>
                        <a:t>, </a:t>
                      </a:r>
                      <a:r>
                        <a:rPr lang="zh-CN" altLang="en-US" sz="1800" dirty="0">
                          <a:effectLst/>
                        </a:rPr>
                        <a:t>数据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在指定位置插入数据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70498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列表</a:t>
                      </a:r>
                      <a:r>
                        <a:rPr lang="en-US" altLang="zh-CN" sz="1800" dirty="0">
                          <a:effectLst/>
                        </a:rPr>
                        <a:t>.</a:t>
                      </a:r>
                      <a:r>
                        <a:rPr lang="en-US" sz="1800" dirty="0">
                          <a:effectLst/>
                        </a:rPr>
                        <a:t>append(</a:t>
                      </a:r>
                      <a:r>
                        <a:rPr lang="zh-CN" altLang="en-US" sz="1800" dirty="0">
                          <a:effectLst/>
                        </a:rPr>
                        <a:t>数据</a:t>
                      </a:r>
                      <a:r>
                        <a:rPr lang="en-US" altLang="zh-CN" sz="1800" dirty="0">
                          <a:effectLst/>
                        </a:rPr>
                        <a:t>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在末尾追加数据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206431"/>
                  </a:ext>
                </a:extLst>
              </a:tr>
              <a:tr h="508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extend(</a:t>
                      </a:r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2)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将列表</a:t>
                      </a:r>
                      <a:r>
                        <a:rPr lang="en-US" altLang="zh-CN" sz="1800" dirty="0">
                          <a:effectLst/>
                        </a:rPr>
                        <a:t>2 </a:t>
                      </a:r>
                      <a:r>
                        <a:rPr lang="zh-CN" altLang="en-US" sz="1800" dirty="0">
                          <a:effectLst/>
                        </a:rPr>
                        <a:t>的数据追加到列表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72782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2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修改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列表</a:t>
                      </a:r>
                      <a:r>
                        <a:rPr lang="en-US" altLang="zh-CN" sz="1800" dirty="0">
                          <a:effectLst/>
                        </a:rPr>
                        <a:t>[</a:t>
                      </a:r>
                      <a:r>
                        <a:rPr lang="zh-CN" altLang="en-US" sz="1800" dirty="0">
                          <a:effectLst/>
                        </a:rPr>
                        <a:t>索引</a:t>
                      </a:r>
                      <a:r>
                        <a:rPr lang="en-US" altLang="zh-CN" sz="1800" dirty="0">
                          <a:effectLst/>
                        </a:rPr>
                        <a:t>] = </a:t>
                      </a:r>
                      <a:r>
                        <a:rPr lang="zh-CN" altLang="en-US" sz="1800" dirty="0">
                          <a:effectLst/>
                        </a:rPr>
                        <a:t>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修改指定索引的数据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000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3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删除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del </a:t>
                      </a:r>
                      <a:r>
                        <a:rPr lang="zh-CN" altLang="en-US" sz="1800" dirty="0">
                          <a:effectLst/>
                        </a:rPr>
                        <a:t>列表</a:t>
                      </a:r>
                      <a:r>
                        <a:rPr lang="en-US" altLang="zh-CN" sz="1800" dirty="0">
                          <a:effectLst/>
                        </a:rPr>
                        <a:t>[</a:t>
                      </a:r>
                      <a:r>
                        <a:rPr lang="zh-CN" altLang="en-US" sz="1800" dirty="0">
                          <a:effectLst/>
                        </a:rPr>
                        <a:t>索引</a:t>
                      </a:r>
                      <a:r>
                        <a:rPr lang="en-US" altLang="zh-CN" sz="1800" dirty="0">
                          <a:effectLst/>
                        </a:rPr>
                        <a:t>]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删除指定索引的数据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080998"/>
                  </a:ext>
                </a:extLst>
              </a:tr>
              <a:tr h="508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remove[</a:t>
                      </a:r>
                      <a:r>
                        <a:rPr lang="zh-CN" altLang="en-US" sz="1800">
                          <a:effectLst/>
                        </a:rPr>
                        <a:t>数据</a:t>
                      </a:r>
                      <a:r>
                        <a:rPr lang="en-US" altLang="zh-CN" sz="1800">
                          <a:effectLst/>
                        </a:rPr>
                        <a:t>]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删除第一个出现的指定数据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369963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pop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删除末尾数据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0233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pop(</a:t>
                      </a:r>
                      <a:r>
                        <a:rPr lang="zh-CN" altLang="en-US" sz="1800">
                          <a:effectLst/>
                        </a:rPr>
                        <a:t>索引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删除指定索引数据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146262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clear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清空列表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87161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4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统计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len(</a:t>
                      </a:r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列表长度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885432"/>
                  </a:ext>
                </a:extLst>
              </a:tr>
              <a:tr h="508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count(</a:t>
                      </a:r>
                      <a:r>
                        <a:rPr lang="zh-CN" altLang="en-US" sz="1800">
                          <a:effectLst/>
                        </a:rPr>
                        <a:t>数据</a:t>
                      </a:r>
                      <a:r>
                        <a:rPr lang="en-US" altLang="zh-CN" sz="1800">
                          <a:effectLst/>
                        </a:rPr>
                        <a:t>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数据在列表中出现的次数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84641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5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排序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sort()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dirty="0">
                          <a:effectLst/>
                        </a:rPr>
                        <a:t>升序排序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880748"/>
                  </a:ext>
                </a:extLst>
              </a:tr>
              <a:tr h="5087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sort(reverse=True)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降序排序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dirty="0">
                        <a:effectLst/>
                      </a:endParaRP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3831"/>
                  </a:ext>
                </a:extLst>
              </a:tr>
              <a:tr h="2906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>
                          <a:effectLst/>
                        </a:rPr>
                        <a:t>|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列表</a:t>
                      </a:r>
                      <a:r>
                        <a:rPr lang="en-US" altLang="zh-CN" sz="1800">
                          <a:effectLst/>
                        </a:rPr>
                        <a:t>.</a:t>
                      </a:r>
                      <a:r>
                        <a:rPr lang="en-US" sz="1800">
                          <a:effectLst/>
                        </a:rPr>
                        <a:t>reverse()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>
                          <a:effectLst/>
                        </a:rPr>
                        <a:t>逆序、反转</a:t>
                      </a:r>
                    </a:p>
                  </a:txBody>
                  <a:tcPr marL="29009" marR="29009" marT="29009" marB="29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58018" marR="58018" marT="29009" marB="29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31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84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DE259-CCE6-420C-9F05-6290D683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 </a:t>
            </a:r>
            <a:r>
              <a:rPr lang="zh-CN" altLang="en-US" dirty="0"/>
              <a:t>关键字（科普）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EB37D-7F39-425B-80CF-55353457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del </a:t>
            </a:r>
            <a:r>
              <a:rPr lang="zh-CN" altLang="en-US" dirty="0"/>
              <a:t>关键字</a:t>
            </a:r>
            <a:r>
              <a:rPr lang="en-US" altLang="zh-CN" dirty="0"/>
              <a:t>(delete) </a:t>
            </a:r>
            <a:r>
              <a:rPr lang="zh-CN" altLang="en-US" dirty="0"/>
              <a:t>同样可以删除列表中元素</a:t>
            </a:r>
          </a:p>
          <a:p>
            <a:r>
              <a:rPr lang="en-US" altLang="zh-CN" dirty="0"/>
              <a:t>del </a:t>
            </a:r>
            <a:r>
              <a:rPr lang="zh-CN" altLang="en-US" dirty="0"/>
              <a:t>关键字本质上是用来 将一个变量从内存中删除的</a:t>
            </a:r>
          </a:p>
          <a:p>
            <a:r>
              <a:rPr lang="zh-CN" altLang="en-US" dirty="0"/>
              <a:t>如果使用 </a:t>
            </a:r>
            <a:r>
              <a:rPr lang="en-US" altLang="zh-CN" dirty="0"/>
              <a:t>del </a:t>
            </a:r>
            <a:r>
              <a:rPr lang="zh-CN" altLang="en-US" dirty="0"/>
              <a:t>关键字将变量从内存中删除，后续的代码就不能再使用这个变量了</a:t>
            </a:r>
          </a:p>
          <a:p>
            <a:pPr marL="457200" lvl="1" indent="0">
              <a:buNone/>
            </a:pPr>
            <a:r>
              <a:rPr lang="en-US" altLang="zh-CN" dirty="0"/>
              <a:t>del </a:t>
            </a:r>
            <a:r>
              <a:rPr lang="en-US" altLang="zh-CN" dirty="0" err="1"/>
              <a:t>name_list</a:t>
            </a:r>
            <a:r>
              <a:rPr lang="en-US" altLang="zh-CN" dirty="0"/>
              <a:t>[1]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在日常开发中，要从列表删除数据，建议 使用列表提供的方法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07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B94ED-9F4C-4DAD-B555-370669D3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关键字（科普）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61260-D432-4B58-B572-AC01BDEB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 是 </a:t>
            </a:r>
            <a:r>
              <a:rPr lang="en-US" altLang="zh-CN" dirty="0"/>
              <a:t>Python </a:t>
            </a:r>
            <a:r>
              <a:rPr lang="zh-CN" altLang="en-US" dirty="0"/>
              <a:t>内置的、具有特殊意义的标识符</a:t>
            </a:r>
          </a:p>
          <a:p>
            <a:pPr marL="457200" lvl="1" indent="0">
              <a:buNone/>
            </a:pPr>
            <a:r>
              <a:rPr lang="en-US" altLang="zh-CN" dirty="0"/>
              <a:t>In [1]: import keyword</a:t>
            </a:r>
          </a:p>
          <a:p>
            <a:pPr marL="457200" lvl="1" indent="0">
              <a:buNone/>
            </a:pPr>
            <a:r>
              <a:rPr lang="en-US" altLang="zh-CN" dirty="0"/>
              <a:t>In [2]: print(</a:t>
            </a:r>
            <a:r>
              <a:rPr lang="en-US" altLang="zh-CN" dirty="0" err="1"/>
              <a:t>keyword.kwlist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In [3]: print(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keyword.kwlist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关键字后面不需要使用括号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8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2B78B-990B-48D2-8A02-6817F76D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函数和方法（科普）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44875-AB6C-45CE-A64C-FDCA797E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 封装了独立功能，可以直接调用</a:t>
            </a:r>
          </a:p>
          <a:p>
            <a:pPr marL="457200" lvl="1" indent="0">
              <a:buNone/>
            </a:pP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函数需要死记硬背</a:t>
            </a:r>
          </a:p>
          <a:p>
            <a:r>
              <a:rPr lang="zh-CN" altLang="en-US" dirty="0"/>
              <a:t>方法 和函数类似，同样是封装了独立的功能</a:t>
            </a:r>
          </a:p>
          <a:p>
            <a:r>
              <a:rPr lang="zh-CN" altLang="en-US" dirty="0"/>
              <a:t>方法 需要通过 对象 来调用，表示针对这个 对象 要做的操作</a:t>
            </a:r>
          </a:p>
          <a:p>
            <a:pPr marL="457200" lvl="1" indent="0">
              <a:buNone/>
            </a:pPr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在变量后面输入 </a:t>
            </a:r>
            <a:r>
              <a:rPr lang="en-US" altLang="zh-CN" dirty="0"/>
              <a:t>.</a:t>
            </a:r>
            <a:r>
              <a:rPr lang="zh-CN" altLang="en-US" dirty="0"/>
              <a:t>，然后选择针对这个变量要执行的操作，记忆起来比函数要简单很多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97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97E6B-AED5-41CF-A584-2082E292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922CB-6F32-4D4A-ACC9-9A04976D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遍历 就是 从头到尾 依次 从 列表 中获取数据</a:t>
            </a:r>
          </a:p>
          <a:p>
            <a:pPr lvl="1"/>
            <a:r>
              <a:rPr lang="zh-CN" altLang="en-US" dirty="0"/>
              <a:t>在 循环体内部 针对 每一个元素，执行相同的操作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中为了提高列表的遍历效率，专门提供的 迭代 </a:t>
            </a:r>
            <a:r>
              <a:rPr lang="en-US" altLang="zh-CN" dirty="0"/>
              <a:t>iteration </a:t>
            </a:r>
            <a:r>
              <a:rPr lang="zh-CN" altLang="en-US" dirty="0"/>
              <a:t>遍历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for </a:t>
            </a:r>
            <a:r>
              <a:rPr lang="zh-CN" altLang="en-US" dirty="0"/>
              <a:t>就能够实现迭代遍历</a:t>
            </a:r>
          </a:p>
          <a:p>
            <a:pPr marL="457200" lvl="1" indent="0">
              <a:buNone/>
            </a:pPr>
            <a:r>
              <a:rPr lang="en-US" altLang="zh-CN" dirty="0"/>
              <a:t># for </a:t>
            </a:r>
            <a:r>
              <a:rPr lang="zh-CN" altLang="en-US" dirty="0"/>
              <a:t>循环内部使用的变量 </a:t>
            </a:r>
            <a:r>
              <a:rPr lang="en-US" altLang="zh-CN" dirty="0"/>
              <a:t>in </a:t>
            </a:r>
            <a:r>
              <a:rPr lang="zh-CN" altLang="en-US" dirty="0"/>
              <a:t>列表</a:t>
            </a:r>
          </a:p>
          <a:p>
            <a:pPr marL="457200" lvl="1" indent="0">
              <a:buNone/>
            </a:pPr>
            <a:r>
              <a:rPr lang="en-US" altLang="zh-CN" dirty="0"/>
              <a:t>for name in </a:t>
            </a:r>
            <a:r>
              <a:rPr lang="en-US" altLang="zh-CN" dirty="0" err="1"/>
              <a:t>name_list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#</a:t>
            </a:r>
            <a:r>
              <a:rPr lang="zh-CN" altLang="en-US" dirty="0"/>
              <a:t>循环内部针对列表元素进行操作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print(name)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07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BEF12-FA72-4E4A-BE26-2ED8AB5D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35B83C-1459-4858-AA40-92348F083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61" y="463463"/>
            <a:ext cx="5916516" cy="5713500"/>
          </a:xfrm>
        </p:spPr>
      </p:pic>
    </p:spTree>
    <p:extLst>
      <p:ext uri="{BB962C8B-B14F-4D97-AF65-F5344CB8AC3E}">
        <p14:creationId xmlns:p14="http://schemas.microsoft.com/office/powerpoint/2010/main" val="282777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</a:t>
            </a:r>
            <a:r>
              <a:rPr lang="zh-CN" altLang="en-US" b="1" dirty="0"/>
              <a:t>信息管理系统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35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20D2F-B2E5-4270-A852-7D5F1773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7CFE9-187C-4E05-A69E-172E73BD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 </a:t>
            </a:r>
            <a:r>
              <a:rPr lang="en-US" altLang="zh-CN" dirty="0"/>
              <a:t>Python </a:t>
            </a:r>
            <a:r>
              <a:rPr lang="zh-CN" altLang="en-US" dirty="0"/>
              <a:t>的 列表 中可以 存储不同类型的数据</a:t>
            </a:r>
          </a:p>
          <a:p>
            <a:r>
              <a:rPr lang="zh-CN" altLang="en-US" dirty="0"/>
              <a:t>但是在开发中，更多的应用场景是：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列表 存储相同类型的数据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 迭代遍历，在循环体内部，针对列表中的每一项元素，执行相同的操作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009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EBC50-099F-4C62-A394-93D040D66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元组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F2E5ED-E547-47A9-9202-B76646408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6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438A7-9FCF-445C-93A5-7D956AD5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A8ADE-977E-4189-B2D2-DEBF3AFE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元组的定义</a:t>
            </a:r>
          </a:p>
          <a:p>
            <a:r>
              <a:rPr lang="en-US" altLang="zh-CN" dirty="0"/>
              <a:t>Tuple</a:t>
            </a:r>
            <a:r>
              <a:rPr lang="zh-CN" altLang="en-US" dirty="0"/>
              <a:t>（元组）与列表类似，不同之处在于元组的 元素不能修改</a:t>
            </a:r>
          </a:p>
          <a:p>
            <a:pPr lvl="1"/>
            <a:r>
              <a:rPr lang="zh-CN" altLang="en-US" dirty="0"/>
              <a:t>元组 表示多个元素组成的序列</a:t>
            </a:r>
          </a:p>
          <a:p>
            <a:pPr lvl="1"/>
            <a:r>
              <a:rPr lang="zh-CN" altLang="en-US" dirty="0"/>
              <a:t>元组 在 </a:t>
            </a:r>
            <a:r>
              <a:rPr lang="en-US" altLang="zh-CN" dirty="0"/>
              <a:t>Python </a:t>
            </a:r>
            <a:r>
              <a:rPr lang="zh-CN" altLang="en-US" dirty="0"/>
              <a:t>开发中，有特定的应用场景</a:t>
            </a:r>
          </a:p>
          <a:p>
            <a:r>
              <a:rPr lang="zh-CN" altLang="en-US" dirty="0"/>
              <a:t>用于存储 一串 信息，数据 之间使用 </a:t>
            </a:r>
            <a:r>
              <a:rPr lang="en-US" altLang="zh-CN" dirty="0"/>
              <a:t>, </a:t>
            </a:r>
            <a:r>
              <a:rPr lang="zh-CN" altLang="en-US" dirty="0"/>
              <a:t>分隔</a:t>
            </a:r>
          </a:p>
          <a:p>
            <a:r>
              <a:rPr lang="zh-CN" altLang="en-US" dirty="0"/>
              <a:t>元组用 </a:t>
            </a:r>
            <a:r>
              <a:rPr lang="en-US" altLang="zh-CN" dirty="0"/>
              <a:t>() </a:t>
            </a:r>
            <a:r>
              <a:rPr lang="zh-CN" altLang="en-US" dirty="0"/>
              <a:t>定义</a:t>
            </a:r>
          </a:p>
          <a:p>
            <a:r>
              <a:rPr lang="zh-CN" altLang="en-US" dirty="0"/>
              <a:t>元组的 索引 从 </a:t>
            </a:r>
            <a:r>
              <a:rPr lang="en-US" altLang="zh-CN" dirty="0"/>
              <a:t>0 </a:t>
            </a:r>
            <a:r>
              <a:rPr lang="zh-CN" altLang="en-US" dirty="0"/>
              <a:t>开始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索引 就是数据在 元组 中的位置编号</a:t>
            </a:r>
          </a:p>
          <a:p>
            <a:pPr marL="457200" lvl="1" indent="0">
              <a:buNone/>
            </a:pPr>
            <a:r>
              <a:rPr lang="en-US" altLang="zh-CN" dirty="0" err="1"/>
              <a:t>info_tuple</a:t>
            </a:r>
            <a:r>
              <a:rPr lang="en-US" altLang="zh-CN" dirty="0"/>
              <a:t> = ("</a:t>
            </a:r>
            <a:r>
              <a:rPr lang="en-US" altLang="zh-CN" dirty="0" err="1"/>
              <a:t>zhangsan</a:t>
            </a:r>
            <a:r>
              <a:rPr lang="en-US" altLang="zh-CN" dirty="0"/>
              <a:t>", 18, 1.75)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345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BE22-4841-46EB-B2A8-D9800C4B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C5FC9-F784-4083-B1E7-3122B1D0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创建空元组</a:t>
            </a:r>
          </a:p>
          <a:p>
            <a:pPr marL="457200" lvl="1" indent="0">
              <a:buNone/>
            </a:pPr>
            <a:r>
              <a:rPr lang="en-US" altLang="zh-CN" dirty="0" err="1"/>
              <a:t>info_tuple</a:t>
            </a:r>
            <a:r>
              <a:rPr lang="en-US" altLang="zh-CN" dirty="0"/>
              <a:t> = ()</a:t>
            </a:r>
          </a:p>
          <a:p>
            <a:r>
              <a:rPr lang="zh-CN" altLang="en-US" dirty="0"/>
              <a:t>元组中 只包含一个元素 时，需要 在元素后面添加逗号</a:t>
            </a:r>
          </a:p>
          <a:p>
            <a:pPr marL="457200" lvl="1" indent="0">
              <a:buNone/>
            </a:pPr>
            <a:r>
              <a:rPr lang="en-US" altLang="zh-CN" dirty="0" err="1"/>
              <a:t>info_tuple</a:t>
            </a:r>
            <a:r>
              <a:rPr lang="en-US" altLang="zh-CN" dirty="0"/>
              <a:t> = (50,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15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423B6-16B1-4F18-B177-6427484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FC9820-31FC-4C69-928F-F00C57CC6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0" y="245193"/>
            <a:ext cx="9836653" cy="6367613"/>
          </a:xfrm>
        </p:spPr>
      </p:pic>
    </p:spTree>
    <p:extLst>
      <p:ext uri="{BB962C8B-B14F-4D97-AF65-F5344CB8AC3E}">
        <p14:creationId xmlns:p14="http://schemas.microsoft.com/office/powerpoint/2010/main" val="3748168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E0E90-F153-4E37-853B-52B5125C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元组常用操作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5194C-B892-423E-A34A-E8D5A059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 </a:t>
            </a:r>
            <a:r>
              <a:rPr lang="en-US" altLang="zh-CN" b="1" dirty="0"/>
              <a:t>ipython3 </a:t>
            </a:r>
            <a:r>
              <a:rPr lang="zh-CN" altLang="en-US" b="1" dirty="0"/>
              <a:t>中定义一个 元组，例如：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info = ()</a:t>
            </a:r>
          </a:p>
          <a:p>
            <a:r>
              <a:rPr lang="zh-CN" altLang="en-US" b="1" dirty="0"/>
              <a:t>输入 </a:t>
            </a:r>
            <a:r>
              <a:rPr lang="en-US" altLang="zh-CN" b="1" dirty="0"/>
              <a:t>info. </a:t>
            </a:r>
            <a:r>
              <a:rPr lang="zh-CN" altLang="en-US" b="1" dirty="0"/>
              <a:t>按下 </a:t>
            </a:r>
            <a:r>
              <a:rPr lang="en-US" altLang="zh-CN" b="1" dirty="0"/>
              <a:t>TAB </a:t>
            </a:r>
            <a:r>
              <a:rPr lang="zh-CN" altLang="en-US" b="1" dirty="0"/>
              <a:t>键，</a:t>
            </a:r>
            <a:r>
              <a:rPr lang="en-US" altLang="zh-CN" b="1" dirty="0" err="1"/>
              <a:t>ipython</a:t>
            </a:r>
            <a:r>
              <a:rPr lang="en-US" altLang="zh-CN" b="1" dirty="0"/>
              <a:t> </a:t>
            </a:r>
            <a:r>
              <a:rPr lang="zh-CN" altLang="en-US" b="1" dirty="0"/>
              <a:t>会提示 元组 能够使用的函数如下：</a:t>
            </a:r>
          </a:p>
          <a:p>
            <a:pPr marL="457200" lvl="1" indent="0">
              <a:buNone/>
            </a:pPr>
            <a:r>
              <a:rPr lang="en-US" altLang="zh-CN" b="1" dirty="0" err="1"/>
              <a:t>info.count</a:t>
            </a:r>
            <a:r>
              <a:rPr lang="en-US" altLang="zh-CN" b="1" dirty="0"/>
              <a:t>  </a:t>
            </a:r>
            <a:r>
              <a:rPr lang="en-US" altLang="zh-CN" b="1" dirty="0" err="1"/>
              <a:t>info.index</a:t>
            </a:r>
            <a:endParaRPr lang="en-US" altLang="zh-CN" b="1" dirty="0"/>
          </a:p>
          <a:p>
            <a:r>
              <a:rPr lang="zh-CN" altLang="en-US" b="1" dirty="0"/>
              <a:t>有关 元组 的 常用操作 可以参照上页图练习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65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C7600-0203-4A06-B7B3-7E735374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元组循环遍历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55818-7DF4-4D86-AC23-5F637977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取值</a:t>
            </a:r>
            <a:r>
              <a:rPr lang="zh-CN" altLang="en-US" dirty="0"/>
              <a:t> 就是从 元组 中获取存储在指定位置的数据</a:t>
            </a:r>
          </a:p>
          <a:p>
            <a:r>
              <a:rPr lang="zh-CN" altLang="en-US" b="1" dirty="0"/>
              <a:t>遍历</a:t>
            </a:r>
            <a:r>
              <a:rPr lang="zh-CN" altLang="en-US" dirty="0"/>
              <a:t> 就是 从头到尾 依次 从 元组 中获取数据</a:t>
            </a:r>
          </a:p>
          <a:p>
            <a:pPr marL="457200" lvl="1" indent="0">
              <a:buNone/>
            </a:pPr>
            <a:r>
              <a:rPr lang="en-US" altLang="zh-CN" dirty="0"/>
              <a:t># for </a:t>
            </a:r>
            <a:r>
              <a:rPr lang="zh-CN" altLang="en-US" dirty="0"/>
              <a:t>循环内部使用的变量 </a:t>
            </a:r>
            <a:r>
              <a:rPr lang="en-US" altLang="zh-CN" dirty="0"/>
              <a:t>in </a:t>
            </a:r>
            <a:r>
              <a:rPr lang="zh-CN" altLang="en-US" dirty="0"/>
              <a:t>元组</a:t>
            </a:r>
          </a:p>
          <a:p>
            <a:pPr marL="457200" lvl="1" indent="0">
              <a:buNone/>
            </a:pPr>
            <a:r>
              <a:rPr lang="en-US" altLang="zh-CN" dirty="0"/>
              <a:t>for item in info:</a:t>
            </a:r>
          </a:p>
          <a:p>
            <a:pPr marL="457200" lvl="1" indent="0">
              <a:buNone/>
            </a:pPr>
            <a:r>
              <a:rPr lang="en-US" altLang="zh-CN" dirty="0"/>
              <a:t>    #</a:t>
            </a:r>
            <a:r>
              <a:rPr lang="zh-CN" altLang="en-US" dirty="0"/>
              <a:t>循环内部针对元组元素进行操作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print(item)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中，可以使用 </a:t>
            </a:r>
            <a:r>
              <a:rPr lang="en-US" altLang="zh-CN" dirty="0"/>
              <a:t>for </a:t>
            </a:r>
            <a:r>
              <a:rPr lang="zh-CN" altLang="en-US" dirty="0"/>
              <a:t>循环遍历所有非数字型类型的变量：列表、元组、字典 以及 字符串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提示：在实际开发中，除非 能够确认元组中的数据类型，否则针对元组的循环遍历需求并不是很多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45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572D3-542D-4D1F-A6C6-FEB1014E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B76E4-E27A-4DCF-A0F1-9F7C95DF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/>
              <a:t>主要应用场景：</a:t>
            </a:r>
          </a:p>
          <a:p>
            <a:pPr lvl="1"/>
            <a:r>
              <a:rPr lang="zh-CN" altLang="en-US" sz="3200" dirty="0"/>
              <a:t>函数的 参数 和 返回值，一个函数可以接收 任意多个参数，或者 一次返回多个数据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400" dirty="0"/>
              <a:t>有关 函数的参数 和 返回值，见函数给大家的介绍</a:t>
            </a:r>
          </a:p>
          <a:p>
            <a:pPr lvl="1"/>
            <a:r>
              <a:rPr lang="zh-CN" altLang="en-US" sz="3200" dirty="0"/>
              <a:t>格式字符串，格式化字符串后面的 </a:t>
            </a:r>
            <a:r>
              <a:rPr lang="en-US" altLang="zh-CN" sz="3200" dirty="0"/>
              <a:t>() </a:t>
            </a:r>
            <a:r>
              <a:rPr lang="zh-CN" altLang="en-US" sz="3200" dirty="0"/>
              <a:t>本质上就是一个元组</a:t>
            </a:r>
          </a:p>
          <a:p>
            <a:pPr lvl="1"/>
            <a:r>
              <a:rPr lang="zh-CN" altLang="en-US" sz="3200" dirty="0"/>
              <a:t>让列表不可以被修改，以保护数据安全</a:t>
            </a:r>
          </a:p>
          <a:p>
            <a:pPr marL="457200" lvl="1" indent="0">
              <a:buNone/>
            </a:pPr>
            <a:r>
              <a:rPr lang="en-US" altLang="zh-CN" sz="3200" dirty="0"/>
              <a:t>info = ("</a:t>
            </a:r>
            <a:r>
              <a:rPr lang="en-US" altLang="zh-CN" sz="3200" dirty="0" err="1"/>
              <a:t>zhangsan</a:t>
            </a:r>
            <a:r>
              <a:rPr lang="en-US" altLang="zh-CN" sz="3200" dirty="0"/>
              <a:t>", 18) </a:t>
            </a:r>
          </a:p>
          <a:p>
            <a:pPr marL="457200" lvl="1" indent="0">
              <a:buNone/>
            </a:pPr>
            <a:r>
              <a:rPr lang="en-US" altLang="zh-CN" sz="3200" dirty="0"/>
              <a:t>print(“{ } </a:t>
            </a:r>
            <a:r>
              <a:rPr lang="zh-CN" altLang="en-US" sz="3200" dirty="0"/>
              <a:t>的年龄是 </a:t>
            </a:r>
            <a:r>
              <a:rPr lang="en-US" altLang="zh-CN" sz="3200" dirty="0"/>
              <a:t>{}" .</a:t>
            </a:r>
            <a:r>
              <a:rPr lang="en-US" altLang="zh-CN" sz="3200" dirty="0" err="1"/>
              <a:t>formt</a:t>
            </a:r>
            <a:r>
              <a:rPr lang="en-US" altLang="zh-CN" sz="3200" dirty="0"/>
              <a:t>( info[0],info[1])) </a:t>
            </a:r>
          </a:p>
          <a:p>
            <a:pPr marL="457200" lvl="1" indent="0">
              <a:buNone/>
            </a:pPr>
            <a:r>
              <a:rPr lang="en-US" altLang="zh-CN" sz="3200" dirty="0"/>
              <a:t>print("%s </a:t>
            </a:r>
            <a:r>
              <a:rPr lang="zh-CN" altLang="en-US" sz="3200" dirty="0"/>
              <a:t>的年龄是 </a:t>
            </a:r>
            <a:r>
              <a:rPr lang="en-US" altLang="zh-CN" sz="3200" dirty="0"/>
              <a:t>%d" </a:t>
            </a:r>
            <a:r>
              <a:rPr lang="en-US" altLang="zh-CN" sz="3200" b="1" dirty="0"/>
              <a:t>%</a:t>
            </a:r>
            <a:r>
              <a:rPr lang="en-US" altLang="zh-CN" sz="3200" dirty="0"/>
              <a:t> info) </a:t>
            </a:r>
          </a:p>
          <a:p>
            <a:pPr marL="457200" lvl="1" indent="0">
              <a:buNone/>
            </a:pPr>
            <a:endParaRPr lang="en-US" altLang="zh-CN" sz="3200" dirty="0"/>
          </a:p>
          <a:p>
            <a:pPr marL="457200" lvl="1" indent="0">
              <a:buNone/>
            </a:pPr>
            <a:endParaRPr lang="en-US" altLang="zh-CN" sz="3200" dirty="0"/>
          </a:p>
          <a:p>
            <a:pPr marL="457200" lvl="1" indent="0">
              <a:buNone/>
            </a:pP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03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DEA08-6946-4FD2-90D1-8AE77FCC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元组和列表之间的转换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E5F6E-F496-45CE-B7FE-09269386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使用 </a:t>
            </a:r>
            <a:r>
              <a:rPr lang="en-US" altLang="zh-CN" sz="4000" dirty="0"/>
              <a:t>list </a:t>
            </a:r>
            <a:r>
              <a:rPr lang="zh-CN" altLang="en-US" sz="4000" dirty="0"/>
              <a:t>函数可以把元组转换成列表</a:t>
            </a:r>
          </a:p>
          <a:p>
            <a:pPr marL="457200" lvl="1" indent="0">
              <a:buNone/>
            </a:pPr>
            <a:r>
              <a:rPr lang="en-US" altLang="zh-CN" sz="4000" dirty="0"/>
              <a:t>list(</a:t>
            </a:r>
            <a:r>
              <a:rPr lang="zh-CN" altLang="en-US" sz="4000" dirty="0"/>
              <a:t>元组</a:t>
            </a:r>
            <a:r>
              <a:rPr lang="en-US" altLang="zh-CN" sz="4000" dirty="0"/>
              <a:t>) </a:t>
            </a:r>
          </a:p>
          <a:p>
            <a:r>
              <a:rPr lang="zh-CN" altLang="en-US" sz="4000" dirty="0"/>
              <a:t>使用 </a:t>
            </a:r>
            <a:r>
              <a:rPr lang="en-US" altLang="zh-CN" sz="4000" dirty="0"/>
              <a:t>tuple </a:t>
            </a:r>
            <a:r>
              <a:rPr lang="zh-CN" altLang="en-US" sz="4000" dirty="0"/>
              <a:t>函数可以把列表转换成元组</a:t>
            </a:r>
          </a:p>
          <a:p>
            <a:pPr marL="457200" lvl="1" indent="0">
              <a:buNone/>
            </a:pPr>
            <a:r>
              <a:rPr lang="en-US" altLang="zh-CN" sz="4000" dirty="0"/>
              <a:t>tuple(</a:t>
            </a:r>
            <a:r>
              <a:rPr lang="zh-CN" altLang="en-US" sz="4000" dirty="0"/>
              <a:t>列表</a:t>
            </a:r>
            <a:r>
              <a:rPr lang="en-US" altLang="zh-CN" sz="4000" dirty="0"/>
              <a:t>)</a:t>
            </a:r>
            <a:endParaRPr lang="zh-CN" altLang="en-US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811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38BF-5327-4662-833C-BCEDDCDE8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封装</a:t>
            </a:r>
            <a:r>
              <a:rPr lang="zh-CN" altLang="en-US" dirty="0"/>
              <a:t>、</a:t>
            </a:r>
            <a:r>
              <a:rPr lang="zh-CN" altLang="zh-CN" dirty="0"/>
              <a:t>解构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1FAF4F-677C-4F79-AB89-E31788558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54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高级数据类型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</a:t>
            </a:r>
            <a:r>
              <a:rPr lang="zh-CN" altLang="en-US" b="1" dirty="0"/>
              <a:t>信息管理系统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280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E92E2-175C-44CF-93AF-741712BA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C2597-7265-43B2-B20A-9A44EEF7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前面涉及到的同步赋值是</a:t>
            </a:r>
            <a:r>
              <a:rPr lang="zh-CN" altLang="zh-CN" dirty="0"/>
              <a:t>封装</a:t>
            </a:r>
            <a:r>
              <a:rPr lang="zh-CN" altLang="en-US" dirty="0"/>
              <a:t>、</a:t>
            </a:r>
            <a:r>
              <a:rPr lang="zh-CN" altLang="zh-CN" dirty="0"/>
              <a:t>解构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875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97750-50C3-46C5-B321-9DC5237C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3EB3D-4915-4D66-B822-A41D4C98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解构</a:t>
            </a:r>
          </a:p>
          <a:p>
            <a:pPr marL="457200" lvl="1" indent="0">
              <a:buNone/>
            </a:pPr>
            <a:r>
              <a:rPr lang="zh-CN" altLang="en-US" dirty="0"/>
              <a:t>解构是把线性构成的元素解开，并顺序的赋给其他变量。左边接纳的变量数，要和右边解开的元素个数一致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05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4D324-B788-4DD4-AF8E-939B7480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68401-CF04-4927-8DBD-DDE297E8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</a:t>
            </a:r>
          </a:p>
          <a:p>
            <a:pPr marL="457200" lvl="1" indent="0">
              <a:buNone/>
            </a:pPr>
            <a:r>
              <a:rPr lang="zh-CN" altLang="en-US" dirty="0"/>
              <a:t>封装是将多个值使用逗号分隔，组合在一起，本质上，返回一个元组，只是省略掉了小括号。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4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38BF-5327-4662-833C-BCEDDCDE8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字典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1FAF4F-677C-4F79-AB89-E31788558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65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EDA4C-2152-4968-80FB-1A3434ED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F7B9B-9E94-4E13-9B87-3459BE76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字典的定义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dictionary</a:t>
            </a:r>
            <a:r>
              <a:rPr lang="zh-CN" altLang="en-US" dirty="0"/>
              <a:t>（字典） 是 除列表以外 </a:t>
            </a:r>
            <a:r>
              <a:rPr lang="en-US" altLang="zh-CN" dirty="0"/>
              <a:t>Python </a:t>
            </a:r>
            <a:r>
              <a:rPr lang="zh-CN" altLang="en-US" dirty="0"/>
              <a:t>之中 最灵活 的数据类型</a:t>
            </a:r>
          </a:p>
          <a:p>
            <a:r>
              <a:rPr lang="zh-CN" altLang="en-US" dirty="0"/>
              <a:t>字典同样可以用来 存储多个数据</a:t>
            </a:r>
          </a:p>
          <a:p>
            <a:pPr lvl="1"/>
            <a:r>
              <a:rPr lang="zh-CN" altLang="en-US" dirty="0"/>
              <a:t>通常用于存储 描述一个 物体 的相关信息 </a:t>
            </a:r>
          </a:p>
          <a:p>
            <a:r>
              <a:rPr lang="zh-CN" altLang="en-US" dirty="0"/>
              <a:t>和列表的区别</a:t>
            </a:r>
          </a:p>
          <a:p>
            <a:pPr lvl="1"/>
            <a:r>
              <a:rPr lang="zh-CN" altLang="en-US" dirty="0"/>
              <a:t>列表 是 有序 的对象集合</a:t>
            </a:r>
          </a:p>
          <a:p>
            <a:pPr lvl="1"/>
            <a:r>
              <a:rPr lang="zh-CN" altLang="en-US" dirty="0"/>
              <a:t>字典 是 无序 的对象集合</a:t>
            </a:r>
          </a:p>
          <a:p>
            <a:r>
              <a:rPr lang="zh-CN" altLang="en-US" dirty="0"/>
              <a:t>字典用 </a:t>
            </a:r>
            <a:r>
              <a:rPr lang="en-US" altLang="zh-CN" dirty="0"/>
              <a:t>{} </a:t>
            </a:r>
            <a:r>
              <a:rPr lang="zh-CN" altLang="en-US" dirty="0"/>
              <a:t>定义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401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F10DD-6B0A-414F-B8B4-74A1E58A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E88EB-A4EC-4008-B652-167277CF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字典使用 键值对 存储数据，键值对之间使用 </a:t>
            </a:r>
            <a:r>
              <a:rPr lang="en-US" altLang="zh-CN" dirty="0"/>
              <a:t>, </a:t>
            </a:r>
            <a:r>
              <a:rPr lang="zh-CN" altLang="en-US" dirty="0"/>
              <a:t>分隔</a:t>
            </a:r>
          </a:p>
          <a:p>
            <a:pPr lvl="1"/>
            <a:r>
              <a:rPr lang="zh-CN" altLang="en-US" dirty="0"/>
              <a:t>键 </a:t>
            </a:r>
            <a:r>
              <a:rPr lang="en-US" altLang="zh-CN" dirty="0"/>
              <a:t>key </a:t>
            </a:r>
            <a:r>
              <a:rPr lang="zh-CN" altLang="en-US" dirty="0"/>
              <a:t>是索引</a:t>
            </a:r>
          </a:p>
          <a:p>
            <a:pPr lvl="1"/>
            <a:r>
              <a:rPr lang="zh-CN" altLang="en-US" dirty="0"/>
              <a:t>值 </a:t>
            </a:r>
            <a:r>
              <a:rPr lang="en-US" altLang="zh-CN" dirty="0"/>
              <a:t>value </a:t>
            </a:r>
            <a:r>
              <a:rPr lang="zh-CN" altLang="en-US" dirty="0"/>
              <a:t>是数据</a:t>
            </a:r>
          </a:p>
          <a:p>
            <a:pPr lvl="1"/>
            <a:r>
              <a:rPr lang="zh-CN" altLang="en-US" dirty="0"/>
              <a:t>键和值 之间使用 </a:t>
            </a:r>
            <a:r>
              <a:rPr lang="en-US" altLang="zh-CN" dirty="0"/>
              <a:t>: </a:t>
            </a:r>
            <a:r>
              <a:rPr lang="zh-CN" altLang="en-US" dirty="0"/>
              <a:t>分隔</a:t>
            </a:r>
          </a:p>
          <a:p>
            <a:pPr lvl="1"/>
            <a:r>
              <a:rPr lang="zh-CN" altLang="en-US" dirty="0"/>
              <a:t>键必须是唯一的</a:t>
            </a:r>
          </a:p>
          <a:p>
            <a:pPr lvl="1"/>
            <a:r>
              <a:rPr lang="zh-CN" altLang="en-US" dirty="0"/>
              <a:t>值可以取任何数据类型，但 键 只能使用 字符串、数字或 元组</a:t>
            </a:r>
          </a:p>
          <a:p>
            <a:pPr marL="914400" lvl="2" indent="0">
              <a:buNone/>
            </a:pPr>
            <a:r>
              <a:rPr lang="en-US" altLang="zh-CN" dirty="0" err="1"/>
              <a:t>xiaoming</a:t>
            </a:r>
            <a:r>
              <a:rPr lang="en-US" altLang="zh-CN" dirty="0"/>
              <a:t> = {"name": "</a:t>
            </a:r>
            <a:r>
              <a:rPr lang="zh-CN" altLang="en-US" dirty="0"/>
              <a:t>小明</a:t>
            </a:r>
            <a:r>
              <a:rPr lang="en-US" altLang="zh-CN" dirty="0"/>
              <a:t>",</a:t>
            </a:r>
          </a:p>
          <a:p>
            <a:pPr marL="914400" lvl="2" indent="0">
              <a:buNone/>
            </a:pPr>
            <a:r>
              <a:rPr lang="en-US" altLang="zh-CN" dirty="0"/>
              <a:t>            "age": 18,</a:t>
            </a:r>
          </a:p>
          <a:p>
            <a:pPr marL="914400" lvl="2" indent="0">
              <a:buNone/>
            </a:pPr>
            <a:r>
              <a:rPr lang="en-US" altLang="zh-CN" dirty="0"/>
              <a:t>            "gender": True,</a:t>
            </a:r>
          </a:p>
          <a:p>
            <a:pPr marL="914400" lvl="2" indent="0">
              <a:buNone/>
            </a:pPr>
            <a:r>
              <a:rPr lang="en-US" altLang="zh-CN" dirty="0"/>
              <a:t>            "height": 1.75}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963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95A90-3ED5-4067-B7E6-79B54BE0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8F473F-EEC2-4ED3-836E-1F63F3E13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19" y="162321"/>
            <a:ext cx="8144564" cy="6533357"/>
          </a:xfrm>
        </p:spPr>
      </p:pic>
    </p:spTree>
    <p:extLst>
      <p:ext uri="{BB962C8B-B14F-4D97-AF65-F5344CB8AC3E}">
        <p14:creationId xmlns:p14="http://schemas.microsoft.com/office/powerpoint/2010/main" val="884955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5C727-D3D2-4F49-BBBC-19738FE0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字典常用操作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59DBF-D02D-4103-9F52-27BD9B18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ipython3 </a:t>
            </a:r>
            <a:r>
              <a:rPr lang="zh-CN" altLang="en-US" dirty="0"/>
              <a:t>中定义一个 字典，例如：</a:t>
            </a:r>
            <a:r>
              <a:rPr lang="en-US" altLang="zh-CN" dirty="0" err="1"/>
              <a:t>xiaoming</a:t>
            </a:r>
            <a:r>
              <a:rPr lang="en-US" altLang="zh-CN" dirty="0"/>
              <a:t> = {}</a:t>
            </a:r>
          </a:p>
          <a:p>
            <a:r>
              <a:rPr lang="zh-CN" altLang="en-US" dirty="0"/>
              <a:t>输入 </a:t>
            </a:r>
            <a:r>
              <a:rPr lang="en-US" altLang="zh-CN" dirty="0" err="1"/>
              <a:t>xiaoming</a:t>
            </a:r>
            <a:r>
              <a:rPr lang="en-US" altLang="zh-CN" dirty="0"/>
              <a:t>. </a:t>
            </a:r>
            <a:r>
              <a:rPr lang="zh-CN" altLang="en-US" dirty="0"/>
              <a:t>按下 </a:t>
            </a:r>
            <a:r>
              <a:rPr lang="en-US" altLang="zh-CN" dirty="0"/>
              <a:t>TAB </a:t>
            </a:r>
            <a:r>
              <a:rPr lang="zh-CN" altLang="en-US" dirty="0"/>
              <a:t>键，</a:t>
            </a:r>
            <a:r>
              <a:rPr lang="en-US" altLang="zh-CN" dirty="0" err="1"/>
              <a:t>ipython</a:t>
            </a:r>
            <a:r>
              <a:rPr lang="en-US" altLang="zh-CN" dirty="0"/>
              <a:t> </a:t>
            </a:r>
            <a:r>
              <a:rPr lang="zh-CN" altLang="en-US" dirty="0"/>
              <a:t>会提示 字典 能够使用的函数如下：</a:t>
            </a:r>
          </a:p>
          <a:p>
            <a:pPr marL="457200" lvl="1" indent="0">
              <a:buNone/>
            </a:pPr>
            <a:r>
              <a:rPr lang="en-US" altLang="zh-CN" dirty="0"/>
              <a:t>In [1]: </a:t>
            </a:r>
            <a:r>
              <a:rPr lang="en-US" altLang="zh-CN" dirty="0" err="1"/>
              <a:t>xiaoming</a:t>
            </a:r>
            <a:r>
              <a:rPr lang="en-US" altLang="zh-CN" dirty="0"/>
              <a:t>.</a:t>
            </a:r>
          </a:p>
          <a:p>
            <a:pPr marL="457200" lvl="1" indent="0">
              <a:buNone/>
            </a:pPr>
            <a:r>
              <a:rPr lang="en-US" altLang="zh-CN" dirty="0" err="1"/>
              <a:t>xiaoming.clear</a:t>
            </a:r>
            <a:r>
              <a:rPr lang="en-US" altLang="zh-CN" dirty="0"/>
              <a:t>       </a:t>
            </a:r>
            <a:r>
              <a:rPr lang="en-US" altLang="zh-CN" dirty="0" err="1"/>
              <a:t>xiaoming.items</a:t>
            </a:r>
            <a:r>
              <a:rPr lang="en-US" altLang="zh-CN" dirty="0"/>
              <a:t>       </a:t>
            </a:r>
            <a:r>
              <a:rPr lang="en-US" altLang="zh-CN" dirty="0" err="1"/>
              <a:t>xiaoming.setdefault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xiaoming.copy</a:t>
            </a:r>
            <a:r>
              <a:rPr lang="en-US" altLang="zh-CN" dirty="0"/>
              <a:t>        </a:t>
            </a:r>
            <a:r>
              <a:rPr lang="en-US" altLang="zh-CN" dirty="0" err="1"/>
              <a:t>xiaoming.keys</a:t>
            </a:r>
            <a:r>
              <a:rPr lang="en-US" altLang="zh-CN" dirty="0"/>
              <a:t>        </a:t>
            </a:r>
            <a:r>
              <a:rPr lang="en-US" altLang="zh-CN" dirty="0" err="1"/>
              <a:t>xiaoming.update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xiaoming.fromkeys</a:t>
            </a:r>
            <a:r>
              <a:rPr lang="en-US" altLang="zh-CN" dirty="0"/>
              <a:t>    </a:t>
            </a:r>
            <a:r>
              <a:rPr lang="en-US" altLang="zh-CN" dirty="0" err="1"/>
              <a:t>xiaoming.pop</a:t>
            </a:r>
            <a:r>
              <a:rPr lang="en-US" altLang="zh-CN" dirty="0"/>
              <a:t>         </a:t>
            </a:r>
            <a:r>
              <a:rPr lang="en-US" altLang="zh-CN" dirty="0" err="1"/>
              <a:t>xiaoming.values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xiaoming.get</a:t>
            </a:r>
            <a:r>
              <a:rPr lang="en-US" altLang="zh-CN" dirty="0"/>
              <a:t>         </a:t>
            </a:r>
            <a:r>
              <a:rPr lang="en-US" altLang="zh-CN" dirty="0" err="1"/>
              <a:t>xiaoming.popitem</a:t>
            </a:r>
            <a:r>
              <a:rPr lang="en-US" altLang="zh-CN" dirty="0"/>
              <a:t>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有关 字典 的 常用操作 可以参照上图练习</a:t>
            </a:r>
          </a:p>
        </p:txBody>
      </p:sp>
    </p:spTree>
    <p:extLst>
      <p:ext uri="{BB962C8B-B14F-4D97-AF65-F5344CB8AC3E}">
        <p14:creationId xmlns:p14="http://schemas.microsoft.com/office/powerpoint/2010/main" val="3658059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CCD7-1E02-49AA-AAE5-F2A56777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字典的常用方法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F3677-AE03-454F-819F-3E8FA297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总结字典方法中的方法那些属于增删改查和统计方法</a:t>
            </a:r>
          </a:p>
        </p:txBody>
      </p:sp>
    </p:spTree>
    <p:extLst>
      <p:ext uri="{BB962C8B-B14F-4D97-AF65-F5344CB8AC3E}">
        <p14:creationId xmlns:p14="http://schemas.microsoft.com/office/powerpoint/2010/main" val="2224908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89273-5330-494B-A612-EB60ED7E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字典循环遍历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6D57A-E5CB-499D-ADB5-CB77558B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 就是 依次 从 字典 中获取所有键值对</a:t>
            </a:r>
          </a:p>
          <a:p>
            <a:r>
              <a:rPr lang="en-US" altLang="zh-CN" dirty="0"/>
              <a:t># for </a:t>
            </a:r>
            <a:r>
              <a:rPr lang="zh-CN" altLang="en-US" dirty="0"/>
              <a:t>循环内部使用的 </a:t>
            </a:r>
            <a:r>
              <a:rPr lang="en-US" altLang="zh-CN" dirty="0"/>
              <a:t>`key </a:t>
            </a:r>
            <a:r>
              <a:rPr lang="zh-CN" altLang="en-US" dirty="0"/>
              <a:t>的变量</a:t>
            </a:r>
            <a:r>
              <a:rPr lang="en-US" altLang="zh-CN" dirty="0"/>
              <a:t>` in </a:t>
            </a:r>
            <a:r>
              <a:rPr lang="zh-CN" altLang="en-US" dirty="0"/>
              <a:t>字典</a:t>
            </a:r>
          </a:p>
          <a:p>
            <a:pPr marL="457200" lvl="1" indent="0">
              <a:buNone/>
            </a:pPr>
            <a:r>
              <a:rPr lang="en-US" altLang="zh-CN" dirty="0"/>
              <a:t>for k in </a:t>
            </a:r>
            <a:r>
              <a:rPr lang="en-US" altLang="zh-CN" dirty="0" err="1"/>
              <a:t>xiaoming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print</a:t>
            </a:r>
            <a:r>
              <a:rPr lang="en-US" altLang="zh-CN"/>
              <a:t>(“{}: {}" </a:t>
            </a:r>
            <a:r>
              <a:rPr lang="en-US" altLang="zh-CN" dirty="0"/>
              <a:t>% (k, </a:t>
            </a:r>
            <a:r>
              <a:rPr lang="en-US" altLang="zh-CN" dirty="0" err="1"/>
              <a:t>xiaoming</a:t>
            </a:r>
            <a:r>
              <a:rPr lang="en-US" altLang="zh-CN" dirty="0"/>
              <a:t>[k]))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提示：在实际开发中，由于字典中每一个键值对保存数据的类型是不同的，所以针对字典的循环遍历需求并不是很多</a:t>
            </a:r>
          </a:p>
        </p:txBody>
      </p:sp>
    </p:spTree>
    <p:extLst>
      <p:ext uri="{BB962C8B-B14F-4D97-AF65-F5344CB8AC3E}">
        <p14:creationId xmlns:p14="http://schemas.microsoft.com/office/powerpoint/2010/main" val="419228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1D521-7EAC-456D-9000-1E9898C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组合数据类型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7DC7D-443C-4F7A-A715-5C43D657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知识点</a:t>
            </a:r>
            <a:endParaRPr lang="en-US" altLang="zh-CN" dirty="0"/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序列</a:t>
            </a:r>
          </a:p>
          <a:p>
            <a:pPr lvl="1"/>
            <a:r>
              <a:rPr lang="en-US" altLang="zh-CN" dirty="0"/>
              <a:t>(2)</a:t>
            </a:r>
            <a:r>
              <a:rPr lang="zh-CN" altLang="en-US" dirty="0"/>
              <a:t>集合 </a:t>
            </a:r>
            <a:endParaRPr lang="en-US" altLang="zh-CN" dirty="0"/>
          </a:p>
          <a:p>
            <a:pPr lvl="1"/>
            <a:r>
              <a:rPr lang="en-US" altLang="zh-CN" dirty="0"/>
              <a:t>(3)</a:t>
            </a:r>
            <a:r>
              <a:rPr lang="zh-CN" altLang="en-US" dirty="0"/>
              <a:t>元组、封装与解构</a:t>
            </a:r>
          </a:p>
          <a:p>
            <a:pPr lvl="1"/>
            <a:r>
              <a:rPr lang="en-US" altLang="zh-CN" dirty="0"/>
              <a:t>(4) </a:t>
            </a:r>
            <a:r>
              <a:rPr lang="zh-CN" altLang="en-US" dirty="0"/>
              <a:t>列表</a:t>
            </a:r>
          </a:p>
          <a:p>
            <a:pPr lvl="1"/>
            <a:r>
              <a:rPr lang="en-US" altLang="zh-CN" dirty="0"/>
              <a:t>(5) </a:t>
            </a:r>
            <a:r>
              <a:rPr lang="zh-CN" altLang="en-US" dirty="0"/>
              <a:t>字典</a:t>
            </a:r>
          </a:p>
          <a:p>
            <a:pPr lvl="1"/>
            <a:r>
              <a:rPr lang="en-US" altLang="zh-CN" dirty="0"/>
              <a:t>(6) </a:t>
            </a:r>
            <a:r>
              <a:rPr lang="zh-CN" altLang="en-US" dirty="0"/>
              <a:t>高级数据内置函数</a:t>
            </a:r>
          </a:p>
          <a:p>
            <a:pPr lvl="1"/>
            <a:r>
              <a:rPr lang="en-US" altLang="zh-CN" dirty="0"/>
              <a:t>(7) </a:t>
            </a:r>
            <a:r>
              <a:rPr lang="zh-CN" altLang="en-US" dirty="0"/>
              <a:t>高级数据运算</a:t>
            </a:r>
          </a:p>
          <a:p>
            <a:pPr lvl="1"/>
            <a:r>
              <a:rPr lang="en-US" altLang="zh-CN" dirty="0"/>
              <a:t>(8) </a:t>
            </a:r>
            <a:r>
              <a:rPr lang="zh-CN" altLang="en-US" dirty="0"/>
              <a:t>推导式与生成器</a:t>
            </a:r>
          </a:p>
        </p:txBody>
      </p:sp>
    </p:spTree>
    <p:extLst>
      <p:ext uri="{BB962C8B-B14F-4D97-AF65-F5344CB8AC3E}">
        <p14:creationId xmlns:p14="http://schemas.microsoft.com/office/powerpoint/2010/main" val="3720885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1D5DA-093E-4137-930D-42974307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191C4-F8A4-4EEB-A5D4-D60FCE11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更多的应用场景是：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 多个键值对，存储 描述一个 物体 的相关信息 </a:t>
            </a:r>
            <a:r>
              <a:rPr lang="en-US" altLang="zh-CN" dirty="0"/>
              <a:t>—— </a:t>
            </a:r>
            <a:r>
              <a:rPr lang="zh-CN" altLang="en-US" dirty="0"/>
              <a:t>描述更复杂的数据信息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 多个字典 放在 一个列表 中，再进行遍历，在循环体内部针对每一个字典进行 相同的处理</a:t>
            </a:r>
          </a:p>
          <a:p>
            <a:pPr marL="457200" lvl="1" indent="0">
              <a:buNone/>
            </a:pPr>
            <a:r>
              <a:rPr lang="en-US" altLang="zh-CN" dirty="0" err="1"/>
              <a:t>card_list</a:t>
            </a:r>
            <a:r>
              <a:rPr lang="en-US" altLang="zh-CN" dirty="0"/>
              <a:t> = [{"name": "</a:t>
            </a:r>
            <a:r>
              <a:rPr lang="zh-CN" altLang="en-US" dirty="0"/>
              <a:t>张三</a:t>
            </a:r>
            <a:r>
              <a:rPr lang="en-US" altLang="zh-CN" dirty="0"/>
              <a:t>",</a:t>
            </a:r>
          </a:p>
          <a:p>
            <a:pPr marL="457200" lvl="1" indent="0">
              <a:buNone/>
            </a:pPr>
            <a:r>
              <a:rPr lang="en-US" altLang="zh-CN" dirty="0"/>
              <a:t>              "</a:t>
            </a:r>
            <a:r>
              <a:rPr lang="en-US" altLang="zh-CN" dirty="0" err="1"/>
              <a:t>qq</a:t>
            </a:r>
            <a:r>
              <a:rPr lang="en-US" altLang="zh-CN" dirty="0"/>
              <a:t>": "12345",</a:t>
            </a:r>
          </a:p>
          <a:p>
            <a:pPr marL="457200" lvl="1" indent="0">
              <a:buNone/>
            </a:pPr>
            <a:r>
              <a:rPr lang="en-US" altLang="zh-CN" dirty="0"/>
              <a:t>              "phone": "110"},</a:t>
            </a:r>
          </a:p>
          <a:p>
            <a:pPr marL="457200" lvl="1" indent="0">
              <a:buNone/>
            </a:pPr>
            <a:r>
              <a:rPr lang="en-US" altLang="zh-CN" dirty="0"/>
              <a:t>             {"name": "</a:t>
            </a:r>
            <a:r>
              <a:rPr lang="zh-CN" altLang="en-US" dirty="0"/>
              <a:t>李四</a:t>
            </a:r>
            <a:r>
              <a:rPr lang="en-US" altLang="zh-CN" dirty="0"/>
              <a:t>",</a:t>
            </a:r>
          </a:p>
          <a:p>
            <a:pPr marL="457200" lvl="1" indent="0">
              <a:buNone/>
            </a:pPr>
            <a:r>
              <a:rPr lang="en-US" altLang="zh-CN" dirty="0"/>
              <a:t>              "</a:t>
            </a:r>
            <a:r>
              <a:rPr lang="en-US" altLang="zh-CN" dirty="0" err="1"/>
              <a:t>qq</a:t>
            </a:r>
            <a:r>
              <a:rPr lang="en-US" altLang="zh-CN" dirty="0"/>
              <a:t>": "54321",</a:t>
            </a:r>
          </a:p>
          <a:p>
            <a:pPr marL="457200" lvl="1" indent="0">
              <a:buNone/>
            </a:pPr>
            <a:r>
              <a:rPr lang="en-US" altLang="zh-CN" dirty="0"/>
              <a:t>              "phone": "10086"}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990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FFAA3-84B7-4F95-9BA2-A460CE3A0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9.5 </a:t>
            </a:r>
            <a:r>
              <a:rPr lang="zh-CN" altLang="en-US" dirty="0"/>
              <a:t>组合数据其他用法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97B80-2FA2-4F9A-AE2C-0922F181E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内置函数、运算、推导式与生成器</a:t>
            </a:r>
          </a:p>
        </p:txBody>
      </p:sp>
    </p:spTree>
    <p:extLst>
      <p:ext uri="{BB962C8B-B14F-4D97-AF65-F5344CB8AC3E}">
        <p14:creationId xmlns:p14="http://schemas.microsoft.com/office/powerpoint/2010/main" val="3066778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6E5AB-E432-487B-80A2-C18A1964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序列与切片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EEC96-46EE-481A-AD20-AD80165E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切片 使用 索引值 来限定范围，从一个大的 字符串 中 切出 小的 字符串</a:t>
            </a:r>
          </a:p>
          <a:p>
            <a:r>
              <a:rPr lang="zh-CN" altLang="en-US" dirty="0"/>
              <a:t>列表 和 元组 都是 有序 的集合，都能够 通过索引值 获取到对应的数据</a:t>
            </a:r>
          </a:p>
          <a:p>
            <a:r>
              <a:rPr lang="zh-CN" altLang="en-US" dirty="0"/>
              <a:t>字典 是一个 无序 的集合，是使用 键值对 保存数据</a:t>
            </a:r>
          </a:p>
        </p:txBody>
      </p:sp>
    </p:spTree>
    <p:extLst>
      <p:ext uri="{BB962C8B-B14F-4D97-AF65-F5344CB8AC3E}">
        <p14:creationId xmlns:p14="http://schemas.microsoft.com/office/powerpoint/2010/main" val="1282734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7C2F-4497-40BE-983A-26015B6D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07863-002B-416D-9C0C-AA5D203A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8430"/>
          </a:xfrm>
        </p:spPr>
        <p:txBody>
          <a:bodyPr>
            <a:norm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包含了很多可用于组合类型数据的内置函数，如常见的</a:t>
            </a:r>
            <a:r>
              <a:rPr lang="en-US" altLang="zh-CN" dirty="0" err="1"/>
              <a:t>len,min,max,sorted</a:t>
            </a:r>
            <a:r>
              <a:rPr lang="zh-CN" altLang="en-US" dirty="0"/>
              <a:t>等，还有一些专门用于组合数据的，下面给出常见可用于组合类型数据的内置函数：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768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D6D31-1B3F-4E51-A206-08626662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F793E22-9D32-4FC8-88B0-63289EA7B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259624"/>
              </p:ext>
            </p:extLst>
          </p:nvPr>
        </p:nvGraphicFramePr>
        <p:xfrm>
          <a:off x="754145" y="138882"/>
          <a:ext cx="8672660" cy="6660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0518">
                  <a:extLst>
                    <a:ext uri="{9D8B030D-6E8A-4147-A177-3AD203B41FA5}">
                      <a16:colId xmlns:a16="http://schemas.microsoft.com/office/drawing/2014/main" val="624236117"/>
                    </a:ext>
                  </a:extLst>
                </a:gridCol>
                <a:gridCol w="4125585">
                  <a:extLst>
                    <a:ext uri="{9D8B030D-6E8A-4147-A177-3AD203B41FA5}">
                      <a16:colId xmlns:a16="http://schemas.microsoft.com/office/drawing/2014/main" val="3600628476"/>
                    </a:ext>
                  </a:extLst>
                </a:gridCol>
                <a:gridCol w="2986557">
                  <a:extLst>
                    <a:ext uri="{9D8B030D-6E8A-4147-A177-3AD203B41FA5}">
                      <a16:colId xmlns:a16="http://schemas.microsoft.com/office/drawing/2014/main" val="710994160"/>
                    </a:ext>
                  </a:extLst>
                </a:gridCol>
              </a:tblGrid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函数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备注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8168962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len(item)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计算容器中元素个数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7165562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max(item)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返回容器中元素最大值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如果是字典，只针对</a:t>
                      </a:r>
                      <a:r>
                        <a:rPr lang="en-US" sz="1600">
                          <a:effectLst/>
                        </a:rPr>
                        <a:t> key </a:t>
                      </a:r>
                      <a:r>
                        <a:rPr lang="zh-CN" sz="1600">
                          <a:effectLst/>
                        </a:rPr>
                        <a:t>比较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8360795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min(item)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返回容器中元素最小值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如果是字典，只针对</a:t>
                      </a:r>
                      <a:r>
                        <a:rPr lang="en-US" sz="1600">
                          <a:effectLst/>
                        </a:rPr>
                        <a:t> key </a:t>
                      </a:r>
                      <a:r>
                        <a:rPr lang="zh-CN" sz="1600">
                          <a:effectLst/>
                        </a:rPr>
                        <a:t>比较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5080496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 item 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删除变量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</a:t>
                      </a:r>
                      <a:r>
                        <a:rPr lang="zh-CN" sz="1600">
                          <a:effectLst/>
                        </a:rPr>
                        <a:t>有两种方式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8200410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sorted(item)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对容器中元素进行排序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参数只能是可迭代的，如列表等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3909042"/>
                  </a:ext>
                </a:extLst>
              </a:tr>
              <a:tr h="3289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zip(item1, item2)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生成两个容器中元素一一对应的配对的元组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生成器，每个元组形如：</a:t>
                      </a:r>
                      <a:r>
                        <a:rPr lang="en-US" sz="1600">
                          <a:effectLst/>
                        </a:rPr>
                        <a:t>(a,1) 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9963883"/>
                  </a:ext>
                </a:extLst>
              </a:tr>
              <a:tr h="4119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map(func, item1)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对容器中每个元素都运行</a:t>
                      </a:r>
                      <a:r>
                        <a:rPr lang="en-US" sz="1600" dirty="0" err="1">
                          <a:effectLst/>
                        </a:rPr>
                        <a:t>func</a:t>
                      </a:r>
                      <a:r>
                        <a:rPr lang="zh-CN" sz="1600" dirty="0">
                          <a:effectLst/>
                        </a:rPr>
                        <a:t>函数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9007590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filter(func, item1)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func</a:t>
                      </a:r>
                      <a:r>
                        <a:rPr lang="zh-CN" sz="1600" dirty="0">
                          <a:effectLst/>
                        </a:rPr>
                        <a:t>函数对容器中每个元素都过滤，为真保留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8530835"/>
                  </a:ext>
                </a:extLst>
              </a:tr>
              <a:tr h="6334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enumerate (item1)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对容器中每个元素都组合为一个索引序列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3979199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all(item)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容器中每个元素都为非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zh-CN" sz="1600" dirty="0">
                          <a:effectLst/>
                        </a:rPr>
                        <a:t>才为真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4214500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any(item)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容器中只要有一个元素为非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就为真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7663513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list(item)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转换函数，把容器对象转换为列表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9521064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tuple(item)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转换函数，把容器对象转换为元组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080583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dict(item)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转换函数，把容器对象转换为字典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6972732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set(item)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转换函数，把容器对象转换为集合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5538002"/>
                  </a:ext>
                </a:extLst>
              </a:tr>
              <a:tr h="299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frozenset(item)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转换函数，把容器对象转换为不可变集合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743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42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8D0DA-EC8D-4DA8-8529-11D1AE63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高级数据类型的运算符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A9F19F-8311-4E4A-AD81-C690BACEC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831267"/>
              </p:ext>
            </p:extLst>
          </p:nvPr>
        </p:nvGraphicFramePr>
        <p:xfrm>
          <a:off x="480165" y="1436164"/>
          <a:ext cx="11711835" cy="3687565"/>
        </p:xfrm>
        <a:graphic>
          <a:graphicData uri="http://schemas.openxmlformats.org/drawingml/2006/table">
            <a:tbl>
              <a:tblPr/>
              <a:tblGrid>
                <a:gridCol w="1929009">
                  <a:extLst>
                    <a:ext uri="{9D8B030D-6E8A-4147-A177-3AD203B41FA5}">
                      <a16:colId xmlns:a16="http://schemas.microsoft.com/office/drawing/2014/main" val="3577982886"/>
                    </a:ext>
                  </a:extLst>
                </a:gridCol>
                <a:gridCol w="2279737">
                  <a:extLst>
                    <a:ext uri="{9D8B030D-6E8A-4147-A177-3AD203B41FA5}">
                      <a16:colId xmlns:a16="http://schemas.microsoft.com/office/drawing/2014/main" val="24709115"/>
                    </a:ext>
                  </a:extLst>
                </a:gridCol>
                <a:gridCol w="2354893">
                  <a:extLst>
                    <a:ext uri="{9D8B030D-6E8A-4147-A177-3AD203B41FA5}">
                      <a16:colId xmlns:a16="http://schemas.microsoft.com/office/drawing/2014/main" val="1607525845"/>
                    </a:ext>
                  </a:extLst>
                </a:gridCol>
                <a:gridCol w="1989466">
                  <a:extLst>
                    <a:ext uri="{9D8B030D-6E8A-4147-A177-3AD203B41FA5}">
                      <a16:colId xmlns:a16="http://schemas.microsoft.com/office/drawing/2014/main" val="4157742653"/>
                    </a:ext>
                  </a:extLst>
                </a:gridCol>
                <a:gridCol w="3158730">
                  <a:extLst>
                    <a:ext uri="{9D8B030D-6E8A-4147-A177-3AD203B41FA5}">
                      <a16:colId xmlns:a16="http://schemas.microsoft.com/office/drawing/2014/main" val="3157321220"/>
                    </a:ext>
                  </a:extLst>
                </a:gridCol>
              </a:tblGrid>
              <a:tr h="3761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dirty="0">
                          <a:effectLst/>
                        </a:rPr>
                        <a:t>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Python </a:t>
                      </a:r>
                      <a:r>
                        <a:rPr lang="zh-CN" altLang="en-US" sz="2000" b="1" dirty="0">
                          <a:effectLst/>
                        </a:rPr>
                        <a:t>表达式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dirty="0">
                          <a:effectLst/>
                        </a:rPr>
                        <a:t>结果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>
                          <a:effectLst/>
                        </a:rPr>
                        <a:t>描述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>
                          <a:effectLst/>
                        </a:rPr>
                        <a:t>支持的数据类型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081462"/>
                  </a:ext>
                </a:extLst>
              </a:tr>
              <a:tr h="65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+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[1, 2] + [3, 4]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[1, 2, 3, 4]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>
                          <a:effectLst/>
                        </a:rPr>
                        <a:t>合并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>
                          <a:effectLst/>
                        </a:rPr>
                        <a:t>字符串、列表、元组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230292"/>
                  </a:ext>
                </a:extLst>
              </a:tr>
              <a:tr h="6582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>
                          <a:effectLst/>
                        </a:rPr>
                        <a:t>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["Hi!"] * 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['Hi!', 'Hi!', 'Hi!', 'Hi!']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重复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>
                          <a:effectLst/>
                        </a:rPr>
                        <a:t>字符串、列表、元组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839374"/>
                  </a:ext>
                </a:extLst>
              </a:tr>
              <a:tr h="65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3 in (1, 2, 3)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True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元素是否存在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>
                          <a:effectLst/>
                        </a:rPr>
                        <a:t>字符串、列表、元组、字典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54541"/>
                  </a:ext>
                </a:extLst>
              </a:tr>
              <a:tr h="65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not in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4 not in (1, 2, 3)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True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元素是否不存在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字符串、列表、元组、字典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30679"/>
                  </a:ext>
                </a:extLst>
              </a:tr>
              <a:tr h="6582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&gt; &gt;= == &lt; &lt;=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>
                          <a:effectLst/>
                        </a:rPr>
                        <a:t>(1, 2, 3) &lt; (2, 2, 3)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True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>
                          <a:effectLst/>
                        </a:rPr>
                        <a:t>元素比较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字符串、列表、元组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1913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41AB53E-B307-4092-A908-BDB8B367C0EB}"/>
              </a:ext>
            </a:extLst>
          </p:cNvPr>
          <p:cNvSpPr txBox="1"/>
          <p:nvPr/>
        </p:nvSpPr>
        <p:spPr>
          <a:xfrm>
            <a:off x="369454" y="5162860"/>
            <a:ext cx="6588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注意</a:t>
            </a:r>
            <a:endParaRPr lang="zh-CN" altLang="en-US" sz="2400" dirty="0"/>
          </a:p>
          <a:p>
            <a:pPr lvl="1"/>
            <a:r>
              <a:rPr lang="en-US" altLang="zh-CN" sz="2400" dirty="0"/>
              <a:t>in </a:t>
            </a:r>
            <a:r>
              <a:rPr lang="zh-CN" altLang="en-US" sz="2400" dirty="0"/>
              <a:t>在对 </a:t>
            </a:r>
            <a:r>
              <a:rPr lang="zh-CN" altLang="en-US" sz="2400" b="1" dirty="0"/>
              <a:t>字典</a:t>
            </a:r>
            <a:r>
              <a:rPr lang="zh-CN" altLang="en-US" sz="2400" dirty="0"/>
              <a:t> 操作时，判断的是 </a:t>
            </a:r>
            <a:r>
              <a:rPr lang="zh-CN" altLang="en-US" sz="2400" b="1" dirty="0"/>
              <a:t>字典的键</a:t>
            </a:r>
            <a:endParaRPr lang="zh-CN" altLang="en-US" sz="2400" dirty="0"/>
          </a:p>
          <a:p>
            <a:pPr lvl="1"/>
            <a:r>
              <a:rPr lang="en-US" altLang="zh-CN" sz="2400" dirty="0"/>
              <a:t>in </a:t>
            </a:r>
            <a:r>
              <a:rPr lang="zh-CN" altLang="en-US" sz="2400" dirty="0"/>
              <a:t>和 </a:t>
            </a:r>
            <a:r>
              <a:rPr lang="en-US" altLang="zh-CN" sz="2400" dirty="0"/>
              <a:t>not in </a:t>
            </a:r>
            <a:r>
              <a:rPr lang="zh-CN" altLang="en-US" sz="2400" dirty="0"/>
              <a:t>被称为 </a:t>
            </a:r>
            <a:r>
              <a:rPr lang="zh-CN" altLang="en-US" sz="2400" b="1" dirty="0"/>
              <a:t>成员运算符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655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8DA5E-03EF-4B9E-B902-CB94582D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成员运算符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5F557-B2A9-48D7-9867-82375FB0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成员运算符用于 </a:t>
            </a:r>
            <a:r>
              <a:rPr lang="zh-CN" altLang="en-US" b="1" dirty="0"/>
              <a:t>测试</a:t>
            </a:r>
            <a:r>
              <a:rPr lang="zh-CN" altLang="en-US" dirty="0"/>
              <a:t> 序列中是否包含指定的 </a:t>
            </a:r>
            <a:r>
              <a:rPr lang="zh-CN" altLang="en-US" b="1" dirty="0"/>
              <a:t>成员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注意：在对 </a:t>
            </a:r>
            <a:r>
              <a:rPr lang="zh-CN" altLang="en-US" b="1" dirty="0"/>
              <a:t>字典</a:t>
            </a:r>
            <a:r>
              <a:rPr lang="zh-CN" altLang="en-US" dirty="0"/>
              <a:t> 操作时，判断的是 </a:t>
            </a:r>
            <a:r>
              <a:rPr lang="zh-CN" altLang="en-US" b="1" dirty="0"/>
              <a:t>字典的键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4AE1D4C-E336-429E-ACA4-1BAEADD4A9CB}"/>
              </a:ext>
            </a:extLst>
          </p:cNvPr>
          <p:cNvGraphicFramePr>
            <a:graphicFrameLocks/>
          </p:cNvGraphicFramePr>
          <p:nvPr/>
        </p:nvGraphicFramePr>
        <p:xfrm>
          <a:off x="571500" y="2694108"/>
          <a:ext cx="11049000" cy="1469784"/>
        </p:xfrm>
        <a:graphic>
          <a:graphicData uri="http://schemas.openxmlformats.org/drawingml/2006/table">
            <a:tbl>
              <a:tblPr/>
              <a:tblGrid>
                <a:gridCol w="868993">
                  <a:extLst>
                    <a:ext uri="{9D8B030D-6E8A-4147-A177-3AD203B41FA5}">
                      <a16:colId xmlns:a16="http://schemas.microsoft.com/office/drawing/2014/main" val="63406828"/>
                    </a:ext>
                  </a:extLst>
                </a:gridCol>
                <a:gridCol w="6676373">
                  <a:extLst>
                    <a:ext uri="{9D8B030D-6E8A-4147-A177-3AD203B41FA5}">
                      <a16:colId xmlns:a16="http://schemas.microsoft.com/office/drawing/2014/main" val="2011863895"/>
                    </a:ext>
                  </a:extLst>
                </a:gridCol>
                <a:gridCol w="3503634">
                  <a:extLst>
                    <a:ext uri="{9D8B030D-6E8A-4147-A177-3AD203B41FA5}">
                      <a16:colId xmlns:a16="http://schemas.microsoft.com/office/drawing/2014/main" val="3550443596"/>
                    </a:ext>
                  </a:extLst>
                </a:gridCol>
              </a:tblGrid>
              <a:tr h="4899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dirty="0">
                          <a:effectLst/>
                        </a:rPr>
                        <a:t>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dirty="0">
                          <a:effectLst/>
                        </a:rPr>
                        <a:t>描述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>
                          <a:effectLst/>
                        </a:rPr>
                        <a:t>实例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046520"/>
                  </a:ext>
                </a:extLst>
              </a:tr>
              <a:tr h="48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如果在指定的序列中找到值返回 </a:t>
                      </a:r>
                      <a:r>
                        <a:rPr lang="en-US" sz="2000" dirty="0">
                          <a:effectLst/>
                        </a:rPr>
                        <a:t>True，</a:t>
                      </a:r>
                      <a:r>
                        <a:rPr lang="zh-CN" altLang="en-US" sz="2000" dirty="0">
                          <a:effectLst/>
                        </a:rPr>
                        <a:t>否则返回 </a:t>
                      </a:r>
                      <a:r>
                        <a:rPr lang="en-US" sz="2000" dirty="0">
                          <a:effectLst/>
                        </a:rPr>
                        <a:t>False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3 in (1, 2, 3) </a:t>
                      </a:r>
                      <a:r>
                        <a:rPr lang="en-US" sz="2000" dirty="0" err="1">
                          <a:effectLst/>
                        </a:rPr>
                        <a:t>返回</a:t>
                      </a:r>
                      <a:r>
                        <a:rPr lang="en-US" sz="2000" dirty="0">
                          <a:effectLst/>
                        </a:rPr>
                        <a:t> True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066299"/>
                  </a:ext>
                </a:extLst>
              </a:tr>
              <a:tr h="489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>
                          <a:effectLst/>
                        </a:rPr>
                        <a:t>not in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dirty="0">
                          <a:effectLst/>
                        </a:rPr>
                        <a:t>如果在指定的序列中没有找到值返回 </a:t>
                      </a:r>
                      <a:r>
                        <a:rPr lang="en-US" sz="2000" dirty="0">
                          <a:effectLst/>
                        </a:rPr>
                        <a:t>True，</a:t>
                      </a:r>
                      <a:r>
                        <a:rPr lang="zh-CN" altLang="en-US" sz="2000" dirty="0">
                          <a:effectLst/>
                        </a:rPr>
                        <a:t>否则返回 </a:t>
                      </a:r>
                      <a:r>
                        <a:rPr lang="en-US" sz="2000" dirty="0">
                          <a:effectLst/>
                        </a:rPr>
                        <a:t>False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</a:rPr>
                        <a:t>3 not in (1, 2, 3) </a:t>
                      </a:r>
                      <a:r>
                        <a:rPr lang="en-US" sz="2000" dirty="0" err="1">
                          <a:effectLst/>
                        </a:rPr>
                        <a:t>返回</a:t>
                      </a:r>
                      <a:r>
                        <a:rPr lang="en-US" sz="2000" dirty="0">
                          <a:effectLst/>
                        </a:rPr>
                        <a:t> False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76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624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CC8D5-837F-45A7-A21C-48033B92A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推导式与生成器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9EF7B2-F017-4FB0-882D-599552538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50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F3D49-C420-4821-A1AD-24B12C8B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A4DAC-7FDC-4331-AA79-3E4C4163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列表推导式</a:t>
            </a:r>
            <a:endParaRPr lang="en-US" altLang="zh-CN" dirty="0"/>
          </a:p>
          <a:p>
            <a:r>
              <a:rPr lang="zh-CN" altLang="en-US" dirty="0"/>
              <a:t>字典推导式</a:t>
            </a:r>
            <a:endParaRPr lang="en-US" altLang="zh-CN" dirty="0"/>
          </a:p>
          <a:p>
            <a:r>
              <a:rPr lang="zh-CN" altLang="en-US" dirty="0"/>
              <a:t>集合推导式</a:t>
            </a:r>
            <a:endParaRPr lang="en-US" altLang="zh-CN" dirty="0"/>
          </a:p>
          <a:p>
            <a:r>
              <a:rPr lang="zh-CN" altLang="en-US" dirty="0"/>
              <a:t>生成器</a:t>
            </a:r>
            <a:r>
              <a:rPr lang="en-US" altLang="zh-CN" dirty="0"/>
              <a:t>(</a:t>
            </a:r>
            <a:r>
              <a:rPr lang="zh-CN" altLang="en-US" dirty="0"/>
              <a:t>元组</a:t>
            </a:r>
            <a:r>
              <a:rPr lang="en-US" altLang="zh-CN" dirty="0"/>
              <a:t>)</a:t>
            </a:r>
            <a:r>
              <a:rPr lang="zh-CN" altLang="en-US" dirty="0"/>
              <a:t>推导式</a:t>
            </a:r>
          </a:p>
        </p:txBody>
      </p:sp>
    </p:spTree>
    <p:extLst>
      <p:ext uri="{BB962C8B-B14F-4D97-AF65-F5344CB8AC3E}">
        <p14:creationId xmlns:p14="http://schemas.microsoft.com/office/powerpoint/2010/main" val="475736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9A99B-9B45-4AC6-8777-1563002D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0BDF3-0D1B-4F71-AF7C-56D81376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生成器推导式</a:t>
            </a:r>
            <a:endParaRPr lang="en-US" altLang="zh-CN" dirty="0"/>
          </a:p>
          <a:p>
            <a:r>
              <a:rPr lang="en-US" altLang="zh-CN" dirty="0" err="1"/>
              <a:t>iter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yield</a:t>
            </a:r>
            <a:r>
              <a:rPr lang="zh-CN" altLang="en-US" dirty="0"/>
              <a:t>关键字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12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DE697-CFE4-4D2D-951B-3D90F1A13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简述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2D5B6-95F3-4F63-92D4-4093393D1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222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BBBC1-BCE2-46B1-B631-358D4A24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上机实验和编程题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CA2B7-A54B-4884-B0C8-E0FF5E8D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、自己设计例子，练习同步赋值、封装与结构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、练习元组的方法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、练习列表的增删改查和统计方法、练习列表和元组的切片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、练习字典的方法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、利用字典的</a:t>
            </a:r>
            <a:r>
              <a:rPr lang="en-US" altLang="zh-CN" dirty="0"/>
              <a:t>get</a:t>
            </a:r>
            <a:r>
              <a:rPr lang="zh-CN" altLang="en-US" dirty="0"/>
              <a:t>方法中的默认值，实现分类统计的计次字典，如分类统计班级成绩中的优良中及格和不及格的人数组成的字典，即：</a:t>
            </a:r>
            <a:r>
              <a:rPr lang="en-US" altLang="zh-CN" dirty="0"/>
              <a:t>{</a:t>
            </a:r>
            <a:r>
              <a:rPr lang="zh-CN" altLang="en-US" dirty="0"/>
              <a:t>‘优秀</a:t>
            </a:r>
            <a:r>
              <a:rPr lang="en-US" altLang="zh-CN" dirty="0"/>
              <a:t>’:3,’</a:t>
            </a:r>
            <a:r>
              <a:rPr lang="zh-CN" altLang="en-US" dirty="0"/>
              <a:t>良</a:t>
            </a:r>
            <a:r>
              <a:rPr lang="en-US" altLang="zh-CN" dirty="0"/>
              <a:t>’:10,’</a:t>
            </a:r>
            <a:r>
              <a:rPr lang="zh-CN" altLang="en-US" dirty="0"/>
              <a:t>中</a:t>
            </a:r>
            <a:r>
              <a:rPr lang="en-US" altLang="zh-CN" dirty="0"/>
              <a:t>’:21,’</a:t>
            </a:r>
            <a:r>
              <a:rPr lang="zh-CN" altLang="en-US" dirty="0"/>
              <a:t>及格</a:t>
            </a:r>
            <a:r>
              <a:rPr lang="en-US" altLang="zh-CN" dirty="0"/>
              <a:t>’:8,’</a:t>
            </a:r>
            <a:r>
              <a:rPr lang="zh-CN" altLang="en-US" dirty="0"/>
              <a:t>不及格</a:t>
            </a:r>
            <a:r>
              <a:rPr lang="en-US" altLang="zh-CN" dirty="0"/>
              <a:t>’:5}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、练习高级数据类型的常用内置函数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、练习推导式与生成器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、练习高级数据类型的运算符，即</a:t>
            </a:r>
            <a:r>
              <a:rPr lang="en-US" altLang="zh-CN" dirty="0"/>
              <a:t>+,</a:t>
            </a:r>
            <a:r>
              <a:rPr lang="zh-CN" altLang="en-US" dirty="0"/>
              <a:t>*</a:t>
            </a:r>
            <a:r>
              <a:rPr lang="en-US" altLang="zh-CN" dirty="0"/>
              <a:t>,</a:t>
            </a:r>
            <a:r>
              <a:rPr lang="en-US" altLang="zh-CN" dirty="0" err="1"/>
              <a:t>in,not</a:t>
            </a:r>
            <a:r>
              <a:rPr lang="zh-CN" altLang="en-US" dirty="0"/>
              <a:t> </a:t>
            </a:r>
            <a:r>
              <a:rPr lang="en-US" altLang="zh-CN" dirty="0"/>
              <a:t>in,</a:t>
            </a:r>
            <a:r>
              <a:rPr lang="zh-CN" altLang="en-US" dirty="0"/>
              <a:t>比较运算符等</a:t>
            </a:r>
          </a:p>
        </p:txBody>
      </p:sp>
    </p:spTree>
    <p:extLst>
      <p:ext uri="{BB962C8B-B14F-4D97-AF65-F5344CB8AC3E}">
        <p14:creationId xmlns:p14="http://schemas.microsoft.com/office/powerpoint/2010/main" val="39776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7464F-82F4-4C5D-988B-2D217B08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7A1A3-4D56-47F7-8DDE-FAE2433F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按照是否为数字来分类：</a:t>
            </a:r>
            <a:endParaRPr lang="en-US" altLang="zh-CN" dirty="0"/>
          </a:p>
          <a:p>
            <a:r>
              <a:rPr lang="zh-CN" altLang="en-US" dirty="0"/>
              <a:t>数字型</a:t>
            </a:r>
          </a:p>
          <a:p>
            <a:pPr lvl="1"/>
            <a:r>
              <a:rPr lang="zh-CN" altLang="en-US" dirty="0"/>
              <a:t>整型 </a:t>
            </a:r>
            <a:r>
              <a:rPr lang="en-US" altLang="zh-CN" dirty="0"/>
              <a:t>(int)</a:t>
            </a:r>
          </a:p>
          <a:p>
            <a:pPr lvl="1"/>
            <a:r>
              <a:rPr lang="zh-CN" altLang="en-US" dirty="0"/>
              <a:t>浮点型（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布尔型（</a:t>
            </a:r>
            <a:r>
              <a:rPr lang="en-US" altLang="zh-CN" dirty="0"/>
              <a:t>bool</a:t>
            </a:r>
            <a:r>
              <a:rPr lang="zh-CN" altLang="en-US" dirty="0"/>
              <a:t>） </a:t>
            </a:r>
          </a:p>
          <a:p>
            <a:pPr lvl="1"/>
            <a:r>
              <a:rPr lang="zh-CN" altLang="en-US" dirty="0"/>
              <a:t>真 </a:t>
            </a:r>
            <a:r>
              <a:rPr lang="en-US" altLang="zh-CN" dirty="0"/>
              <a:t>True 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数 </a:t>
            </a:r>
            <a:r>
              <a:rPr lang="en-US" altLang="zh-CN" dirty="0"/>
              <a:t>—— </a:t>
            </a:r>
            <a:r>
              <a:rPr lang="zh-CN" altLang="en-US" dirty="0"/>
              <a:t>非零即真</a:t>
            </a:r>
          </a:p>
          <a:p>
            <a:pPr lvl="1"/>
            <a:r>
              <a:rPr lang="zh-CN" altLang="en-US" dirty="0"/>
              <a:t>假 </a:t>
            </a:r>
            <a:r>
              <a:rPr lang="en-US" altLang="zh-CN" dirty="0"/>
              <a:t>False 0</a:t>
            </a:r>
          </a:p>
          <a:p>
            <a:pPr lvl="1"/>
            <a:r>
              <a:rPr lang="zh-CN" altLang="en-US" dirty="0"/>
              <a:t>复数型 </a:t>
            </a:r>
            <a:r>
              <a:rPr lang="en-US" altLang="zh-CN" dirty="0"/>
              <a:t>(complex)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主要用于科学计算，例如：平面场问题、波动问题、电感电容等问题</a:t>
            </a:r>
          </a:p>
          <a:p>
            <a:r>
              <a:rPr lang="zh-CN" altLang="en-US" dirty="0"/>
              <a:t>非数字型</a:t>
            </a:r>
          </a:p>
          <a:p>
            <a:pPr lvl="1"/>
            <a:r>
              <a:rPr lang="zh-CN" altLang="en-US" dirty="0"/>
              <a:t>字符串</a:t>
            </a:r>
          </a:p>
          <a:p>
            <a:pPr lvl="1"/>
            <a:r>
              <a:rPr lang="zh-CN" altLang="en-US" dirty="0"/>
              <a:t>列表</a:t>
            </a:r>
          </a:p>
          <a:p>
            <a:pPr lvl="1"/>
            <a:r>
              <a:rPr lang="zh-CN" altLang="en-US" dirty="0"/>
              <a:t>元组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</a:p>
          <a:p>
            <a:pPr lvl="1"/>
            <a:r>
              <a:rPr lang="zh-CN" altLang="en-US" dirty="0"/>
              <a:t>字典</a:t>
            </a:r>
          </a:p>
        </p:txBody>
      </p:sp>
    </p:spTree>
    <p:extLst>
      <p:ext uri="{BB962C8B-B14F-4D97-AF65-F5344CB8AC3E}">
        <p14:creationId xmlns:p14="http://schemas.microsoft.com/office/powerpoint/2010/main" val="412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2E179-E1ED-4B40-A2FD-46941CE9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非数字型变量特点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1643A-A8D9-4091-9EA6-62C6085B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都是一个 序列 </a:t>
            </a:r>
            <a:r>
              <a:rPr lang="en-US" altLang="zh-CN" dirty="0"/>
              <a:t>sequence</a:t>
            </a:r>
            <a:r>
              <a:rPr lang="zh-CN" altLang="en-US" dirty="0"/>
              <a:t>，也可以理解为 容器</a:t>
            </a:r>
          </a:p>
          <a:p>
            <a:r>
              <a:rPr lang="zh-CN" altLang="en-US" dirty="0"/>
              <a:t>取值 </a:t>
            </a:r>
            <a:r>
              <a:rPr lang="en-US" altLang="zh-CN" dirty="0"/>
              <a:t>[]</a:t>
            </a:r>
          </a:p>
          <a:p>
            <a:r>
              <a:rPr lang="zh-CN" altLang="en-US" dirty="0"/>
              <a:t>遍历 </a:t>
            </a:r>
            <a:r>
              <a:rPr lang="en-US" altLang="zh-CN" dirty="0"/>
              <a:t>for in</a:t>
            </a:r>
          </a:p>
          <a:p>
            <a:r>
              <a:rPr lang="zh-CN" altLang="en-US" dirty="0"/>
              <a:t>计算长度、最大</a:t>
            </a:r>
            <a:r>
              <a:rPr lang="en-US" altLang="zh-CN" dirty="0"/>
              <a:t>/</a:t>
            </a:r>
            <a:r>
              <a:rPr lang="zh-CN" altLang="en-US" dirty="0"/>
              <a:t>最小值、比较、删除</a:t>
            </a:r>
          </a:p>
          <a:p>
            <a:r>
              <a:rPr lang="zh-CN" altLang="en-US" dirty="0"/>
              <a:t>链接 </a:t>
            </a:r>
            <a:r>
              <a:rPr lang="en-US" altLang="zh-CN" dirty="0"/>
              <a:t>+ </a:t>
            </a:r>
            <a:r>
              <a:rPr lang="zh-CN" altLang="en-US" dirty="0"/>
              <a:t>和 重复 *</a:t>
            </a:r>
          </a:p>
          <a:p>
            <a:r>
              <a:rPr lang="zh-CN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222683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7464F-82F4-4C5D-988B-2D217B08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7A1A3-4D56-47F7-8DDE-FAE2433F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155"/>
            <a:ext cx="10515600" cy="47158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按照是否为组合数据来分类：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基本数据类型</a:t>
            </a:r>
          </a:p>
          <a:p>
            <a:pPr lvl="1"/>
            <a:r>
              <a:rPr lang="zh-CN" altLang="en-US" dirty="0"/>
              <a:t>整型 </a:t>
            </a:r>
            <a:r>
              <a:rPr lang="en-US" altLang="zh-CN" dirty="0"/>
              <a:t>(int)</a:t>
            </a:r>
          </a:p>
          <a:p>
            <a:pPr lvl="1"/>
            <a:r>
              <a:rPr lang="zh-CN" altLang="en-US" dirty="0"/>
              <a:t>浮点型（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布尔型（</a:t>
            </a:r>
            <a:r>
              <a:rPr lang="en-US" altLang="zh-CN" dirty="0"/>
              <a:t>bool</a:t>
            </a:r>
            <a:r>
              <a:rPr lang="zh-CN" altLang="en-US" dirty="0"/>
              <a:t>） </a:t>
            </a:r>
          </a:p>
          <a:p>
            <a:pPr lvl="2"/>
            <a:r>
              <a:rPr lang="zh-CN" altLang="en-US" dirty="0"/>
              <a:t>真 </a:t>
            </a:r>
            <a:r>
              <a:rPr lang="en-US" altLang="zh-CN" dirty="0"/>
              <a:t>True </a:t>
            </a:r>
            <a:r>
              <a:rPr lang="zh-CN" altLang="en-US" dirty="0"/>
              <a:t>非 </a:t>
            </a:r>
            <a:r>
              <a:rPr lang="en-US" altLang="zh-CN" dirty="0"/>
              <a:t>0 </a:t>
            </a:r>
            <a:r>
              <a:rPr lang="zh-CN" altLang="en-US" dirty="0"/>
              <a:t>数 </a:t>
            </a:r>
            <a:r>
              <a:rPr lang="en-US" altLang="zh-CN" dirty="0"/>
              <a:t>—— </a:t>
            </a:r>
            <a:r>
              <a:rPr lang="zh-CN" altLang="en-US" dirty="0"/>
              <a:t>非零即真</a:t>
            </a:r>
          </a:p>
          <a:p>
            <a:pPr lvl="2"/>
            <a:r>
              <a:rPr lang="zh-CN" altLang="en-US" dirty="0"/>
              <a:t>假 </a:t>
            </a:r>
            <a:r>
              <a:rPr lang="en-US" altLang="zh-CN" dirty="0"/>
              <a:t>False 0</a:t>
            </a:r>
          </a:p>
          <a:p>
            <a:pPr lvl="1"/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zh-CN" altLang="en-US" dirty="0"/>
              <a:t>复数型 </a:t>
            </a:r>
            <a:r>
              <a:rPr lang="en-US" altLang="zh-CN" dirty="0"/>
              <a:t>(complex)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主要用于科学计算，例如：平面场问题、波动问题、电感电容等问题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组合数据类型</a:t>
            </a:r>
          </a:p>
          <a:p>
            <a:pPr lvl="1"/>
            <a:r>
              <a:rPr lang="zh-CN" altLang="en-US" dirty="0"/>
              <a:t>列表</a:t>
            </a:r>
          </a:p>
          <a:p>
            <a:pPr lvl="1"/>
            <a:r>
              <a:rPr lang="zh-CN" altLang="en-US" dirty="0"/>
              <a:t>元组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</a:p>
          <a:p>
            <a:pPr lvl="1"/>
            <a:r>
              <a:rPr lang="zh-CN" altLang="en-US" dirty="0"/>
              <a:t>字典</a:t>
            </a:r>
            <a:endParaRPr lang="en-US" altLang="zh-CN" dirty="0"/>
          </a:p>
          <a:p>
            <a:r>
              <a:rPr lang="zh-CN" altLang="en-US" dirty="0"/>
              <a:t>组合数据有的书也叫高级数据类型</a:t>
            </a:r>
          </a:p>
        </p:txBody>
      </p:sp>
    </p:spTree>
    <p:extLst>
      <p:ext uri="{BB962C8B-B14F-4D97-AF65-F5344CB8AC3E}">
        <p14:creationId xmlns:p14="http://schemas.microsoft.com/office/powerpoint/2010/main" val="347850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ED432-EE3E-4791-AC86-5A0F17B3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4AFE3-0FAC-4768-9100-6D351A07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集合运算</a:t>
            </a:r>
            <a:r>
              <a:rPr lang="en-US" altLang="zh-CN" dirty="0"/>
              <a:t>(</a:t>
            </a:r>
            <a:r>
              <a:rPr lang="zh-CN" altLang="en-US" dirty="0"/>
              <a:t>见课本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32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4468</Words>
  <Application>Microsoft Office PowerPoint</Application>
  <PresentationFormat>宽屏</PresentationFormat>
  <Paragraphs>650</Paragraphs>
  <Slides>50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等线</vt:lpstr>
      <vt:lpstr>等线 Light</vt:lpstr>
      <vt:lpstr>Arial</vt:lpstr>
      <vt:lpstr>Times New Roman</vt:lpstr>
      <vt:lpstr>Wingdings</vt:lpstr>
      <vt:lpstr>Office 主题​​</vt:lpstr>
      <vt:lpstr>Python程序设计基础</vt:lpstr>
      <vt:lpstr>Python程序设计基础</vt:lpstr>
      <vt:lpstr>Python程序设计基础</vt:lpstr>
      <vt:lpstr>9.组合数据类型</vt:lpstr>
      <vt:lpstr>9.1 简述</vt:lpstr>
      <vt:lpstr>Python数据类型</vt:lpstr>
      <vt:lpstr>Python非数字型变量特点</vt:lpstr>
      <vt:lpstr>Python数据类型</vt:lpstr>
      <vt:lpstr>集合简介</vt:lpstr>
      <vt:lpstr>9.2 列表</vt:lpstr>
      <vt:lpstr>列表</vt:lpstr>
      <vt:lpstr>PowerPoint 演示文稿</vt:lpstr>
      <vt:lpstr>列表常用操作</vt:lpstr>
      <vt:lpstr>PowerPoint 演示文稿</vt:lpstr>
      <vt:lpstr>del 关键字（科普）</vt:lpstr>
      <vt:lpstr>关键字（科普）</vt:lpstr>
      <vt:lpstr>函数和方法（科普）</vt:lpstr>
      <vt:lpstr>循环遍历</vt:lpstr>
      <vt:lpstr>PowerPoint 演示文稿</vt:lpstr>
      <vt:lpstr>应用场景</vt:lpstr>
      <vt:lpstr>9.3 元组</vt:lpstr>
      <vt:lpstr>元组</vt:lpstr>
      <vt:lpstr>PowerPoint 演示文稿</vt:lpstr>
      <vt:lpstr>PowerPoint 演示文稿</vt:lpstr>
      <vt:lpstr>元组常用操作</vt:lpstr>
      <vt:lpstr>元组循环遍历</vt:lpstr>
      <vt:lpstr>应用场景</vt:lpstr>
      <vt:lpstr>元组和列表之间的转换</vt:lpstr>
      <vt:lpstr>封装、解构</vt:lpstr>
      <vt:lpstr>同步赋值</vt:lpstr>
      <vt:lpstr>PowerPoint 演示文稿</vt:lpstr>
      <vt:lpstr>PowerPoint 演示文稿</vt:lpstr>
      <vt:lpstr>9.4 字典</vt:lpstr>
      <vt:lpstr>字典</vt:lpstr>
      <vt:lpstr>字典的定义</vt:lpstr>
      <vt:lpstr>PowerPoint 演示文稿</vt:lpstr>
      <vt:lpstr>字典常用操作</vt:lpstr>
      <vt:lpstr>字典的常用方法</vt:lpstr>
      <vt:lpstr>字典循环遍历</vt:lpstr>
      <vt:lpstr>字典应用场景</vt:lpstr>
      <vt:lpstr>9.5 组合数据其他用法</vt:lpstr>
      <vt:lpstr>序列与切片</vt:lpstr>
      <vt:lpstr>内置函数</vt:lpstr>
      <vt:lpstr>PowerPoint 演示文稿</vt:lpstr>
      <vt:lpstr>高级数据类型的运算符</vt:lpstr>
      <vt:lpstr>成员运算符</vt:lpstr>
      <vt:lpstr>推导式与生成器</vt:lpstr>
      <vt:lpstr>推导式</vt:lpstr>
      <vt:lpstr>生成器</vt:lpstr>
      <vt:lpstr>上机实验和编程题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 </cp:lastModifiedBy>
  <cp:revision>138</cp:revision>
  <dcterms:created xsi:type="dcterms:W3CDTF">2019-01-23T01:29:25Z</dcterms:created>
  <dcterms:modified xsi:type="dcterms:W3CDTF">2020-10-26T08:47:09Z</dcterms:modified>
</cp:coreProperties>
</file>