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578" r:id="rId3"/>
    <p:sldId id="579" r:id="rId4"/>
    <p:sldId id="471" r:id="rId5"/>
    <p:sldId id="395" r:id="rId6"/>
    <p:sldId id="387" r:id="rId7"/>
    <p:sldId id="388" r:id="rId8"/>
    <p:sldId id="389" r:id="rId9"/>
    <p:sldId id="390" r:id="rId10"/>
    <p:sldId id="391" r:id="rId11"/>
    <p:sldId id="402" r:id="rId12"/>
    <p:sldId id="403" r:id="rId13"/>
    <p:sldId id="404" r:id="rId14"/>
    <p:sldId id="405" r:id="rId15"/>
    <p:sldId id="407" r:id="rId16"/>
    <p:sldId id="564" r:id="rId17"/>
    <p:sldId id="565" r:id="rId18"/>
    <p:sldId id="566" r:id="rId19"/>
    <p:sldId id="588" r:id="rId20"/>
    <p:sldId id="567" r:id="rId21"/>
    <p:sldId id="584" r:id="rId22"/>
    <p:sldId id="406" r:id="rId23"/>
    <p:sldId id="585" r:id="rId24"/>
    <p:sldId id="586" r:id="rId25"/>
    <p:sldId id="587" r:id="rId26"/>
    <p:sldId id="551" r:id="rId27"/>
    <p:sldId id="408" r:id="rId28"/>
    <p:sldId id="409" r:id="rId29"/>
    <p:sldId id="410" r:id="rId30"/>
    <p:sldId id="568" r:id="rId31"/>
    <p:sldId id="569" r:id="rId32"/>
    <p:sldId id="570" r:id="rId33"/>
    <p:sldId id="411" r:id="rId34"/>
    <p:sldId id="412" r:id="rId35"/>
    <p:sldId id="558" r:id="rId36"/>
    <p:sldId id="559" r:id="rId37"/>
    <p:sldId id="560" r:id="rId38"/>
    <p:sldId id="561" r:id="rId39"/>
    <p:sldId id="562" r:id="rId40"/>
    <p:sldId id="563" r:id="rId41"/>
    <p:sldId id="581" r:id="rId42"/>
    <p:sldId id="582" r:id="rId43"/>
    <p:sldId id="583" r:id="rId44"/>
    <p:sldId id="58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68390-0910-43C1-B51D-9C40DDC16B43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56E7F-CAC8-462F-ACA7-CD0EADC08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9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函数基础</a:t>
            </a:r>
          </a:p>
          <a:p>
            <a:r>
              <a:rPr lang="zh-CN" altLang="en-US" dirty="0"/>
              <a:t>目标</a:t>
            </a:r>
          </a:p>
          <a:p>
            <a:r>
              <a:rPr lang="zh-CN" altLang="en-US" dirty="0"/>
              <a:t>函数的快速体验</a:t>
            </a:r>
          </a:p>
          <a:p>
            <a:r>
              <a:rPr lang="zh-CN" altLang="en-US" dirty="0"/>
              <a:t>函数的基本使用</a:t>
            </a:r>
          </a:p>
          <a:p>
            <a:r>
              <a:rPr lang="zh-CN" altLang="en-US" dirty="0"/>
              <a:t>函数的参数</a:t>
            </a:r>
          </a:p>
          <a:p>
            <a:r>
              <a:rPr lang="zh-CN" altLang="en-US" dirty="0"/>
              <a:t>函数的返回值</a:t>
            </a:r>
          </a:p>
          <a:p>
            <a:r>
              <a:rPr lang="zh-CN" altLang="en-US" dirty="0"/>
              <a:t>函数的嵌套调用</a:t>
            </a:r>
          </a:p>
          <a:p>
            <a:r>
              <a:rPr lang="zh-CN" altLang="en-US" dirty="0"/>
              <a:t>在模块中定义函数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0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函数嵌套的演练 </a:t>
            </a:r>
            <a:r>
              <a:rPr lang="en-US" altLang="zh-CN" dirty="0"/>
              <a:t>—— </a:t>
            </a:r>
            <a:r>
              <a:rPr lang="zh-CN" altLang="en-US" dirty="0"/>
              <a:t>打印分隔线</a:t>
            </a:r>
          </a:p>
          <a:p>
            <a:r>
              <a:rPr lang="zh-CN" altLang="en-US" dirty="0"/>
              <a:t>体会一下工作中 需求是多变 的</a:t>
            </a:r>
          </a:p>
          <a:p>
            <a:r>
              <a:rPr lang="zh-CN" altLang="en-US" dirty="0"/>
              <a:t>需求 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定义一个 </a:t>
            </a:r>
            <a:r>
              <a:rPr lang="en-US" altLang="zh-CN" dirty="0" err="1"/>
              <a:t>print_line</a:t>
            </a:r>
            <a:r>
              <a:rPr lang="en-US" altLang="zh-CN" dirty="0"/>
              <a:t> </a:t>
            </a:r>
            <a:r>
              <a:rPr lang="zh-CN" altLang="en-US" dirty="0"/>
              <a:t>函数能够打印 * 组成的 一条分隔线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print_line</a:t>
            </a:r>
            <a:r>
              <a:rPr lang="en-US" altLang="zh-CN" dirty="0"/>
              <a:t>(char):</a:t>
            </a:r>
          </a:p>
          <a:p>
            <a:r>
              <a:rPr lang="en-US" altLang="zh-CN" dirty="0"/>
              <a:t>    print("*" * 50)</a:t>
            </a:r>
          </a:p>
          <a:p>
            <a:r>
              <a:rPr lang="zh-CN" altLang="en-US" dirty="0"/>
              <a:t>需求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定义一个函数能够打印 由任意字符组成 的分隔线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print_line</a:t>
            </a:r>
            <a:r>
              <a:rPr lang="en-US" altLang="zh-CN" dirty="0"/>
              <a:t>(char):</a:t>
            </a:r>
          </a:p>
          <a:p>
            <a:r>
              <a:rPr lang="en-US" altLang="zh-CN" dirty="0"/>
              <a:t>    print(char * 50)</a:t>
            </a:r>
          </a:p>
          <a:p>
            <a:r>
              <a:rPr lang="zh-CN" altLang="en-US" dirty="0"/>
              <a:t>需求 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定义一个函数能够打印 任意重复次数 的分隔线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print_line</a:t>
            </a:r>
            <a:r>
              <a:rPr lang="en-US" altLang="zh-CN" dirty="0"/>
              <a:t>(char, times):</a:t>
            </a:r>
          </a:p>
          <a:p>
            <a:r>
              <a:rPr lang="en-US" altLang="zh-CN" dirty="0"/>
              <a:t>    print(char * times)</a:t>
            </a:r>
          </a:p>
          <a:p>
            <a:r>
              <a:rPr lang="zh-CN" altLang="en-US" dirty="0"/>
              <a:t>需求 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定义一个函数能够打印 </a:t>
            </a:r>
            <a:r>
              <a:rPr lang="en-US" altLang="zh-CN" dirty="0"/>
              <a:t>5 </a:t>
            </a:r>
            <a:r>
              <a:rPr lang="zh-CN" altLang="en-US" dirty="0"/>
              <a:t>行 的分隔线，分隔线要求符合需求 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提示：工作中针对需求的变化，应该冷静思考，不要轻易修改之前已经完成的，能够正常执行的函数！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print_line</a:t>
            </a:r>
            <a:r>
              <a:rPr lang="en-US" altLang="zh-CN" dirty="0"/>
              <a:t>(char, times):</a:t>
            </a:r>
          </a:p>
          <a:p>
            <a:r>
              <a:rPr lang="en-US" altLang="zh-CN" dirty="0"/>
              <a:t>    print(char * times)</a:t>
            </a:r>
          </a:p>
          <a:p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print_lines</a:t>
            </a:r>
            <a:r>
              <a:rPr lang="en-US" altLang="zh-CN" dirty="0"/>
              <a:t>(char, times):</a:t>
            </a:r>
          </a:p>
          <a:p>
            <a:r>
              <a:rPr lang="en-US" altLang="zh-CN" dirty="0"/>
              <a:t>    row = 0</a:t>
            </a:r>
          </a:p>
          <a:p>
            <a:r>
              <a:rPr lang="en-US" altLang="zh-CN" dirty="0"/>
              <a:t>    while row &lt; 5: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print_line</a:t>
            </a:r>
            <a:r>
              <a:rPr lang="en-US" altLang="zh-CN" dirty="0"/>
              <a:t>(char, times)</a:t>
            </a:r>
          </a:p>
          <a:p>
            <a:r>
              <a:rPr lang="en-US" altLang="zh-CN" dirty="0"/>
              <a:t>        row +=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7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函数的嵌套调用</a:t>
            </a:r>
          </a:p>
          <a:p>
            <a:r>
              <a:rPr lang="zh-CN" altLang="en-US" dirty="0"/>
              <a:t>一个函数里面 又调用 了 另外一个函数，这就是 函数嵌套调用</a:t>
            </a:r>
          </a:p>
          <a:p>
            <a:r>
              <a:rPr lang="zh-CN" altLang="en-US" dirty="0"/>
              <a:t>如果函数 </a:t>
            </a:r>
            <a:r>
              <a:rPr lang="en-US" altLang="zh-CN" dirty="0"/>
              <a:t>test2 </a:t>
            </a:r>
            <a:r>
              <a:rPr lang="zh-CN" altLang="en-US" dirty="0"/>
              <a:t>中，调用了另外一个函数 </a:t>
            </a:r>
            <a:r>
              <a:rPr lang="en-US" altLang="zh-CN" dirty="0"/>
              <a:t>test1</a:t>
            </a:r>
          </a:p>
          <a:p>
            <a:r>
              <a:rPr lang="zh-CN" altLang="en-US" dirty="0"/>
              <a:t>那么执行到调用 </a:t>
            </a:r>
            <a:r>
              <a:rPr lang="en-US" altLang="zh-CN" dirty="0"/>
              <a:t>test1 </a:t>
            </a:r>
            <a:r>
              <a:rPr lang="zh-CN" altLang="en-US" dirty="0"/>
              <a:t>函数时，会先把函数 </a:t>
            </a:r>
            <a:r>
              <a:rPr lang="en-US" altLang="zh-CN" dirty="0"/>
              <a:t>test1 </a:t>
            </a:r>
            <a:r>
              <a:rPr lang="zh-CN" altLang="en-US" dirty="0"/>
              <a:t>中的任务都执行完</a:t>
            </a:r>
          </a:p>
          <a:p>
            <a:r>
              <a:rPr lang="zh-CN" altLang="en-US" dirty="0"/>
              <a:t>才会回到 </a:t>
            </a:r>
            <a:r>
              <a:rPr lang="en-US" altLang="zh-CN" dirty="0"/>
              <a:t>test2 </a:t>
            </a:r>
            <a:r>
              <a:rPr lang="zh-CN" altLang="en-US" dirty="0"/>
              <a:t>中调用函数 </a:t>
            </a:r>
            <a:r>
              <a:rPr lang="en-US" altLang="zh-CN" dirty="0"/>
              <a:t>test1 </a:t>
            </a:r>
            <a:r>
              <a:rPr lang="zh-CN" altLang="en-US" dirty="0"/>
              <a:t>的位置，继续执行后续的代码</a:t>
            </a:r>
          </a:p>
          <a:p>
            <a:r>
              <a:rPr lang="en-US" altLang="zh-CN" dirty="0"/>
              <a:t>def test1():</a:t>
            </a:r>
          </a:p>
          <a:p>
            <a:r>
              <a:rPr lang="en-US" altLang="zh-CN" dirty="0"/>
              <a:t>    print("*" * 50)</a:t>
            </a:r>
          </a:p>
          <a:p>
            <a:r>
              <a:rPr lang="en-US" altLang="zh-CN" dirty="0"/>
              <a:t>    print("test 1")</a:t>
            </a:r>
          </a:p>
          <a:p>
            <a:r>
              <a:rPr lang="en-US" altLang="zh-CN" dirty="0"/>
              <a:t>    print("*" * 50)</a:t>
            </a:r>
          </a:p>
          <a:p>
            <a:endParaRPr lang="en-US" altLang="zh-CN" dirty="0"/>
          </a:p>
          <a:p>
            <a:r>
              <a:rPr lang="en-US" altLang="zh-CN" dirty="0"/>
              <a:t>def test2():</a:t>
            </a:r>
          </a:p>
          <a:p>
            <a:r>
              <a:rPr lang="en-US" altLang="zh-CN" dirty="0"/>
              <a:t>    print("-" * 50)</a:t>
            </a:r>
          </a:p>
          <a:p>
            <a:r>
              <a:rPr lang="en-US" altLang="zh-CN" dirty="0"/>
              <a:t>    print("test 2")</a:t>
            </a:r>
          </a:p>
          <a:p>
            <a:r>
              <a:rPr lang="en-US" altLang="zh-CN" dirty="0"/>
              <a:t>    test1()</a:t>
            </a:r>
          </a:p>
          <a:p>
            <a:r>
              <a:rPr lang="en-US" altLang="zh-CN" dirty="0"/>
              <a:t>    print("-" * 50)</a:t>
            </a:r>
          </a:p>
          <a:p>
            <a:endParaRPr lang="en-US" altLang="zh-CN" dirty="0"/>
          </a:p>
          <a:p>
            <a:r>
              <a:rPr lang="en-US" altLang="zh-CN" dirty="0"/>
              <a:t>test2()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1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函数的嵌套调用</a:t>
            </a:r>
          </a:p>
          <a:p>
            <a:r>
              <a:rPr lang="zh-CN" altLang="en-US" dirty="0"/>
              <a:t>一个函数里面 又调用 了 另外一个函数，这就是 函数嵌套调用</a:t>
            </a:r>
          </a:p>
          <a:p>
            <a:r>
              <a:rPr lang="zh-CN" altLang="en-US" dirty="0"/>
              <a:t>如果函数 </a:t>
            </a:r>
            <a:r>
              <a:rPr lang="en-US" altLang="zh-CN" dirty="0"/>
              <a:t>test2 </a:t>
            </a:r>
            <a:r>
              <a:rPr lang="zh-CN" altLang="en-US" dirty="0"/>
              <a:t>中，调用了另外一个函数 </a:t>
            </a:r>
            <a:r>
              <a:rPr lang="en-US" altLang="zh-CN" dirty="0"/>
              <a:t>test1</a:t>
            </a:r>
          </a:p>
          <a:p>
            <a:r>
              <a:rPr lang="zh-CN" altLang="en-US" dirty="0"/>
              <a:t>那么执行到调用 </a:t>
            </a:r>
            <a:r>
              <a:rPr lang="en-US" altLang="zh-CN" dirty="0"/>
              <a:t>test1 </a:t>
            </a:r>
            <a:r>
              <a:rPr lang="zh-CN" altLang="en-US" dirty="0"/>
              <a:t>函数时，会先把函数 </a:t>
            </a:r>
            <a:r>
              <a:rPr lang="en-US" altLang="zh-CN" dirty="0"/>
              <a:t>test1 </a:t>
            </a:r>
            <a:r>
              <a:rPr lang="zh-CN" altLang="en-US" dirty="0"/>
              <a:t>中的任务都执行完</a:t>
            </a:r>
          </a:p>
          <a:p>
            <a:r>
              <a:rPr lang="zh-CN" altLang="en-US" dirty="0"/>
              <a:t>才会回到 </a:t>
            </a:r>
            <a:r>
              <a:rPr lang="en-US" altLang="zh-CN" dirty="0"/>
              <a:t>test2 </a:t>
            </a:r>
            <a:r>
              <a:rPr lang="zh-CN" altLang="en-US" dirty="0"/>
              <a:t>中调用函数 </a:t>
            </a:r>
            <a:r>
              <a:rPr lang="en-US" altLang="zh-CN" dirty="0"/>
              <a:t>test1 </a:t>
            </a:r>
            <a:r>
              <a:rPr lang="zh-CN" altLang="en-US" dirty="0"/>
              <a:t>的位置，继续执行后续的代码</a:t>
            </a:r>
          </a:p>
          <a:p>
            <a:r>
              <a:rPr lang="en-US" altLang="zh-CN" dirty="0"/>
              <a:t>def test1():</a:t>
            </a:r>
          </a:p>
          <a:p>
            <a:r>
              <a:rPr lang="en-US" altLang="zh-CN" dirty="0"/>
              <a:t>    print("*" * 50)</a:t>
            </a:r>
          </a:p>
          <a:p>
            <a:r>
              <a:rPr lang="en-US" altLang="zh-CN" dirty="0"/>
              <a:t>    print("test 1")</a:t>
            </a:r>
          </a:p>
          <a:p>
            <a:r>
              <a:rPr lang="en-US" altLang="zh-CN" dirty="0"/>
              <a:t>    print("*" * 50)</a:t>
            </a:r>
          </a:p>
          <a:p>
            <a:endParaRPr lang="en-US" altLang="zh-CN" dirty="0"/>
          </a:p>
          <a:p>
            <a:r>
              <a:rPr lang="en-US" altLang="zh-CN" dirty="0"/>
              <a:t>def test2():</a:t>
            </a:r>
          </a:p>
          <a:p>
            <a:r>
              <a:rPr lang="en-US" altLang="zh-CN" dirty="0"/>
              <a:t>    print("-" * 50)</a:t>
            </a:r>
          </a:p>
          <a:p>
            <a:r>
              <a:rPr lang="en-US" altLang="zh-CN" dirty="0"/>
              <a:t>    print("test 2")</a:t>
            </a:r>
          </a:p>
          <a:p>
            <a:r>
              <a:rPr lang="en-US" altLang="zh-CN" dirty="0"/>
              <a:t>    test1()</a:t>
            </a:r>
          </a:p>
          <a:p>
            <a:r>
              <a:rPr lang="en-US" altLang="zh-CN" dirty="0"/>
              <a:t>    print("-" * 50)</a:t>
            </a:r>
          </a:p>
          <a:p>
            <a:endParaRPr lang="en-US" altLang="zh-CN" dirty="0"/>
          </a:p>
          <a:p>
            <a:r>
              <a:rPr lang="en-US" altLang="zh-CN" dirty="0"/>
              <a:t>test2()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91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使用模块中的函数</a:t>
            </a:r>
          </a:p>
          <a:p>
            <a:r>
              <a:rPr lang="zh-CN" altLang="en-US" dirty="0"/>
              <a:t>模块是 </a:t>
            </a:r>
            <a:r>
              <a:rPr lang="en-US" altLang="zh-CN" dirty="0"/>
              <a:t>Python </a:t>
            </a:r>
            <a:r>
              <a:rPr lang="zh-CN" altLang="en-US" dirty="0"/>
              <a:t>程序架构的一个核心概念</a:t>
            </a:r>
          </a:p>
          <a:p>
            <a:r>
              <a:rPr lang="zh-CN" altLang="en-US" dirty="0"/>
              <a:t>模块 就好比是 工具包，要想使用这个工具包中的工具，就需要 导入 </a:t>
            </a:r>
            <a:r>
              <a:rPr lang="en-US" altLang="zh-CN" dirty="0"/>
              <a:t>import </a:t>
            </a:r>
            <a:r>
              <a:rPr lang="zh-CN" altLang="en-US" dirty="0"/>
              <a:t>这个模块</a:t>
            </a:r>
          </a:p>
          <a:p>
            <a:r>
              <a:rPr lang="zh-CN" altLang="en-US" dirty="0"/>
              <a:t>每一个以扩展名 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结尾的 </a:t>
            </a:r>
            <a:r>
              <a:rPr lang="en-US" altLang="zh-CN" dirty="0"/>
              <a:t>Python </a:t>
            </a:r>
            <a:r>
              <a:rPr lang="zh-CN" altLang="en-US" dirty="0"/>
              <a:t>源代码文件都是一个 模块</a:t>
            </a:r>
          </a:p>
          <a:p>
            <a:r>
              <a:rPr lang="zh-CN" altLang="en-US" dirty="0"/>
              <a:t>在模块中定义的 全局变量 、 函数 都是模块能够提供给外界直接使用的工具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97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使用模块中的函数</a:t>
            </a:r>
          </a:p>
          <a:p>
            <a:r>
              <a:rPr lang="zh-CN" altLang="en-US" dirty="0"/>
              <a:t>模块是 </a:t>
            </a:r>
            <a:r>
              <a:rPr lang="en-US" altLang="zh-CN" dirty="0"/>
              <a:t>Python </a:t>
            </a:r>
            <a:r>
              <a:rPr lang="zh-CN" altLang="en-US" dirty="0"/>
              <a:t>程序架构的一个核心概念</a:t>
            </a:r>
          </a:p>
          <a:p>
            <a:r>
              <a:rPr lang="zh-CN" altLang="en-US" dirty="0"/>
              <a:t>模块 就好比是 工具包，要想使用这个工具包中的工具，就需要 导入 </a:t>
            </a:r>
            <a:r>
              <a:rPr lang="en-US" altLang="zh-CN" dirty="0"/>
              <a:t>import </a:t>
            </a:r>
            <a:r>
              <a:rPr lang="zh-CN" altLang="en-US" dirty="0"/>
              <a:t>这个模块</a:t>
            </a:r>
          </a:p>
          <a:p>
            <a:r>
              <a:rPr lang="zh-CN" altLang="en-US" dirty="0"/>
              <a:t>每一个以扩展名 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结尾的 </a:t>
            </a:r>
            <a:r>
              <a:rPr lang="en-US" altLang="zh-CN" dirty="0"/>
              <a:t>Python </a:t>
            </a:r>
            <a:r>
              <a:rPr lang="zh-CN" altLang="en-US" dirty="0"/>
              <a:t>源代码文件都是一个 模块</a:t>
            </a:r>
          </a:p>
          <a:p>
            <a:r>
              <a:rPr lang="zh-CN" altLang="en-US" dirty="0"/>
              <a:t>在模块中定义的 全局变量 、 函数 都是模块能够提供给外界直接使用的工具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1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第一个模块体验</a:t>
            </a:r>
          </a:p>
          <a:p>
            <a:r>
              <a:rPr lang="zh-CN" altLang="en-US" dirty="0"/>
              <a:t>步骤</a:t>
            </a:r>
          </a:p>
          <a:p>
            <a:r>
              <a:rPr lang="zh-CN" altLang="en-US" dirty="0"/>
              <a:t>新建 </a:t>
            </a:r>
            <a:r>
              <a:rPr lang="en-US" altLang="zh-CN" dirty="0"/>
              <a:t>hm_10_</a:t>
            </a:r>
            <a:r>
              <a:rPr lang="zh-CN" altLang="en-US" dirty="0"/>
              <a:t>分隔线模块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en-US" altLang="zh-CN" dirty="0"/>
          </a:p>
          <a:p>
            <a:r>
              <a:rPr lang="zh-CN" altLang="en-US" dirty="0"/>
              <a:t>复制 </a:t>
            </a:r>
            <a:r>
              <a:rPr lang="en-US" altLang="zh-CN" dirty="0"/>
              <a:t>hm_09_</a:t>
            </a:r>
            <a:r>
              <a:rPr lang="zh-CN" altLang="en-US" dirty="0"/>
              <a:t>打印多条分隔线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中的内容，最后一行 </a:t>
            </a:r>
            <a:r>
              <a:rPr lang="en-US" altLang="zh-CN" dirty="0"/>
              <a:t>print </a:t>
            </a:r>
            <a:r>
              <a:rPr lang="zh-CN" altLang="en-US" dirty="0"/>
              <a:t>代码除外</a:t>
            </a:r>
          </a:p>
          <a:p>
            <a:r>
              <a:rPr lang="zh-CN" altLang="en-US" dirty="0"/>
              <a:t>增加一个字符串变量</a:t>
            </a:r>
          </a:p>
          <a:p>
            <a:r>
              <a:rPr lang="en-US" altLang="zh-CN" dirty="0"/>
              <a:t>name = "</a:t>
            </a:r>
            <a:r>
              <a:rPr lang="zh-CN" altLang="en-US" dirty="0"/>
              <a:t>黑马程序员</a:t>
            </a:r>
            <a:r>
              <a:rPr lang="en-US" altLang="zh-CN" dirty="0"/>
              <a:t>"</a:t>
            </a:r>
          </a:p>
          <a:p>
            <a:r>
              <a:rPr lang="zh-CN" altLang="en-US" dirty="0"/>
              <a:t>新建 </a:t>
            </a:r>
            <a:r>
              <a:rPr lang="en-US" altLang="zh-CN" dirty="0"/>
              <a:t>hm_10_</a:t>
            </a:r>
            <a:r>
              <a:rPr lang="zh-CN" altLang="en-US" dirty="0"/>
              <a:t>体验模块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文件，并且编写以下代码：</a:t>
            </a:r>
          </a:p>
          <a:p>
            <a:r>
              <a:rPr lang="en-US" altLang="zh-CN" dirty="0"/>
              <a:t>import hm_10_</a:t>
            </a:r>
            <a:r>
              <a:rPr lang="zh-CN" altLang="en-US" dirty="0"/>
              <a:t>分隔线模块</a:t>
            </a:r>
          </a:p>
          <a:p>
            <a:r>
              <a:rPr lang="en-US" altLang="zh-CN" dirty="0"/>
              <a:t>hm_10_</a:t>
            </a:r>
            <a:r>
              <a:rPr lang="zh-CN" altLang="en-US" dirty="0"/>
              <a:t>分隔线模块</a:t>
            </a:r>
            <a:r>
              <a:rPr lang="en-US" altLang="zh-CN" dirty="0"/>
              <a:t>.</a:t>
            </a:r>
            <a:r>
              <a:rPr lang="en-US" altLang="zh-CN" dirty="0" err="1"/>
              <a:t>print_line</a:t>
            </a:r>
            <a:r>
              <a:rPr lang="en-US" altLang="zh-CN" dirty="0"/>
              <a:t>("-", 80)</a:t>
            </a:r>
          </a:p>
          <a:p>
            <a:r>
              <a:rPr lang="en-US" altLang="zh-CN" dirty="0"/>
              <a:t>print(hm_10_</a:t>
            </a:r>
            <a:r>
              <a:rPr lang="zh-CN" altLang="en-US" dirty="0"/>
              <a:t>分隔线模块</a:t>
            </a:r>
            <a:r>
              <a:rPr lang="en-US" altLang="zh-CN" dirty="0"/>
              <a:t>.name)</a:t>
            </a:r>
          </a:p>
          <a:p>
            <a:r>
              <a:rPr lang="zh-CN" altLang="en-US" dirty="0"/>
              <a:t>体验小结</a:t>
            </a:r>
          </a:p>
          <a:p>
            <a:r>
              <a:rPr lang="zh-CN" altLang="en-US" dirty="0"/>
              <a:t>可以 在一个 </a:t>
            </a:r>
            <a:r>
              <a:rPr lang="en-US" altLang="zh-CN" dirty="0"/>
              <a:t>Python </a:t>
            </a:r>
            <a:r>
              <a:rPr lang="zh-CN" altLang="en-US" dirty="0"/>
              <a:t>文件 中 定义 变量 或者 函数</a:t>
            </a:r>
          </a:p>
          <a:p>
            <a:r>
              <a:rPr lang="zh-CN" altLang="en-US" dirty="0"/>
              <a:t>然后在 另外一个文件中 使用 </a:t>
            </a:r>
            <a:r>
              <a:rPr lang="en-US" altLang="zh-CN" dirty="0"/>
              <a:t>import </a:t>
            </a:r>
            <a:r>
              <a:rPr lang="zh-CN" altLang="en-US" dirty="0"/>
              <a:t>导入这个模块</a:t>
            </a:r>
          </a:p>
          <a:p>
            <a:r>
              <a:rPr lang="zh-CN" altLang="en-US" dirty="0"/>
              <a:t>导入之后，就可以使用 模块名</a:t>
            </a:r>
            <a:r>
              <a:rPr lang="en-US" altLang="zh-CN" dirty="0"/>
              <a:t>.</a:t>
            </a:r>
            <a:r>
              <a:rPr lang="zh-CN" altLang="en-US" dirty="0"/>
              <a:t>变量 </a:t>
            </a:r>
            <a:r>
              <a:rPr lang="en-US" altLang="zh-CN" dirty="0"/>
              <a:t>/ </a:t>
            </a:r>
            <a:r>
              <a:rPr lang="zh-CN" altLang="en-US" dirty="0"/>
              <a:t>模块名</a:t>
            </a:r>
            <a:r>
              <a:rPr lang="en-US" altLang="zh-CN" dirty="0"/>
              <a:t>.</a:t>
            </a:r>
            <a:r>
              <a:rPr lang="zh-CN" altLang="en-US" dirty="0"/>
              <a:t>函数 的方式，使用这个模块中定义的变量或者函数</a:t>
            </a:r>
          </a:p>
          <a:p>
            <a:r>
              <a:rPr lang="zh-CN" altLang="en-US" dirty="0"/>
              <a:t>模块可以让 曾经编写过的代码 方便的被 复用！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88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模块名也是一个标识符</a:t>
            </a:r>
          </a:p>
          <a:p>
            <a:r>
              <a:rPr lang="zh-CN" altLang="en-US" dirty="0"/>
              <a:t>标示符可以由 字母、下划线 和 数字 组成</a:t>
            </a:r>
          </a:p>
          <a:p>
            <a:r>
              <a:rPr lang="zh-CN" altLang="en-US" dirty="0"/>
              <a:t>不能以数字开头</a:t>
            </a:r>
          </a:p>
          <a:p>
            <a:r>
              <a:rPr lang="zh-CN" altLang="en-US" dirty="0"/>
              <a:t>不能与关键字重名</a:t>
            </a:r>
          </a:p>
          <a:p>
            <a:r>
              <a:rPr lang="zh-CN" altLang="en-US" dirty="0"/>
              <a:t>注意：如果在给 </a:t>
            </a:r>
            <a:r>
              <a:rPr lang="en-US" altLang="zh-CN" dirty="0"/>
              <a:t>Python </a:t>
            </a:r>
            <a:r>
              <a:rPr lang="zh-CN" altLang="en-US" dirty="0"/>
              <a:t>文件起名时，以数字开头 是无法在 </a:t>
            </a:r>
            <a:r>
              <a:rPr lang="en-US" altLang="zh-CN" dirty="0"/>
              <a:t>PyCharm </a:t>
            </a:r>
            <a:r>
              <a:rPr lang="zh-CN" altLang="en-US" dirty="0"/>
              <a:t>中通过导入这个模块的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65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Pyc</a:t>
            </a:r>
            <a:r>
              <a:rPr lang="en-US" altLang="zh-CN" dirty="0"/>
              <a:t> </a:t>
            </a:r>
            <a:r>
              <a:rPr lang="zh-CN" altLang="en-US" dirty="0"/>
              <a:t>文件（了解）</a:t>
            </a:r>
          </a:p>
          <a:p>
            <a:r>
              <a:rPr lang="en-US" altLang="zh-CN" dirty="0"/>
              <a:t>C </a:t>
            </a:r>
            <a:r>
              <a:rPr lang="zh-CN" altLang="en-US" dirty="0"/>
              <a:t>是 </a:t>
            </a:r>
            <a:r>
              <a:rPr lang="en-US" altLang="zh-CN" dirty="0"/>
              <a:t>compiled </a:t>
            </a:r>
            <a:r>
              <a:rPr lang="zh-CN" altLang="en-US" dirty="0"/>
              <a:t>编译过 的意思</a:t>
            </a:r>
          </a:p>
          <a:p>
            <a:r>
              <a:rPr lang="zh-CN" altLang="en-US" dirty="0"/>
              <a:t>操作步骤</a:t>
            </a:r>
          </a:p>
          <a:p>
            <a:r>
              <a:rPr lang="zh-CN" altLang="en-US" dirty="0"/>
              <a:t>浏览程序目录会发现一个 </a:t>
            </a:r>
            <a:r>
              <a:rPr lang="en-US" altLang="zh-CN" dirty="0"/>
              <a:t>__</a:t>
            </a:r>
            <a:r>
              <a:rPr lang="en-US" altLang="zh-CN" dirty="0" err="1"/>
              <a:t>pycache</a:t>
            </a:r>
            <a:r>
              <a:rPr lang="en-US" altLang="zh-CN" dirty="0"/>
              <a:t>__ </a:t>
            </a:r>
            <a:r>
              <a:rPr lang="zh-CN" altLang="en-US" dirty="0"/>
              <a:t>的目录</a:t>
            </a:r>
          </a:p>
          <a:p>
            <a:r>
              <a:rPr lang="zh-CN" altLang="en-US" dirty="0"/>
              <a:t>目录下会有一个 </a:t>
            </a:r>
            <a:r>
              <a:rPr lang="en-US" altLang="zh-CN" dirty="0"/>
              <a:t>hm_10_</a:t>
            </a:r>
            <a:r>
              <a:rPr lang="zh-CN" altLang="en-US" dirty="0"/>
              <a:t>分隔线模块</a:t>
            </a:r>
            <a:r>
              <a:rPr lang="en-US" altLang="zh-CN" dirty="0"/>
              <a:t>.cpython-35.pyc </a:t>
            </a:r>
            <a:r>
              <a:rPr lang="zh-CN" altLang="en-US" dirty="0"/>
              <a:t>文件，</a:t>
            </a:r>
            <a:r>
              <a:rPr lang="en-US" altLang="zh-CN" dirty="0"/>
              <a:t>cpython-35 </a:t>
            </a:r>
            <a:r>
              <a:rPr lang="zh-CN" altLang="en-US" dirty="0"/>
              <a:t>表示 </a:t>
            </a:r>
            <a:r>
              <a:rPr lang="en-US" altLang="zh-CN" dirty="0"/>
              <a:t>Python </a:t>
            </a:r>
            <a:r>
              <a:rPr lang="zh-CN" altLang="en-US" dirty="0"/>
              <a:t>解释器的版本</a:t>
            </a:r>
          </a:p>
          <a:p>
            <a:r>
              <a:rPr lang="zh-CN" altLang="en-US" dirty="0"/>
              <a:t>这个 </a:t>
            </a:r>
            <a:r>
              <a:rPr lang="en-US" altLang="zh-CN" dirty="0" err="1"/>
              <a:t>pyc</a:t>
            </a:r>
            <a:r>
              <a:rPr lang="en-US" altLang="zh-CN" dirty="0"/>
              <a:t> </a:t>
            </a:r>
            <a:r>
              <a:rPr lang="zh-CN" altLang="en-US" dirty="0"/>
              <a:t>文件是由 </a:t>
            </a:r>
            <a:r>
              <a:rPr lang="en-US" altLang="zh-CN" dirty="0"/>
              <a:t>Python </a:t>
            </a:r>
            <a:r>
              <a:rPr lang="zh-CN" altLang="en-US" dirty="0"/>
              <a:t>解释器将 模块的源码 转换为 字节码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这样保存 字节码 是作为一种启动 速度的优化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26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字节码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在解释源程序时是分成两个步骤的</a:t>
            </a:r>
          </a:p>
          <a:p>
            <a:r>
              <a:rPr lang="zh-CN" altLang="en-US" dirty="0"/>
              <a:t>首先处理源代码，编译 生成一个二进制 字节码</a:t>
            </a:r>
          </a:p>
          <a:p>
            <a:r>
              <a:rPr lang="zh-CN" altLang="en-US" dirty="0"/>
              <a:t>再对 字节码 进行处理，才会生成 </a:t>
            </a:r>
            <a:r>
              <a:rPr lang="en-US" altLang="zh-CN" dirty="0"/>
              <a:t>CPU </a:t>
            </a:r>
            <a:r>
              <a:rPr lang="zh-CN" altLang="en-US" dirty="0"/>
              <a:t>能够识别的 机器码</a:t>
            </a:r>
          </a:p>
          <a:p>
            <a:r>
              <a:rPr lang="zh-CN" altLang="en-US" dirty="0"/>
              <a:t>有了模块的字节码文件之后，下一次运行程序时，如果在 上次保存字节码之后 没有修改过源代码，</a:t>
            </a:r>
            <a:r>
              <a:rPr lang="en-US" altLang="zh-CN" dirty="0"/>
              <a:t>Python </a:t>
            </a:r>
            <a:r>
              <a:rPr lang="zh-CN" altLang="en-US" dirty="0"/>
              <a:t>将会加载 </a:t>
            </a:r>
            <a:r>
              <a:rPr lang="en-US" altLang="zh-CN" dirty="0"/>
              <a:t>.</a:t>
            </a:r>
            <a:r>
              <a:rPr lang="en-US" altLang="zh-CN" dirty="0" err="1"/>
              <a:t>pyc</a:t>
            </a:r>
            <a:r>
              <a:rPr lang="en-US" altLang="zh-CN" dirty="0"/>
              <a:t> </a:t>
            </a:r>
            <a:r>
              <a:rPr lang="zh-CN" altLang="en-US" dirty="0"/>
              <a:t>文件并跳过编译这个步骤</a:t>
            </a:r>
          </a:p>
          <a:p>
            <a:r>
              <a:rPr lang="zh-CN" altLang="en-US" dirty="0"/>
              <a:t>当 </a:t>
            </a:r>
            <a:r>
              <a:rPr lang="en-US" altLang="zh-CN" dirty="0"/>
              <a:t>Python </a:t>
            </a:r>
            <a:r>
              <a:rPr lang="zh-CN" altLang="en-US" dirty="0"/>
              <a:t>重编译时，它会自动检查源文件和字节码文件的时间戳</a:t>
            </a:r>
          </a:p>
          <a:p>
            <a:r>
              <a:rPr lang="zh-CN" altLang="en-US" dirty="0"/>
              <a:t>如果你又修改了源代码，下次程序运行时，字节码将自动重新创建</a:t>
            </a:r>
          </a:p>
          <a:p>
            <a:r>
              <a:rPr lang="zh-CN" altLang="en-US" dirty="0"/>
              <a:t>提示：有关模块以及模块的其他导入方式，后续课程还会逐渐展开！</a:t>
            </a:r>
          </a:p>
          <a:p>
            <a:r>
              <a:rPr lang="zh-CN" altLang="en-US" dirty="0"/>
              <a:t>模块是 </a:t>
            </a:r>
            <a:r>
              <a:rPr lang="en-US" altLang="zh-CN" dirty="0"/>
              <a:t>Python </a:t>
            </a:r>
            <a:r>
              <a:rPr lang="zh-CN" altLang="en-US" dirty="0"/>
              <a:t>程序架构的一个核心概念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66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字节码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在解释源程序时是分成两个步骤的</a:t>
            </a:r>
          </a:p>
          <a:p>
            <a:r>
              <a:rPr lang="zh-CN" altLang="en-US" dirty="0"/>
              <a:t>首先处理源代码，编译 生成一个二进制 字节码</a:t>
            </a:r>
          </a:p>
          <a:p>
            <a:r>
              <a:rPr lang="zh-CN" altLang="en-US" dirty="0"/>
              <a:t>再对 字节码 进行处理，才会生成 </a:t>
            </a:r>
            <a:r>
              <a:rPr lang="en-US" altLang="zh-CN" dirty="0"/>
              <a:t>CPU </a:t>
            </a:r>
            <a:r>
              <a:rPr lang="zh-CN" altLang="en-US" dirty="0"/>
              <a:t>能够识别的 机器码</a:t>
            </a:r>
          </a:p>
          <a:p>
            <a:r>
              <a:rPr lang="zh-CN" altLang="en-US" dirty="0"/>
              <a:t>有了模块的字节码文件之后，下一次运行程序时，如果在 上次保存字节码之后 没有修改过源代码，</a:t>
            </a:r>
            <a:r>
              <a:rPr lang="en-US" altLang="zh-CN" dirty="0"/>
              <a:t>Python </a:t>
            </a:r>
            <a:r>
              <a:rPr lang="zh-CN" altLang="en-US" dirty="0"/>
              <a:t>将会加载 </a:t>
            </a:r>
            <a:r>
              <a:rPr lang="en-US" altLang="zh-CN" dirty="0"/>
              <a:t>.</a:t>
            </a:r>
            <a:r>
              <a:rPr lang="en-US" altLang="zh-CN" dirty="0" err="1"/>
              <a:t>pyc</a:t>
            </a:r>
            <a:r>
              <a:rPr lang="en-US" altLang="zh-CN" dirty="0"/>
              <a:t> </a:t>
            </a:r>
            <a:r>
              <a:rPr lang="zh-CN" altLang="en-US" dirty="0"/>
              <a:t>文件并跳过编译这个步骤</a:t>
            </a:r>
          </a:p>
          <a:p>
            <a:r>
              <a:rPr lang="zh-CN" altLang="en-US" dirty="0"/>
              <a:t>当 </a:t>
            </a:r>
            <a:r>
              <a:rPr lang="en-US" altLang="zh-CN" dirty="0"/>
              <a:t>Python </a:t>
            </a:r>
            <a:r>
              <a:rPr lang="zh-CN" altLang="en-US" dirty="0"/>
              <a:t>重编译时，它会自动检查源文件和字节码文件的时间戳</a:t>
            </a:r>
          </a:p>
          <a:p>
            <a:r>
              <a:rPr lang="zh-CN" altLang="en-US" dirty="0"/>
              <a:t>如果你又修改了源代码，下次程序运行时，字节码将自动重新创建</a:t>
            </a:r>
          </a:p>
          <a:p>
            <a:r>
              <a:rPr lang="zh-CN" altLang="en-US" dirty="0"/>
              <a:t>提示：有关模块以及模块的其他导入方式，后续课程还会逐渐展开！</a:t>
            </a:r>
          </a:p>
          <a:p>
            <a:r>
              <a:rPr lang="zh-CN" altLang="en-US" dirty="0"/>
              <a:t>模块是 </a:t>
            </a:r>
            <a:r>
              <a:rPr lang="en-US" altLang="zh-CN" dirty="0"/>
              <a:t>Python </a:t>
            </a:r>
            <a:r>
              <a:rPr lang="zh-CN" altLang="en-US" dirty="0"/>
              <a:t>程序架构的一个核心概念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5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所谓函数，就是把 具有独立功能的代码块 组织为一个小模块，在需要的时候 调用</a:t>
            </a:r>
          </a:p>
          <a:p>
            <a:r>
              <a:rPr lang="zh-CN" altLang="en-US" dirty="0"/>
              <a:t>函数的使用包含两个步骤：</a:t>
            </a:r>
          </a:p>
          <a:p>
            <a:r>
              <a:rPr lang="zh-CN" altLang="en-US" dirty="0"/>
              <a:t>定义函数 </a:t>
            </a:r>
            <a:r>
              <a:rPr lang="en-US" altLang="zh-CN" dirty="0"/>
              <a:t>—— </a:t>
            </a:r>
            <a:r>
              <a:rPr lang="zh-CN" altLang="en-US" dirty="0"/>
              <a:t>封装 独立的功能</a:t>
            </a:r>
          </a:p>
          <a:p>
            <a:r>
              <a:rPr lang="zh-CN" altLang="en-US" dirty="0"/>
              <a:t>调用函数 </a:t>
            </a:r>
            <a:r>
              <a:rPr lang="en-US" altLang="zh-CN" dirty="0"/>
              <a:t>—— </a:t>
            </a:r>
            <a:r>
              <a:rPr lang="zh-CN" altLang="en-US" dirty="0"/>
              <a:t>享受 封装 的成果</a:t>
            </a:r>
          </a:p>
          <a:p>
            <a:r>
              <a:rPr lang="zh-CN" altLang="en-US" dirty="0"/>
              <a:t>函数的作用，在开发程序时，使用函数可以提高编写的效率以及代码的 重用</a:t>
            </a:r>
          </a:p>
          <a:p>
            <a:r>
              <a:rPr lang="zh-CN" altLang="en-US" dirty="0"/>
              <a:t>演练步骤</a:t>
            </a:r>
          </a:p>
          <a:p>
            <a:r>
              <a:rPr lang="zh-CN" altLang="en-US" dirty="0"/>
              <a:t>新建 </a:t>
            </a:r>
            <a:r>
              <a:rPr lang="en-US" altLang="zh-CN" dirty="0"/>
              <a:t>04_</a:t>
            </a:r>
            <a:r>
              <a:rPr lang="zh-CN" altLang="en-US" dirty="0"/>
              <a:t>函数 项目</a:t>
            </a:r>
          </a:p>
          <a:p>
            <a:r>
              <a:rPr lang="zh-CN" altLang="en-US" dirty="0"/>
              <a:t>复制之前完成的 乘法表 文件</a:t>
            </a:r>
          </a:p>
          <a:p>
            <a:r>
              <a:rPr lang="zh-CN" altLang="en-US" dirty="0"/>
              <a:t>修改文件，增加函数定义 </a:t>
            </a:r>
            <a:r>
              <a:rPr lang="en-US" altLang="zh-CN" dirty="0" err="1"/>
              <a:t>multiple_table</a:t>
            </a:r>
            <a:r>
              <a:rPr lang="en-US" altLang="zh-CN" dirty="0"/>
              <a:t>():</a:t>
            </a:r>
          </a:p>
          <a:p>
            <a:r>
              <a:rPr lang="zh-CN" altLang="en-US" dirty="0"/>
              <a:t>新建另外一个文件，使用 </a:t>
            </a:r>
            <a:r>
              <a:rPr lang="en-US" altLang="zh-CN" dirty="0"/>
              <a:t>import </a:t>
            </a:r>
            <a:r>
              <a:rPr lang="zh-CN" altLang="en-US" dirty="0"/>
              <a:t>导入并且调用函数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4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字节码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在解释源程序时是分成两个步骤的</a:t>
            </a:r>
          </a:p>
          <a:p>
            <a:r>
              <a:rPr lang="zh-CN" altLang="en-US" dirty="0"/>
              <a:t>首先处理源代码，编译 生成一个二进制 字节码</a:t>
            </a:r>
          </a:p>
          <a:p>
            <a:r>
              <a:rPr lang="zh-CN" altLang="en-US" dirty="0"/>
              <a:t>再对 字节码 进行处理，才会生成 </a:t>
            </a:r>
            <a:r>
              <a:rPr lang="en-US" altLang="zh-CN" dirty="0"/>
              <a:t>CPU </a:t>
            </a:r>
            <a:r>
              <a:rPr lang="zh-CN" altLang="en-US" dirty="0"/>
              <a:t>能够识别的 机器码</a:t>
            </a:r>
          </a:p>
          <a:p>
            <a:r>
              <a:rPr lang="zh-CN" altLang="en-US" dirty="0"/>
              <a:t>有了模块的字节码文件之后，下一次运行程序时，如果在 上次保存字节码之后 没有修改过源代码，</a:t>
            </a:r>
            <a:r>
              <a:rPr lang="en-US" altLang="zh-CN" dirty="0"/>
              <a:t>Python </a:t>
            </a:r>
            <a:r>
              <a:rPr lang="zh-CN" altLang="en-US" dirty="0"/>
              <a:t>将会加载 </a:t>
            </a:r>
            <a:r>
              <a:rPr lang="en-US" altLang="zh-CN" dirty="0"/>
              <a:t>.</a:t>
            </a:r>
            <a:r>
              <a:rPr lang="en-US" altLang="zh-CN" dirty="0" err="1"/>
              <a:t>pyc</a:t>
            </a:r>
            <a:r>
              <a:rPr lang="en-US" altLang="zh-CN" dirty="0"/>
              <a:t> </a:t>
            </a:r>
            <a:r>
              <a:rPr lang="zh-CN" altLang="en-US" dirty="0"/>
              <a:t>文件并跳过编译这个步骤</a:t>
            </a:r>
          </a:p>
          <a:p>
            <a:r>
              <a:rPr lang="zh-CN" altLang="en-US" dirty="0"/>
              <a:t>当 </a:t>
            </a:r>
            <a:r>
              <a:rPr lang="en-US" altLang="zh-CN" dirty="0"/>
              <a:t>Python </a:t>
            </a:r>
            <a:r>
              <a:rPr lang="zh-CN" altLang="en-US" dirty="0"/>
              <a:t>重编译时，它会自动检查源文件和字节码文件的时间戳</a:t>
            </a:r>
          </a:p>
          <a:p>
            <a:r>
              <a:rPr lang="zh-CN" altLang="en-US" dirty="0"/>
              <a:t>如果你又修改了源代码，下次程序运行时，字节码将自动重新创建</a:t>
            </a:r>
          </a:p>
          <a:p>
            <a:r>
              <a:rPr lang="zh-CN" altLang="en-US" dirty="0"/>
              <a:t>提示：有关模块以及模块的其他导入方式，后续课程还会逐渐展开！</a:t>
            </a:r>
          </a:p>
          <a:p>
            <a:r>
              <a:rPr lang="zh-CN" altLang="en-US" dirty="0"/>
              <a:t>模块是 </a:t>
            </a:r>
            <a:r>
              <a:rPr lang="en-US" altLang="zh-CN" dirty="0"/>
              <a:t>Python </a:t>
            </a:r>
            <a:r>
              <a:rPr lang="zh-CN" altLang="en-US" dirty="0"/>
              <a:t>程序架构的一个核心概念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4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函数基本使用</a:t>
            </a:r>
          </a:p>
          <a:p>
            <a:r>
              <a:rPr lang="en-US" altLang="zh-CN" dirty="0"/>
              <a:t>2.1 </a:t>
            </a:r>
            <a:r>
              <a:rPr lang="zh-CN" altLang="en-US" dirty="0"/>
              <a:t>函数的定义</a:t>
            </a:r>
          </a:p>
          <a:p>
            <a:r>
              <a:rPr lang="zh-CN" altLang="en-US" dirty="0"/>
              <a:t>定义函数的格式如下：</a:t>
            </a:r>
          </a:p>
          <a:p>
            <a:r>
              <a:rPr lang="en-US" altLang="zh-CN" dirty="0"/>
              <a:t>def </a:t>
            </a:r>
            <a:r>
              <a:rPr lang="zh-CN" altLang="en-US" dirty="0"/>
              <a:t>函数名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函数封装的代码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def </a:t>
            </a:r>
            <a:r>
              <a:rPr lang="zh-CN" altLang="en-US" dirty="0"/>
              <a:t>是英文 </a:t>
            </a:r>
            <a:r>
              <a:rPr lang="en-US" altLang="zh-CN" dirty="0"/>
              <a:t>define </a:t>
            </a:r>
            <a:r>
              <a:rPr lang="zh-CN" altLang="en-US" dirty="0"/>
              <a:t>的缩写</a:t>
            </a:r>
          </a:p>
          <a:p>
            <a:r>
              <a:rPr lang="zh-CN" altLang="en-US" dirty="0"/>
              <a:t>函数名称 应该能够表达 函数封装代码 的功能，方便后续的调用</a:t>
            </a:r>
          </a:p>
          <a:p>
            <a:r>
              <a:rPr lang="zh-CN" altLang="en-US" dirty="0"/>
              <a:t>函数名称 的命名应该 符合 标识符的命名规则</a:t>
            </a:r>
          </a:p>
          <a:p>
            <a:r>
              <a:rPr lang="zh-CN" altLang="en-US" dirty="0"/>
              <a:t>可以由 字母、下划线 和 数字 组成</a:t>
            </a:r>
          </a:p>
          <a:p>
            <a:r>
              <a:rPr lang="zh-CN" altLang="en-US" dirty="0"/>
              <a:t>不能以数字开头</a:t>
            </a:r>
          </a:p>
          <a:p>
            <a:r>
              <a:rPr lang="zh-CN" altLang="en-US" dirty="0"/>
              <a:t>不能与关键字重名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9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函数调用</a:t>
            </a:r>
          </a:p>
          <a:p>
            <a:r>
              <a:rPr lang="zh-CN" altLang="en-US" dirty="0"/>
              <a:t>调用函数很简单的，通过 函数名</a:t>
            </a:r>
            <a:r>
              <a:rPr lang="en-US" altLang="zh-CN" dirty="0"/>
              <a:t>() </a:t>
            </a:r>
            <a:r>
              <a:rPr lang="zh-CN" altLang="en-US" dirty="0"/>
              <a:t>即可完成对函数的调用</a:t>
            </a:r>
          </a:p>
          <a:p>
            <a:r>
              <a:rPr lang="en-US" altLang="zh-CN" dirty="0"/>
              <a:t>2.3 </a:t>
            </a:r>
            <a:r>
              <a:rPr lang="zh-CN" altLang="en-US" dirty="0"/>
              <a:t>第一个函数演练</a:t>
            </a:r>
          </a:p>
          <a:p>
            <a:r>
              <a:rPr lang="zh-CN" altLang="en-US" dirty="0"/>
              <a:t>需求</a:t>
            </a:r>
          </a:p>
          <a:p>
            <a:r>
              <a:rPr lang="zh-CN" altLang="en-US" dirty="0"/>
              <a:t>编写一个打招呼 </a:t>
            </a:r>
            <a:r>
              <a:rPr lang="en-US" altLang="zh-CN" dirty="0" err="1"/>
              <a:t>say_hello</a:t>
            </a:r>
            <a:r>
              <a:rPr lang="en-US" altLang="zh-CN" dirty="0"/>
              <a:t> </a:t>
            </a:r>
            <a:r>
              <a:rPr lang="zh-CN" altLang="en-US" dirty="0"/>
              <a:t>的函数，封装三行打招呼的代码</a:t>
            </a:r>
          </a:p>
          <a:p>
            <a:r>
              <a:rPr lang="zh-CN" altLang="en-US" dirty="0"/>
              <a:t>在函数下方调用打招呼的代码</a:t>
            </a:r>
          </a:p>
          <a:p>
            <a:r>
              <a:rPr lang="en-US" altLang="zh-CN" dirty="0"/>
              <a:t>name = "</a:t>
            </a:r>
            <a:r>
              <a:rPr lang="zh-CN" altLang="en-US" dirty="0"/>
              <a:t>小明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解释器知道这里定义了一个函数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say_hello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print("hello 1")</a:t>
            </a:r>
          </a:p>
          <a:p>
            <a:r>
              <a:rPr lang="en-US" altLang="zh-CN" dirty="0"/>
              <a:t>    print("hello 2")</a:t>
            </a:r>
          </a:p>
          <a:p>
            <a:r>
              <a:rPr lang="en-US" altLang="zh-CN" dirty="0"/>
              <a:t>    print("hello 3")</a:t>
            </a:r>
          </a:p>
          <a:p>
            <a:r>
              <a:rPr lang="en-US" altLang="zh-CN" dirty="0"/>
              <a:t>print(name)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只有在调用函数时，之前定义的函数才会被执行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函数执行完成之后，会重新回到之前的程序中，继续执行后续的代码</a:t>
            </a:r>
          </a:p>
          <a:p>
            <a:r>
              <a:rPr lang="en-US" altLang="zh-CN" dirty="0" err="1"/>
              <a:t>say_hello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print(name)</a:t>
            </a:r>
          </a:p>
          <a:p>
            <a:r>
              <a:rPr lang="zh-CN" altLang="en-US" dirty="0"/>
              <a:t>用 单步执行 </a:t>
            </a:r>
            <a:r>
              <a:rPr lang="en-US" altLang="zh-CN" dirty="0"/>
              <a:t>F8 </a:t>
            </a:r>
            <a:r>
              <a:rPr lang="zh-CN" altLang="en-US" dirty="0"/>
              <a:t>和 </a:t>
            </a:r>
            <a:r>
              <a:rPr lang="en-US" altLang="zh-CN" dirty="0"/>
              <a:t>F7 </a:t>
            </a:r>
            <a:r>
              <a:rPr lang="zh-CN" altLang="en-US" dirty="0"/>
              <a:t>观察以下代码的执行过程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8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定义好函数之后，只表示这个函数封装了一段代码而已</a:t>
            </a:r>
          </a:p>
          <a:p>
            <a:r>
              <a:rPr lang="zh-CN" altLang="en-US" dirty="0"/>
              <a:t>如果不主动调用函数，函数是不会主动执行的</a:t>
            </a:r>
          </a:p>
          <a:p>
            <a:r>
              <a:rPr lang="zh-CN" altLang="en-US" dirty="0"/>
              <a:t>思考</a:t>
            </a:r>
          </a:p>
          <a:p>
            <a:r>
              <a:rPr lang="zh-CN" altLang="en-US" dirty="0"/>
              <a:t>能否将 函数调用 放在 函数定义 的上方？</a:t>
            </a:r>
          </a:p>
          <a:p>
            <a:r>
              <a:rPr lang="zh-CN" altLang="en-US" dirty="0"/>
              <a:t>不能！</a:t>
            </a:r>
          </a:p>
          <a:p>
            <a:r>
              <a:rPr lang="zh-CN" altLang="en-US" dirty="0"/>
              <a:t>因为在 使用函数名 调用函数之前，必须要保证 </a:t>
            </a:r>
            <a:r>
              <a:rPr lang="en-US" altLang="zh-CN" dirty="0"/>
              <a:t>Python </a:t>
            </a:r>
            <a:r>
              <a:rPr lang="zh-CN" altLang="en-US" dirty="0"/>
              <a:t>已经知道函数的存在</a:t>
            </a:r>
          </a:p>
          <a:p>
            <a:r>
              <a:rPr lang="zh-CN" altLang="en-US" dirty="0"/>
              <a:t>否则控制台会提示 </a:t>
            </a:r>
            <a:r>
              <a:rPr lang="en-US" altLang="zh-CN" dirty="0" err="1"/>
              <a:t>NameError</a:t>
            </a:r>
            <a:r>
              <a:rPr lang="en-US" altLang="zh-CN" dirty="0"/>
              <a:t>: name '</a:t>
            </a:r>
            <a:r>
              <a:rPr lang="en-US" altLang="zh-CN" dirty="0" err="1"/>
              <a:t>say_hello</a:t>
            </a:r>
            <a:r>
              <a:rPr lang="en-US" altLang="zh-CN" dirty="0"/>
              <a:t>' is not defined (</a:t>
            </a:r>
            <a:r>
              <a:rPr lang="zh-CN" altLang="en-US" dirty="0"/>
              <a:t>名称错误：</a:t>
            </a:r>
            <a:r>
              <a:rPr lang="en-US" altLang="zh-CN" dirty="0" err="1"/>
              <a:t>say_hello</a:t>
            </a:r>
            <a:r>
              <a:rPr lang="en-US" altLang="zh-CN" dirty="0"/>
              <a:t> </a:t>
            </a:r>
            <a:r>
              <a:rPr lang="zh-CN" altLang="en-US" dirty="0"/>
              <a:t>这个名字没有被定义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0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函数的参数</a:t>
            </a:r>
            <a:r>
              <a:rPr lang="en-US" altLang="zh-CN" dirty="0"/>
              <a:t>¶</a:t>
            </a:r>
          </a:p>
          <a:p>
            <a:r>
              <a:rPr lang="zh-CN" altLang="en-US" dirty="0"/>
              <a:t>演练需求</a:t>
            </a:r>
          </a:p>
          <a:p>
            <a:r>
              <a:rPr lang="zh-CN" altLang="en-US" dirty="0"/>
              <a:t>开发一个 </a:t>
            </a:r>
            <a:r>
              <a:rPr lang="en-US" altLang="zh-CN" dirty="0"/>
              <a:t>sum_2_num </a:t>
            </a:r>
            <a:r>
              <a:rPr lang="zh-CN" altLang="en-US" dirty="0"/>
              <a:t>的函数</a:t>
            </a:r>
          </a:p>
          <a:p>
            <a:r>
              <a:rPr lang="zh-CN" altLang="en-US" dirty="0"/>
              <a:t>函数能够实现 两个数字的求和 功能</a:t>
            </a:r>
          </a:p>
          <a:p>
            <a:r>
              <a:rPr lang="zh-CN" altLang="en-US" dirty="0"/>
              <a:t>演练代码如下：</a:t>
            </a:r>
          </a:p>
          <a:p>
            <a:r>
              <a:rPr lang="en-US" altLang="zh-CN" dirty="0"/>
              <a:t>def sum_2_num():</a:t>
            </a:r>
          </a:p>
          <a:p>
            <a:r>
              <a:rPr lang="en-US" altLang="zh-CN" dirty="0"/>
              <a:t>    num1 = 10</a:t>
            </a:r>
          </a:p>
          <a:p>
            <a:r>
              <a:rPr lang="en-US" altLang="zh-CN" dirty="0"/>
              <a:t>    num2 = 20</a:t>
            </a:r>
          </a:p>
          <a:p>
            <a:r>
              <a:rPr lang="en-US" altLang="zh-CN" dirty="0"/>
              <a:t>    result = num1 + num2</a:t>
            </a:r>
          </a:p>
          <a:p>
            <a:r>
              <a:rPr lang="en-US" altLang="zh-CN" dirty="0"/>
              <a:t>    print("%d + %d = %d" % (num1, num2, result))</a:t>
            </a:r>
          </a:p>
          <a:p>
            <a:r>
              <a:rPr lang="en-US" altLang="zh-CN" dirty="0"/>
              <a:t>sum_2_num()</a:t>
            </a:r>
          </a:p>
          <a:p>
            <a:r>
              <a:rPr lang="zh-CN" altLang="en-US" dirty="0"/>
              <a:t>思考一下存在什么问题</a:t>
            </a:r>
          </a:p>
          <a:p>
            <a:r>
              <a:rPr lang="zh-CN" altLang="en-US" dirty="0"/>
              <a:t>函数只能处理 固定数值 的相加</a:t>
            </a:r>
          </a:p>
          <a:p>
            <a:r>
              <a:rPr lang="zh-CN" altLang="en-US" dirty="0"/>
              <a:t>如何解决？</a:t>
            </a:r>
          </a:p>
          <a:p>
            <a:r>
              <a:rPr lang="zh-CN" altLang="en-US" dirty="0"/>
              <a:t>如果能够把需要计算的数字，在调用函数时，传递到函数内部就好了！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8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函数参数的使用</a:t>
            </a:r>
          </a:p>
          <a:p>
            <a:r>
              <a:rPr lang="zh-CN" altLang="en-US" dirty="0"/>
              <a:t>在函数名的后面的小括号内部填写 参数</a:t>
            </a:r>
          </a:p>
          <a:p>
            <a:r>
              <a:rPr lang="zh-CN" altLang="en-US" dirty="0"/>
              <a:t>多个参数之间使用 </a:t>
            </a:r>
            <a:r>
              <a:rPr lang="en-US" altLang="zh-CN" dirty="0"/>
              <a:t>, </a:t>
            </a:r>
            <a:r>
              <a:rPr lang="zh-CN" altLang="en-US" dirty="0"/>
              <a:t>分隔</a:t>
            </a:r>
          </a:p>
          <a:p>
            <a:r>
              <a:rPr lang="en-US" altLang="zh-CN" dirty="0"/>
              <a:t>def sum_2_num(num1, num2):</a:t>
            </a:r>
          </a:p>
          <a:p>
            <a:r>
              <a:rPr lang="en-US" altLang="zh-CN" dirty="0"/>
              <a:t>    result = num1 + num2</a:t>
            </a:r>
          </a:p>
          <a:p>
            <a:r>
              <a:rPr lang="en-US" altLang="zh-CN" dirty="0"/>
              <a:t>    print("%d + %d = %d" % (num1, num2, result))</a:t>
            </a:r>
          </a:p>
          <a:p>
            <a:r>
              <a:rPr lang="en-US" altLang="zh-CN" dirty="0"/>
              <a:t>sum_2_num(50, 20)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5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参数的作用</a:t>
            </a:r>
          </a:p>
          <a:p>
            <a:r>
              <a:rPr lang="zh-CN" altLang="en-US" dirty="0"/>
              <a:t>函数，把 具有独立功能的代码块 组织为一个小模块，在需要的时候 调用</a:t>
            </a:r>
          </a:p>
          <a:p>
            <a:r>
              <a:rPr lang="zh-CN" altLang="en-US" dirty="0"/>
              <a:t>函数的参数，增加函数的 通用性，针对 相同的数据处理逻辑，能够 适应更多的数据</a:t>
            </a:r>
          </a:p>
          <a:p>
            <a:r>
              <a:rPr lang="zh-CN" altLang="en-US" dirty="0"/>
              <a:t>在函数 内部，把参数当做 变量 使用，进行需要的数据处理</a:t>
            </a:r>
          </a:p>
          <a:p>
            <a:r>
              <a:rPr lang="zh-CN" altLang="en-US" dirty="0"/>
              <a:t>函数调用时，按照函数定义的参数顺序，把 希望在函数内部处理的数据，通过参数 传递</a:t>
            </a:r>
          </a:p>
          <a:p>
            <a:r>
              <a:rPr lang="en-US" altLang="zh-CN" dirty="0"/>
              <a:t>3.3 </a:t>
            </a:r>
            <a:r>
              <a:rPr lang="zh-CN" altLang="en-US" dirty="0"/>
              <a:t>形参和实参</a:t>
            </a:r>
          </a:p>
          <a:p>
            <a:r>
              <a:rPr lang="zh-CN" altLang="en-US" dirty="0"/>
              <a:t>形参：定义 函数时，小括号中的参数，是用来接收参数用的，在函数内部 作为变量使用</a:t>
            </a:r>
          </a:p>
          <a:p>
            <a:r>
              <a:rPr lang="zh-CN" altLang="en-US" dirty="0"/>
              <a:t>实参：调用 函数时，小括号中的参数，是用来把数据传递到 函数内部 用的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2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函数的返回值</a:t>
            </a:r>
          </a:p>
          <a:p>
            <a:r>
              <a:rPr lang="zh-CN" altLang="en-US" dirty="0"/>
              <a:t>在程序开发中，有时候，会希望 一个函数执行结束后，告诉调用者一个结果，以便调用者针对具体的结果做后续的处理</a:t>
            </a:r>
          </a:p>
          <a:p>
            <a:r>
              <a:rPr lang="zh-CN" altLang="en-US" dirty="0"/>
              <a:t>返回值 是函数 完成工作后，最后 给调用者的 一个结果</a:t>
            </a:r>
          </a:p>
          <a:p>
            <a:r>
              <a:rPr lang="zh-CN" altLang="en-US" dirty="0"/>
              <a:t>在函数中使用 </a:t>
            </a:r>
            <a:r>
              <a:rPr lang="en-US" altLang="zh-CN" dirty="0"/>
              <a:t>return </a:t>
            </a:r>
            <a:r>
              <a:rPr lang="zh-CN" altLang="en-US" dirty="0"/>
              <a:t>关键字可以返回结果</a:t>
            </a:r>
          </a:p>
          <a:p>
            <a:r>
              <a:rPr lang="zh-CN" altLang="en-US" dirty="0"/>
              <a:t>调用函数一方，可以 使用变量 来 接收 函数的返回结果</a:t>
            </a:r>
          </a:p>
          <a:p>
            <a:r>
              <a:rPr lang="zh-CN" altLang="en-US" dirty="0"/>
              <a:t>注意：</a:t>
            </a:r>
            <a:r>
              <a:rPr lang="en-US" altLang="zh-CN" dirty="0"/>
              <a:t>return </a:t>
            </a:r>
            <a:r>
              <a:rPr lang="zh-CN" altLang="en-US" dirty="0"/>
              <a:t>表示返回，后续的代码都不会被执行</a:t>
            </a:r>
          </a:p>
          <a:p>
            <a:r>
              <a:rPr lang="en-US" altLang="zh-CN" dirty="0"/>
              <a:t>def sum_2_num(num1, num2):</a:t>
            </a:r>
          </a:p>
          <a:p>
            <a:r>
              <a:rPr lang="en-US" altLang="zh-CN" dirty="0"/>
              <a:t>    """</a:t>
            </a:r>
            <a:r>
              <a:rPr lang="zh-CN" altLang="en-US" dirty="0"/>
              <a:t>对两个数字的求和</a:t>
            </a:r>
            <a:r>
              <a:rPr lang="en-US" altLang="zh-CN" dirty="0"/>
              <a:t>"""</a:t>
            </a:r>
          </a:p>
          <a:p>
            <a:r>
              <a:rPr lang="en-US" altLang="zh-CN" dirty="0"/>
              <a:t>    return num1 + num2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调用函数，并使用 </a:t>
            </a:r>
            <a:r>
              <a:rPr lang="en-US" altLang="zh-CN" dirty="0"/>
              <a:t>result </a:t>
            </a:r>
            <a:r>
              <a:rPr lang="zh-CN" altLang="en-US" dirty="0"/>
              <a:t>变量接收计算结果</a:t>
            </a:r>
          </a:p>
          <a:p>
            <a:r>
              <a:rPr lang="en-US" altLang="zh-CN" dirty="0"/>
              <a:t>result = sum_2_num(10, 20)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计算结果是 </a:t>
            </a:r>
            <a:r>
              <a:rPr lang="en-US" altLang="zh-CN" dirty="0"/>
              <a:t>%d" % result)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9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76E0-C7CD-4A7B-AF3F-BD2FA1D0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09CB2E-DC8B-4FD6-9D9E-7730A0EB6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8C3E6-27E0-4074-A800-A9C6E497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163C5-E6C2-4C05-ADFA-7F336FCD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5C8C6-CD0B-475C-BD49-DE337FAA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78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A652E-D238-411B-BE3F-37FAFF77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866D-170E-448F-9F96-6000F3AD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7AC0D-CBBF-4701-84EB-C32D1152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2267B-27C2-43E5-8F54-DC19A5F1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77C2A-2D47-4242-89D1-A79FF0D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2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2AD063-3882-400E-9457-2E1CC8FDA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F9039-E08B-4CE4-B518-7D1593E0D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B3154-1C71-430D-9DD1-4516C6C5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14AD2-A59A-490C-B400-354303AA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3E654-7265-4472-9C45-67F6068E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1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25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E6B9-19C5-48AD-B62B-66774A02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7C07C-30AE-4BF4-B4FD-7C38509B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D8F1D-29C8-414E-A364-9C63B2B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F8738-3B3D-40F5-BF8C-7A7C5888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405FA-BC2C-4BD5-97D0-538EB882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0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450C-E5FE-48CD-80FD-063C237D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5A2C0-3E6F-4A61-BF0C-3F17A830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F67AA-FE1A-4364-B124-464F0086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CA366-B126-488B-9790-AE826471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0CE7B-92B4-4F99-8F81-2CB5106A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3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79642-0DFF-4207-BF7A-FF393281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D6B06-4BA2-4C7F-A821-1AED45AF5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63689-40FD-48D7-B36A-23B1E08B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4E055-7F61-448E-BB7B-09B940DA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0E92D-4409-4862-887B-0C6F86BA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AFB0C-3993-40A2-9E02-B77F7F6F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8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FB318-3271-4ABC-BE03-FAE73445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1D623-116B-4DD5-9796-26860262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C7FBA0-F064-4166-A784-61AEB4C2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105C9-8872-4F88-A86B-279AA479A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377C39-2068-478B-857C-C9A6E247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06D42-E026-443B-9487-8BEF1B5B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CD38D0-EEFA-4826-AAAD-CEEF8A1A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FA09C9-7C4E-456B-B9CB-7BB1DA1C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F71AC-E737-473A-B76F-809AFA2A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EDE2DA-B74E-4F6A-ACDB-F9930228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3022EF-C7EA-45CD-86AD-BD651A90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01311-BBD6-4654-A70D-E267C09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8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B4FA1C-29CB-4577-8426-A58FB423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A520CF-5EBD-4D9E-9B66-273AEAB9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12E3E-EEFF-46B8-BB13-D2679A69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9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1BB66-F0B5-4360-9C22-484CBB39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291D9-E216-4164-9600-408775AE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C4D8B-889B-433B-A387-3364574E3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1DAE5-CCE7-4723-872E-DA3B6A1A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16819-E773-479C-8614-360A9835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EF380-5F8B-498C-9A86-92A310D0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7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1DBAB-837F-4EE0-8CC3-B2ADBD9E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253135-F86C-46A9-8849-D1850C95F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ADDC9-00F9-4AA9-B4C9-9300A0704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E2D6D-9BA3-45E7-A1EE-FFAAFC2E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D4B27-CCC1-419E-AD55-D67B7633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20893-5C9C-45C3-9CEF-6CD98D3D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0CFA29-FD0F-4F16-A546-0DC4BC20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021DC-5479-4269-8F35-C454610E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8F102-BA87-484B-B0DC-9C4CC535E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2FC42-BC08-4EC5-9A61-E8371C902597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8464A-B910-4050-AFB9-48F74559A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2C88D-0548-4EA2-99AA-1A0E2B686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2FD2-67BE-4042-B6AD-855B7DD74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6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70EA-EB03-454C-BFF9-C83B93BA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CDCB8-FC4B-46DC-97DC-A4D6D9C62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人生苦短，我用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（非计算机类专业</a:t>
            </a:r>
            <a:r>
              <a:rPr lang="en-US" altLang="zh-CN" dirty="0">
                <a:solidFill>
                  <a:schemeClr val="bg1"/>
                </a:solidFill>
              </a:rPr>
              <a:t>48</a:t>
            </a:r>
            <a:r>
              <a:rPr lang="zh-CN" altLang="en-US" dirty="0">
                <a:solidFill>
                  <a:schemeClr val="bg1"/>
                </a:solidFill>
              </a:rPr>
              <a:t>课时版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兼顾计算机等级考试二级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FB42B-3D8E-4BA4-AA8E-8882663C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函数的文档注释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49BFF-8CC6-415A-9C46-7E39621F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在开发中，如果希望给函数添加注释，应该在 定义函数 的下方，使用 连续的三对引号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 连续的三对引号 之间编写对函数的说明文字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 函数调用 位置，使用快捷键 </a:t>
            </a:r>
            <a:r>
              <a:rPr lang="en-US" altLang="zh-CN" dirty="0">
                <a:solidFill>
                  <a:schemeClr val="bg1"/>
                </a:solidFill>
              </a:rPr>
              <a:t>CTRL + Q </a:t>
            </a:r>
            <a:r>
              <a:rPr lang="zh-CN" altLang="en-US" dirty="0">
                <a:solidFill>
                  <a:schemeClr val="bg1"/>
                </a:solidFill>
              </a:rPr>
              <a:t>可以查看函数的说明信息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注意：因为 函数体相对比较独立，函数定义的上方，应该和其他代码（包括注释）保留 两个空行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2C9A9F8-4B05-421A-8440-D0BF4B0C430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70C0"/>
                </a:solidFill>
              </a:rPr>
              <a:t>Python</a:t>
            </a:r>
            <a:r>
              <a:rPr lang="zh-CN" altLang="en-US" dirty="0">
                <a:solidFill>
                  <a:srgbClr val="0070C0"/>
                </a:solidFill>
              </a:rPr>
              <a:t>程序设计基础</a:t>
            </a:r>
            <a:r>
              <a:rPr lang="en-US" altLang="zh-CN" dirty="0">
                <a:solidFill>
                  <a:srgbClr val="0070C0"/>
                </a:solidFill>
              </a:rPr>
              <a:t>—2019.10</a:t>
            </a:r>
            <a:r>
              <a:rPr lang="zh-CN" altLang="en-US" dirty="0">
                <a:solidFill>
                  <a:srgbClr val="0070C0"/>
                </a:solidFill>
              </a:rPr>
              <a:t>陈福明</a:t>
            </a:r>
            <a:fld id="{08BBE8A1-FD7A-462F-84FF-7CA4594C6CA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46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D5FB0-2845-4CC7-9F02-E359851D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函数的参数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8FFC3-1321-47EB-8F68-F4FEE0D0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演练需求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开发一个 </a:t>
            </a:r>
            <a:r>
              <a:rPr lang="en-US" altLang="zh-CN" dirty="0">
                <a:solidFill>
                  <a:schemeClr val="bg1"/>
                </a:solidFill>
              </a:rPr>
              <a:t>sum_2_num </a:t>
            </a:r>
            <a:r>
              <a:rPr lang="zh-CN" altLang="en-US" dirty="0">
                <a:solidFill>
                  <a:schemeClr val="bg1"/>
                </a:solidFill>
              </a:rPr>
              <a:t>的函数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函数能够实现 两个数字的求和 功能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思考一下存在什么问题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函数只能处理 固定数值 的相加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如何解决？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如果能够把需要计算的数字，在调用函数时，传递到函数内部就好了！</a:t>
            </a:r>
          </a:p>
        </p:txBody>
      </p:sp>
    </p:spTree>
    <p:extLst>
      <p:ext uri="{BB962C8B-B14F-4D97-AF65-F5344CB8AC3E}">
        <p14:creationId xmlns:p14="http://schemas.microsoft.com/office/powerpoint/2010/main" val="142552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CA570-90D0-4A97-BC41-6E5727C7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41261-5019-4B63-A43B-CAA4FD6B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函数参数的使用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在函数名的后面的小括号内部填写 参数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多个参数之间使用 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分隔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def sum_2_num(num1, num2)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3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17340-33AF-48DC-9A1F-D6C8CE30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87D22-E768-4D4B-AF4E-4A7A36E9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参数的作用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函数，把 具有独立功能的代码块 组织为一个小模块，在需要的时候 调用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函数的参数，增加函数的 通用性，针对 相同的数据处理逻辑，能够 适应更多的数据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在函数 内部，把参数当做 变量 使用，进行需要的数据处理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函数调用时，按照函数定义的参数顺序，把 希望在函数内部处理的数据，通过参数 传递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形参和实参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形参：定义 函数时，小括号中的参数，是用来接收参数用的，在函数内部 作为变量使用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实参：调用 函数时，小括号中的参数，是用来把数据传递到 函数内部 用的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66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EA431-02AD-4A6C-9EA2-29ECED54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函数的返回值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4DDC4-DB67-4BFE-BB85-92A2ECAD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在程序开发中，有时候，会希望 一个函数执行结束后，告诉调用者一个结果，以便调用者针对具体的结果做后续的处理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返回值 是函数 完成工作后，最后 给调用者的 一个结果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在函数中使用 </a:t>
            </a:r>
            <a:r>
              <a:rPr lang="en-US" altLang="zh-CN" u="sng" dirty="0">
                <a:solidFill>
                  <a:schemeClr val="bg1"/>
                </a:solidFill>
              </a:rPr>
              <a:t>return </a:t>
            </a:r>
            <a:r>
              <a:rPr lang="zh-CN" altLang="en-US" dirty="0">
                <a:solidFill>
                  <a:schemeClr val="bg1"/>
                </a:solidFill>
              </a:rPr>
              <a:t>关键字可以返回结果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调用函数一方，可以 使用变量 来 接收 函数的返回结果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演练需求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注意：</a:t>
            </a:r>
            <a:r>
              <a:rPr lang="en-US" altLang="zh-CN" dirty="0">
                <a:solidFill>
                  <a:schemeClr val="bg1"/>
                </a:solidFill>
              </a:rPr>
              <a:t>return </a:t>
            </a:r>
            <a:r>
              <a:rPr lang="zh-CN" altLang="en-US" dirty="0">
                <a:solidFill>
                  <a:schemeClr val="bg1"/>
                </a:solidFill>
              </a:rPr>
              <a:t>表示返回，后续的代码都不会被执行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7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01A1C-48A1-4681-8D11-2181F198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函数嵌套的演练 </a:t>
            </a:r>
            <a:r>
              <a:rPr lang="en-US" altLang="zh-CN" dirty="0">
                <a:solidFill>
                  <a:schemeClr val="bg1"/>
                </a:solidFill>
              </a:rPr>
              <a:t>—— </a:t>
            </a:r>
            <a:r>
              <a:rPr lang="zh-CN" altLang="en-US" dirty="0">
                <a:solidFill>
                  <a:schemeClr val="bg1"/>
                </a:solidFill>
              </a:rPr>
              <a:t>打印分隔线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A0E4A-F5E9-4EDB-AA69-77C46C11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体会一下工作中 需求是多变 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需求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定义一个 </a:t>
            </a:r>
            <a:r>
              <a:rPr lang="en-US" altLang="zh-CN" dirty="0" err="1">
                <a:solidFill>
                  <a:schemeClr val="bg1"/>
                </a:solidFill>
              </a:rPr>
              <a:t>print_line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函数能够打印 * 组成的 一条分隔线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需求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定义一个函数能够打印 由任意字符组成 的分隔线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需求 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定义一个函数能够打印 任意重复次数 的分隔线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需求 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定义一个函数能够打印 </a:t>
            </a:r>
            <a:r>
              <a:rPr lang="en-US" altLang="zh-CN" dirty="0">
                <a:solidFill>
                  <a:schemeClr val="bg1"/>
                </a:solidFill>
              </a:rPr>
              <a:t>5 </a:t>
            </a:r>
            <a:r>
              <a:rPr lang="zh-CN" altLang="en-US" dirty="0">
                <a:solidFill>
                  <a:schemeClr val="bg1"/>
                </a:solidFill>
              </a:rPr>
              <a:t>行 的分隔线，分隔线要求符合需求 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提示：工作中针对需求的变化，应该冷静思考，不要轻易修改之前已经完成的，能够正常执行的函数！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4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DE6AB-117B-4DD4-AF56-659F053F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默认参数和可变参数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D5D21-4FE1-423B-A952-A0D2EDBB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zh-CN" dirty="0">
                <a:solidFill>
                  <a:schemeClr val="bg1"/>
                </a:solidFill>
              </a:rPr>
              <a:t>支持定义参数个数可变的函数。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bg1"/>
                </a:solidFill>
              </a:rPr>
              <a:t>实现参数个数可变可以采用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bg1"/>
                </a:solidFill>
              </a:rPr>
              <a:t>参数默认值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bg1"/>
                </a:solidFill>
              </a:rPr>
              <a:t>可变参数</a:t>
            </a:r>
            <a:r>
              <a:rPr lang="en-US" altLang="zh-CN" dirty="0">
                <a:solidFill>
                  <a:schemeClr val="bg1"/>
                </a:solidFill>
              </a:rPr>
              <a:t>*</a:t>
            </a:r>
            <a:r>
              <a:rPr lang="en-US" altLang="zh-CN" dirty="0" err="1">
                <a:solidFill>
                  <a:schemeClr val="bg1"/>
                </a:solidFill>
              </a:rPr>
              <a:t>args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1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026B-BB1E-44AD-B41A-C47BFCBA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参数默认值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BB1E3-6C8A-424F-BCEB-A1D4F0A8C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bg1"/>
                </a:solidFill>
              </a:rPr>
              <a:t>最有用的函数参数形式是给一个或多个参数指定默认值。这样创建的函数可以用较少的参数来调用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bg1"/>
                </a:solidFill>
              </a:rPr>
              <a:t>参数默认值</a:t>
            </a:r>
            <a:r>
              <a:rPr lang="zh-CN" altLang="en-US" dirty="0">
                <a:solidFill>
                  <a:schemeClr val="bg1"/>
                </a:solidFill>
              </a:rPr>
              <a:t>示例：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def sum4data(a, b=4, c=5,d=6):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 = a + b + c + d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print(s)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sum4data(3)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调用：</a:t>
            </a:r>
            <a:r>
              <a:rPr lang="en-US" altLang="zh-CN" dirty="0">
                <a:solidFill>
                  <a:schemeClr val="bg1"/>
                </a:solidFill>
              </a:rPr>
              <a:t>sum4data (3)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或者：</a:t>
            </a:r>
            <a:r>
              <a:rPr lang="en-US" altLang="zh-CN" dirty="0">
                <a:solidFill>
                  <a:schemeClr val="bg1"/>
                </a:solidFill>
              </a:rPr>
              <a:t>sum4data (1, 2)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4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1A367-7AE2-49FA-BE46-1751B581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关键字参数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E0C45-3C25-4EE6-AD52-49F4300C7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函数可以通过关键字参数的形式来调用，形如</a:t>
            </a:r>
            <a:r>
              <a:rPr lang="en-US" altLang="zh-CN" dirty="0">
                <a:solidFill>
                  <a:schemeClr val="bg1"/>
                </a:solidFill>
              </a:rPr>
              <a:t>"keyword = value"</a:t>
            </a:r>
            <a:r>
              <a:rPr lang="zh-CN" altLang="en-US" dirty="0">
                <a:solidFill>
                  <a:schemeClr val="bg1"/>
                </a:solidFill>
              </a:rPr>
              <a:t>。例如，以下的函数：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def func4data(c, x=1, y=2,z=3):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 = x*x*x + y*y + z + c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print(s)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可以用以下的任一方法调用：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t-BR" altLang="zh-CN" dirty="0">
                <a:solidFill>
                  <a:schemeClr val="bg1"/>
                </a:solidFill>
              </a:rPr>
              <a:t>func4data (1000)</a:t>
            </a:r>
          </a:p>
          <a:p>
            <a:pPr marL="457200" lvl="1" indent="0">
              <a:buNone/>
            </a:pPr>
            <a:r>
              <a:rPr lang="pt-BR" altLang="zh-CN" dirty="0">
                <a:solidFill>
                  <a:schemeClr val="bg1"/>
                </a:solidFill>
              </a:rPr>
              <a:t>func4data (1, y = 3)</a:t>
            </a:r>
          </a:p>
          <a:p>
            <a:pPr marL="457200" lvl="1" indent="0">
              <a:buNone/>
            </a:pPr>
            <a:r>
              <a:rPr lang="pt-BR" altLang="zh-CN" dirty="0">
                <a:solidFill>
                  <a:schemeClr val="bg1"/>
                </a:solidFill>
              </a:rPr>
              <a:t>func4data (2, z=10)</a:t>
            </a:r>
          </a:p>
          <a:p>
            <a:pPr marL="457200" lvl="1" indent="0">
              <a:buNone/>
            </a:pPr>
            <a:r>
              <a:rPr lang="pt-BR" altLang="zh-CN" dirty="0">
                <a:solidFill>
                  <a:schemeClr val="bg1"/>
                </a:solidFill>
              </a:rPr>
              <a:t>func4data (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pt-BR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pt-BR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pt-BR" altLang="zh-CN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pt-BR" altLang="zh-CN" dirty="0">
                <a:solidFill>
                  <a:schemeClr val="bg1"/>
                </a:solidFill>
              </a:rPr>
              <a:t>func4data (</a:t>
            </a:r>
            <a:r>
              <a:rPr lang="en-US" altLang="zh-CN" dirty="0">
                <a:solidFill>
                  <a:schemeClr val="bg1"/>
                </a:solidFill>
              </a:rPr>
              <a:t>1,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pt-BR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pt-BR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pt-BR" altLang="zh-CN" dirty="0">
                <a:solidFill>
                  <a:schemeClr val="bg1"/>
                </a:solidFill>
              </a:rPr>
              <a:t>)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9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1A367-7AE2-49FA-BE46-1751B581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必需参数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E0C45-3C25-4EE6-AD52-49F4300C7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以下的函数：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def func4data(c, x=1, y=2,z=3):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 = x*x*x + y*y + z + c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print(s)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参数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就是必需参数，因为调用的时候必需给出值：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t-BR" altLang="zh-CN" dirty="0">
                <a:solidFill>
                  <a:schemeClr val="bg1"/>
                </a:solidFill>
              </a:rPr>
              <a:t>func4data (1000)</a:t>
            </a:r>
          </a:p>
          <a:p>
            <a:pPr marL="457200" lvl="1" indent="0">
              <a:buNone/>
            </a:pPr>
            <a:r>
              <a:rPr lang="pt-BR" altLang="zh-CN" dirty="0">
                <a:solidFill>
                  <a:schemeClr val="bg1"/>
                </a:solidFill>
              </a:rPr>
              <a:t>func4data (1, y = 3)</a:t>
            </a:r>
          </a:p>
          <a:p>
            <a:pPr marL="457200" lvl="1" indent="0">
              <a:buNone/>
            </a:pPr>
            <a:r>
              <a:rPr lang="pt-BR" altLang="zh-CN" dirty="0">
                <a:solidFill>
                  <a:schemeClr val="bg1"/>
                </a:solidFill>
              </a:rPr>
              <a:t>func4data (2, z=10)</a:t>
            </a:r>
          </a:p>
          <a:p>
            <a:pPr marL="457200" lvl="1" indent="0">
              <a:buNone/>
            </a:pPr>
            <a:r>
              <a:rPr lang="pt-BR" altLang="zh-CN" dirty="0">
                <a:solidFill>
                  <a:schemeClr val="bg1"/>
                </a:solidFill>
              </a:rPr>
              <a:t>func4data (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pt-BR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pt-BR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pt-BR" altLang="zh-CN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pt-BR" altLang="zh-CN" dirty="0">
                <a:solidFill>
                  <a:schemeClr val="bg1"/>
                </a:solidFill>
              </a:rPr>
              <a:t>func4data (</a:t>
            </a:r>
            <a:r>
              <a:rPr lang="en-US" altLang="zh-CN" dirty="0">
                <a:solidFill>
                  <a:schemeClr val="bg1"/>
                </a:solidFill>
              </a:rPr>
              <a:t>1,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pt-BR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pt-BR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pt-BR" altLang="zh-CN" dirty="0">
                <a:solidFill>
                  <a:schemeClr val="bg1"/>
                </a:solidFill>
              </a:rPr>
              <a:t>)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4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认识 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程序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注释与变量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数字数据类型及其运算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流控制与判断语句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循环与异常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字符串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高级数据类型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函数与模块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文件与数据处理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综合应用 </a:t>
            </a:r>
            <a:r>
              <a:rPr lang="en-US" altLang="zh-CN" b="1" dirty="0">
                <a:solidFill>
                  <a:schemeClr val="bg1"/>
                </a:solidFill>
              </a:rPr>
              <a:t>—— </a:t>
            </a:r>
            <a:r>
              <a:rPr lang="zh-CN" altLang="en-US" b="1" dirty="0">
                <a:solidFill>
                  <a:schemeClr val="bg1"/>
                </a:solidFill>
              </a:rPr>
              <a:t>信息片管理系统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6A48C-4070-45F0-9264-83B2BD86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可变参数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01686-8CBC-4518-8510-E3181AC7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bg1"/>
                </a:solidFill>
              </a:rPr>
              <a:t>可变参数一个最不常用的选择是可以让函数调用可变个数的参数。这些参数被包装进一个元组</a:t>
            </a:r>
            <a:r>
              <a:rPr lang="zh-CN" altLang="en-US" dirty="0">
                <a:solidFill>
                  <a:schemeClr val="bg1"/>
                </a:solidFill>
              </a:rPr>
              <a:t>或者字典</a:t>
            </a:r>
            <a:r>
              <a:rPr lang="zh-CN" altLang="zh-CN" dirty="0">
                <a:solidFill>
                  <a:schemeClr val="bg1"/>
                </a:solidFill>
              </a:rPr>
              <a:t>。在这些可变个数的参数之前，可以有零到多个普通的参数：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def </a:t>
            </a:r>
            <a:r>
              <a:rPr lang="en-US" altLang="zh-CN" dirty="0" err="1">
                <a:solidFill>
                  <a:schemeClr val="bg1"/>
                </a:solidFill>
              </a:rPr>
              <a:t>multi_sum</a:t>
            </a:r>
            <a:r>
              <a:rPr lang="en-US" altLang="zh-CN" dirty="0">
                <a:solidFill>
                  <a:schemeClr val="bg1"/>
                </a:solidFill>
              </a:rPr>
              <a:t>( x, *</a:t>
            </a:r>
            <a:r>
              <a:rPr lang="en-US" altLang="zh-CN" dirty="0" err="1">
                <a:solidFill>
                  <a:schemeClr val="bg1"/>
                </a:solidFill>
              </a:rPr>
              <a:t>args</a:t>
            </a:r>
            <a:r>
              <a:rPr lang="en-US" altLang="zh-CN" dirty="0">
                <a:solidFill>
                  <a:schemeClr val="bg1"/>
                </a:solidFill>
              </a:rPr>
              <a:t> ):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s = x * sum( </a:t>
            </a:r>
            <a:r>
              <a:rPr lang="en-US" altLang="zh-CN" dirty="0" err="1">
                <a:solidFill>
                  <a:schemeClr val="bg1"/>
                </a:solidFill>
              </a:rPr>
              <a:t>args</a:t>
            </a:r>
            <a:r>
              <a:rPr lang="en-US" altLang="zh-CN" dirty="0">
                <a:solidFill>
                  <a:schemeClr val="bg1"/>
                </a:solidFill>
              </a:rPr>
              <a:t> 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return s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print( </a:t>
            </a:r>
            <a:r>
              <a:rPr lang="en-US" altLang="zh-CN" dirty="0" err="1">
                <a:solidFill>
                  <a:schemeClr val="bg1"/>
                </a:solidFill>
              </a:rPr>
              <a:t>multi_sum</a:t>
            </a:r>
            <a:r>
              <a:rPr lang="en-US" altLang="zh-CN" dirty="0">
                <a:solidFill>
                  <a:schemeClr val="bg1"/>
                </a:solidFill>
              </a:rPr>
              <a:t>(2, 3, 4, 5)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bg1"/>
                </a:solidFill>
              </a:rPr>
              <a:t>其中参数</a:t>
            </a:r>
            <a:r>
              <a:rPr lang="en-US" altLang="zh-CN" dirty="0">
                <a:solidFill>
                  <a:schemeClr val="bg1"/>
                </a:solidFill>
              </a:rPr>
              <a:t>3,4,5</a:t>
            </a:r>
            <a:r>
              <a:rPr lang="zh-CN" altLang="zh-CN" dirty="0">
                <a:solidFill>
                  <a:schemeClr val="bg1"/>
                </a:solidFill>
              </a:rPr>
              <a:t>就是可变参数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2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6A48C-4070-45F0-9264-83B2BD86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可变参数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01686-8CBC-4518-8510-E3181AC7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普通参数、</a:t>
            </a:r>
            <a:r>
              <a:rPr lang="zh-CN" altLang="zh-CN" dirty="0">
                <a:solidFill>
                  <a:schemeClr val="bg1"/>
                </a:solidFill>
              </a:rPr>
              <a:t>元组</a:t>
            </a:r>
            <a:r>
              <a:rPr lang="zh-CN" altLang="en-US" dirty="0">
                <a:solidFill>
                  <a:schemeClr val="bg1"/>
                </a:solidFill>
              </a:rPr>
              <a:t>和字典一起使用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4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DD2AE-84A0-4186-B9B5-8DCCD9F2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函数的嵌套调用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496A-5613-4702-9346-E0489C72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一个函数里面 又调用 了 另外一个函数，这就是 函数嵌套调用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如果函数 </a:t>
            </a:r>
            <a:r>
              <a:rPr lang="en-US" altLang="zh-CN" dirty="0">
                <a:solidFill>
                  <a:schemeClr val="bg1"/>
                </a:solidFill>
              </a:rPr>
              <a:t>test2 </a:t>
            </a:r>
            <a:r>
              <a:rPr lang="zh-CN" altLang="en-US" dirty="0">
                <a:solidFill>
                  <a:schemeClr val="bg1"/>
                </a:solidFill>
              </a:rPr>
              <a:t>中，调用了另外一个函数 </a:t>
            </a:r>
            <a:r>
              <a:rPr lang="en-US" altLang="zh-CN" dirty="0">
                <a:solidFill>
                  <a:schemeClr val="bg1"/>
                </a:solidFill>
              </a:rPr>
              <a:t>test1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那么执行到调用 </a:t>
            </a:r>
            <a:r>
              <a:rPr lang="en-US" altLang="zh-CN" dirty="0">
                <a:solidFill>
                  <a:schemeClr val="bg1"/>
                </a:solidFill>
              </a:rPr>
              <a:t>test1 </a:t>
            </a:r>
            <a:r>
              <a:rPr lang="zh-CN" altLang="en-US" dirty="0">
                <a:solidFill>
                  <a:schemeClr val="bg1"/>
                </a:solidFill>
              </a:rPr>
              <a:t>函数时，会先把函数 </a:t>
            </a:r>
            <a:r>
              <a:rPr lang="en-US" altLang="zh-CN" dirty="0">
                <a:solidFill>
                  <a:schemeClr val="bg1"/>
                </a:solidFill>
              </a:rPr>
              <a:t>test1 </a:t>
            </a:r>
            <a:r>
              <a:rPr lang="zh-CN" altLang="en-US" dirty="0">
                <a:solidFill>
                  <a:schemeClr val="bg1"/>
                </a:solidFill>
              </a:rPr>
              <a:t>中的任务都执行完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才会回到 </a:t>
            </a:r>
            <a:r>
              <a:rPr lang="en-US" altLang="zh-CN" dirty="0">
                <a:solidFill>
                  <a:schemeClr val="bg1"/>
                </a:solidFill>
              </a:rPr>
              <a:t>test2 </a:t>
            </a:r>
            <a:r>
              <a:rPr lang="zh-CN" altLang="en-US" dirty="0">
                <a:solidFill>
                  <a:schemeClr val="bg1"/>
                </a:solidFill>
              </a:rPr>
              <a:t>中调用函数 </a:t>
            </a:r>
            <a:r>
              <a:rPr lang="en-US" altLang="zh-CN" dirty="0">
                <a:solidFill>
                  <a:schemeClr val="bg1"/>
                </a:solidFill>
              </a:rPr>
              <a:t>test1 </a:t>
            </a:r>
            <a:r>
              <a:rPr lang="zh-CN" altLang="en-US" dirty="0">
                <a:solidFill>
                  <a:schemeClr val="bg1"/>
                </a:solidFill>
              </a:rPr>
              <a:t>的位置，继续执行后续的代码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0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DD2AE-84A0-4186-B9B5-8DCCD9F2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函数的递归调用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496A-5613-4702-9346-E0489C72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一个函数里面 又调用 了自己，这就是函数递归调用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常用于递推公式</a:t>
            </a:r>
          </a:p>
        </p:txBody>
      </p:sp>
    </p:spTree>
    <p:extLst>
      <p:ext uri="{BB962C8B-B14F-4D97-AF65-F5344CB8AC3E}">
        <p14:creationId xmlns:p14="http://schemas.microsoft.com/office/powerpoint/2010/main" val="2213175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C01CA-87B0-4598-8375-EC1726379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lambda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514C1-B79B-41F6-9177-E70D3BF79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7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52BFB-8D6F-41F5-B646-8E591F4F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lambda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26615-3702-4D26-AA4E-A46218E1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通过 </a:t>
            </a:r>
            <a:r>
              <a:rPr lang="en-US" altLang="zh-CN" dirty="0">
                <a:solidFill>
                  <a:schemeClr val="bg1"/>
                </a:solidFill>
              </a:rPr>
              <a:t>lambda </a:t>
            </a:r>
            <a:r>
              <a:rPr lang="zh-CN" altLang="en-US" dirty="0">
                <a:solidFill>
                  <a:schemeClr val="bg1"/>
                </a:solidFill>
              </a:rPr>
              <a:t>关键字，可以创建短小的匿名函数。例如一个</a:t>
            </a:r>
            <a:r>
              <a:rPr lang="en-US" altLang="zh-CN" dirty="0">
                <a:solidFill>
                  <a:schemeClr val="bg1"/>
                </a:solidFill>
              </a:rPr>
              <a:t>lambda</a:t>
            </a:r>
            <a:r>
              <a:rPr lang="zh-CN" altLang="en-US" dirty="0">
                <a:solidFill>
                  <a:schemeClr val="bg1"/>
                </a:solidFill>
              </a:rPr>
              <a:t>函数：</a:t>
            </a:r>
            <a:r>
              <a:rPr lang="en-US" altLang="zh-CN" dirty="0">
                <a:solidFill>
                  <a:schemeClr val="bg1"/>
                </a:solidFill>
              </a:rPr>
              <a:t>"lambda a, b: </a:t>
            </a:r>
            <a:r>
              <a:rPr lang="en-US" altLang="zh-CN" dirty="0" err="1">
                <a:solidFill>
                  <a:schemeClr val="bg1"/>
                </a:solidFill>
              </a:rPr>
              <a:t>a+b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zh-CN" altLang="en-US" dirty="0">
                <a:solidFill>
                  <a:schemeClr val="bg1"/>
                </a:solidFill>
              </a:rPr>
              <a:t>，返回两个参数的和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Lambda</a:t>
            </a:r>
            <a:r>
              <a:rPr lang="zh-CN" altLang="en-US" dirty="0">
                <a:solidFill>
                  <a:schemeClr val="bg1"/>
                </a:solidFill>
              </a:rPr>
              <a:t>常用于参数为函数名的函数调用</a:t>
            </a:r>
          </a:p>
        </p:txBody>
      </p:sp>
    </p:spTree>
    <p:extLst>
      <p:ext uri="{BB962C8B-B14F-4D97-AF65-F5344CB8AC3E}">
        <p14:creationId xmlns:p14="http://schemas.microsoft.com/office/powerpoint/2010/main" val="310367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C01CA-87B0-4598-8375-EC1726379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模块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514C1-B79B-41F6-9177-E70D3BF79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62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52BFB-8D6F-41F5-B646-8E591F4F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使用模块中的函数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26615-3702-4D26-AA4E-A46218E1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模块是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程序架构的一个核心概念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模块 就好比是 工具包，要想使用这个工具包中的工具，就需要 导入 </a:t>
            </a:r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zh-CN" altLang="en-US" dirty="0">
                <a:solidFill>
                  <a:schemeClr val="bg1"/>
                </a:solidFill>
              </a:rPr>
              <a:t>这个模块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每一个以扩展名 </a:t>
            </a:r>
            <a:r>
              <a:rPr lang="en-US" altLang="zh-CN" dirty="0" err="1">
                <a:solidFill>
                  <a:schemeClr val="bg1"/>
                </a:solidFill>
              </a:rPr>
              <a:t>py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结尾的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源代码文件都是一个 模块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在模块中定义的 全局变量 、 函数 都是模块能够提供给外界直接使用的工具</a:t>
            </a:r>
          </a:p>
        </p:txBody>
      </p:sp>
    </p:spTree>
    <p:extLst>
      <p:ext uri="{BB962C8B-B14F-4D97-AF65-F5344CB8AC3E}">
        <p14:creationId xmlns:p14="http://schemas.microsoft.com/office/powerpoint/2010/main" val="3984501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E778-71CE-48ED-A8BE-81FE85F4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模块体验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75198-CE67-4314-9802-F5CFF51E7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步骤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新建 一个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py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编写函数和变量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第二个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py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 </a:t>
            </a:r>
            <a:r>
              <a:rPr lang="en-US" altLang="zh-CN" dirty="0">
                <a:solidFill>
                  <a:schemeClr val="bg1"/>
                </a:solidFill>
              </a:rPr>
              <a:t>import</a:t>
            </a:r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py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第二个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py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文件使用第一个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py</a:t>
            </a:r>
            <a:r>
              <a:rPr lang="zh-CN" altLang="en-US" dirty="0">
                <a:solidFill>
                  <a:schemeClr val="bg1"/>
                </a:solidFill>
              </a:rPr>
              <a:t>文件的函数和变量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体验小结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可以 在一个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文件 中 定义 变量 或者 函数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然后在 另外一个文件中 使用 </a:t>
            </a:r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zh-CN" altLang="en-US" dirty="0">
                <a:solidFill>
                  <a:schemeClr val="bg1"/>
                </a:solidFill>
              </a:rPr>
              <a:t>导入这个模块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导入之后，就可以使用 模块名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变量 </a:t>
            </a:r>
            <a:r>
              <a:rPr lang="en-US" altLang="zh-CN" dirty="0">
                <a:solidFill>
                  <a:schemeClr val="bg1"/>
                </a:solidFill>
              </a:rPr>
              <a:t>/ </a:t>
            </a:r>
            <a:r>
              <a:rPr lang="zh-CN" altLang="en-US" dirty="0">
                <a:solidFill>
                  <a:schemeClr val="bg1"/>
                </a:solidFill>
              </a:rPr>
              <a:t>模块名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函数 的方式，使用这个模块中定义的变量或者函数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模块可以让 曾经编写过的代码 方便的被 复用！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93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49528-5C9F-407B-A0CE-66A5AC77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模块名也是一个标识符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0D70C-3020-4C32-800D-A6C021E7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标示符可以由 字母、下划线 和 数字 组成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不能以数字开头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不能与关键字重名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注意：如果在给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文件起名时，以数字开头 是无法在 </a:t>
            </a:r>
            <a:r>
              <a:rPr lang="en-US" altLang="zh-CN" dirty="0">
                <a:solidFill>
                  <a:schemeClr val="bg1"/>
                </a:solidFill>
              </a:rPr>
              <a:t>PyCharm </a:t>
            </a:r>
            <a:r>
              <a:rPr lang="zh-CN" altLang="en-US" dirty="0">
                <a:solidFill>
                  <a:schemeClr val="bg1"/>
                </a:solidFill>
              </a:rPr>
              <a:t>中通过导入这个模块的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8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认识 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程序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注释与变量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数字数据类型及其运算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流控制与判断语句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循环与异常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字符串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高级数据类型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函数与模块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文件与数据处理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综合应用 </a:t>
            </a:r>
            <a:r>
              <a:rPr lang="en-US" altLang="zh-CN" b="1" dirty="0">
                <a:solidFill>
                  <a:schemeClr val="bg1"/>
                </a:solidFill>
              </a:rPr>
              <a:t>—— </a:t>
            </a:r>
            <a:r>
              <a:rPr lang="zh-CN" altLang="en-US" b="1" dirty="0">
                <a:solidFill>
                  <a:schemeClr val="bg1"/>
                </a:solidFill>
              </a:rPr>
              <a:t>信息管理系统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28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CFB16-36B8-4D50-AE93-D4E0CCD3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模块的分类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749A5-C7F7-4651-B35C-49EB9764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自定义模块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自定义模块，就是自己编写的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py</a:t>
            </a:r>
            <a:r>
              <a:rPr lang="zh-CN" altLang="en-US" dirty="0">
                <a:solidFill>
                  <a:schemeClr val="bg1"/>
                </a:solidFill>
              </a:rPr>
              <a:t>文件，即自己编写的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程序文件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标准库模块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标准库模块，是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自带的库模块，例如</a:t>
            </a:r>
            <a:r>
              <a:rPr lang="en-US" altLang="zh-CN" dirty="0">
                <a:solidFill>
                  <a:schemeClr val="bg1"/>
                </a:solidFill>
              </a:rPr>
              <a:t>math</a:t>
            </a:r>
            <a:r>
              <a:rPr lang="zh-CN" altLang="en-US" dirty="0">
                <a:solidFill>
                  <a:schemeClr val="bg1"/>
                </a:solidFill>
              </a:rPr>
              <a:t>库，</a:t>
            </a:r>
            <a:r>
              <a:rPr lang="en-US" altLang="zh-CN" dirty="0">
                <a:solidFill>
                  <a:schemeClr val="bg1"/>
                </a:solidFill>
              </a:rPr>
              <a:t>random</a:t>
            </a:r>
            <a:r>
              <a:rPr lang="zh-CN" altLang="en-US" dirty="0">
                <a:solidFill>
                  <a:schemeClr val="bg1"/>
                </a:solidFill>
              </a:rPr>
              <a:t>库，</a:t>
            </a:r>
            <a:r>
              <a:rPr lang="en-US" altLang="zh-CN" dirty="0" err="1">
                <a:solidFill>
                  <a:schemeClr val="bg1"/>
                </a:solidFill>
              </a:rPr>
              <a:t>os</a:t>
            </a:r>
            <a:r>
              <a:rPr lang="zh-CN" altLang="en-US" dirty="0">
                <a:solidFill>
                  <a:schemeClr val="bg1"/>
                </a:solidFill>
              </a:rPr>
              <a:t>库等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第三方库模块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除了自带的库模块，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还有大量的第三方模块，要使用第三方模块，首先必需安装。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24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48071-1504-45E2-8CDE-31271875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模块的组织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5D599-1460-4029-9FCA-C01D507D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对于大型软件的开发，不可能把所有代码都存放到一个文件中，那样会使得代码很难维护。 对于复杂的大型系统，可以使用包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特殊文件夹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来管理多个模块。 包是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用来组织命名空间和类的重要方式，可以看作是包含大量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程序模块的文件夹。在包的每个目录中都必须包含一个</a:t>
            </a:r>
            <a:r>
              <a:rPr lang="en-US" altLang="zh-CN" dirty="0">
                <a:solidFill>
                  <a:schemeClr val="bg1"/>
                </a:solidFill>
              </a:rPr>
              <a:t>__init__.py</a:t>
            </a:r>
            <a:r>
              <a:rPr lang="zh-CN" altLang="en-US" dirty="0">
                <a:solidFill>
                  <a:schemeClr val="bg1"/>
                </a:solidFill>
              </a:rPr>
              <a:t>文件，该文件可以是一个空文件，用于表示当前文件夹是一个包。 </a:t>
            </a:r>
            <a:r>
              <a:rPr lang="en-US" altLang="zh-CN" dirty="0">
                <a:solidFill>
                  <a:schemeClr val="bg1"/>
                </a:solidFill>
              </a:rPr>
              <a:t>__init__.py</a:t>
            </a:r>
            <a:r>
              <a:rPr lang="zh-CN" altLang="en-US" dirty="0">
                <a:solidFill>
                  <a:schemeClr val="bg1"/>
                </a:solidFill>
              </a:rPr>
              <a:t>文件的主要用途是设置</a:t>
            </a:r>
            <a:r>
              <a:rPr lang="en-US" altLang="zh-CN" dirty="0">
                <a:solidFill>
                  <a:schemeClr val="bg1"/>
                </a:solidFill>
              </a:rPr>
              <a:t>__all__</a:t>
            </a:r>
            <a:r>
              <a:rPr lang="zh-CN" altLang="en-US" dirty="0">
                <a:solidFill>
                  <a:schemeClr val="bg1"/>
                </a:solidFill>
              </a:rPr>
              <a:t>变量以及执行初始化包所需的代码，其中</a:t>
            </a:r>
            <a:r>
              <a:rPr lang="en-US" altLang="zh-CN" dirty="0">
                <a:solidFill>
                  <a:schemeClr val="bg1"/>
                </a:solidFill>
              </a:rPr>
              <a:t>__all__</a:t>
            </a:r>
            <a:r>
              <a:rPr lang="zh-CN" altLang="en-US" dirty="0">
                <a:solidFill>
                  <a:schemeClr val="bg1"/>
                </a:solidFill>
              </a:rPr>
              <a:t>变量中定义的对象可以在使用“ </a:t>
            </a:r>
            <a:r>
              <a:rPr lang="en-US" altLang="zh-CN" dirty="0">
                <a:solidFill>
                  <a:schemeClr val="bg1"/>
                </a:solidFill>
              </a:rPr>
              <a:t>from xxx import * ”</a:t>
            </a:r>
            <a:r>
              <a:rPr lang="zh-CN" altLang="en-US" dirty="0">
                <a:solidFill>
                  <a:schemeClr val="bg1"/>
                </a:solidFill>
              </a:rPr>
              <a:t>时全部被正确导入</a:t>
            </a:r>
            <a:r>
              <a:rPr lang="en-US" altLang="zh-CN" dirty="0">
                <a:solidFill>
                  <a:schemeClr val="bg1"/>
                </a:solidFill>
              </a:rPr>
              <a:t>(xxx</a:t>
            </a:r>
            <a:r>
              <a:rPr lang="zh-CN" altLang="en-US" dirty="0">
                <a:solidFill>
                  <a:schemeClr val="bg1"/>
                </a:solidFill>
              </a:rPr>
              <a:t>为包名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8317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1E3B3-6692-4A6F-80B2-AED2A94A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第三方模块的安装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A738D-4F91-4A2C-A3FE-B1C5E72F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pip install xxx	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en-US" altLang="zh-CN" dirty="0">
                <a:solidFill>
                  <a:schemeClr val="bg1"/>
                </a:solidFill>
              </a:rPr>
              <a:t>xxx</a:t>
            </a:r>
            <a:r>
              <a:rPr lang="zh-CN" altLang="en-US" dirty="0">
                <a:solidFill>
                  <a:schemeClr val="bg1"/>
                </a:solidFill>
              </a:rPr>
              <a:t>三方库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pip install –upgrade xxx	</a:t>
            </a:r>
            <a:r>
              <a:rPr lang="zh-CN" altLang="en-US" dirty="0">
                <a:solidFill>
                  <a:schemeClr val="bg1"/>
                </a:solidFill>
              </a:rPr>
              <a:t>更新</a:t>
            </a:r>
            <a:r>
              <a:rPr lang="en-US" altLang="zh-CN" dirty="0">
                <a:solidFill>
                  <a:schemeClr val="bg1"/>
                </a:solidFill>
              </a:rPr>
              <a:t>xxx</a:t>
            </a:r>
            <a:r>
              <a:rPr lang="zh-CN" altLang="en-US" dirty="0">
                <a:solidFill>
                  <a:schemeClr val="bg1"/>
                </a:solidFill>
              </a:rPr>
              <a:t>三方库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pip list	</a:t>
            </a:r>
            <a:r>
              <a:rPr lang="zh-CN" altLang="en-US" dirty="0">
                <a:solidFill>
                  <a:schemeClr val="bg1"/>
                </a:solidFill>
              </a:rPr>
              <a:t>列出所有安装的三方库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pip uninstall xxx	</a:t>
            </a:r>
            <a:r>
              <a:rPr lang="zh-CN" altLang="en-US" dirty="0">
                <a:solidFill>
                  <a:schemeClr val="bg1"/>
                </a:solidFill>
              </a:rPr>
              <a:t>卸载</a:t>
            </a:r>
            <a:r>
              <a:rPr lang="en-US" altLang="zh-CN" dirty="0">
                <a:solidFill>
                  <a:schemeClr val="bg1"/>
                </a:solidFill>
              </a:rPr>
              <a:t>xxx</a:t>
            </a:r>
            <a:r>
              <a:rPr lang="zh-CN" altLang="en-US" dirty="0">
                <a:solidFill>
                  <a:schemeClr val="bg1"/>
                </a:solidFill>
              </a:rPr>
              <a:t>库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07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BA77-2793-49A5-9561-768A927D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Pyc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文件（了解）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1F6A4-C09E-4E08-AFA3-841E084E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 </a:t>
            </a:r>
            <a:r>
              <a:rPr lang="zh-CN" altLang="en-US" dirty="0">
                <a:solidFill>
                  <a:schemeClr val="bg1"/>
                </a:solidFill>
              </a:rPr>
              <a:t>是 </a:t>
            </a:r>
            <a:r>
              <a:rPr lang="en-US" altLang="zh-CN" dirty="0">
                <a:solidFill>
                  <a:schemeClr val="bg1"/>
                </a:solidFill>
              </a:rPr>
              <a:t>compiled </a:t>
            </a:r>
            <a:r>
              <a:rPr lang="zh-CN" altLang="en-US" dirty="0">
                <a:solidFill>
                  <a:schemeClr val="bg1"/>
                </a:solidFill>
              </a:rPr>
              <a:t>编译过 的意思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操作步骤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浏览程序目录会发现一个 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en-US" altLang="zh-CN" dirty="0" err="1">
                <a:solidFill>
                  <a:schemeClr val="bg1"/>
                </a:solidFill>
              </a:rPr>
              <a:t>pycache</a:t>
            </a:r>
            <a:r>
              <a:rPr lang="en-US" altLang="zh-CN" dirty="0">
                <a:solidFill>
                  <a:schemeClr val="bg1"/>
                </a:solidFill>
              </a:rPr>
              <a:t>__ </a:t>
            </a:r>
            <a:r>
              <a:rPr lang="zh-CN" altLang="en-US" dirty="0">
                <a:solidFill>
                  <a:schemeClr val="bg1"/>
                </a:solidFill>
              </a:rPr>
              <a:t>的目录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目录下会有一个 文件名</a:t>
            </a:r>
            <a:r>
              <a:rPr lang="en-US" altLang="zh-CN" dirty="0">
                <a:solidFill>
                  <a:schemeClr val="bg1"/>
                </a:solidFill>
              </a:rPr>
              <a:t>.cpython-36.pyc </a:t>
            </a:r>
            <a:r>
              <a:rPr lang="zh-CN" altLang="en-US" dirty="0">
                <a:solidFill>
                  <a:schemeClr val="bg1"/>
                </a:solidFill>
              </a:rPr>
              <a:t>文件，</a:t>
            </a:r>
            <a:r>
              <a:rPr lang="en-US" altLang="zh-CN" dirty="0">
                <a:solidFill>
                  <a:schemeClr val="bg1"/>
                </a:solidFill>
              </a:rPr>
              <a:t>cpython-36 </a:t>
            </a:r>
            <a:r>
              <a:rPr lang="zh-CN" altLang="en-US" dirty="0">
                <a:solidFill>
                  <a:schemeClr val="bg1"/>
                </a:solidFill>
              </a:rPr>
              <a:t>表示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解释器的版本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这个 </a:t>
            </a:r>
            <a:r>
              <a:rPr lang="en-US" altLang="zh-CN" dirty="0" err="1">
                <a:solidFill>
                  <a:schemeClr val="bg1"/>
                </a:solidFill>
              </a:rPr>
              <a:t>pyc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文件是由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解释器将 模块的源码 转换为 字节码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这样保存 字节码 是作为一种启动 速度的优化</a:t>
            </a:r>
          </a:p>
        </p:txBody>
      </p:sp>
    </p:spTree>
    <p:extLst>
      <p:ext uri="{BB962C8B-B14F-4D97-AF65-F5344CB8AC3E}">
        <p14:creationId xmlns:p14="http://schemas.microsoft.com/office/powerpoint/2010/main" val="1559882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C5B4-FD64-4740-AFFC-DAF5768B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字节码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F4B62-713B-498B-BD3D-D6373A56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在解释源程序时是分成两个步骤的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首先处理源代码，编译 生成一个二进制 字节码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再对 字节码 进行处理，才会生成 </a:t>
            </a:r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能够识别的 机器码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有了模块的字节码文件之后，下一次运行程序时，如果在 上次保存字节码之后 没有修改过源代码，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将会加载 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pyc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文件并跳过编译这个步骤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当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重编译时，它会自动检查源文件和字节码文件的时间戳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如果你又修改了源代码，下次程序运行时，字节码将自动重新创建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提示：有关模块以及模块的其他导入方式，后续课程还会逐渐展开！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模块是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程序架构的一个核心概念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6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5B73C-71B9-4B79-8A11-3FC2301B3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变量的作用域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38031-26BC-48AD-8CA1-E2AD5C3A8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56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2">
            <a:extLst>
              <a:ext uri="{FF2B5EF4-FFF2-40B4-BE49-F238E27FC236}">
                <a16:creationId xmlns:a16="http://schemas.microsoft.com/office/drawing/2014/main" id="{531D6D24-BFF2-4E5D-9BEC-9B4C64E1A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1" y="1628776"/>
            <a:ext cx="81375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根据程序中变量所在的位置和作用范围，变量分为</a:t>
            </a:r>
            <a:r>
              <a:rPr lang="zh-CN" altLang="en-US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局部变量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全局变量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局部变量仅在函数内部，且作用域也在函数内部，全局变量的作用域跨越多个函数。</a:t>
            </a:r>
            <a:endParaRPr lang="en-US" altLang="zh-CN" sz="24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6628" name="矩形 2">
            <a:extLst>
              <a:ext uri="{FF2B5EF4-FFF2-40B4-BE49-F238E27FC236}">
                <a16:creationId xmlns:a16="http://schemas.microsoft.com/office/drawing/2014/main" id="{EE998DEA-24FC-4148-A445-D1883A2B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局部变量和全局变量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2">
            <a:extLst>
              <a:ext uri="{FF2B5EF4-FFF2-40B4-BE49-F238E27FC236}">
                <a16:creationId xmlns:a16="http://schemas.microsoft.com/office/drawing/2014/main" id="{8BB3D1E5-6AB4-46B6-9BC0-8A4A377C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1" y="1628775"/>
            <a:ext cx="8137525" cy="6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局部变量指在函数内部使用的变量，仅在函数内部有效，当函数退出时变量将不再存在。</a:t>
            </a:r>
            <a:endParaRPr lang="en-US" altLang="zh-CN" sz="2400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变量</a:t>
            </a:r>
            <a:r>
              <a:rPr lang="en-US" altLang="zh-CN" sz="24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是函数</a:t>
            </a:r>
            <a:r>
              <a:rPr lang="en-US" altLang="zh-CN" sz="24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multiple()</a:t>
            </a:r>
            <a:r>
              <a:rPr lang="zh-CN" altLang="en-US" sz="24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内部使用的变量，当函数调用后，变量</a:t>
            </a:r>
            <a:r>
              <a:rPr lang="en-US" altLang="zh-CN" sz="24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将不存在。</a:t>
            </a:r>
            <a:endParaRPr lang="en-US" altLang="zh-CN" sz="2400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altLang="zh-CN" sz="20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7652" name="矩形 2">
            <a:extLst>
              <a:ext uri="{FF2B5EF4-FFF2-40B4-BE49-F238E27FC236}">
                <a16:creationId xmlns:a16="http://schemas.microsoft.com/office/drawing/2014/main" id="{C3A90A62-F559-468E-8B22-05B5DFF23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7A395AA-6789-4265-BDAF-CCA60A029806}"/>
              </a:ext>
            </a:extLst>
          </p:cNvPr>
          <p:cNvGraphicFramePr>
            <a:graphicFrameLocks noGrp="1"/>
          </p:cNvGraphicFramePr>
          <p:nvPr/>
        </p:nvGraphicFramePr>
        <p:xfrm>
          <a:off x="2614613" y="2982913"/>
          <a:ext cx="7599362" cy="2347912"/>
        </p:xfrm>
        <a:graphic>
          <a:graphicData uri="http://schemas.openxmlformats.org/drawingml/2006/table">
            <a:tbl>
              <a:tblPr firstRow="1" firstCol="1" bandRow="1"/>
              <a:tblGrid>
                <a:gridCol w="7599362">
                  <a:extLst>
                    <a:ext uri="{9D8B030D-6E8A-4147-A177-3AD203B41FA5}">
                      <a16:colId xmlns:a16="http://schemas.microsoft.com/office/drawing/2014/main" val="3201821160"/>
                    </a:ext>
                  </a:extLst>
                </a:gridCol>
              </a:tblGrid>
              <a:tr h="234791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multiply(x, y = 10):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z = x*y    # z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是函数内部的局部变量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z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multiply(99, 2)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&gt;&gt;&gt;print(z)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(most recent call last):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"&lt;pyshell#11&gt;", line 1, in &lt;module&gt;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print(z)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name 'z' is not defined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32925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2">
            <a:extLst>
              <a:ext uri="{FF2B5EF4-FFF2-40B4-BE49-F238E27FC236}">
                <a16:creationId xmlns:a16="http://schemas.microsoft.com/office/drawing/2014/main" id="{8932A048-586C-4206-A98C-7D6A08BA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1" y="1628775"/>
            <a:ext cx="813752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全局变量指在函数之外定义的变量，在程序执行全过程有效。全部变量在函数内部使用时，需要提前使用保留字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global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声明，语法形式如下：</a:t>
            </a: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ctr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global &lt;</a:t>
            </a:r>
            <a:r>
              <a:rPr lang="zh-CN" altLang="en-US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全局变量</a:t>
            </a:r>
            <a:r>
              <a:rPr lang="en-US" altLang="zh-CN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8676" name="矩形 2">
            <a:extLst>
              <a:ext uri="{FF2B5EF4-FFF2-40B4-BE49-F238E27FC236}">
                <a16:creationId xmlns:a16="http://schemas.microsoft.com/office/drawing/2014/main" id="{7B7BB21F-1E32-431F-899E-35AFB2DA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">
            <a:extLst>
              <a:ext uri="{FF2B5EF4-FFF2-40B4-BE49-F238E27FC236}">
                <a16:creationId xmlns:a16="http://schemas.microsoft.com/office/drawing/2014/main" id="{460FF84F-A979-4E97-BA6C-CF2ACA755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1" y="3733801"/>
            <a:ext cx="8137525" cy="194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上例中，变量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是全局变量，在函数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multiply()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中使用时需要在函数内部使用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global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声明，定义后即可使用</a:t>
            </a:r>
            <a:r>
              <a:rPr lang="zh-CN" altLang="en-US" sz="24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。</a:t>
            </a:r>
            <a:endParaRPr lang="en-US" altLang="zh-CN" sz="20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9700" name="矩形 2">
            <a:extLst>
              <a:ext uri="{FF2B5EF4-FFF2-40B4-BE49-F238E27FC236}">
                <a16:creationId xmlns:a16="http://schemas.microsoft.com/office/drawing/2014/main" id="{8D8872D2-B4B0-4BF9-A4BB-7292566B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68DE10-B0A2-4A60-AF8A-FFB5CB7035DC}"/>
              </a:ext>
            </a:extLst>
          </p:cNvPr>
          <p:cNvGraphicFramePr>
            <a:graphicFrameLocks noGrp="1"/>
          </p:cNvGraphicFramePr>
          <p:nvPr/>
        </p:nvGraphicFramePr>
        <p:xfrm>
          <a:off x="2589214" y="1784350"/>
          <a:ext cx="7394575" cy="1778000"/>
        </p:xfrm>
        <a:graphic>
          <a:graphicData uri="http://schemas.openxmlformats.org/drawingml/2006/table">
            <a:tbl>
              <a:tblPr firstRow="1" firstCol="1" bandRow="1"/>
              <a:tblGrid>
                <a:gridCol w="7394575">
                  <a:extLst>
                    <a:ext uri="{9D8B030D-6E8A-4147-A177-3AD203B41FA5}">
                      <a16:colId xmlns:a16="http://schemas.microsoft.com/office/drawing/2014/main" val="1637549750"/>
                    </a:ext>
                  </a:extLst>
                </a:gridCol>
              </a:tblGrid>
              <a:tr h="17780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&gt;&gt;&gt;n = 2    #n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是全局变量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multiply(x, y = 10):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global 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x*y*n     # 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使用全局变量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multiply(99, 2)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690087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FF611-0311-4ECC-B104-464849F68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函数和模块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EA10D-201D-4C2C-BB3F-AECAA867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77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2">
            <a:extLst>
              <a:ext uri="{FF2B5EF4-FFF2-40B4-BE49-F238E27FC236}">
                <a16:creationId xmlns:a16="http://schemas.microsoft.com/office/drawing/2014/main" id="{57869F30-A544-46F6-B86D-26499C2D3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1" y="1628776"/>
            <a:ext cx="813752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如果未使用保留字</a:t>
            </a:r>
            <a:r>
              <a:rPr lang="en-US" altLang="zh-CN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global</a:t>
            </a:r>
            <a:r>
              <a:rPr lang="zh-CN" altLang="en-US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声明，即使名称相同，也不是全局变量。</a:t>
            </a:r>
            <a:endParaRPr lang="en-US" altLang="zh-CN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30724" name="矩形 2">
            <a:extLst>
              <a:ext uri="{FF2B5EF4-FFF2-40B4-BE49-F238E27FC236}">
                <a16:creationId xmlns:a16="http://schemas.microsoft.com/office/drawing/2014/main" id="{139963AA-A337-4708-BB53-B2CA76127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65176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7E18F02-0A5A-4BEF-AE05-115EBD581044}"/>
              </a:ext>
            </a:extLst>
          </p:cNvPr>
          <p:cNvGraphicFramePr>
            <a:graphicFrameLocks noGrp="1"/>
          </p:cNvGraphicFramePr>
          <p:nvPr/>
        </p:nvGraphicFramePr>
        <p:xfrm>
          <a:off x="2687639" y="3270250"/>
          <a:ext cx="7526337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7526337">
                  <a:extLst>
                    <a:ext uri="{9D8B030D-6E8A-4147-A177-3AD203B41FA5}">
                      <a16:colId xmlns:a16="http://schemas.microsoft.com/office/drawing/2014/main" val="1231572741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&gt;&gt;&gt;n = 2    #n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是全局变量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multiply(x, y = 10):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n = x*y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n     # 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此处的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不是全局变量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multiply(99, 2)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&gt;&gt;&gt;print(n)   #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不改变外部全局变量的值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869975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FF611-0311-4ECC-B104-464849F68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函数名的特殊用法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EA10D-201D-4C2C-BB3F-AECAA867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1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C5B4-FD64-4740-AFFC-DAF5768B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函数名变量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F4B62-713B-498B-BD3D-D6373A56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函数名变量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函数名作为函数的参数</a:t>
            </a:r>
          </a:p>
        </p:txBody>
      </p:sp>
    </p:spTree>
    <p:extLst>
      <p:ext uri="{BB962C8B-B14F-4D97-AF65-F5344CB8AC3E}">
        <p14:creationId xmlns:p14="http://schemas.microsoft.com/office/powerpoint/2010/main" val="2125389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C5B4-FD64-4740-AFFC-DAF5768B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装饰符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F4B62-713B-498B-BD3D-D6373A56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装饰符</a:t>
            </a:r>
          </a:p>
        </p:txBody>
      </p:sp>
    </p:spTree>
    <p:extLst>
      <p:ext uri="{BB962C8B-B14F-4D97-AF65-F5344CB8AC3E}">
        <p14:creationId xmlns:p14="http://schemas.microsoft.com/office/powerpoint/2010/main" val="1938812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401B6-99BC-42E0-9997-8CEEA4BF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上机实验和编程题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6BECF-D3AC-4EDD-90BB-84490CF9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、自己定义一个有参数的函数，并调用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、实现数学上的</a:t>
            </a:r>
            <a:r>
              <a:rPr lang="en-US" altLang="zh-CN" dirty="0">
                <a:solidFill>
                  <a:schemeClr val="bg1"/>
                </a:solidFill>
              </a:rPr>
              <a:t>y=f(g(x))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、举例说明必要参数，关键字参数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、使用</a:t>
            </a:r>
            <a:r>
              <a:rPr lang="en-US" altLang="zh-CN" dirty="0" err="1">
                <a:solidFill>
                  <a:schemeClr val="bg1"/>
                </a:solidFill>
              </a:rPr>
              <a:t>lamda</a:t>
            </a:r>
            <a:r>
              <a:rPr lang="zh-CN" altLang="en-US" dirty="0">
                <a:solidFill>
                  <a:schemeClr val="bg1"/>
                </a:solidFill>
              </a:rPr>
              <a:t>实现符号函数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、安装</a:t>
            </a:r>
            <a:r>
              <a:rPr lang="en-US" altLang="zh-CN" dirty="0" err="1">
                <a:solidFill>
                  <a:schemeClr val="bg1"/>
                </a:solidFill>
              </a:rPr>
              <a:t>numpy</a:t>
            </a:r>
            <a:r>
              <a:rPr lang="zh-CN" altLang="en-US" dirty="0">
                <a:solidFill>
                  <a:schemeClr val="bg1"/>
                </a:solidFill>
              </a:rPr>
              <a:t>模块，升级</a:t>
            </a:r>
            <a:r>
              <a:rPr lang="en-US" altLang="zh-CN" dirty="0" err="1">
                <a:solidFill>
                  <a:schemeClr val="bg1"/>
                </a:solidFill>
              </a:rPr>
              <a:t>numpy</a:t>
            </a:r>
            <a:r>
              <a:rPr lang="zh-CN" altLang="en-US" dirty="0">
                <a:solidFill>
                  <a:schemeClr val="bg1"/>
                </a:solidFill>
              </a:rPr>
              <a:t>模块，卸载</a:t>
            </a:r>
            <a:r>
              <a:rPr lang="en-US" altLang="zh-CN" dirty="0" err="1">
                <a:solidFill>
                  <a:schemeClr val="bg1"/>
                </a:solidFill>
              </a:rPr>
              <a:t>numpy</a:t>
            </a:r>
            <a:r>
              <a:rPr lang="zh-CN" altLang="en-US" dirty="0">
                <a:solidFill>
                  <a:schemeClr val="bg1"/>
                </a:solidFill>
              </a:rPr>
              <a:t>模块，查看已经安装的第三方模块，并举例说明什么是自定义模块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、举例说明全局变量和局部变量，并说明啥时间要用</a:t>
            </a:r>
            <a:r>
              <a:rPr lang="en-US" altLang="zh-CN" dirty="0">
                <a:solidFill>
                  <a:schemeClr val="bg1"/>
                </a:solidFill>
              </a:rPr>
              <a:t>global</a:t>
            </a:r>
            <a:r>
              <a:rPr lang="zh-CN" altLang="en-US" dirty="0">
                <a:solidFill>
                  <a:schemeClr val="bg1"/>
                </a:solidFill>
              </a:rPr>
              <a:t>关键字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、函数名有那些用法？分别举例说明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5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02EDC-9AF5-4872-87EC-CB73750B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10 </a:t>
            </a:r>
            <a:r>
              <a:rPr lang="zh-CN" altLang="en-US" dirty="0">
                <a:solidFill>
                  <a:schemeClr val="bg1"/>
                </a:solidFill>
              </a:rPr>
              <a:t>函数和模块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6BD12-4466-4520-8843-CE12382E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知识点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(1) </a:t>
            </a:r>
            <a:r>
              <a:rPr lang="zh-CN" altLang="en-US" dirty="0">
                <a:solidFill>
                  <a:schemeClr val="bg1"/>
                </a:solidFill>
              </a:rPr>
              <a:t>函数的定义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(2) </a:t>
            </a:r>
            <a:r>
              <a:rPr lang="zh-CN" altLang="en-US" dirty="0">
                <a:solidFill>
                  <a:schemeClr val="bg1"/>
                </a:solidFill>
              </a:rPr>
              <a:t>函数的调用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(3) </a:t>
            </a:r>
            <a:r>
              <a:rPr lang="zh-CN" altLang="en-US" dirty="0">
                <a:solidFill>
                  <a:schemeClr val="bg1"/>
                </a:solidFill>
              </a:rPr>
              <a:t>函数的参数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(4) </a:t>
            </a:r>
            <a:r>
              <a:rPr lang="zh-CN" altLang="en-US" dirty="0">
                <a:solidFill>
                  <a:schemeClr val="bg1"/>
                </a:solidFill>
              </a:rPr>
              <a:t>函数的返回值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(5) </a:t>
            </a:r>
            <a:r>
              <a:rPr lang="zh-CN" altLang="en-US" dirty="0">
                <a:solidFill>
                  <a:schemeClr val="bg1"/>
                </a:solidFill>
              </a:rPr>
              <a:t>函数的嵌套调用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(6) </a:t>
            </a:r>
            <a:r>
              <a:rPr lang="zh-CN" altLang="en-US" dirty="0">
                <a:solidFill>
                  <a:schemeClr val="bg1"/>
                </a:solidFill>
              </a:rPr>
              <a:t>默认值参数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(7) </a:t>
            </a:r>
            <a:r>
              <a:rPr lang="zh-CN" altLang="en-US" dirty="0">
                <a:solidFill>
                  <a:schemeClr val="bg1"/>
                </a:solidFill>
              </a:rPr>
              <a:t>可变参数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(8) </a:t>
            </a:r>
            <a:r>
              <a:rPr lang="zh-CN" altLang="en-US" dirty="0">
                <a:solidFill>
                  <a:schemeClr val="bg1"/>
                </a:solidFill>
              </a:rPr>
              <a:t>模块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(9) </a:t>
            </a:r>
            <a:r>
              <a:rPr lang="en-US" altLang="zh-CN" dirty="0" err="1">
                <a:solidFill>
                  <a:schemeClr val="bg1"/>
                </a:solidFill>
              </a:rPr>
              <a:t>lamda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(10) </a:t>
            </a:r>
            <a:r>
              <a:rPr lang="zh-CN" altLang="en-US" dirty="0">
                <a:solidFill>
                  <a:schemeClr val="bg1"/>
                </a:solidFill>
              </a:rPr>
              <a:t>变量作用域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(11) </a:t>
            </a:r>
            <a:r>
              <a:rPr lang="zh-CN" altLang="en-US" dirty="0">
                <a:solidFill>
                  <a:schemeClr val="bg1"/>
                </a:solidFill>
              </a:rPr>
              <a:t>函数名的特殊用法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2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6D4E-9E45-4B66-9173-6F313CC7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4990-7E11-48E6-B489-832D5FB2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0901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函数的概念：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就是把 具有独立功能的代码块 组织为一个小模块，在需要的时候 调用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函数的使用：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定义函数 </a:t>
            </a:r>
            <a:r>
              <a:rPr lang="en-US" altLang="zh-CN" dirty="0">
                <a:solidFill>
                  <a:schemeClr val="bg1"/>
                </a:solidFill>
              </a:rPr>
              <a:t>—— </a:t>
            </a:r>
            <a:r>
              <a:rPr lang="zh-CN" altLang="en-US" dirty="0">
                <a:solidFill>
                  <a:schemeClr val="bg1"/>
                </a:solidFill>
              </a:rPr>
              <a:t>封装 独立的功能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调用函数 </a:t>
            </a:r>
            <a:r>
              <a:rPr lang="en-US" altLang="zh-CN" dirty="0">
                <a:solidFill>
                  <a:schemeClr val="bg1"/>
                </a:solidFill>
              </a:rPr>
              <a:t>—— </a:t>
            </a:r>
            <a:r>
              <a:rPr lang="zh-CN" altLang="en-US" dirty="0">
                <a:solidFill>
                  <a:schemeClr val="bg1"/>
                </a:solidFill>
              </a:rPr>
              <a:t>享受 封装 的成果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函数的作用：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在开发程序时，使用函数可以提高编写的效率以及代码的 重用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演练步骤</a:t>
            </a:r>
          </a:p>
          <a:p>
            <a:pPr marL="1428750" lvl="2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新建 函数 项目或者目录</a:t>
            </a:r>
          </a:p>
          <a:p>
            <a:pPr marL="1428750" lvl="2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复制之前完成的 乘法表 文件</a:t>
            </a:r>
          </a:p>
          <a:p>
            <a:pPr marL="1428750" lvl="2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修改文件，增加函数定义 </a:t>
            </a:r>
            <a:r>
              <a:rPr lang="en-US" altLang="zh-CN" dirty="0" err="1">
                <a:solidFill>
                  <a:schemeClr val="bg1"/>
                </a:solidFill>
              </a:rPr>
              <a:t>multiple_table</a:t>
            </a:r>
            <a:r>
              <a:rPr lang="en-US" altLang="zh-CN" dirty="0">
                <a:solidFill>
                  <a:schemeClr val="bg1"/>
                </a:solidFill>
              </a:rPr>
              <a:t>():</a:t>
            </a:r>
          </a:p>
          <a:p>
            <a:pPr marL="1428750" lvl="2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新建另外一个文件，使用 </a:t>
            </a:r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zh-CN" altLang="en-US" dirty="0">
                <a:solidFill>
                  <a:schemeClr val="bg1"/>
                </a:solidFill>
              </a:rPr>
              <a:t>导入并且调用函数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8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35621-2E45-49F7-A5BE-2143FE45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8B936-B738-4CF8-9DD8-1AF53E76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38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def </a:t>
            </a:r>
            <a:r>
              <a:rPr lang="zh-CN" altLang="en-US" dirty="0">
                <a:solidFill>
                  <a:schemeClr val="bg1"/>
                </a:solidFill>
              </a:rPr>
              <a:t>函数名</a:t>
            </a:r>
            <a:r>
              <a:rPr lang="en-US" altLang="zh-CN" dirty="0">
                <a:solidFill>
                  <a:schemeClr val="bg1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函数封装的代码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def </a:t>
            </a:r>
            <a:r>
              <a:rPr lang="zh-CN" altLang="en-US" dirty="0">
                <a:solidFill>
                  <a:schemeClr val="bg1"/>
                </a:solidFill>
              </a:rPr>
              <a:t>是英文 </a:t>
            </a:r>
            <a:r>
              <a:rPr lang="en-US" altLang="zh-CN" dirty="0">
                <a:solidFill>
                  <a:schemeClr val="bg1"/>
                </a:solidFill>
              </a:rPr>
              <a:t>define </a:t>
            </a:r>
            <a:r>
              <a:rPr lang="zh-CN" altLang="en-US" dirty="0">
                <a:solidFill>
                  <a:schemeClr val="bg1"/>
                </a:solidFill>
              </a:rPr>
              <a:t>的缩写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函数名称 应该能够表达 函数封装代码 的功能，方便后续的调用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函数名称 的命名应该 符合 标识符的命名规则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可以由 字母、下划线 和 数字 组成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不能以数字开头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不能与关键字重名</a:t>
            </a:r>
          </a:p>
        </p:txBody>
      </p:sp>
    </p:spTree>
    <p:extLst>
      <p:ext uri="{BB962C8B-B14F-4D97-AF65-F5344CB8AC3E}">
        <p14:creationId xmlns:p14="http://schemas.microsoft.com/office/powerpoint/2010/main" val="58994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C93B-B0D1-40A5-87AC-C7137286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调用函数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BCA5C-7288-494E-893B-C89A3C3B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调用函数很简单的，通过 函数名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即可完成对函数的调用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第一个函数演练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需求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编写一个打招呼 </a:t>
            </a:r>
            <a:r>
              <a:rPr lang="en-US" altLang="zh-CN" dirty="0" err="1">
                <a:solidFill>
                  <a:schemeClr val="bg1"/>
                </a:solidFill>
              </a:rPr>
              <a:t>say_hello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的函数，封装三行打招呼的代码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在函数下方调用打招呼的代码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用 单步执行 </a:t>
            </a:r>
            <a:r>
              <a:rPr lang="en-US" altLang="zh-CN" dirty="0">
                <a:solidFill>
                  <a:schemeClr val="bg1"/>
                </a:solidFill>
              </a:rPr>
              <a:t>F8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F7 </a:t>
            </a:r>
            <a:r>
              <a:rPr lang="zh-CN" altLang="en-US" dirty="0">
                <a:solidFill>
                  <a:schemeClr val="bg1"/>
                </a:solidFill>
              </a:rPr>
              <a:t>观察以下代码的执行过程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9EB8678-EBEE-480F-89BD-224FFFF037C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92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6A6F6-F960-4BCF-AA85-E71C22F5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函数的进一步理解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4E086-D6A5-4882-A028-D7ECD91D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定义好函数之后，只表示这个函数封装了一段代码而已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如果不主动调用函数，函数是不会主动执行的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思考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能否将 函数调用 放在 函数定义 的上方？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不能！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因为在 使用函数名 调用函数之前，必须要保证 </a:t>
            </a:r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已经知道函数的存在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否则控制台会提示 </a:t>
            </a:r>
            <a:r>
              <a:rPr lang="en-US" altLang="zh-CN" dirty="0" err="1">
                <a:solidFill>
                  <a:schemeClr val="bg1"/>
                </a:solidFill>
              </a:rPr>
              <a:t>NameError</a:t>
            </a:r>
            <a:r>
              <a:rPr lang="en-US" altLang="zh-CN" dirty="0">
                <a:solidFill>
                  <a:schemeClr val="bg1"/>
                </a:solidFill>
              </a:rPr>
              <a:t>: name '</a:t>
            </a:r>
            <a:r>
              <a:rPr lang="en-US" altLang="zh-CN" dirty="0" err="1">
                <a:solidFill>
                  <a:schemeClr val="bg1"/>
                </a:solidFill>
              </a:rPr>
              <a:t>say_hello</a:t>
            </a:r>
            <a:r>
              <a:rPr lang="en-US" altLang="zh-CN" dirty="0">
                <a:solidFill>
                  <a:schemeClr val="bg1"/>
                </a:solidFill>
              </a:rPr>
              <a:t>' is not defined (</a:t>
            </a:r>
            <a:r>
              <a:rPr lang="zh-CN" altLang="en-US" dirty="0">
                <a:solidFill>
                  <a:schemeClr val="bg1"/>
                </a:solidFill>
              </a:rPr>
              <a:t>名称错误：</a:t>
            </a:r>
            <a:r>
              <a:rPr lang="en-US" altLang="zh-CN" dirty="0" err="1">
                <a:solidFill>
                  <a:schemeClr val="bg1"/>
                </a:solidFill>
              </a:rPr>
              <a:t>say_hello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这个名字没有被定义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B04938-F9F5-4432-832E-D2ACEA34CF5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3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4950</Words>
  <Application>Microsoft Office PowerPoint</Application>
  <PresentationFormat>宽屏</PresentationFormat>
  <Paragraphs>545</Paragraphs>
  <Slides>44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等线</vt:lpstr>
      <vt:lpstr>等线 Light</vt:lpstr>
      <vt:lpstr>微软雅黑</vt:lpstr>
      <vt:lpstr>Arial</vt:lpstr>
      <vt:lpstr>Calibri</vt:lpstr>
      <vt:lpstr>Courier New</vt:lpstr>
      <vt:lpstr>Palatino Linotype</vt:lpstr>
      <vt:lpstr>Wingdings</vt:lpstr>
      <vt:lpstr>Office 主题​​</vt:lpstr>
      <vt:lpstr>Python程序设计基础</vt:lpstr>
      <vt:lpstr>Python程序设计基础</vt:lpstr>
      <vt:lpstr>Python程序设计基础</vt:lpstr>
      <vt:lpstr>函数和模块</vt:lpstr>
      <vt:lpstr>10 函数和模块</vt:lpstr>
      <vt:lpstr>函数基础</vt:lpstr>
      <vt:lpstr>函数的定义</vt:lpstr>
      <vt:lpstr>调用函数</vt:lpstr>
      <vt:lpstr>函数的进一步理解</vt:lpstr>
      <vt:lpstr>函数的文档注释</vt:lpstr>
      <vt:lpstr>函数的参数</vt:lpstr>
      <vt:lpstr>函数参数</vt:lpstr>
      <vt:lpstr>函数参数</vt:lpstr>
      <vt:lpstr> 函数的返回值</vt:lpstr>
      <vt:lpstr>函数嵌套的演练 —— 打印分隔线</vt:lpstr>
      <vt:lpstr>默认参数和可变参数</vt:lpstr>
      <vt:lpstr>参数默认值</vt:lpstr>
      <vt:lpstr>关键字参数 </vt:lpstr>
      <vt:lpstr>必需参数 </vt:lpstr>
      <vt:lpstr>可变参数</vt:lpstr>
      <vt:lpstr>可变参数</vt:lpstr>
      <vt:lpstr>函数的嵌套调用</vt:lpstr>
      <vt:lpstr>函数的递归调用</vt:lpstr>
      <vt:lpstr>lambda</vt:lpstr>
      <vt:lpstr>lambda</vt:lpstr>
      <vt:lpstr>模块</vt:lpstr>
      <vt:lpstr>使用模块中的函数</vt:lpstr>
      <vt:lpstr>模块体验</vt:lpstr>
      <vt:lpstr>模块名也是一个标识符</vt:lpstr>
      <vt:lpstr>模块的分类</vt:lpstr>
      <vt:lpstr>模块的组织</vt:lpstr>
      <vt:lpstr>第三方模块的安装</vt:lpstr>
      <vt:lpstr>Pyc 文件（了解）</vt:lpstr>
      <vt:lpstr>字节码</vt:lpstr>
      <vt:lpstr>变量的作用域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函数名的特殊用法</vt:lpstr>
      <vt:lpstr>函数名变量</vt:lpstr>
      <vt:lpstr>装饰符</vt:lpstr>
      <vt:lpstr>上机实验和编程题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函数和模块</dc:title>
  <dc:creator>fm chen</dc:creator>
  <cp:lastModifiedBy> </cp:lastModifiedBy>
  <cp:revision>30</cp:revision>
  <dcterms:created xsi:type="dcterms:W3CDTF">2019-10-17T09:37:13Z</dcterms:created>
  <dcterms:modified xsi:type="dcterms:W3CDTF">2020-10-26T08:58:43Z</dcterms:modified>
</cp:coreProperties>
</file>