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780" r:id="rId3"/>
    <p:sldId id="792" r:id="rId4"/>
    <p:sldId id="474" r:id="rId5"/>
    <p:sldId id="795" r:id="rId6"/>
    <p:sldId id="564" r:id="rId7"/>
    <p:sldId id="478" r:id="rId8"/>
    <p:sldId id="479" r:id="rId9"/>
    <p:sldId id="480" r:id="rId10"/>
    <p:sldId id="481" r:id="rId11"/>
    <p:sldId id="482" r:id="rId12"/>
    <p:sldId id="483" r:id="rId13"/>
    <p:sldId id="484" r:id="rId14"/>
    <p:sldId id="485" r:id="rId15"/>
    <p:sldId id="486" r:id="rId16"/>
    <p:sldId id="487" r:id="rId17"/>
    <p:sldId id="488" r:id="rId18"/>
    <p:sldId id="489" r:id="rId19"/>
    <p:sldId id="490" r:id="rId20"/>
    <p:sldId id="491" r:id="rId21"/>
    <p:sldId id="492" r:id="rId22"/>
    <p:sldId id="493"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507" r:id="rId37"/>
    <p:sldId id="508" r:id="rId38"/>
    <p:sldId id="509" r:id="rId39"/>
    <p:sldId id="510" r:id="rId40"/>
    <p:sldId id="511" r:id="rId41"/>
    <p:sldId id="789" r:id="rId42"/>
    <p:sldId id="512" r:id="rId43"/>
    <p:sldId id="513" r:id="rId44"/>
    <p:sldId id="514" r:id="rId45"/>
    <p:sldId id="515" r:id="rId46"/>
    <p:sldId id="516" r:id="rId47"/>
    <p:sldId id="517" r:id="rId48"/>
    <p:sldId id="518" r:id="rId49"/>
    <p:sldId id="796" r:id="rId50"/>
    <p:sldId id="797" r:id="rId51"/>
    <p:sldId id="798" r:id="rId52"/>
    <p:sldId id="799" r:id="rId53"/>
    <p:sldId id="793" r:id="rId54"/>
    <p:sldId id="794" r:id="rId55"/>
    <p:sldId id="800"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snapToGrid="0">
      <p:cViewPr varScale="1">
        <p:scale>
          <a:sx n="63" d="100"/>
          <a:sy n="63" d="100"/>
        </p:scale>
        <p:origin x="7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323CFA-B893-455A-A121-3A5A95B33012}" type="datetimeFigureOut">
              <a:rPr lang="zh-CN" altLang="en-US" smtClean="0"/>
              <a:t>2020/10/26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8FC62-B53A-4B9D-93C5-19892AB36A3F}" type="slidenum">
              <a:rPr lang="zh-CN" altLang="en-US" smtClean="0"/>
              <a:t>‹#›</a:t>
            </a:fld>
            <a:endParaRPr lang="zh-CN" altLang="en-US"/>
          </a:p>
        </p:txBody>
      </p:sp>
    </p:spTree>
    <p:extLst>
      <p:ext uri="{BB962C8B-B14F-4D97-AF65-F5344CB8AC3E}">
        <p14:creationId xmlns:p14="http://schemas.microsoft.com/office/powerpoint/2010/main" val="9735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1F2DCD-052F-48FB-95FF-9B465BE69A5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744EA7-1277-46F6-9A55-824D2953E0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430293-4624-4D3E-A19E-97DBE103FCD4}"/>
              </a:ext>
            </a:extLst>
          </p:cNvPr>
          <p:cNvSpPr>
            <a:spLocks noGrp="1"/>
          </p:cNvSpPr>
          <p:nvPr>
            <p:ph type="dt" sz="half" idx="10"/>
          </p:nvPr>
        </p:nvSpPr>
        <p:spPr/>
        <p:txBody>
          <a:bodyPr/>
          <a:lstStyle/>
          <a:p>
            <a:fld id="{23E3A284-5E55-4DCC-8D77-258703799CC9}"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EC8E5034-1A10-436A-9DC6-2B0BCFFEC925}"/>
              </a:ext>
            </a:extLst>
          </p:cNvPr>
          <p:cNvSpPr>
            <a:spLocks noGrp="1"/>
          </p:cNvSpPr>
          <p:nvPr>
            <p:ph type="ftr" sz="quarter" idx="11"/>
          </p:nvPr>
        </p:nvSpPr>
        <p:spPr/>
        <p:txBody>
          <a:bodyPr/>
          <a:lstStyle/>
          <a:p>
            <a:r>
              <a:rPr lang="zh-CN" altLang="en-US" dirty="0"/>
              <a:t>信息工程学院物联网教研室</a:t>
            </a:r>
          </a:p>
        </p:txBody>
      </p:sp>
      <p:sp>
        <p:nvSpPr>
          <p:cNvPr id="6" name="灯片编号占位符 5">
            <a:extLst>
              <a:ext uri="{FF2B5EF4-FFF2-40B4-BE49-F238E27FC236}">
                <a16:creationId xmlns:a16="http://schemas.microsoft.com/office/drawing/2014/main" id="{D55F8D18-0822-4E1E-87EF-231FB981E6F3}"/>
              </a:ext>
            </a:extLst>
          </p:cNvPr>
          <p:cNvSpPr>
            <a:spLocks noGrp="1"/>
          </p:cNvSpPr>
          <p:nvPr>
            <p:ph type="sldNum" sz="quarter" idx="12"/>
          </p:nvPr>
        </p:nvSpPr>
        <p:spPr/>
        <p:txBody>
          <a:bodyPr/>
          <a:lstStyle/>
          <a:p>
            <a:fld id="{80061D79-5A08-4AB4-B5BE-610C1B18B463}" type="slidenum">
              <a:rPr lang="zh-CN" altLang="en-US" smtClean="0"/>
              <a:t>‹#›</a:t>
            </a:fld>
            <a:endParaRPr lang="zh-CN" altLang="en-US"/>
          </a:p>
        </p:txBody>
      </p:sp>
      <p:sp>
        <p:nvSpPr>
          <p:cNvPr id="7" name="AutoShape 8">
            <a:extLst>
              <a:ext uri="{FF2B5EF4-FFF2-40B4-BE49-F238E27FC236}">
                <a16:creationId xmlns:a16="http://schemas.microsoft.com/office/drawing/2014/main" id="{DF2F93D9-7397-43B3-B937-91C3E0F21B2F}"/>
              </a:ext>
            </a:extLst>
          </p:cNvPr>
          <p:cNvSpPr>
            <a:spLocks noChangeArrowheads="1"/>
          </p:cNvSpPr>
          <p:nvPr userDrawn="1"/>
        </p:nvSpPr>
        <p:spPr bwMode="auto">
          <a:xfrm>
            <a:off x="179388" y="188913"/>
            <a:ext cx="11874866" cy="6119812"/>
          </a:xfrm>
          <a:prstGeom prst="roundRect">
            <a:avLst>
              <a:gd name="adj" fmla="val 11046"/>
            </a:avLst>
          </a:prstGeom>
          <a:noFill/>
          <a:ln w="28575">
            <a:solidFill>
              <a:schemeClr val="folHlink"/>
            </a:solidFill>
            <a:round/>
            <a:headEnd/>
            <a:tailEnd/>
          </a:ln>
          <a:effectLst/>
        </p:spPr>
        <p:txBody>
          <a:bodyPr wrap="none" anchor="ctr"/>
          <a:lstStyle/>
          <a:p>
            <a:pPr>
              <a:lnSpc>
                <a:spcPct val="100000"/>
              </a:lnSpc>
              <a:spcBef>
                <a:spcPct val="0"/>
              </a:spcBef>
              <a:buClrTx/>
              <a:buSzTx/>
              <a:buFontTx/>
              <a:buNone/>
              <a:defRPr/>
            </a:pPr>
            <a:endParaRPr lang="zh-CN" altLang="zh-CN" sz="2400">
              <a:latin typeface="Times New Roman" pitchFamily="18" charset="0"/>
            </a:endParaRPr>
          </a:p>
        </p:txBody>
      </p:sp>
    </p:spTree>
    <p:extLst>
      <p:ext uri="{BB962C8B-B14F-4D97-AF65-F5344CB8AC3E}">
        <p14:creationId xmlns:p14="http://schemas.microsoft.com/office/powerpoint/2010/main" val="452296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BCD19-298E-4D6D-A1FF-5547E411F2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2A6AE5C-359C-4AB1-8306-301A6660CBD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B7D2A51-D39C-4768-A72A-C90C2F0F04FF}"/>
              </a:ext>
            </a:extLst>
          </p:cNvPr>
          <p:cNvSpPr>
            <a:spLocks noGrp="1"/>
          </p:cNvSpPr>
          <p:nvPr>
            <p:ph type="dt" sz="half" idx="10"/>
          </p:nvPr>
        </p:nvSpPr>
        <p:spPr/>
        <p:txBody>
          <a:bodyPr/>
          <a:lstStyle/>
          <a:p>
            <a:fld id="{23E3A284-5E55-4DCC-8D77-258703799CC9}"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454513A2-C367-488E-AB6A-E853818DB3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49104A-9D61-4D51-9159-B5037CF3E0D0}"/>
              </a:ext>
            </a:extLst>
          </p:cNvPr>
          <p:cNvSpPr>
            <a:spLocks noGrp="1"/>
          </p:cNvSpPr>
          <p:nvPr>
            <p:ph type="sldNum" sz="quarter" idx="12"/>
          </p:nvPr>
        </p:nvSpPr>
        <p:spPr/>
        <p:txBody>
          <a:bodyPr/>
          <a:lstStyle/>
          <a:p>
            <a:fld id="{80061D79-5A08-4AB4-B5BE-610C1B18B463}" type="slidenum">
              <a:rPr lang="zh-CN" altLang="en-US" smtClean="0"/>
              <a:t>‹#›</a:t>
            </a:fld>
            <a:endParaRPr lang="zh-CN" altLang="en-US"/>
          </a:p>
        </p:txBody>
      </p:sp>
    </p:spTree>
    <p:extLst>
      <p:ext uri="{BB962C8B-B14F-4D97-AF65-F5344CB8AC3E}">
        <p14:creationId xmlns:p14="http://schemas.microsoft.com/office/powerpoint/2010/main" val="31354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92E3428-1376-4F90-AC83-334520FBAB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4B9106-39C3-4883-A4FA-D333578BEB2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8C7F82A-D033-4E52-8D00-C0D8F09E1ED2}"/>
              </a:ext>
            </a:extLst>
          </p:cNvPr>
          <p:cNvSpPr>
            <a:spLocks noGrp="1"/>
          </p:cNvSpPr>
          <p:nvPr>
            <p:ph type="dt" sz="half" idx="10"/>
          </p:nvPr>
        </p:nvSpPr>
        <p:spPr/>
        <p:txBody>
          <a:bodyPr/>
          <a:lstStyle/>
          <a:p>
            <a:fld id="{23E3A284-5E55-4DCC-8D77-258703799CC9}"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AA04702A-8A77-47E7-A7D0-572E40AB1E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2CBBD1-1519-4145-B92E-C466A2AB166F}"/>
              </a:ext>
            </a:extLst>
          </p:cNvPr>
          <p:cNvSpPr>
            <a:spLocks noGrp="1"/>
          </p:cNvSpPr>
          <p:nvPr>
            <p:ph type="sldNum" sz="quarter" idx="12"/>
          </p:nvPr>
        </p:nvSpPr>
        <p:spPr/>
        <p:txBody>
          <a:bodyPr/>
          <a:lstStyle/>
          <a:p>
            <a:fld id="{80061D79-5A08-4AB4-B5BE-610C1B18B463}" type="slidenum">
              <a:rPr lang="zh-CN" altLang="en-US" smtClean="0"/>
              <a:t>‹#›</a:t>
            </a:fld>
            <a:endParaRPr lang="zh-CN" altLang="en-US"/>
          </a:p>
        </p:txBody>
      </p:sp>
    </p:spTree>
    <p:extLst>
      <p:ext uri="{BB962C8B-B14F-4D97-AF65-F5344CB8AC3E}">
        <p14:creationId xmlns:p14="http://schemas.microsoft.com/office/powerpoint/2010/main" val="2805281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373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36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B2EAE-3C0A-426A-BB4D-74C8602417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A2883F-6CAB-4553-A233-5E6FB2525F2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D56093-ADFB-455D-BD84-085609B9BDDE}"/>
              </a:ext>
            </a:extLst>
          </p:cNvPr>
          <p:cNvSpPr>
            <a:spLocks noGrp="1"/>
          </p:cNvSpPr>
          <p:nvPr>
            <p:ph type="dt" sz="half" idx="10"/>
          </p:nvPr>
        </p:nvSpPr>
        <p:spPr/>
        <p:txBody>
          <a:bodyPr/>
          <a:lstStyle/>
          <a:p>
            <a:fld id="{23E3A284-5E55-4DCC-8D77-258703799CC9}"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4F512C93-7A73-4F98-A3BD-64C2B53E91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24290D-8A00-4BC3-9ADA-A4F2E5DEAAE8}"/>
              </a:ext>
            </a:extLst>
          </p:cNvPr>
          <p:cNvSpPr>
            <a:spLocks noGrp="1"/>
          </p:cNvSpPr>
          <p:nvPr>
            <p:ph type="sldNum" sz="quarter" idx="12"/>
          </p:nvPr>
        </p:nvSpPr>
        <p:spPr/>
        <p:txBody>
          <a:bodyPr/>
          <a:lstStyle/>
          <a:p>
            <a:fld id="{80061D79-5A08-4AB4-B5BE-610C1B18B463}" type="slidenum">
              <a:rPr lang="zh-CN" altLang="en-US" smtClean="0"/>
              <a:t>‹#›</a:t>
            </a:fld>
            <a:endParaRPr lang="zh-CN" altLang="en-US"/>
          </a:p>
        </p:txBody>
      </p:sp>
    </p:spTree>
    <p:extLst>
      <p:ext uri="{BB962C8B-B14F-4D97-AF65-F5344CB8AC3E}">
        <p14:creationId xmlns:p14="http://schemas.microsoft.com/office/powerpoint/2010/main" val="367784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25258E-6C82-404C-B07C-13E44FA7D51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2A9AFA4-A3D5-4C64-B3E3-73928E36F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B4BE010-D056-41A7-BE6D-D1FAE764CCC5}"/>
              </a:ext>
            </a:extLst>
          </p:cNvPr>
          <p:cNvSpPr>
            <a:spLocks noGrp="1"/>
          </p:cNvSpPr>
          <p:nvPr>
            <p:ph type="dt" sz="half" idx="10"/>
          </p:nvPr>
        </p:nvSpPr>
        <p:spPr/>
        <p:txBody>
          <a:bodyPr/>
          <a:lstStyle/>
          <a:p>
            <a:fld id="{23E3A284-5E55-4DCC-8D77-258703799CC9}"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117733E3-BFC8-43E3-99D9-B1E34E63B1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5AABDE-F247-4E6C-A5FF-DF599857146B}"/>
              </a:ext>
            </a:extLst>
          </p:cNvPr>
          <p:cNvSpPr>
            <a:spLocks noGrp="1"/>
          </p:cNvSpPr>
          <p:nvPr>
            <p:ph type="sldNum" sz="quarter" idx="12"/>
          </p:nvPr>
        </p:nvSpPr>
        <p:spPr/>
        <p:txBody>
          <a:bodyPr/>
          <a:lstStyle/>
          <a:p>
            <a:fld id="{80061D79-5A08-4AB4-B5BE-610C1B18B463}" type="slidenum">
              <a:rPr lang="zh-CN" altLang="en-US" smtClean="0"/>
              <a:t>‹#›</a:t>
            </a:fld>
            <a:endParaRPr lang="zh-CN" altLang="en-US"/>
          </a:p>
        </p:txBody>
      </p:sp>
    </p:spTree>
    <p:extLst>
      <p:ext uri="{BB962C8B-B14F-4D97-AF65-F5344CB8AC3E}">
        <p14:creationId xmlns:p14="http://schemas.microsoft.com/office/powerpoint/2010/main" val="365779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16748-E354-4E22-954A-D4E7E2E7C0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2F8F83-EF01-4730-BEC1-2E887E62A71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73087F9-36E9-42E9-A325-A52035019AF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6BFACE7-64E3-46C5-9528-F1FE7AE7BFE7}"/>
              </a:ext>
            </a:extLst>
          </p:cNvPr>
          <p:cNvSpPr>
            <a:spLocks noGrp="1"/>
          </p:cNvSpPr>
          <p:nvPr>
            <p:ph type="dt" sz="half" idx="10"/>
          </p:nvPr>
        </p:nvSpPr>
        <p:spPr/>
        <p:txBody>
          <a:bodyPr/>
          <a:lstStyle/>
          <a:p>
            <a:fld id="{23E3A284-5E55-4DCC-8D77-258703799CC9}" type="datetimeFigureOut">
              <a:rPr lang="zh-CN" altLang="en-US" smtClean="0"/>
              <a:t>2020/10/26</a:t>
            </a:fld>
            <a:endParaRPr lang="zh-CN" altLang="en-US"/>
          </a:p>
        </p:txBody>
      </p:sp>
      <p:sp>
        <p:nvSpPr>
          <p:cNvPr id="6" name="页脚占位符 5">
            <a:extLst>
              <a:ext uri="{FF2B5EF4-FFF2-40B4-BE49-F238E27FC236}">
                <a16:creationId xmlns:a16="http://schemas.microsoft.com/office/drawing/2014/main" id="{B865064A-9120-44B3-A9FA-1666130C39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46BCE5-4134-46F2-A644-4B625D242D98}"/>
              </a:ext>
            </a:extLst>
          </p:cNvPr>
          <p:cNvSpPr>
            <a:spLocks noGrp="1"/>
          </p:cNvSpPr>
          <p:nvPr>
            <p:ph type="sldNum" sz="quarter" idx="12"/>
          </p:nvPr>
        </p:nvSpPr>
        <p:spPr/>
        <p:txBody>
          <a:bodyPr/>
          <a:lstStyle/>
          <a:p>
            <a:fld id="{80061D79-5A08-4AB4-B5BE-610C1B18B463}" type="slidenum">
              <a:rPr lang="zh-CN" altLang="en-US" smtClean="0"/>
              <a:t>‹#›</a:t>
            </a:fld>
            <a:endParaRPr lang="zh-CN" altLang="en-US"/>
          </a:p>
        </p:txBody>
      </p:sp>
    </p:spTree>
    <p:extLst>
      <p:ext uri="{BB962C8B-B14F-4D97-AF65-F5344CB8AC3E}">
        <p14:creationId xmlns:p14="http://schemas.microsoft.com/office/powerpoint/2010/main" val="334232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7414C2-7A29-4434-8A5D-97B38AC24F8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F6A07D-B916-4657-9747-9270F0A72F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A98E873-984A-49B8-BDD8-09B449D0700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A5E9CB9-CB07-46F7-B071-E77F49DE74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FCE9780-CA81-42D2-AEF6-9D25C0B7537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9D44490-2769-4482-88DF-891E17811090}"/>
              </a:ext>
            </a:extLst>
          </p:cNvPr>
          <p:cNvSpPr>
            <a:spLocks noGrp="1"/>
          </p:cNvSpPr>
          <p:nvPr>
            <p:ph type="dt" sz="half" idx="10"/>
          </p:nvPr>
        </p:nvSpPr>
        <p:spPr/>
        <p:txBody>
          <a:bodyPr/>
          <a:lstStyle/>
          <a:p>
            <a:fld id="{23E3A284-5E55-4DCC-8D77-258703799CC9}" type="datetimeFigureOut">
              <a:rPr lang="zh-CN" altLang="en-US" smtClean="0"/>
              <a:t>2020/10/26</a:t>
            </a:fld>
            <a:endParaRPr lang="zh-CN" altLang="en-US"/>
          </a:p>
        </p:txBody>
      </p:sp>
      <p:sp>
        <p:nvSpPr>
          <p:cNvPr id="8" name="页脚占位符 7">
            <a:extLst>
              <a:ext uri="{FF2B5EF4-FFF2-40B4-BE49-F238E27FC236}">
                <a16:creationId xmlns:a16="http://schemas.microsoft.com/office/drawing/2014/main" id="{E4DC5CFC-1D90-4CED-8291-9A62D84F04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2442EA-1F3D-4876-B1D7-E02D0D82AC06}"/>
              </a:ext>
            </a:extLst>
          </p:cNvPr>
          <p:cNvSpPr>
            <a:spLocks noGrp="1"/>
          </p:cNvSpPr>
          <p:nvPr>
            <p:ph type="sldNum" sz="quarter" idx="12"/>
          </p:nvPr>
        </p:nvSpPr>
        <p:spPr/>
        <p:txBody>
          <a:bodyPr/>
          <a:lstStyle/>
          <a:p>
            <a:fld id="{80061D79-5A08-4AB4-B5BE-610C1B18B463}" type="slidenum">
              <a:rPr lang="zh-CN" altLang="en-US" smtClean="0"/>
              <a:t>‹#›</a:t>
            </a:fld>
            <a:endParaRPr lang="zh-CN" altLang="en-US"/>
          </a:p>
        </p:txBody>
      </p:sp>
    </p:spTree>
    <p:extLst>
      <p:ext uri="{BB962C8B-B14F-4D97-AF65-F5344CB8AC3E}">
        <p14:creationId xmlns:p14="http://schemas.microsoft.com/office/powerpoint/2010/main" val="2335838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00A93-BE29-4FD9-88AB-42F8E2E4037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DDC9C9A-A000-4204-96D6-85AE2DE513E0}"/>
              </a:ext>
            </a:extLst>
          </p:cNvPr>
          <p:cNvSpPr>
            <a:spLocks noGrp="1"/>
          </p:cNvSpPr>
          <p:nvPr>
            <p:ph type="dt" sz="half" idx="10"/>
          </p:nvPr>
        </p:nvSpPr>
        <p:spPr/>
        <p:txBody>
          <a:bodyPr/>
          <a:lstStyle/>
          <a:p>
            <a:fld id="{23E3A284-5E55-4DCC-8D77-258703799CC9}" type="datetimeFigureOut">
              <a:rPr lang="zh-CN" altLang="en-US" smtClean="0"/>
              <a:t>2020/10/26</a:t>
            </a:fld>
            <a:endParaRPr lang="zh-CN" altLang="en-US"/>
          </a:p>
        </p:txBody>
      </p:sp>
      <p:sp>
        <p:nvSpPr>
          <p:cNvPr id="4" name="页脚占位符 3">
            <a:extLst>
              <a:ext uri="{FF2B5EF4-FFF2-40B4-BE49-F238E27FC236}">
                <a16:creationId xmlns:a16="http://schemas.microsoft.com/office/drawing/2014/main" id="{55ADCDCE-33B0-4FC6-917C-62EEE29ABC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B5E0B9-4362-49CC-9BF5-4CF91DA46960}"/>
              </a:ext>
            </a:extLst>
          </p:cNvPr>
          <p:cNvSpPr>
            <a:spLocks noGrp="1"/>
          </p:cNvSpPr>
          <p:nvPr>
            <p:ph type="sldNum" sz="quarter" idx="12"/>
          </p:nvPr>
        </p:nvSpPr>
        <p:spPr/>
        <p:txBody>
          <a:bodyPr/>
          <a:lstStyle/>
          <a:p>
            <a:fld id="{80061D79-5A08-4AB4-B5BE-610C1B18B463}" type="slidenum">
              <a:rPr lang="zh-CN" altLang="en-US" smtClean="0"/>
              <a:t>‹#›</a:t>
            </a:fld>
            <a:endParaRPr lang="zh-CN" altLang="en-US"/>
          </a:p>
        </p:txBody>
      </p:sp>
    </p:spTree>
    <p:extLst>
      <p:ext uri="{BB962C8B-B14F-4D97-AF65-F5344CB8AC3E}">
        <p14:creationId xmlns:p14="http://schemas.microsoft.com/office/powerpoint/2010/main" val="143543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9D8C94C-97ED-4996-B66D-285588F2130D}"/>
              </a:ext>
            </a:extLst>
          </p:cNvPr>
          <p:cNvSpPr>
            <a:spLocks noGrp="1"/>
          </p:cNvSpPr>
          <p:nvPr>
            <p:ph type="dt" sz="half" idx="10"/>
          </p:nvPr>
        </p:nvSpPr>
        <p:spPr/>
        <p:txBody>
          <a:bodyPr/>
          <a:lstStyle/>
          <a:p>
            <a:fld id="{23E3A284-5E55-4DCC-8D77-258703799CC9}" type="datetimeFigureOut">
              <a:rPr lang="zh-CN" altLang="en-US" smtClean="0"/>
              <a:t>2020/10/26</a:t>
            </a:fld>
            <a:endParaRPr lang="zh-CN" altLang="en-US"/>
          </a:p>
        </p:txBody>
      </p:sp>
      <p:sp>
        <p:nvSpPr>
          <p:cNvPr id="3" name="页脚占位符 2">
            <a:extLst>
              <a:ext uri="{FF2B5EF4-FFF2-40B4-BE49-F238E27FC236}">
                <a16:creationId xmlns:a16="http://schemas.microsoft.com/office/drawing/2014/main" id="{001816E3-8CF4-47A9-949A-7B1837DAF3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967C1C-D7A1-4093-910F-7B07AF84BFA5}"/>
              </a:ext>
            </a:extLst>
          </p:cNvPr>
          <p:cNvSpPr>
            <a:spLocks noGrp="1"/>
          </p:cNvSpPr>
          <p:nvPr>
            <p:ph type="sldNum" sz="quarter" idx="12"/>
          </p:nvPr>
        </p:nvSpPr>
        <p:spPr/>
        <p:txBody>
          <a:bodyPr/>
          <a:lstStyle/>
          <a:p>
            <a:fld id="{80061D79-5A08-4AB4-B5BE-610C1B18B463}" type="slidenum">
              <a:rPr lang="zh-CN" altLang="en-US" smtClean="0"/>
              <a:t>‹#›</a:t>
            </a:fld>
            <a:endParaRPr lang="zh-CN" altLang="en-US"/>
          </a:p>
        </p:txBody>
      </p:sp>
    </p:spTree>
    <p:extLst>
      <p:ext uri="{BB962C8B-B14F-4D97-AF65-F5344CB8AC3E}">
        <p14:creationId xmlns:p14="http://schemas.microsoft.com/office/powerpoint/2010/main" val="290529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420EC-9C1A-4217-8AC7-F89DA558AB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C4B26C-3057-4D62-ACDF-CA1592395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C46926F-03D3-4786-9B06-4488DA9D5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86F36B6-B911-47A4-B961-B6D1FE82A390}"/>
              </a:ext>
            </a:extLst>
          </p:cNvPr>
          <p:cNvSpPr>
            <a:spLocks noGrp="1"/>
          </p:cNvSpPr>
          <p:nvPr>
            <p:ph type="dt" sz="half" idx="10"/>
          </p:nvPr>
        </p:nvSpPr>
        <p:spPr/>
        <p:txBody>
          <a:bodyPr/>
          <a:lstStyle/>
          <a:p>
            <a:fld id="{23E3A284-5E55-4DCC-8D77-258703799CC9}" type="datetimeFigureOut">
              <a:rPr lang="zh-CN" altLang="en-US" smtClean="0"/>
              <a:t>2020/10/26</a:t>
            </a:fld>
            <a:endParaRPr lang="zh-CN" altLang="en-US"/>
          </a:p>
        </p:txBody>
      </p:sp>
      <p:sp>
        <p:nvSpPr>
          <p:cNvPr id="6" name="页脚占位符 5">
            <a:extLst>
              <a:ext uri="{FF2B5EF4-FFF2-40B4-BE49-F238E27FC236}">
                <a16:creationId xmlns:a16="http://schemas.microsoft.com/office/drawing/2014/main" id="{E43097A0-4E65-4B29-AB46-6480F999BA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A07A1C-D985-4608-9686-A6E87B27A386}"/>
              </a:ext>
            </a:extLst>
          </p:cNvPr>
          <p:cNvSpPr>
            <a:spLocks noGrp="1"/>
          </p:cNvSpPr>
          <p:nvPr>
            <p:ph type="sldNum" sz="quarter" idx="12"/>
          </p:nvPr>
        </p:nvSpPr>
        <p:spPr/>
        <p:txBody>
          <a:bodyPr/>
          <a:lstStyle/>
          <a:p>
            <a:fld id="{80061D79-5A08-4AB4-B5BE-610C1B18B463}" type="slidenum">
              <a:rPr lang="zh-CN" altLang="en-US" smtClean="0"/>
              <a:t>‹#›</a:t>
            </a:fld>
            <a:endParaRPr lang="zh-CN" altLang="en-US"/>
          </a:p>
        </p:txBody>
      </p:sp>
    </p:spTree>
    <p:extLst>
      <p:ext uri="{BB962C8B-B14F-4D97-AF65-F5344CB8AC3E}">
        <p14:creationId xmlns:p14="http://schemas.microsoft.com/office/powerpoint/2010/main" val="314712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F7266-BB19-40E3-9A98-ECBAC67A40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81ADB6-F06A-4C8A-A1E4-814086D41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48CF97A-6A39-4575-9D8C-99FC4FDBC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659EF1C-D488-4796-A39A-2E4CCD2E94ED}"/>
              </a:ext>
            </a:extLst>
          </p:cNvPr>
          <p:cNvSpPr>
            <a:spLocks noGrp="1"/>
          </p:cNvSpPr>
          <p:nvPr>
            <p:ph type="dt" sz="half" idx="10"/>
          </p:nvPr>
        </p:nvSpPr>
        <p:spPr/>
        <p:txBody>
          <a:bodyPr/>
          <a:lstStyle/>
          <a:p>
            <a:fld id="{23E3A284-5E55-4DCC-8D77-258703799CC9}" type="datetimeFigureOut">
              <a:rPr lang="zh-CN" altLang="en-US" smtClean="0"/>
              <a:t>2020/10/26</a:t>
            </a:fld>
            <a:endParaRPr lang="zh-CN" altLang="en-US"/>
          </a:p>
        </p:txBody>
      </p:sp>
      <p:sp>
        <p:nvSpPr>
          <p:cNvPr id="6" name="页脚占位符 5">
            <a:extLst>
              <a:ext uri="{FF2B5EF4-FFF2-40B4-BE49-F238E27FC236}">
                <a16:creationId xmlns:a16="http://schemas.microsoft.com/office/drawing/2014/main" id="{F657360B-7520-4A2D-AE4F-FE2845FC02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8FE405-1115-407B-97A7-F65F3507F72A}"/>
              </a:ext>
            </a:extLst>
          </p:cNvPr>
          <p:cNvSpPr>
            <a:spLocks noGrp="1"/>
          </p:cNvSpPr>
          <p:nvPr>
            <p:ph type="sldNum" sz="quarter" idx="12"/>
          </p:nvPr>
        </p:nvSpPr>
        <p:spPr/>
        <p:txBody>
          <a:bodyPr/>
          <a:lstStyle/>
          <a:p>
            <a:fld id="{80061D79-5A08-4AB4-B5BE-610C1B18B463}" type="slidenum">
              <a:rPr lang="zh-CN" altLang="en-US" smtClean="0"/>
              <a:t>‹#›</a:t>
            </a:fld>
            <a:endParaRPr lang="zh-CN" altLang="en-US"/>
          </a:p>
        </p:txBody>
      </p:sp>
    </p:spTree>
    <p:extLst>
      <p:ext uri="{BB962C8B-B14F-4D97-AF65-F5344CB8AC3E}">
        <p14:creationId xmlns:p14="http://schemas.microsoft.com/office/powerpoint/2010/main" val="109713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5B8273-A0E7-4A20-99CB-5C1ACF5FE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46E5A7-FD7C-41F6-8E18-384F5DD17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269E37E-A64B-47F8-873E-5973F848C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3A284-5E55-4DCC-8D77-258703799CC9}" type="datetimeFigureOut">
              <a:rPr lang="zh-CN" altLang="en-US" smtClean="0"/>
              <a:t>2020/10/26</a:t>
            </a:fld>
            <a:endParaRPr lang="zh-CN" altLang="en-US"/>
          </a:p>
        </p:txBody>
      </p:sp>
      <p:sp>
        <p:nvSpPr>
          <p:cNvPr id="5" name="页脚占位符 4">
            <a:extLst>
              <a:ext uri="{FF2B5EF4-FFF2-40B4-BE49-F238E27FC236}">
                <a16:creationId xmlns:a16="http://schemas.microsoft.com/office/drawing/2014/main" id="{E35AADD5-063C-46D0-BA7D-CABA243F3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F120DC-4256-45E4-A8BC-6258EACED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61D79-5A08-4AB4-B5BE-610C1B18B463}" type="slidenum">
              <a:rPr lang="zh-CN" altLang="en-US" smtClean="0"/>
              <a:t>‹#›</a:t>
            </a:fld>
            <a:endParaRPr lang="zh-CN" altLang="en-US"/>
          </a:p>
        </p:txBody>
      </p:sp>
      <p:sp>
        <p:nvSpPr>
          <p:cNvPr id="7" name="AutoShape 8">
            <a:extLst>
              <a:ext uri="{FF2B5EF4-FFF2-40B4-BE49-F238E27FC236}">
                <a16:creationId xmlns:a16="http://schemas.microsoft.com/office/drawing/2014/main" id="{24F314D7-B258-40F0-9F23-6130282D06B9}"/>
              </a:ext>
            </a:extLst>
          </p:cNvPr>
          <p:cNvSpPr>
            <a:spLocks noChangeArrowheads="1"/>
          </p:cNvSpPr>
          <p:nvPr userDrawn="1"/>
        </p:nvSpPr>
        <p:spPr bwMode="auto">
          <a:xfrm>
            <a:off x="179388" y="188913"/>
            <a:ext cx="11874866" cy="6119812"/>
          </a:xfrm>
          <a:prstGeom prst="roundRect">
            <a:avLst>
              <a:gd name="adj" fmla="val 11046"/>
            </a:avLst>
          </a:prstGeom>
          <a:noFill/>
          <a:ln w="28575">
            <a:solidFill>
              <a:schemeClr val="folHlink"/>
            </a:solidFill>
            <a:round/>
            <a:headEnd/>
            <a:tailEnd/>
          </a:ln>
          <a:effectLst/>
        </p:spPr>
        <p:txBody>
          <a:bodyPr wrap="none" anchor="ctr"/>
          <a:lstStyle/>
          <a:p>
            <a:pPr>
              <a:lnSpc>
                <a:spcPct val="100000"/>
              </a:lnSpc>
              <a:spcBef>
                <a:spcPct val="0"/>
              </a:spcBef>
              <a:buClrTx/>
              <a:buSzTx/>
              <a:buFontTx/>
              <a:buNone/>
              <a:defRPr/>
            </a:pPr>
            <a:endParaRPr lang="zh-CN" altLang="zh-CN" sz="2400">
              <a:latin typeface="Times New Roman" pitchFamily="18" charset="0"/>
            </a:endParaRPr>
          </a:p>
        </p:txBody>
      </p:sp>
    </p:spTree>
    <p:extLst>
      <p:ext uri="{BB962C8B-B14F-4D97-AF65-F5344CB8AC3E}">
        <p14:creationId xmlns:p14="http://schemas.microsoft.com/office/powerpoint/2010/main" val="2764737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570EA-EB03-454C-BFF9-C83B93BA0DC5}"/>
              </a:ext>
            </a:extLst>
          </p:cNvPr>
          <p:cNvSpPr>
            <a:spLocks noGrp="1"/>
          </p:cNvSpPr>
          <p:nvPr>
            <p:ph type="ctrTitle"/>
          </p:nvPr>
        </p:nvSpPr>
        <p:spPr/>
        <p:txBody>
          <a:bodyPr/>
          <a:lstStyle/>
          <a:p>
            <a:r>
              <a:rPr lang="en-US" altLang="zh-CN" dirty="0"/>
              <a:t>Python</a:t>
            </a:r>
            <a:r>
              <a:rPr lang="zh-CN" altLang="en-US" dirty="0"/>
              <a:t>程序设计基础</a:t>
            </a:r>
          </a:p>
        </p:txBody>
      </p:sp>
      <p:sp>
        <p:nvSpPr>
          <p:cNvPr id="3" name="副标题 2">
            <a:extLst>
              <a:ext uri="{FF2B5EF4-FFF2-40B4-BE49-F238E27FC236}">
                <a16:creationId xmlns:a16="http://schemas.microsoft.com/office/drawing/2014/main" id="{1C2CDCB8-FC4B-46DC-97DC-A4D6D9C6270F}"/>
              </a:ext>
            </a:extLst>
          </p:cNvPr>
          <p:cNvSpPr>
            <a:spLocks noGrp="1"/>
          </p:cNvSpPr>
          <p:nvPr>
            <p:ph type="subTitle" idx="1"/>
          </p:nvPr>
        </p:nvSpPr>
        <p:spPr/>
        <p:txBody>
          <a:bodyPr/>
          <a:lstStyle/>
          <a:p>
            <a:r>
              <a:rPr lang="zh-CN" altLang="en-US" dirty="0"/>
              <a:t>人生苦短，我用</a:t>
            </a:r>
            <a:r>
              <a:rPr lang="en-US" altLang="zh-CN" dirty="0"/>
              <a:t>Python</a:t>
            </a:r>
          </a:p>
          <a:p>
            <a:r>
              <a:rPr lang="zh-CN" altLang="en-US" dirty="0"/>
              <a:t>（非计算机类专业</a:t>
            </a:r>
            <a:r>
              <a:rPr lang="en-US" altLang="zh-CN" dirty="0"/>
              <a:t>48</a:t>
            </a:r>
            <a:r>
              <a:rPr lang="zh-CN" altLang="en-US" dirty="0"/>
              <a:t>课时版</a:t>
            </a:r>
            <a:r>
              <a:rPr lang="en-US" altLang="zh-CN" dirty="0"/>
              <a:t>)</a:t>
            </a:r>
          </a:p>
          <a:p>
            <a:r>
              <a:rPr lang="en-US" altLang="zh-CN" dirty="0"/>
              <a:t>(</a:t>
            </a:r>
            <a:r>
              <a:rPr lang="zh-CN" altLang="en-US" dirty="0"/>
              <a:t>兼顾计算机等级考试二级</a:t>
            </a:r>
            <a:r>
              <a:rPr lang="en-US" altLang="zh-CN" dirty="0"/>
              <a:t>Python)</a:t>
            </a:r>
            <a:endParaRPr lang="zh-CN" altLang="en-US" dirty="0"/>
          </a:p>
        </p:txBody>
      </p:sp>
    </p:spTree>
    <p:extLst>
      <p:ext uri="{BB962C8B-B14F-4D97-AF65-F5344CB8AC3E}">
        <p14:creationId xmlns:p14="http://schemas.microsoft.com/office/powerpoint/2010/main" val="270259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2">
            <a:extLst>
              <a:ext uri="{FF2B5EF4-FFF2-40B4-BE49-F238E27FC236}">
                <a16:creationId xmlns:a16="http://schemas.microsoft.com/office/drawing/2014/main" id="{2326F041-895B-478E-9898-40FB6BD894F6}"/>
              </a:ext>
            </a:extLst>
          </p:cNvPr>
          <p:cNvSpPr txBox="1">
            <a:spLocks noChangeArrowheads="1"/>
          </p:cNvSpPr>
          <p:nvPr/>
        </p:nvSpPr>
        <p:spPr bwMode="auto">
          <a:xfrm>
            <a:off x="2008189" y="1647825"/>
            <a:ext cx="8137525"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a:lnSpc>
                <a:spcPct val="150000"/>
              </a:lnSpc>
              <a:spcBef>
                <a:spcPct val="0"/>
              </a:spcBef>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文本文件</a:t>
            </a:r>
            <a:r>
              <a:rPr lang="en-US" altLang="zh-CN" sz="2400" dirty="0">
                <a:latin typeface="Palatino Linotype" panose="02040502050505030304" pitchFamily="18" charset="0"/>
                <a:ea typeface="楷体" panose="02010609060101010101" pitchFamily="49" charset="-122"/>
              </a:rPr>
              <a:t>a.txt</a:t>
            </a:r>
            <a:r>
              <a:rPr lang="zh-CN" altLang="en-US" sz="2400" dirty="0">
                <a:latin typeface="Palatino Linotype" panose="02040502050505030304" pitchFamily="18" charset="0"/>
                <a:ea typeface="楷体" panose="02010609060101010101" pitchFamily="49" charset="-122"/>
              </a:rPr>
              <a:t>，采用二进制方式打开</a:t>
            </a:r>
            <a:endParaRPr lang="en-US" altLang="zh-CN" sz="2400" dirty="0">
              <a:latin typeface="Palatino Linotype" panose="02040502050505030304" pitchFamily="18" charset="0"/>
              <a:ea typeface="楷体" panose="02010609060101010101" pitchFamily="49" charset="-122"/>
            </a:endParaRPr>
          </a:p>
          <a:p>
            <a:pPr lvl="1" algn="just">
              <a:lnSpc>
                <a:spcPct val="150000"/>
              </a:lnSpc>
              <a:spcBef>
                <a:spcPct val="0"/>
              </a:spcBef>
              <a:buClr>
                <a:srgbClr val="C00000"/>
              </a:buClr>
              <a:buFont typeface="Wingdings" panose="05000000000000000000" pitchFamily="2" charset="2"/>
              <a:buChar char="n"/>
              <a:defRPr/>
            </a:pPr>
            <a:endParaRPr lang="en-US" altLang="zh-CN" sz="2400" dirty="0">
              <a:latin typeface="Palatino Linotype" panose="02040502050505030304" pitchFamily="18" charset="0"/>
              <a:ea typeface="楷体" panose="02010609060101010101" pitchFamily="49" charset="-122"/>
            </a:endParaRPr>
          </a:p>
          <a:p>
            <a:pPr lvl="1" algn="just">
              <a:lnSpc>
                <a:spcPct val="150000"/>
              </a:lnSpc>
              <a:spcBef>
                <a:spcPct val="0"/>
              </a:spcBef>
              <a:buClr>
                <a:srgbClr val="C00000"/>
              </a:buClr>
              <a:buFont typeface="Wingdings" panose="05000000000000000000" pitchFamily="2" charset="2"/>
              <a:buChar char="n"/>
              <a:defRPr/>
            </a:pPr>
            <a:endParaRPr lang="en-US" altLang="zh-CN" sz="2400" dirty="0">
              <a:latin typeface="Palatino Linotype" panose="02040502050505030304" pitchFamily="18" charset="0"/>
              <a:ea typeface="楷体" panose="02010609060101010101" pitchFamily="49" charset="-122"/>
            </a:endParaRPr>
          </a:p>
          <a:p>
            <a:pPr lvl="1" algn="just">
              <a:lnSpc>
                <a:spcPct val="150000"/>
              </a:lnSpc>
              <a:spcBef>
                <a:spcPct val="0"/>
              </a:spcBef>
              <a:buClr>
                <a:srgbClr val="C00000"/>
              </a:buClr>
              <a:buFont typeface="Wingdings" panose="05000000000000000000" pitchFamily="2" charset="2"/>
              <a:buChar char="n"/>
              <a:defRPr/>
            </a:pPr>
            <a:endParaRPr lang="en-US" altLang="zh-CN" sz="2400" dirty="0">
              <a:latin typeface="Palatino Linotype" panose="02040502050505030304" pitchFamily="18" charset="0"/>
              <a:ea typeface="楷体" panose="02010609060101010101" pitchFamily="49" charset="-122"/>
            </a:endParaRPr>
          </a:p>
          <a:p>
            <a:pPr marL="0" lvl="1" indent="0" algn="just">
              <a:lnSpc>
                <a:spcPct val="150000"/>
              </a:lnSpc>
              <a:spcBef>
                <a:spcPct val="0"/>
              </a:spcBef>
              <a:buClr>
                <a:srgbClr val="C00000"/>
              </a:buClr>
              <a:buNone/>
              <a:defRPr/>
            </a:pPr>
            <a:endParaRPr lang="en-US" altLang="zh-CN" sz="2400" dirty="0">
              <a:latin typeface="Palatino Linotype" panose="02040502050505030304" pitchFamily="18" charset="0"/>
              <a:ea typeface="楷体" panose="02010609060101010101" pitchFamily="49" charset="-122"/>
            </a:endParaRPr>
          </a:p>
          <a:p>
            <a:pPr lvl="1" algn="just">
              <a:lnSpc>
                <a:spcPct val="150000"/>
              </a:lnSpc>
              <a:spcBef>
                <a:spcPct val="0"/>
              </a:spcBef>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采用文本方式读入文件，文件经过编码形成字符串，打印出有含义的字符；采用二进制方式打开文件，文件被解析为字节流。</a:t>
            </a:r>
            <a:endParaRPr lang="en-US" altLang="zh-CN" sz="2400" dirty="0">
              <a:latin typeface="Palatino Linotype" panose="02040502050505030304" pitchFamily="18" charset="0"/>
              <a:ea typeface="楷体" panose="02010609060101010101" pitchFamily="49" charset="-122"/>
            </a:endParaRPr>
          </a:p>
          <a:p>
            <a:pPr lvl="1" algn="just">
              <a:lnSpc>
                <a:spcPct val="150000"/>
              </a:lnSpc>
              <a:spcBef>
                <a:spcPct val="0"/>
              </a:spcBef>
              <a:buClr>
                <a:srgbClr val="C00000"/>
              </a:buClr>
              <a:buFont typeface="Wingdings" panose="05000000000000000000" pitchFamily="2" charset="2"/>
              <a:buChar char="n"/>
              <a:defRPr/>
            </a:pPr>
            <a:endParaRPr lang="en-US" altLang="zh-CN" dirty="0">
              <a:latin typeface="Palatino Linotype" panose="02040502050505030304" pitchFamily="18" charset="0"/>
              <a:ea typeface="楷体" panose="02010609060101010101" pitchFamily="49" charset="-122"/>
            </a:endParaRPr>
          </a:p>
        </p:txBody>
      </p:sp>
      <p:sp>
        <p:nvSpPr>
          <p:cNvPr id="12292" name="矩形 2">
            <a:extLst>
              <a:ext uri="{FF2B5EF4-FFF2-40B4-BE49-F238E27FC236}">
                <a16:creationId xmlns:a16="http://schemas.microsoft.com/office/drawing/2014/main" id="{3A2CC851-C3B0-4292-BE32-605C6B4641B9}"/>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文件的类型</a:t>
            </a:r>
          </a:p>
        </p:txBody>
      </p:sp>
      <p:graphicFrame>
        <p:nvGraphicFramePr>
          <p:cNvPr id="3" name="表格 2">
            <a:extLst>
              <a:ext uri="{FF2B5EF4-FFF2-40B4-BE49-F238E27FC236}">
                <a16:creationId xmlns:a16="http://schemas.microsoft.com/office/drawing/2014/main" id="{DBB6F37B-41C1-4B0F-9560-86E39EC074E9}"/>
              </a:ext>
            </a:extLst>
          </p:cNvPr>
          <p:cNvGraphicFramePr>
            <a:graphicFrameLocks noGrp="1"/>
          </p:cNvGraphicFramePr>
          <p:nvPr/>
        </p:nvGraphicFramePr>
        <p:xfrm>
          <a:off x="2206625" y="2279650"/>
          <a:ext cx="6686550" cy="978535"/>
        </p:xfrm>
        <a:graphic>
          <a:graphicData uri="http://schemas.openxmlformats.org/drawingml/2006/table">
            <a:tbl>
              <a:tblPr firstRow="1" firstCol="1" bandRow="1"/>
              <a:tblGrid>
                <a:gridCol w="447413">
                  <a:extLst>
                    <a:ext uri="{9D8B030D-6E8A-4147-A177-3AD203B41FA5}">
                      <a16:colId xmlns:a16="http://schemas.microsoft.com/office/drawing/2014/main" val="2579969517"/>
                    </a:ext>
                  </a:extLst>
                </a:gridCol>
                <a:gridCol w="6239137">
                  <a:extLst>
                    <a:ext uri="{9D8B030D-6E8A-4147-A177-3AD203B41FA5}">
                      <a16:colId xmlns:a16="http://schemas.microsoft.com/office/drawing/2014/main" val="2702573104"/>
                    </a:ext>
                  </a:extLst>
                </a:gridCol>
              </a:tblGrid>
              <a:tr h="94553">
                <a:tc>
                  <a:txBody>
                    <a:bodyPr/>
                    <a:lstStyle/>
                    <a:p>
                      <a:pPr algn="ctr" fontAlgn="base">
                        <a:lnSpc>
                          <a:spcPts val="5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3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86079472"/>
                  </a:ext>
                </a:extLst>
              </a:tr>
              <a:tr h="711233">
                <a:tc>
                  <a:txBody>
                    <a:bodyPr/>
                    <a:lstStyle/>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auto">
                        <a:lnSpc>
                          <a:spcPts val="2000"/>
                        </a:lnSpc>
                        <a:spcAft>
                          <a:spcPts val="0"/>
                        </a:spcAft>
                      </a:pP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f = open(“a.txt”,“</a:t>
                      </a:r>
                      <a:r>
                        <a:rPr lang="en-US" sz="1500" b="1" kern="0" dirty="0" err="1">
                          <a:effectLst/>
                          <a:latin typeface="Courier New" panose="02070309020205020404" pitchFamily="49" charset="0"/>
                          <a:ea typeface="宋体" panose="02010600030101010101" pitchFamily="2" charset="-122"/>
                          <a:cs typeface="Times New Roman" panose="02020603050405020304" pitchFamily="18" charset="0"/>
                        </a:rPr>
                        <a:t>rb</a:t>
                      </a: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   #b</a:t>
                      </a:r>
                      <a:r>
                        <a:rPr lang="zh-CN" sz="1500" b="1" kern="0" dirty="0">
                          <a:effectLst/>
                          <a:latin typeface="Courier New" panose="02070309020205020404" pitchFamily="49" charset="0"/>
                          <a:ea typeface="宋体" panose="02010600030101010101" pitchFamily="2" charset="-122"/>
                          <a:cs typeface="Courier New" panose="02070309020205020404" pitchFamily="49" charset="0"/>
                        </a:rPr>
                        <a:t>表示</a:t>
                      </a:r>
                      <a:r>
                        <a:rPr lang="zh-CN" altLang="en-US" sz="1500" b="1" kern="0" dirty="0">
                          <a:effectLst/>
                          <a:latin typeface="Courier New" panose="02070309020205020404" pitchFamily="49" charset="0"/>
                          <a:ea typeface="宋体" panose="02010600030101010101" pitchFamily="2" charset="-122"/>
                          <a:cs typeface="Courier New" panose="02070309020205020404" pitchFamily="49" charset="0"/>
                        </a:rPr>
                        <a:t>二进制</a:t>
                      </a:r>
                      <a:r>
                        <a:rPr lang="zh-CN" sz="1500" b="1" kern="0" dirty="0">
                          <a:effectLst/>
                          <a:latin typeface="Courier New" panose="02070309020205020404" pitchFamily="49" charset="0"/>
                          <a:ea typeface="宋体" panose="02010600030101010101" pitchFamily="2" charset="-122"/>
                          <a:cs typeface="Courier New" panose="02070309020205020404" pitchFamily="49" charset="0"/>
                        </a:rPr>
                        <a:t>文件方式</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en-US" sz="1500" b="1" kern="0" dirty="0" err="1">
                          <a:effectLst/>
                          <a:latin typeface="Courier New" panose="02070309020205020404" pitchFamily="49" charset="0"/>
                          <a:ea typeface="宋体" panose="02010600030101010101" pitchFamily="2" charset="-122"/>
                          <a:cs typeface="Times New Roman" panose="02020603050405020304" pitchFamily="18" charset="0"/>
                        </a:rPr>
                        <a:t>f.readline</a:t>
                      </a: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5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2548598"/>
                  </a:ext>
                </a:extLst>
              </a:tr>
              <a:tr h="121314">
                <a:tc>
                  <a:txBody>
                    <a:bodyPr/>
                    <a:lstStyle/>
                    <a:p>
                      <a:pPr algn="ctr" fontAlgn="base">
                        <a:lnSpc>
                          <a:spcPts val="8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3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412149471"/>
                  </a:ext>
                </a:extLst>
              </a:tr>
            </a:tbl>
          </a:graphicData>
        </a:graphic>
      </p:graphicFrame>
      <p:graphicFrame>
        <p:nvGraphicFramePr>
          <p:cNvPr id="4" name="表格 3">
            <a:extLst>
              <a:ext uri="{FF2B5EF4-FFF2-40B4-BE49-F238E27FC236}">
                <a16:creationId xmlns:a16="http://schemas.microsoft.com/office/drawing/2014/main" id="{3B526821-369C-453B-9D5C-050BF454E901}"/>
              </a:ext>
            </a:extLst>
          </p:cNvPr>
          <p:cNvGraphicFramePr>
            <a:graphicFrameLocks noGrp="1"/>
          </p:cNvGraphicFramePr>
          <p:nvPr/>
        </p:nvGraphicFramePr>
        <p:xfrm>
          <a:off x="2343150" y="3289301"/>
          <a:ext cx="7253288" cy="1096963"/>
        </p:xfrm>
        <a:graphic>
          <a:graphicData uri="http://schemas.openxmlformats.org/drawingml/2006/table">
            <a:tbl>
              <a:tblPr firstRow="1" firstCol="1" bandRow="1"/>
              <a:tblGrid>
                <a:gridCol w="7253288">
                  <a:extLst>
                    <a:ext uri="{9D8B030D-6E8A-4147-A177-3AD203B41FA5}">
                      <a16:colId xmlns:a16="http://schemas.microsoft.com/office/drawing/2014/main" val="1548606015"/>
                    </a:ext>
                  </a:extLst>
                </a:gridCol>
              </a:tblGrid>
              <a:tr h="1096963">
                <a:tc>
                  <a:txBody>
                    <a:bodyPr/>
                    <a:lstStyle/>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b'\xc8\</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xab</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\xb9\</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xfa</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xbc</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\xc6\</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xcb</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\xe3\</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xbb</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xfa</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\xb5\xc8\</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xbc</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\xb6\</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xbf</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xbc</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xca</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\xd4'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327832481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Box 2">
            <a:extLst>
              <a:ext uri="{FF2B5EF4-FFF2-40B4-BE49-F238E27FC236}">
                <a16:creationId xmlns:a16="http://schemas.microsoft.com/office/drawing/2014/main" id="{0D358E95-473C-4F69-9CBA-22BC96B22DE3}"/>
              </a:ext>
            </a:extLst>
          </p:cNvPr>
          <p:cNvSpPr txBox="1">
            <a:spLocks noChangeArrowheads="1"/>
          </p:cNvSpPr>
          <p:nvPr/>
        </p:nvSpPr>
        <p:spPr bwMode="auto">
          <a:xfrm>
            <a:off x="2008189" y="1647826"/>
            <a:ext cx="813752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en-US" altLang="zh-CN">
                <a:latin typeface="Palatino Linotype" panose="02040502050505030304" pitchFamily="18" charset="0"/>
                <a:ea typeface="楷体" panose="02010609060101010101" pitchFamily="49" charset="-122"/>
              </a:rPr>
              <a:t>Python</a:t>
            </a:r>
            <a:r>
              <a:rPr lang="zh-CN" altLang="en-US">
                <a:latin typeface="Palatino Linotype" panose="02040502050505030304" pitchFamily="18" charset="0"/>
                <a:ea typeface="楷体" panose="02010609060101010101" pitchFamily="49" charset="-122"/>
              </a:rPr>
              <a:t>对文本文件和二进制文件采用统一的操作步骤，即“</a:t>
            </a:r>
            <a:r>
              <a:rPr lang="zh-CN" altLang="en-US" b="1">
                <a:solidFill>
                  <a:srgbClr val="C00000"/>
                </a:solidFill>
                <a:latin typeface="Palatino Linotype" panose="02040502050505030304" pitchFamily="18" charset="0"/>
                <a:ea typeface="楷体" panose="02010609060101010101" pitchFamily="49" charset="-122"/>
              </a:rPr>
              <a:t>打开</a:t>
            </a:r>
            <a:r>
              <a:rPr lang="en-US" altLang="zh-CN" b="1">
                <a:solidFill>
                  <a:srgbClr val="C00000"/>
                </a:solidFill>
                <a:latin typeface="Palatino Linotype" panose="02040502050505030304" pitchFamily="18" charset="0"/>
                <a:ea typeface="楷体" panose="02010609060101010101" pitchFamily="49" charset="-122"/>
              </a:rPr>
              <a:t>-</a:t>
            </a:r>
            <a:r>
              <a:rPr lang="zh-CN" altLang="en-US" b="1">
                <a:solidFill>
                  <a:srgbClr val="C00000"/>
                </a:solidFill>
                <a:latin typeface="Palatino Linotype" panose="02040502050505030304" pitchFamily="18" charset="0"/>
                <a:ea typeface="楷体" panose="02010609060101010101" pitchFamily="49" charset="-122"/>
              </a:rPr>
              <a:t>操作</a:t>
            </a:r>
            <a:r>
              <a:rPr lang="en-US" altLang="zh-CN" b="1">
                <a:solidFill>
                  <a:srgbClr val="C00000"/>
                </a:solidFill>
                <a:latin typeface="Palatino Linotype" panose="02040502050505030304" pitchFamily="18" charset="0"/>
                <a:ea typeface="楷体" panose="02010609060101010101" pitchFamily="49" charset="-122"/>
              </a:rPr>
              <a:t>-</a:t>
            </a:r>
            <a:r>
              <a:rPr lang="zh-CN" altLang="en-US" b="1">
                <a:solidFill>
                  <a:srgbClr val="C00000"/>
                </a:solidFill>
                <a:latin typeface="Palatino Linotype" panose="02040502050505030304" pitchFamily="18" charset="0"/>
                <a:ea typeface="楷体" panose="02010609060101010101" pitchFamily="49" charset="-122"/>
              </a:rPr>
              <a:t>关闭</a:t>
            </a:r>
            <a:r>
              <a:rPr lang="zh-CN" altLang="en-US">
                <a:latin typeface="Palatino Linotype" panose="02040502050505030304" pitchFamily="18" charset="0"/>
                <a:ea typeface="楷体" panose="02010609060101010101" pitchFamily="49" charset="-122"/>
              </a:rPr>
              <a:t>”</a:t>
            </a:r>
          </a:p>
          <a:p>
            <a:pPr lvl="1" algn="just" eaLnBrk="1" hangingPunct="1">
              <a:lnSpc>
                <a:spcPct val="150000"/>
              </a:lnSpc>
              <a:spcBef>
                <a:spcPct val="0"/>
              </a:spcBef>
              <a:buClr>
                <a:srgbClr val="C00000"/>
              </a:buClr>
              <a:buFont typeface="Wingdings" panose="05000000000000000000" pitchFamily="2" charset="2"/>
              <a:buChar char="n"/>
            </a:pPr>
            <a:endParaRPr lang="en-US" altLang="zh-CN">
              <a:latin typeface="Palatino Linotype" panose="02040502050505030304" pitchFamily="18" charset="0"/>
              <a:ea typeface="楷体" panose="02010609060101010101" pitchFamily="49" charset="-122"/>
            </a:endParaRPr>
          </a:p>
        </p:txBody>
      </p:sp>
      <p:sp>
        <p:nvSpPr>
          <p:cNvPr id="13316" name="矩形 2">
            <a:extLst>
              <a:ext uri="{FF2B5EF4-FFF2-40B4-BE49-F238E27FC236}">
                <a16:creationId xmlns:a16="http://schemas.microsoft.com/office/drawing/2014/main" id="{F216E0D9-2C62-4727-9949-0DC09D5EC21E}"/>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文件的打开和关闭</a:t>
            </a:r>
          </a:p>
        </p:txBody>
      </p:sp>
      <p:pic>
        <p:nvPicPr>
          <p:cNvPr id="13317" name="图片 4">
            <a:extLst>
              <a:ext uri="{FF2B5EF4-FFF2-40B4-BE49-F238E27FC236}">
                <a16:creationId xmlns:a16="http://schemas.microsoft.com/office/drawing/2014/main" id="{C757BCDF-061A-4AD4-919C-3E42347A3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188" y="3103564"/>
            <a:ext cx="817245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2">
            <a:extLst>
              <a:ext uri="{FF2B5EF4-FFF2-40B4-BE49-F238E27FC236}">
                <a16:creationId xmlns:a16="http://schemas.microsoft.com/office/drawing/2014/main" id="{385ACAE9-4CE8-4015-B8B0-2C245587C691}"/>
              </a:ext>
            </a:extLst>
          </p:cNvPr>
          <p:cNvSpPr txBox="1">
            <a:spLocks noChangeArrowheads="1"/>
          </p:cNvSpPr>
          <p:nvPr/>
        </p:nvSpPr>
        <p:spPr bwMode="auto">
          <a:xfrm>
            <a:off x="2008189" y="1647825"/>
            <a:ext cx="8137525" cy="2519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a:lnSpc>
                <a:spcPct val="150000"/>
              </a:lnSpc>
              <a:spcBef>
                <a:spcPct val="0"/>
              </a:spcBef>
              <a:buClr>
                <a:srgbClr val="C00000"/>
              </a:buClr>
              <a:buFont typeface="Wingdings" panose="05000000000000000000" pitchFamily="2" charset="2"/>
              <a:buChar char="n"/>
              <a:defRPr/>
            </a:pPr>
            <a:r>
              <a:rPr lang="en-US" altLang="zh-CN" dirty="0">
                <a:latin typeface="Palatino Linotype" panose="02040502050505030304" pitchFamily="18" charset="0"/>
                <a:ea typeface="楷体" panose="02010609060101010101" pitchFamily="49" charset="-122"/>
              </a:rPr>
              <a:t>Python</a:t>
            </a:r>
            <a:r>
              <a:rPr lang="zh-CN" altLang="en-US" dirty="0">
                <a:latin typeface="Palatino Linotype" panose="02040502050505030304" pitchFamily="18" charset="0"/>
                <a:ea typeface="楷体" panose="02010609060101010101" pitchFamily="49" charset="-122"/>
              </a:rPr>
              <a:t>通过</a:t>
            </a:r>
            <a:r>
              <a:rPr lang="en-US" altLang="zh-CN" dirty="0">
                <a:latin typeface="Palatino Linotype" panose="02040502050505030304" pitchFamily="18" charset="0"/>
                <a:ea typeface="楷体" panose="02010609060101010101" pitchFamily="49" charset="-122"/>
              </a:rPr>
              <a:t>open()</a:t>
            </a:r>
            <a:r>
              <a:rPr lang="zh-CN" altLang="en-US" dirty="0">
                <a:latin typeface="Palatino Linotype" panose="02040502050505030304" pitchFamily="18" charset="0"/>
                <a:ea typeface="楷体" panose="02010609060101010101" pitchFamily="49" charset="-122"/>
              </a:rPr>
              <a:t>函数打开一个文件，并返回一个操作这个文件的变量，语法形式如下：</a:t>
            </a:r>
          </a:p>
          <a:p>
            <a:pPr marL="0" lvl="1" indent="0" algn="ctr">
              <a:lnSpc>
                <a:spcPct val="150000"/>
              </a:lnSpc>
              <a:spcBef>
                <a:spcPct val="0"/>
              </a:spcBef>
              <a:buClr>
                <a:srgbClr val="C00000"/>
              </a:buClr>
              <a:buNone/>
              <a:defRPr/>
            </a:pPr>
            <a:r>
              <a:rPr lang="en-US" altLang="zh-CN" sz="2400" b="1" dirty="0">
                <a:solidFill>
                  <a:srgbClr val="C00000"/>
                </a:solidFill>
                <a:latin typeface="Palatino Linotype" panose="02040502050505030304" pitchFamily="18" charset="0"/>
                <a:ea typeface="楷体" panose="02010609060101010101" pitchFamily="49" charset="-122"/>
              </a:rPr>
              <a:t>&lt;</a:t>
            </a:r>
            <a:r>
              <a:rPr lang="zh-CN" altLang="en-US" sz="2400" b="1" dirty="0">
                <a:solidFill>
                  <a:srgbClr val="C00000"/>
                </a:solidFill>
                <a:latin typeface="Palatino Linotype" panose="02040502050505030304" pitchFamily="18" charset="0"/>
                <a:ea typeface="楷体" panose="02010609060101010101" pitchFamily="49" charset="-122"/>
              </a:rPr>
              <a:t>变量名</a:t>
            </a:r>
            <a:r>
              <a:rPr lang="en-US" altLang="zh-CN" sz="2400" b="1" dirty="0">
                <a:solidFill>
                  <a:srgbClr val="C00000"/>
                </a:solidFill>
                <a:latin typeface="Palatino Linotype" panose="02040502050505030304" pitchFamily="18" charset="0"/>
                <a:ea typeface="楷体" panose="02010609060101010101" pitchFamily="49" charset="-122"/>
              </a:rPr>
              <a:t>&gt; = open(&lt;</a:t>
            </a:r>
            <a:r>
              <a:rPr lang="zh-CN" altLang="en-US" sz="2400" b="1" dirty="0">
                <a:solidFill>
                  <a:srgbClr val="C00000"/>
                </a:solidFill>
                <a:latin typeface="Palatino Linotype" panose="02040502050505030304" pitchFamily="18" charset="0"/>
                <a:ea typeface="楷体" panose="02010609060101010101" pitchFamily="49" charset="-122"/>
              </a:rPr>
              <a:t>文件路径及文件名</a:t>
            </a:r>
            <a:r>
              <a:rPr lang="en-US" altLang="zh-CN" sz="2400" b="1" dirty="0">
                <a:solidFill>
                  <a:srgbClr val="C00000"/>
                </a:solidFill>
                <a:latin typeface="Palatino Linotype" panose="02040502050505030304" pitchFamily="18" charset="0"/>
                <a:ea typeface="楷体" panose="02010609060101010101" pitchFamily="49" charset="-122"/>
              </a:rPr>
              <a:t>&gt;, &lt;</a:t>
            </a:r>
            <a:r>
              <a:rPr lang="zh-CN" altLang="en-US" sz="2400" b="1" dirty="0">
                <a:solidFill>
                  <a:srgbClr val="C00000"/>
                </a:solidFill>
                <a:latin typeface="Palatino Linotype" panose="02040502050505030304" pitchFamily="18" charset="0"/>
                <a:ea typeface="楷体" panose="02010609060101010101" pitchFamily="49" charset="-122"/>
              </a:rPr>
              <a:t>打开模式</a:t>
            </a:r>
            <a:r>
              <a:rPr lang="en-US" altLang="zh-CN" sz="2400" b="1" dirty="0">
                <a:solidFill>
                  <a:srgbClr val="C00000"/>
                </a:solidFill>
                <a:latin typeface="Palatino Linotype" panose="02040502050505030304" pitchFamily="18" charset="0"/>
                <a:ea typeface="楷体" panose="02010609060101010101" pitchFamily="49" charset="-122"/>
              </a:rPr>
              <a:t>&gt;)</a:t>
            </a:r>
          </a:p>
          <a:p>
            <a:pPr lvl="1" algn="just">
              <a:lnSpc>
                <a:spcPct val="150000"/>
              </a:lnSpc>
              <a:spcBef>
                <a:spcPct val="0"/>
              </a:spcBef>
              <a:buClr>
                <a:srgbClr val="C00000"/>
              </a:buClr>
              <a:buFont typeface="Wingdings" panose="05000000000000000000" pitchFamily="2" charset="2"/>
              <a:buChar char="n"/>
              <a:defRPr/>
            </a:pPr>
            <a:endParaRPr lang="en-US" altLang="zh-CN" dirty="0">
              <a:latin typeface="Palatino Linotype" panose="02040502050505030304" pitchFamily="18" charset="0"/>
              <a:ea typeface="楷体" panose="02010609060101010101" pitchFamily="49" charset="-122"/>
            </a:endParaRPr>
          </a:p>
        </p:txBody>
      </p:sp>
      <p:sp>
        <p:nvSpPr>
          <p:cNvPr id="14340" name="矩形 2">
            <a:extLst>
              <a:ext uri="{FF2B5EF4-FFF2-40B4-BE49-F238E27FC236}">
                <a16:creationId xmlns:a16="http://schemas.microsoft.com/office/drawing/2014/main" id="{FF1BA241-59BB-4FDB-BA8E-19C9B07690DF}"/>
              </a:ext>
            </a:extLst>
          </p:cNvPr>
          <p:cNvSpPr>
            <a:spLocks noChangeArrowheads="1"/>
          </p:cNvSpPr>
          <p:nvPr/>
        </p:nvSpPr>
        <p:spPr bwMode="auto">
          <a:xfrm>
            <a:off x="2819400" y="765176"/>
            <a:ext cx="71643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文件的打开和关闭</a:t>
            </a:r>
          </a:p>
          <a:p>
            <a:pPr eaLnBrk="1" hangingPunct="1">
              <a:spcBef>
                <a:spcPct val="0"/>
              </a:spcBef>
              <a:buFontTx/>
              <a:buNone/>
            </a:pPr>
            <a:endParaRPr lang="zh-CN" altLang="en-US" sz="4000">
              <a:solidFill>
                <a:srgbClr val="262626"/>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057ADB3B-57E1-4F82-AE78-FCE9B7C6C125}"/>
              </a:ext>
            </a:extLst>
          </p:cNvPr>
          <p:cNvGraphicFramePr>
            <a:graphicFrameLocks noGrp="1"/>
          </p:cNvGraphicFramePr>
          <p:nvPr/>
        </p:nvGraphicFramePr>
        <p:xfrm>
          <a:off x="2386014" y="3776664"/>
          <a:ext cx="7597775" cy="2560640"/>
        </p:xfrm>
        <a:graphic>
          <a:graphicData uri="http://schemas.openxmlformats.org/drawingml/2006/table">
            <a:tbl>
              <a:tblPr firstRow="1" firstCol="1" bandRow="1"/>
              <a:tblGrid>
                <a:gridCol w="1900114">
                  <a:extLst>
                    <a:ext uri="{9D8B030D-6E8A-4147-A177-3AD203B41FA5}">
                      <a16:colId xmlns:a16="http://schemas.microsoft.com/office/drawing/2014/main" val="547780275"/>
                    </a:ext>
                  </a:extLst>
                </a:gridCol>
                <a:gridCol w="5697661">
                  <a:extLst>
                    <a:ext uri="{9D8B030D-6E8A-4147-A177-3AD203B41FA5}">
                      <a16:colId xmlns:a16="http://schemas.microsoft.com/office/drawing/2014/main" val="2881376961"/>
                    </a:ext>
                  </a:extLst>
                </a:gridCol>
              </a:tblGrid>
              <a:tr h="320080">
                <a:tc>
                  <a:txBody>
                    <a:bodyPr/>
                    <a:lstStyle/>
                    <a:p>
                      <a:pPr indent="17145" algn="ctr">
                        <a:lnSpc>
                          <a:spcPct val="150000"/>
                        </a:lnSpc>
                        <a:spcAft>
                          <a:spcPts val="0"/>
                        </a:spcAft>
                      </a:pPr>
                      <a:r>
                        <a:rPr lang="zh-CN" sz="1400" kern="100">
                          <a:effectLst/>
                          <a:latin typeface="Calibri" panose="020F0502020204030204" pitchFamily="34" charset="0"/>
                          <a:ea typeface="宋体" panose="02010600030101010101" pitchFamily="2" charset="-122"/>
                          <a:cs typeface="Courier New" panose="02070309020205020404" pitchFamily="49" charset="0"/>
                        </a:rPr>
                        <a:t>打开模式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400" kern="100">
                          <a:effectLst/>
                          <a:latin typeface="Calibri" panose="020F0502020204030204" pitchFamily="34" charset="0"/>
                          <a:ea typeface="宋体" panose="02010600030101010101" pitchFamily="2" charset="-122"/>
                          <a:cs typeface="Courier New" panose="02070309020205020404" pitchFamily="49" charset="0"/>
                        </a:rPr>
                        <a:t>含义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76886"/>
                  </a:ext>
                </a:extLst>
              </a:tr>
              <a:tr h="320080">
                <a:tc>
                  <a:txBody>
                    <a:bodyPr/>
                    <a:lstStyle/>
                    <a:p>
                      <a:pPr algn="ctr">
                        <a:lnSpc>
                          <a:spcPct val="150000"/>
                        </a:lnSpc>
                        <a:spcAft>
                          <a:spcPts val="0"/>
                        </a:spcAft>
                      </a:pPr>
                      <a:r>
                        <a:rPr lang="en-US" sz="1400" b="1" kern="100">
                          <a:effectLst/>
                          <a:latin typeface="Courier New" panose="02070309020205020404" pitchFamily="49" charset="0"/>
                          <a:ea typeface="宋体" panose="02010600030101010101" pitchFamily="2" charset="-122"/>
                          <a:cs typeface="Times New Roman" panose="02020603050405020304" pitchFamily="18" charset="0"/>
                        </a:rPr>
                        <a:t>'r'</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zh-CN" sz="1400" kern="100">
                          <a:effectLst/>
                          <a:latin typeface="Calibri" panose="020F0502020204030204" pitchFamily="34" charset="0"/>
                          <a:ea typeface="宋体" panose="02010600030101010101" pitchFamily="2" charset="-122"/>
                          <a:cs typeface="Courier New" panose="02070309020205020404" pitchFamily="49" charset="0"/>
                        </a:rPr>
                        <a:t>只读模式，如果文件不存在，返回异常</a:t>
                      </a:r>
                      <a:r>
                        <a:rPr lang="en-US" sz="1400" kern="100">
                          <a:effectLst/>
                          <a:latin typeface="Calibri" panose="020F0502020204030204" pitchFamily="34" charset="0"/>
                          <a:ea typeface="宋体" panose="02010600030101010101" pitchFamily="2" charset="-122"/>
                          <a:cs typeface="Courier New" panose="02070309020205020404" pitchFamily="49" charset="0"/>
                        </a:rPr>
                        <a:t>FileNotFoundError</a:t>
                      </a:r>
                      <a:r>
                        <a:rPr lang="zh-CN" sz="1400" kern="100">
                          <a:effectLst/>
                          <a:latin typeface="Calibri" panose="020F0502020204030204" pitchFamily="34" charset="0"/>
                          <a:ea typeface="宋体" panose="02010600030101010101" pitchFamily="2" charset="-122"/>
                          <a:cs typeface="Courier New" panose="02070309020205020404" pitchFamily="49" charset="0"/>
                        </a:rPr>
                        <a:t>，默认值</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50108716"/>
                  </a:ext>
                </a:extLst>
              </a:tr>
              <a:tr h="320080">
                <a:tc>
                  <a:txBody>
                    <a:bodyPr/>
                    <a:lstStyle/>
                    <a:p>
                      <a:pPr algn="ctr">
                        <a:lnSpc>
                          <a:spcPct val="150000"/>
                        </a:lnSpc>
                        <a:spcAft>
                          <a:spcPts val="0"/>
                        </a:spcAft>
                      </a:pPr>
                      <a:r>
                        <a:rPr lang="en-US" sz="1400" b="1" kern="100">
                          <a:effectLst/>
                          <a:latin typeface="Courier New" panose="02070309020205020404" pitchFamily="49" charset="0"/>
                          <a:ea typeface="宋体" panose="02010600030101010101" pitchFamily="2" charset="-122"/>
                          <a:cs typeface="Times New Roman" panose="02020603050405020304" pitchFamily="18" charset="0"/>
                        </a:rPr>
                        <a:t>'w'</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a:noFill/>
                    </a:lnB>
                  </a:tcPr>
                </a:tc>
                <a:tc>
                  <a:txBody>
                    <a:bodyPr/>
                    <a:lstStyle/>
                    <a:p>
                      <a:pPr algn="just">
                        <a:lnSpc>
                          <a:spcPct val="150000"/>
                        </a:lnSpc>
                        <a:spcAft>
                          <a:spcPts val="0"/>
                        </a:spcAft>
                      </a:pPr>
                      <a:r>
                        <a:rPr lang="zh-CN" sz="1400" kern="100">
                          <a:effectLst/>
                          <a:latin typeface="Calibri" panose="020F0502020204030204" pitchFamily="34" charset="0"/>
                          <a:ea typeface="宋体" panose="02010600030101010101" pitchFamily="2" charset="-122"/>
                          <a:cs typeface="Courier New" panose="02070309020205020404" pitchFamily="49" charset="0"/>
                        </a:rPr>
                        <a:t>覆盖写模式，文件不存在则创建，存在则完全覆盖源文件</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a:noFill/>
                    </a:lnB>
                  </a:tcPr>
                </a:tc>
                <a:extLst>
                  <a:ext uri="{0D108BD9-81ED-4DB2-BD59-A6C34878D82A}">
                    <a16:rowId xmlns:a16="http://schemas.microsoft.com/office/drawing/2014/main" val="3710685340"/>
                  </a:ext>
                </a:extLst>
              </a:tr>
              <a:tr h="320080">
                <a:tc>
                  <a:txBody>
                    <a:bodyPr/>
                    <a:lstStyle/>
                    <a:p>
                      <a:pPr algn="ctr">
                        <a:lnSpc>
                          <a:spcPct val="150000"/>
                        </a:lnSpc>
                        <a:spcAft>
                          <a:spcPts val="0"/>
                        </a:spcAft>
                      </a:pPr>
                      <a:r>
                        <a:rPr lang="en-US" sz="1400" b="1" kern="100">
                          <a:effectLst/>
                          <a:latin typeface="Courier New" panose="02070309020205020404" pitchFamily="49" charset="0"/>
                          <a:ea typeface="宋体" panose="02010600030101010101" pitchFamily="2" charset="-122"/>
                          <a:cs typeface="Times New Roman" panose="02020603050405020304" pitchFamily="18" charset="0"/>
                        </a:rPr>
                        <a:t>'x'</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a:noFill/>
                    </a:lnB>
                  </a:tcPr>
                </a:tc>
                <a:tc>
                  <a:txBody>
                    <a:bodyPr/>
                    <a:lstStyle/>
                    <a:p>
                      <a:pPr algn="just">
                        <a:lnSpc>
                          <a:spcPct val="150000"/>
                        </a:lnSpc>
                        <a:spcAft>
                          <a:spcPts val="0"/>
                        </a:spcAft>
                      </a:pPr>
                      <a:r>
                        <a:rPr lang="zh-CN" sz="1400" kern="100">
                          <a:effectLst/>
                          <a:latin typeface="Calibri" panose="020F0502020204030204" pitchFamily="34" charset="0"/>
                          <a:ea typeface="宋体" panose="02010600030101010101" pitchFamily="2" charset="-122"/>
                          <a:cs typeface="Courier New" panose="02070309020205020404" pitchFamily="49" charset="0"/>
                        </a:rPr>
                        <a:t>创建写模式，文件不存在则创建，存在则返回异常</a:t>
                      </a:r>
                      <a:r>
                        <a:rPr lang="en-US" sz="1400" kern="100">
                          <a:effectLst/>
                          <a:latin typeface="Calibri" panose="020F0502020204030204" pitchFamily="34" charset="0"/>
                          <a:ea typeface="宋体" panose="02010600030101010101" pitchFamily="2" charset="-122"/>
                          <a:cs typeface="Courier New" panose="02070309020205020404" pitchFamily="49" charset="0"/>
                        </a:rPr>
                        <a:t>FileExistsError</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a:noFill/>
                    </a:lnB>
                  </a:tcPr>
                </a:tc>
                <a:extLst>
                  <a:ext uri="{0D108BD9-81ED-4DB2-BD59-A6C34878D82A}">
                    <a16:rowId xmlns:a16="http://schemas.microsoft.com/office/drawing/2014/main" val="1631384002"/>
                  </a:ext>
                </a:extLst>
              </a:tr>
              <a:tr h="320080">
                <a:tc>
                  <a:txBody>
                    <a:bodyPr/>
                    <a:lstStyle/>
                    <a:p>
                      <a:pPr algn="ctr">
                        <a:lnSpc>
                          <a:spcPct val="150000"/>
                        </a:lnSpc>
                        <a:spcAft>
                          <a:spcPts val="0"/>
                        </a:spcAft>
                      </a:pPr>
                      <a:r>
                        <a:rPr lang="en-US" sz="1400" b="1" kern="100">
                          <a:effectLst/>
                          <a:latin typeface="Courier New" panose="02070309020205020404" pitchFamily="49" charset="0"/>
                          <a:ea typeface="宋体" panose="02010600030101010101" pitchFamily="2" charset="-122"/>
                          <a:cs typeface="Times New Roman" panose="02020603050405020304" pitchFamily="18" charset="0"/>
                        </a:rPr>
                        <a:t>'a'</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a:noFill/>
                    </a:lnB>
                  </a:tcPr>
                </a:tc>
                <a:tc>
                  <a:txBody>
                    <a:bodyPr/>
                    <a:lstStyle/>
                    <a:p>
                      <a:pPr algn="just">
                        <a:lnSpc>
                          <a:spcPct val="150000"/>
                        </a:lnSpc>
                        <a:spcAft>
                          <a:spcPts val="0"/>
                        </a:spcAft>
                      </a:pPr>
                      <a:r>
                        <a:rPr lang="zh-CN" sz="1400" kern="100">
                          <a:effectLst/>
                          <a:latin typeface="Calibri" panose="020F0502020204030204" pitchFamily="34" charset="0"/>
                          <a:ea typeface="宋体" panose="02010600030101010101" pitchFamily="2" charset="-122"/>
                          <a:cs typeface="Courier New" panose="02070309020205020404" pitchFamily="49" charset="0"/>
                        </a:rPr>
                        <a:t>追加写模式，文件不存在则创建，存在则在原文件最后追加内容</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a:noFill/>
                    </a:lnB>
                  </a:tcPr>
                </a:tc>
                <a:extLst>
                  <a:ext uri="{0D108BD9-81ED-4DB2-BD59-A6C34878D82A}">
                    <a16:rowId xmlns:a16="http://schemas.microsoft.com/office/drawing/2014/main" val="2471067840"/>
                  </a:ext>
                </a:extLst>
              </a:tr>
              <a:tr h="320080">
                <a:tc>
                  <a:txBody>
                    <a:bodyPr/>
                    <a:lstStyle/>
                    <a:p>
                      <a:pPr algn="ctr">
                        <a:lnSpc>
                          <a:spcPct val="150000"/>
                        </a:lnSpc>
                        <a:spcAft>
                          <a:spcPts val="0"/>
                        </a:spcAft>
                      </a:pPr>
                      <a:r>
                        <a:rPr lang="en-US" sz="1400" b="1" kern="100">
                          <a:effectLst/>
                          <a:latin typeface="Courier New" panose="02070309020205020404" pitchFamily="49" charset="0"/>
                          <a:ea typeface="宋体" panose="02010600030101010101" pitchFamily="2" charset="-122"/>
                          <a:cs typeface="Times New Roman" panose="02020603050405020304" pitchFamily="18" charset="0"/>
                        </a:rPr>
                        <a:t>'b'</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a:noFill/>
                    </a:lnB>
                  </a:tcPr>
                </a:tc>
                <a:tc>
                  <a:txBody>
                    <a:bodyPr/>
                    <a:lstStyle/>
                    <a:p>
                      <a:pPr algn="just">
                        <a:lnSpc>
                          <a:spcPct val="150000"/>
                        </a:lnSpc>
                        <a:spcAft>
                          <a:spcPts val="0"/>
                        </a:spcAft>
                      </a:pPr>
                      <a:r>
                        <a:rPr lang="zh-CN" sz="1400" kern="100">
                          <a:effectLst/>
                          <a:latin typeface="Calibri" panose="020F0502020204030204" pitchFamily="34" charset="0"/>
                          <a:ea typeface="宋体" panose="02010600030101010101" pitchFamily="2" charset="-122"/>
                          <a:cs typeface="Courier New" panose="02070309020205020404" pitchFamily="49" charset="0"/>
                        </a:rPr>
                        <a:t>二进制文件模式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a:noFill/>
                    </a:lnB>
                  </a:tcPr>
                </a:tc>
                <a:extLst>
                  <a:ext uri="{0D108BD9-81ED-4DB2-BD59-A6C34878D82A}">
                    <a16:rowId xmlns:a16="http://schemas.microsoft.com/office/drawing/2014/main" val="2448336137"/>
                  </a:ext>
                </a:extLst>
              </a:tr>
              <a:tr h="320080">
                <a:tc>
                  <a:txBody>
                    <a:bodyPr/>
                    <a:lstStyle/>
                    <a:p>
                      <a:pPr algn="ctr">
                        <a:lnSpc>
                          <a:spcPct val="150000"/>
                        </a:lnSpc>
                        <a:spcAft>
                          <a:spcPts val="0"/>
                        </a:spcAft>
                      </a:pPr>
                      <a:r>
                        <a:rPr lang="en-US" sz="1400" b="1" kern="100">
                          <a:effectLst/>
                          <a:latin typeface="Courier New" panose="02070309020205020404" pitchFamily="49" charset="0"/>
                          <a:ea typeface="宋体" panose="02010600030101010101" pitchFamily="2" charset="-122"/>
                          <a:cs typeface="Times New Roman" panose="02020603050405020304" pitchFamily="18" charset="0"/>
                        </a:rPr>
                        <a:t>'t'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a:noFill/>
                    </a:lnB>
                  </a:tcPr>
                </a:tc>
                <a:tc>
                  <a:txBody>
                    <a:bodyPr/>
                    <a:lstStyle/>
                    <a:p>
                      <a:pPr algn="just">
                        <a:lnSpc>
                          <a:spcPct val="150000"/>
                        </a:lnSpc>
                        <a:spcAft>
                          <a:spcPts val="0"/>
                        </a:spcAft>
                      </a:pPr>
                      <a:r>
                        <a:rPr lang="zh-CN" sz="1400" kern="100">
                          <a:effectLst/>
                          <a:latin typeface="Calibri" panose="020F0502020204030204" pitchFamily="34" charset="0"/>
                          <a:ea typeface="宋体" panose="02010600030101010101" pitchFamily="2" charset="-122"/>
                          <a:cs typeface="Courier New" panose="02070309020205020404" pitchFamily="49" charset="0"/>
                        </a:rPr>
                        <a:t>文本文件模式，默认值</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a:noFill/>
                    </a:lnB>
                  </a:tcPr>
                </a:tc>
                <a:extLst>
                  <a:ext uri="{0D108BD9-81ED-4DB2-BD59-A6C34878D82A}">
                    <a16:rowId xmlns:a16="http://schemas.microsoft.com/office/drawing/2014/main" val="1992186425"/>
                  </a:ext>
                </a:extLst>
              </a:tr>
              <a:tr h="320080">
                <a:tc>
                  <a:txBody>
                    <a:bodyPr/>
                    <a:lstStyle/>
                    <a:p>
                      <a:pPr algn="ctr">
                        <a:lnSpc>
                          <a:spcPct val="150000"/>
                        </a:lnSpc>
                        <a:spcAft>
                          <a:spcPts val="0"/>
                        </a:spcAft>
                      </a:pPr>
                      <a:r>
                        <a:rPr lang="en-US" sz="1400" b="1" kern="10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400" kern="100" dirty="0">
                          <a:effectLst/>
                          <a:latin typeface="Calibri" panose="020F0502020204030204" pitchFamily="34" charset="0"/>
                          <a:ea typeface="宋体" panose="02010600030101010101" pitchFamily="2" charset="-122"/>
                          <a:cs typeface="Courier New" panose="02070309020205020404" pitchFamily="49" charset="0"/>
                        </a:rPr>
                        <a:t>与</a:t>
                      </a:r>
                      <a:r>
                        <a:rPr lang="en-US" sz="1400" kern="100" dirty="0">
                          <a:effectLst/>
                          <a:latin typeface="Calibri" panose="020F0502020204030204" pitchFamily="34" charset="0"/>
                          <a:ea typeface="宋体" panose="02010600030101010101" pitchFamily="2" charset="-122"/>
                          <a:cs typeface="Courier New" panose="02070309020205020404" pitchFamily="49" charset="0"/>
                        </a:rPr>
                        <a:t>r/w/x/a</a:t>
                      </a:r>
                      <a:r>
                        <a:rPr lang="zh-CN" sz="1400" kern="100" dirty="0">
                          <a:effectLst/>
                          <a:latin typeface="Calibri" panose="020F0502020204030204" pitchFamily="34" charset="0"/>
                          <a:ea typeface="宋体" panose="02010600030101010101" pitchFamily="2" charset="-122"/>
                          <a:cs typeface="Courier New" panose="02070309020205020404" pitchFamily="49" charset="0"/>
                        </a:rPr>
                        <a:t>一同使用，在原功能基础上增加同时读写功能</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922139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Box 2">
            <a:extLst>
              <a:ext uri="{FF2B5EF4-FFF2-40B4-BE49-F238E27FC236}">
                <a16:creationId xmlns:a16="http://schemas.microsoft.com/office/drawing/2014/main" id="{0C74348B-52B8-42F6-8EC8-2B696C73DE7D}"/>
              </a:ext>
            </a:extLst>
          </p:cNvPr>
          <p:cNvSpPr txBox="1">
            <a:spLocks noChangeArrowheads="1"/>
          </p:cNvSpPr>
          <p:nvPr/>
        </p:nvSpPr>
        <p:spPr bwMode="auto">
          <a:xfrm>
            <a:off x="2008189" y="1647826"/>
            <a:ext cx="81375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打开模式使用字符串方式表示，根据字符串定义，单引号或者双引号均可。上述打开模式中，</a:t>
            </a:r>
            <a:r>
              <a:rPr lang="en-US" altLang="zh-CN">
                <a:latin typeface="Palatino Linotype" panose="02040502050505030304" pitchFamily="18" charset="0"/>
                <a:ea typeface="楷体" panose="02010609060101010101" pitchFamily="49" charset="-122"/>
              </a:rPr>
              <a:t>'r'</a:t>
            </a:r>
            <a:r>
              <a:rPr lang="zh-CN" altLang="en-US">
                <a:latin typeface="Palatino Linotype" panose="02040502050505030304" pitchFamily="18" charset="0"/>
                <a:ea typeface="楷体" panose="02010609060101010101" pitchFamily="49" charset="-122"/>
              </a:rPr>
              <a:t>、</a:t>
            </a:r>
            <a:r>
              <a:rPr lang="en-US" altLang="zh-CN">
                <a:latin typeface="Palatino Linotype" panose="02040502050505030304" pitchFamily="18" charset="0"/>
                <a:ea typeface="楷体" panose="02010609060101010101" pitchFamily="49" charset="-122"/>
              </a:rPr>
              <a:t>'w'</a:t>
            </a:r>
            <a:r>
              <a:rPr lang="zh-CN" altLang="en-US">
                <a:latin typeface="Palatino Linotype" panose="02040502050505030304" pitchFamily="18" charset="0"/>
                <a:ea typeface="楷体" panose="02010609060101010101" pitchFamily="49" charset="-122"/>
              </a:rPr>
              <a:t>、</a:t>
            </a:r>
            <a:r>
              <a:rPr lang="en-US" altLang="zh-CN">
                <a:latin typeface="Palatino Linotype" panose="02040502050505030304" pitchFamily="18" charset="0"/>
                <a:ea typeface="楷体" panose="02010609060101010101" pitchFamily="49" charset="-122"/>
              </a:rPr>
              <a:t>'x'</a:t>
            </a:r>
            <a:r>
              <a:rPr lang="zh-CN" altLang="en-US">
                <a:latin typeface="Palatino Linotype" panose="02040502050505030304" pitchFamily="18" charset="0"/>
                <a:ea typeface="楷体" panose="02010609060101010101" pitchFamily="49" charset="-122"/>
              </a:rPr>
              <a:t>、</a:t>
            </a:r>
            <a:r>
              <a:rPr lang="en-US" altLang="zh-CN">
                <a:latin typeface="Palatino Linotype" panose="02040502050505030304" pitchFamily="18" charset="0"/>
                <a:ea typeface="楷体" panose="02010609060101010101" pitchFamily="49" charset="-122"/>
              </a:rPr>
              <a:t>'b'</a:t>
            </a:r>
            <a:r>
              <a:rPr lang="zh-CN" altLang="en-US">
                <a:latin typeface="Palatino Linotype" panose="02040502050505030304" pitchFamily="18" charset="0"/>
                <a:ea typeface="楷体" panose="02010609060101010101" pitchFamily="49" charset="-122"/>
              </a:rPr>
              <a:t>可以和</a:t>
            </a:r>
            <a:r>
              <a:rPr lang="en-US" altLang="zh-CN">
                <a:latin typeface="Palatino Linotype" panose="02040502050505030304" pitchFamily="18" charset="0"/>
                <a:ea typeface="楷体" panose="02010609060101010101" pitchFamily="49" charset="-122"/>
              </a:rPr>
              <a:t>'b'</a:t>
            </a:r>
            <a:r>
              <a:rPr lang="zh-CN" altLang="en-US">
                <a:latin typeface="Palatino Linotype" panose="02040502050505030304" pitchFamily="18" charset="0"/>
                <a:ea typeface="楷体" panose="02010609060101010101" pitchFamily="49" charset="-122"/>
              </a:rPr>
              <a:t>、</a:t>
            </a:r>
            <a:r>
              <a:rPr lang="en-US" altLang="zh-CN">
                <a:latin typeface="Palatino Linotype" panose="02040502050505030304" pitchFamily="18" charset="0"/>
                <a:ea typeface="楷体" panose="02010609060101010101" pitchFamily="49" charset="-122"/>
              </a:rPr>
              <a:t>'t'</a:t>
            </a:r>
            <a:r>
              <a:rPr lang="zh-CN" altLang="en-US">
                <a:latin typeface="Palatino Linotype" panose="02040502050505030304" pitchFamily="18" charset="0"/>
                <a:ea typeface="楷体" panose="02010609060101010101" pitchFamily="49" charset="-122"/>
              </a:rPr>
              <a:t>、</a:t>
            </a:r>
            <a:r>
              <a:rPr lang="en-US" altLang="zh-CN">
                <a:latin typeface="Palatino Linotype" panose="02040502050505030304" pitchFamily="18" charset="0"/>
                <a:ea typeface="楷体" panose="02010609060101010101" pitchFamily="49" charset="-122"/>
              </a:rPr>
              <a:t>'+'</a:t>
            </a:r>
            <a:r>
              <a:rPr lang="zh-CN" altLang="en-US">
                <a:latin typeface="Palatino Linotype" panose="02040502050505030304" pitchFamily="18" charset="0"/>
                <a:ea typeface="楷体" panose="02010609060101010101" pitchFamily="49" charset="-122"/>
              </a:rPr>
              <a:t>组合使用，形成既表达读写又表达文件模式的方式。</a:t>
            </a:r>
            <a:endParaRPr lang="en-US" altLang="zh-CN">
              <a:latin typeface="Palatino Linotype" panose="02040502050505030304" pitchFamily="18" charset="0"/>
              <a:ea typeface="楷体" panose="02010609060101010101" pitchFamily="49" charset="-122"/>
            </a:endParaRPr>
          </a:p>
        </p:txBody>
      </p:sp>
      <p:sp>
        <p:nvSpPr>
          <p:cNvPr id="15364" name="矩形 2">
            <a:extLst>
              <a:ext uri="{FF2B5EF4-FFF2-40B4-BE49-F238E27FC236}">
                <a16:creationId xmlns:a16="http://schemas.microsoft.com/office/drawing/2014/main" id="{04FD0AC3-CA71-4E1E-9294-07B3601C2AF3}"/>
              </a:ext>
            </a:extLst>
          </p:cNvPr>
          <p:cNvSpPr>
            <a:spLocks noChangeArrowheads="1"/>
          </p:cNvSpPr>
          <p:nvPr/>
        </p:nvSpPr>
        <p:spPr bwMode="auto">
          <a:xfrm>
            <a:off x="2819400" y="765176"/>
            <a:ext cx="71643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文件的打开和关闭</a:t>
            </a:r>
          </a:p>
          <a:p>
            <a:pPr eaLnBrk="1" hangingPunct="1">
              <a:spcBef>
                <a:spcPct val="0"/>
              </a:spcBef>
              <a:buFontTx/>
              <a:buNone/>
            </a:pPr>
            <a:endParaRPr lang="zh-CN" altLang="en-US" sz="400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2">
            <a:extLst>
              <a:ext uri="{FF2B5EF4-FFF2-40B4-BE49-F238E27FC236}">
                <a16:creationId xmlns:a16="http://schemas.microsoft.com/office/drawing/2014/main" id="{0B9D0BB9-81F5-4010-855E-FF28CDB1DF96}"/>
              </a:ext>
            </a:extLst>
          </p:cNvPr>
          <p:cNvSpPr txBox="1">
            <a:spLocks noChangeArrowheads="1"/>
          </p:cNvSpPr>
          <p:nvPr/>
        </p:nvSpPr>
        <p:spPr bwMode="auto">
          <a:xfrm>
            <a:off x="2008189" y="1647825"/>
            <a:ext cx="813752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a:lnSpc>
                <a:spcPct val="150000"/>
              </a:lnSpc>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文件使用结束后要用</a:t>
            </a:r>
            <a:r>
              <a:rPr lang="en-US" altLang="zh-CN" dirty="0">
                <a:latin typeface="Palatino Linotype" panose="02040502050505030304" pitchFamily="18" charset="0"/>
                <a:ea typeface="楷体" panose="02010609060101010101" pitchFamily="49" charset="-122"/>
              </a:rPr>
              <a:t>close()</a:t>
            </a:r>
            <a:r>
              <a:rPr lang="zh-CN" altLang="en-US" dirty="0">
                <a:latin typeface="Palatino Linotype" panose="02040502050505030304" pitchFamily="18" charset="0"/>
                <a:ea typeface="楷体" panose="02010609060101010101" pitchFamily="49" charset="-122"/>
              </a:rPr>
              <a:t>方法关闭，释放文件的使用授权，语法形式如下：</a:t>
            </a:r>
          </a:p>
          <a:p>
            <a:pPr lvl="1" algn="just">
              <a:lnSpc>
                <a:spcPct val="150000"/>
              </a:lnSpc>
              <a:spcBef>
                <a:spcPct val="0"/>
              </a:spcBef>
              <a:buClr>
                <a:srgbClr val="C00000"/>
              </a:buClr>
              <a:buFont typeface="Wingdings" panose="05000000000000000000" pitchFamily="2" charset="2"/>
              <a:buChar char="n"/>
              <a:defRPr/>
            </a:pPr>
            <a:endParaRPr lang="zh-CN" altLang="en-US" dirty="0">
              <a:latin typeface="Palatino Linotype" panose="02040502050505030304" pitchFamily="18" charset="0"/>
              <a:ea typeface="楷体" panose="02010609060101010101" pitchFamily="49" charset="-122"/>
            </a:endParaRPr>
          </a:p>
          <a:p>
            <a:pPr marL="0" lvl="1" indent="0" algn="ctr">
              <a:lnSpc>
                <a:spcPct val="150000"/>
              </a:lnSpc>
              <a:spcBef>
                <a:spcPct val="0"/>
              </a:spcBef>
              <a:buClr>
                <a:srgbClr val="C00000"/>
              </a:buClr>
              <a:buNone/>
              <a:defRPr/>
            </a:pPr>
            <a:r>
              <a:rPr lang="en-US" altLang="zh-CN" b="1" dirty="0">
                <a:solidFill>
                  <a:srgbClr val="C00000"/>
                </a:solidFill>
                <a:latin typeface="Palatino Linotype" panose="02040502050505030304" pitchFamily="18" charset="0"/>
                <a:ea typeface="楷体" panose="02010609060101010101" pitchFamily="49" charset="-122"/>
              </a:rPr>
              <a:t>&lt;</a:t>
            </a:r>
            <a:r>
              <a:rPr lang="zh-CN" altLang="en-US" b="1" dirty="0">
                <a:solidFill>
                  <a:srgbClr val="C00000"/>
                </a:solidFill>
                <a:latin typeface="Palatino Linotype" panose="02040502050505030304" pitchFamily="18" charset="0"/>
                <a:ea typeface="楷体" panose="02010609060101010101" pitchFamily="49" charset="-122"/>
              </a:rPr>
              <a:t>变量名</a:t>
            </a:r>
            <a:r>
              <a:rPr lang="en-US" altLang="zh-CN" b="1" dirty="0">
                <a:solidFill>
                  <a:srgbClr val="C00000"/>
                </a:solidFill>
                <a:latin typeface="Palatino Linotype" panose="02040502050505030304" pitchFamily="18" charset="0"/>
                <a:ea typeface="楷体" panose="02010609060101010101" pitchFamily="49" charset="-122"/>
              </a:rPr>
              <a:t>&gt;.close()</a:t>
            </a:r>
          </a:p>
          <a:p>
            <a:pPr lvl="1" algn="just">
              <a:lnSpc>
                <a:spcPct val="150000"/>
              </a:lnSpc>
              <a:spcBef>
                <a:spcPct val="0"/>
              </a:spcBef>
              <a:buClr>
                <a:srgbClr val="C00000"/>
              </a:buClr>
              <a:buFont typeface="Wingdings" panose="05000000000000000000" pitchFamily="2" charset="2"/>
              <a:buChar char="n"/>
              <a:defRPr/>
            </a:pPr>
            <a:endParaRPr lang="en-US" altLang="zh-CN" dirty="0">
              <a:latin typeface="Palatino Linotype" panose="02040502050505030304" pitchFamily="18" charset="0"/>
              <a:ea typeface="楷体" panose="02010609060101010101" pitchFamily="49" charset="-122"/>
            </a:endParaRPr>
          </a:p>
        </p:txBody>
      </p:sp>
      <p:sp>
        <p:nvSpPr>
          <p:cNvPr id="16388" name="矩形 2">
            <a:extLst>
              <a:ext uri="{FF2B5EF4-FFF2-40B4-BE49-F238E27FC236}">
                <a16:creationId xmlns:a16="http://schemas.microsoft.com/office/drawing/2014/main" id="{B41D33B1-AEF3-4C15-A9BD-B5A3A19B6936}"/>
              </a:ext>
            </a:extLst>
          </p:cNvPr>
          <p:cNvSpPr>
            <a:spLocks noChangeArrowheads="1"/>
          </p:cNvSpPr>
          <p:nvPr/>
        </p:nvSpPr>
        <p:spPr bwMode="auto">
          <a:xfrm>
            <a:off x="2819400" y="765176"/>
            <a:ext cx="71643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文件的打开和关闭</a:t>
            </a:r>
          </a:p>
          <a:p>
            <a:pPr eaLnBrk="1" hangingPunct="1">
              <a:spcBef>
                <a:spcPct val="0"/>
              </a:spcBef>
              <a:buFontTx/>
              <a:buNone/>
            </a:pPr>
            <a:endParaRPr lang="zh-CN" altLang="en-US" sz="400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2">
            <a:extLst>
              <a:ext uri="{FF2B5EF4-FFF2-40B4-BE49-F238E27FC236}">
                <a16:creationId xmlns:a16="http://schemas.microsoft.com/office/drawing/2014/main" id="{9B15A86B-477F-4F33-8ADD-57D734596B07}"/>
              </a:ext>
            </a:extLst>
          </p:cNvPr>
          <p:cNvSpPr txBox="1">
            <a:spLocks noChangeArrowheads="1"/>
          </p:cNvSpPr>
          <p:nvPr/>
        </p:nvSpPr>
        <p:spPr bwMode="auto">
          <a:xfrm>
            <a:off x="2008189" y="1647826"/>
            <a:ext cx="813752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a:spcBef>
                <a:spcPct val="0"/>
              </a:spcBef>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新建一个文本文件</a:t>
            </a:r>
            <a:r>
              <a:rPr lang="en-US" altLang="zh-CN" sz="2400" dirty="0">
                <a:latin typeface="Palatino Linotype" panose="02040502050505030304" pitchFamily="18" charset="0"/>
                <a:ea typeface="楷体" panose="02010609060101010101" pitchFamily="49" charset="-122"/>
              </a:rPr>
              <a:t>a.txt</a:t>
            </a:r>
            <a:r>
              <a:rPr lang="zh-CN" altLang="en-US" sz="2400" dirty="0">
                <a:latin typeface="Palatino Linotype" panose="02040502050505030304" pitchFamily="18" charset="0"/>
                <a:ea typeface="楷体" panose="02010609060101010101" pitchFamily="49" charset="-122"/>
              </a:rPr>
              <a:t>，其内容为“全国计算机等级考试”，保存在目录</a:t>
            </a:r>
            <a:r>
              <a:rPr lang="en-US" altLang="zh-CN" sz="2400" dirty="0">
                <a:latin typeface="Palatino Linotype" panose="02040502050505030304" pitchFamily="18" charset="0"/>
                <a:ea typeface="楷体" panose="02010609060101010101" pitchFamily="49" charset="-122"/>
              </a:rPr>
              <a:t>PATH</a:t>
            </a:r>
            <a:r>
              <a:rPr lang="zh-CN" altLang="en-US" sz="2400" dirty="0">
                <a:latin typeface="Palatino Linotype" panose="02040502050505030304" pitchFamily="18" charset="0"/>
                <a:ea typeface="楷体" panose="02010609060101010101" pitchFamily="49" charset="-122"/>
              </a:rPr>
              <a:t>中，假设此时路径</a:t>
            </a:r>
            <a:r>
              <a:rPr lang="en-US" altLang="zh-CN" sz="2400" dirty="0">
                <a:latin typeface="Palatino Linotype" panose="02040502050505030304" pitchFamily="18" charset="0"/>
                <a:ea typeface="楷体" panose="02010609060101010101" pitchFamily="49" charset="-122"/>
              </a:rPr>
              <a:t>PATH</a:t>
            </a:r>
            <a:r>
              <a:rPr lang="zh-CN" altLang="en-US" sz="2400" dirty="0">
                <a:latin typeface="Palatino Linotype" panose="02040502050505030304" pitchFamily="18" charset="0"/>
                <a:ea typeface="楷体" panose="02010609060101010101" pitchFamily="49" charset="-122"/>
              </a:rPr>
              <a:t>是</a:t>
            </a:r>
            <a:r>
              <a:rPr lang="en-US" altLang="zh-CN" sz="2400" dirty="0">
                <a:latin typeface="Palatino Linotype" panose="02040502050505030304" pitchFamily="18" charset="0"/>
                <a:ea typeface="楷体" panose="02010609060101010101" pitchFamily="49" charset="-122"/>
              </a:rPr>
              <a:t>Windows</a:t>
            </a:r>
            <a:r>
              <a:rPr lang="zh-CN" altLang="en-US" sz="2400" dirty="0">
                <a:latin typeface="Palatino Linotype" panose="02040502050505030304" pitchFamily="18" charset="0"/>
                <a:ea typeface="楷体" panose="02010609060101010101" pitchFamily="49" charset="-122"/>
              </a:rPr>
              <a:t>系统的</a:t>
            </a:r>
            <a:r>
              <a:rPr lang="en-US" altLang="zh-CN" sz="2400" dirty="0">
                <a:latin typeface="Palatino Linotype" panose="02040502050505030304" pitchFamily="18" charset="0"/>
                <a:ea typeface="楷体" panose="02010609060101010101" pitchFamily="49" charset="-122"/>
              </a:rPr>
              <a:t>D</a:t>
            </a:r>
            <a:r>
              <a:rPr lang="zh-CN" altLang="en-US" sz="2400" dirty="0">
                <a:latin typeface="Palatino Linotype" panose="02040502050505030304" pitchFamily="18" charset="0"/>
                <a:ea typeface="楷体" panose="02010609060101010101" pitchFamily="49" charset="-122"/>
              </a:rPr>
              <a:t>盘根目录。打开并关闭该文件的操作过程如下。</a:t>
            </a:r>
          </a:p>
          <a:p>
            <a:pPr marL="0" lvl="1" indent="0" algn="just">
              <a:lnSpc>
                <a:spcPct val="150000"/>
              </a:lnSpc>
              <a:spcBef>
                <a:spcPct val="0"/>
              </a:spcBef>
              <a:buClr>
                <a:srgbClr val="C00000"/>
              </a:buClr>
              <a:buNone/>
              <a:defRPr/>
            </a:pPr>
            <a:endParaRPr lang="en-US" altLang="zh-CN" dirty="0">
              <a:latin typeface="Palatino Linotype" panose="02040502050505030304" pitchFamily="18" charset="0"/>
              <a:ea typeface="楷体" panose="02010609060101010101" pitchFamily="49" charset="-122"/>
            </a:endParaRPr>
          </a:p>
        </p:txBody>
      </p:sp>
      <p:sp>
        <p:nvSpPr>
          <p:cNvPr id="17412" name="矩形 2">
            <a:extLst>
              <a:ext uri="{FF2B5EF4-FFF2-40B4-BE49-F238E27FC236}">
                <a16:creationId xmlns:a16="http://schemas.microsoft.com/office/drawing/2014/main" id="{C361029F-65A0-44E7-935B-6A84C7DDA1A7}"/>
              </a:ext>
            </a:extLst>
          </p:cNvPr>
          <p:cNvSpPr>
            <a:spLocks noChangeArrowheads="1"/>
          </p:cNvSpPr>
          <p:nvPr/>
        </p:nvSpPr>
        <p:spPr bwMode="auto">
          <a:xfrm>
            <a:off x="2819400" y="765176"/>
            <a:ext cx="71643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文件的打开和关闭</a:t>
            </a:r>
          </a:p>
          <a:p>
            <a:pPr eaLnBrk="1" hangingPunct="1">
              <a:spcBef>
                <a:spcPct val="0"/>
              </a:spcBef>
              <a:buFontTx/>
              <a:buNone/>
            </a:pPr>
            <a:endParaRPr lang="zh-CN" altLang="en-US" sz="4000">
              <a:solidFill>
                <a:srgbClr val="262626"/>
              </a:solidFill>
              <a:latin typeface="微软雅黑" panose="020B0503020204020204" pitchFamily="34" charset="-122"/>
              <a:ea typeface="微软雅黑" panose="020B0503020204020204" pitchFamily="34" charset="-122"/>
            </a:endParaRPr>
          </a:p>
        </p:txBody>
      </p:sp>
      <p:graphicFrame>
        <p:nvGraphicFramePr>
          <p:cNvPr id="3" name="表格 2">
            <a:extLst>
              <a:ext uri="{FF2B5EF4-FFF2-40B4-BE49-F238E27FC236}">
                <a16:creationId xmlns:a16="http://schemas.microsoft.com/office/drawing/2014/main" id="{623C4CE1-BFCB-437A-ACBF-9DCCA0FA8E3C}"/>
              </a:ext>
            </a:extLst>
          </p:cNvPr>
          <p:cNvGraphicFramePr>
            <a:graphicFrameLocks noGrp="1"/>
          </p:cNvGraphicFramePr>
          <p:nvPr/>
        </p:nvGraphicFramePr>
        <p:xfrm>
          <a:off x="2581275" y="3287713"/>
          <a:ext cx="7564438" cy="3200400"/>
        </p:xfrm>
        <a:graphic>
          <a:graphicData uri="http://schemas.openxmlformats.org/drawingml/2006/table">
            <a:tbl>
              <a:tblPr firstRow="1" firstCol="1" bandRow="1"/>
              <a:tblGrid>
                <a:gridCol w="7564438">
                  <a:extLst>
                    <a:ext uri="{9D8B030D-6E8A-4147-A177-3AD203B41FA5}">
                      <a16:colId xmlns:a16="http://schemas.microsoft.com/office/drawing/2014/main" val="3758053191"/>
                    </a:ext>
                  </a:extLst>
                </a:gridCol>
              </a:tblGrid>
              <a:tr h="3200400">
                <a:tc>
                  <a:txBody>
                    <a:bodyPr/>
                    <a:lstStyle/>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&gt;&gt;&gt;PATH = "D:\\"</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&gt;&gt;&gt;f = open(PATH + "a.txt",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rt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&gt;&gt;&gt;print(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f.readline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国家计算机等级考试</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&gt;&gt;&gt;print(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f.readline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kern="0" dirty="0" err="1">
                          <a:effectLst/>
                          <a:latin typeface="Courier New" panose="02070309020205020404" pitchFamily="49" charset="0"/>
                          <a:ea typeface="宋体" panose="02010600030101010101" pitchFamily="2" charset="-122"/>
                          <a:cs typeface="Times New Roman" panose="02020603050405020304" pitchFamily="18" charset="0"/>
                        </a:rPr>
                        <a:t>Traceback</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(most recent call last):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File "&lt;pyshell#81&gt;", line 1, in &lt;module&gt;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en-US" sz="1400" kern="0" dirty="0" err="1">
                          <a:effectLst/>
                          <a:latin typeface="Courier New" panose="02070309020205020404" pitchFamily="49" charset="0"/>
                          <a:ea typeface="宋体" panose="02010600030101010101" pitchFamily="2" charset="-122"/>
                          <a:cs typeface="Times New Roman" panose="02020603050405020304" pitchFamily="18" charset="0"/>
                        </a:rPr>
                        <a:t>f.readline</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kern="0" dirty="0" err="1">
                          <a:effectLst/>
                          <a:latin typeface="Courier New" panose="02070309020205020404" pitchFamily="49" charset="0"/>
                          <a:ea typeface="宋体" panose="02010600030101010101" pitchFamily="2" charset="-122"/>
                          <a:cs typeface="Times New Roman" panose="02020603050405020304" pitchFamily="18" charset="0"/>
                        </a:rPr>
                        <a:t>ValueError</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 I/O operation on closed file.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47344136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Box 2">
            <a:extLst>
              <a:ext uri="{FF2B5EF4-FFF2-40B4-BE49-F238E27FC236}">
                <a16:creationId xmlns:a16="http://schemas.microsoft.com/office/drawing/2014/main" id="{6AEA5468-F76A-43D1-B644-879CC80C7DEF}"/>
              </a:ext>
            </a:extLst>
          </p:cNvPr>
          <p:cNvSpPr txBox="1">
            <a:spLocks noChangeArrowheads="1"/>
          </p:cNvSpPr>
          <p:nvPr/>
        </p:nvSpPr>
        <p:spPr bwMode="auto">
          <a:xfrm>
            <a:off x="2008189" y="1647826"/>
            <a:ext cx="813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根据打开方式不同，文件读写也会根据文本文件或二进制打开方式有所不同。</a:t>
            </a:r>
          </a:p>
        </p:txBody>
      </p:sp>
      <p:sp>
        <p:nvSpPr>
          <p:cNvPr id="18436" name="矩形 2">
            <a:extLst>
              <a:ext uri="{FF2B5EF4-FFF2-40B4-BE49-F238E27FC236}">
                <a16:creationId xmlns:a16="http://schemas.microsoft.com/office/drawing/2014/main" id="{D95109FE-9758-4313-BB59-940CB5ADA832}"/>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文件的读写</a:t>
            </a:r>
          </a:p>
        </p:txBody>
      </p:sp>
      <p:graphicFrame>
        <p:nvGraphicFramePr>
          <p:cNvPr id="3" name="表格 2">
            <a:extLst>
              <a:ext uri="{FF2B5EF4-FFF2-40B4-BE49-F238E27FC236}">
                <a16:creationId xmlns:a16="http://schemas.microsoft.com/office/drawing/2014/main" id="{643D9E90-07A3-4ABF-AC50-55379A494EA1}"/>
              </a:ext>
            </a:extLst>
          </p:cNvPr>
          <p:cNvGraphicFramePr>
            <a:graphicFrameLocks noGrp="1"/>
          </p:cNvGraphicFramePr>
          <p:nvPr/>
        </p:nvGraphicFramePr>
        <p:xfrm>
          <a:off x="2603500" y="3246439"/>
          <a:ext cx="7380288" cy="3292475"/>
        </p:xfrm>
        <a:graphic>
          <a:graphicData uri="http://schemas.openxmlformats.org/drawingml/2006/table">
            <a:tbl>
              <a:tblPr firstRow="1" firstCol="1" bandRow="1"/>
              <a:tblGrid>
                <a:gridCol w="2091299">
                  <a:extLst>
                    <a:ext uri="{9D8B030D-6E8A-4147-A177-3AD203B41FA5}">
                      <a16:colId xmlns:a16="http://schemas.microsoft.com/office/drawing/2014/main" val="424614038"/>
                    </a:ext>
                  </a:extLst>
                </a:gridCol>
                <a:gridCol w="5288989">
                  <a:extLst>
                    <a:ext uri="{9D8B030D-6E8A-4147-A177-3AD203B41FA5}">
                      <a16:colId xmlns:a16="http://schemas.microsoft.com/office/drawing/2014/main" val="1740635146"/>
                    </a:ext>
                  </a:extLst>
                </a:gridCol>
              </a:tblGrid>
              <a:tr h="365831">
                <a:tc>
                  <a:txBody>
                    <a:bodyPr/>
                    <a:lstStyle/>
                    <a:p>
                      <a:pPr indent="17145" algn="ctr">
                        <a:lnSpc>
                          <a:spcPct val="150000"/>
                        </a:lnSpc>
                        <a:spcAft>
                          <a:spcPts val="0"/>
                        </a:spcAft>
                      </a:pPr>
                      <a:r>
                        <a:rPr lang="zh-CN" sz="1600" kern="100">
                          <a:effectLst/>
                          <a:latin typeface="Calibri" panose="020F0502020204030204" pitchFamily="34" charset="0"/>
                          <a:ea typeface="宋体" panose="02010600030101010101" pitchFamily="2" charset="-122"/>
                          <a:cs typeface="Courier New" panose="02070309020205020404" pitchFamily="49" charset="0"/>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600" kern="100">
                          <a:effectLst/>
                          <a:latin typeface="Calibri" panose="020F0502020204030204" pitchFamily="34" charset="0"/>
                          <a:ea typeface="宋体" panose="02010600030101010101" pitchFamily="2" charset="-122"/>
                          <a:cs typeface="Courier New" panose="02070309020205020404" pitchFamily="49" charset="0"/>
                        </a:rPr>
                        <a:t>含义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6081300"/>
                  </a:ext>
                </a:extLst>
              </a:tr>
              <a:tr h="731661">
                <a:tc>
                  <a:txBody>
                    <a:bodyPr/>
                    <a:lstStyle/>
                    <a:p>
                      <a:pPr algn="just">
                        <a:lnSpc>
                          <a:spcPct val="150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f.read(size=-1)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zh-CN" sz="1600" kern="100">
                          <a:effectLst/>
                          <a:latin typeface="Calibri" panose="020F0502020204030204" pitchFamily="34" charset="0"/>
                          <a:ea typeface="宋体" panose="02010600030101010101" pitchFamily="2" charset="-122"/>
                          <a:cs typeface="Courier New" panose="02070309020205020404" pitchFamily="49" charset="0"/>
                        </a:rPr>
                        <a:t>从文件中读入整个文件内容。参数可选，如果给出，读入前</a:t>
                      </a:r>
                      <a:r>
                        <a:rPr lang="en-US" sz="1600" kern="100">
                          <a:effectLst/>
                          <a:latin typeface="Calibri" panose="020F0502020204030204" pitchFamily="34" charset="0"/>
                          <a:ea typeface="宋体" panose="02010600030101010101" pitchFamily="2" charset="-122"/>
                          <a:cs typeface="Courier New" panose="02070309020205020404" pitchFamily="49" charset="0"/>
                        </a:rPr>
                        <a:t>size</a:t>
                      </a:r>
                      <a:r>
                        <a:rPr lang="zh-CN" sz="1600" kern="100">
                          <a:effectLst/>
                          <a:latin typeface="Calibri" panose="020F0502020204030204" pitchFamily="34" charset="0"/>
                          <a:ea typeface="宋体" panose="02010600030101010101" pitchFamily="2" charset="-122"/>
                          <a:cs typeface="Courier New" panose="02070309020205020404" pitchFamily="49" charset="0"/>
                        </a:rPr>
                        <a:t>长度的字符串或字节流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b">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30846682"/>
                  </a:ext>
                </a:extLst>
              </a:tr>
              <a:tr h="731661">
                <a:tc>
                  <a:txBody>
                    <a:bodyPr/>
                    <a:lstStyle/>
                    <a:p>
                      <a:pPr algn="just">
                        <a:lnSpc>
                          <a:spcPct val="150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f.readline(size = -1)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a:noFill/>
                    </a:lnR>
                    <a:lnT>
                      <a:noFill/>
                    </a:lnT>
                    <a:lnB>
                      <a:noFill/>
                    </a:lnB>
                  </a:tcPr>
                </a:tc>
                <a:tc>
                  <a:txBody>
                    <a:bodyPr/>
                    <a:lstStyle/>
                    <a:p>
                      <a:pPr algn="just">
                        <a:lnSpc>
                          <a:spcPct val="150000"/>
                        </a:lnSpc>
                        <a:spcAft>
                          <a:spcPts val="0"/>
                        </a:spcAft>
                      </a:pPr>
                      <a:r>
                        <a:rPr lang="zh-CN" sz="1600" kern="100">
                          <a:effectLst/>
                          <a:latin typeface="Calibri" panose="020F0502020204030204" pitchFamily="34" charset="0"/>
                          <a:ea typeface="宋体" panose="02010600030101010101" pitchFamily="2" charset="-122"/>
                          <a:cs typeface="Courier New" panose="02070309020205020404" pitchFamily="49" charset="0"/>
                        </a:rPr>
                        <a:t>从文件中读入一行内容。参数可选，如果给出，读入该行前</a:t>
                      </a:r>
                      <a:r>
                        <a:rPr lang="en-US" sz="1600" kern="100">
                          <a:effectLst/>
                          <a:latin typeface="Calibri" panose="020F0502020204030204" pitchFamily="34" charset="0"/>
                          <a:ea typeface="宋体" panose="02010600030101010101" pitchFamily="2" charset="-122"/>
                          <a:cs typeface="Courier New" panose="02070309020205020404" pitchFamily="49" charset="0"/>
                        </a:rPr>
                        <a:t>size</a:t>
                      </a:r>
                      <a:r>
                        <a:rPr lang="zh-CN" sz="1600" kern="100">
                          <a:effectLst/>
                          <a:latin typeface="Calibri" panose="020F0502020204030204" pitchFamily="34" charset="0"/>
                          <a:ea typeface="宋体" panose="02010600030101010101" pitchFamily="2" charset="-122"/>
                          <a:cs typeface="Courier New" panose="02070309020205020404" pitchFamily="49" charset="0"/>
                        </a:rPr>
                        <a:t>长度的字符串或字节流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b">
                    <a:lnL>
                      <a:noFill/>
                    </a:lnL>
                    <a:lnR>
                      <a:noFill/>
                    </a:lnR>
                    <a:lnT>
                      <a:noFill/>
                    </a:lnT>
                    <a:lnB>
                      <a:noFill/>
                    </a:lnB>
                  </a:tcPr>
                </a:tc>
                <a:extLst>
                  <a:ext uri="{0D108BD9-81ED-4DB2-BD59-A6C34878D82A}">
                    <a16:rowId xmlns:a16="http://schemas.microsoft.com/office/drawing/2014/main" val="2669026951"/>
                  </a:ext>
                </a:extLst>
              </a:tr>
              <a:tr h="731661">
                <a:tc>
                  <a:txBody>
                    <a:bodyPr/>
                    <a:lstStyle/>
                    <a:p>
                      <a:pPr algn="just">
                        <a:lnSpc>
                          <a:spcPct val="150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f.readlines(hint=-1)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a:noFill/>
                    </a:lnR>
                    <a:lnT>
                      <a:noFill/>
                    </a:lnT>
                    <a:lnB>
                      <a:noFill/>
                    </a:lnB>
                  </a:tcPr>
                </a:tc>
                <a:tc>
                  <a:txBody>
                    <a:bodyPr/>
                    <a:lstStyle/>
                    <a:p>
                      <a:pPr algn="just">
                        <a:lnSpc>
                          <a:spcPct val="150000"/>
                        </a:lnSpc>
                        <a:spcAft>
                          <a:spcPts val="0"/>
                        </a:spcAft>
                      </a:pPr>
                      <a:r>
                        <a:rPr lang="zh-CN" sz="1600" kern="100">
                          <a:effectLst/>
                          <a:latin typeface="Calibri" panose="020F0502020204030204" pitchFamily="34" charset="0"/>
                          <a:ea typeface="宋体" panose="02010600030101010101" pitchFamily="2" charset="-122"/>
                          <a:cs typeface="Courier New" panose="02070309020205020404" pitchFamily="49" charset="0"/>
                        </a:rPr>
                        <a:t>从文件中读入所有行，以每行为元素形成一个列表。参数可选，如果给出，读入</a:t>
                      </a:r>
                      <a:r>
                        <a:rPr lang="en-US" sz="1600" kern="100">
                          <a:effectLst/>
                          <a:latin typeface="Calibri" panose="020F0502020204030204" pitchFamily="34" charset="0"/>
                          <a:ea typeface="宋体" panose="02010600030101010101" pitchFamily="2" charset="-122"/>
                          <a:cs typeface="Courier New" panose="02070309020205020404" pitchFamily="49" charset="0"/>
                        </a:rPr>
                        <a:t>hint</a:t>
                      </a:r>
                      <a:r>
                        <a:rPr lang="zh-CN" sz="1600" kern="100">
                          <a:effectLst/>
                          <a:latin typeface="Calibri" panose="020F0502020204030204" pitchFamily="34" charset="0"/>
                          <a:ea typeface="宋体" panose="02010600030101010101" pitchFamily="2" charset="-122"/>
                          <a:cs typeface="Courier New" panose="02070309020205020404" pitchFamily="49" charset="0"/>
                        </a:rPr>
                        <a:t>行</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b">
                    <a:lnL>
                      <a:noFill/>
                    </a:lnL>
                    <a:lnR>
                      <a:noFill/>
                    </a:lnR>
                    <a:lnT>
                      <a:noFill/>
                    </a:lnT>
                    <a:lnB>
                      <a:noFill/>
                    </a:lnB>
                  </a:tcPr>
                </a:tc>
                <a:extLst>
                  <a:ext uri="{0D108BD9-81ED-4DB2-BD59-A6C34878D82A}">
                    <a16:rowId xmlns:a16="http://schemas.microsoft.com/office/drawing/2014/main" val="665674850"/>
                  </a:ext>
                </a:extLst>
              </a:tr>
              <a:tr h="731661">
                <a:tc>
                  <a:txBody>
                    <a:bodyPr/>
                    <a:lstStyle/>
                    <a:p>
                      <a:pPr algn="just">
                        <a:lnSpc>
                          <a:spcPct val="150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f.seek(offset)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kern="100" dirty="0">
                          <a:effectLst/>
                          <a:latin typeface="Calibri" panose="020F0502020204030204" pitchFamily="34" charset="0"/>
                          <a:ea typeface="宋体" panose="02010600030101010101" pitchFamily="2" charset="-122"/>
                          <a:cs typeface="Courier New" panose="02070309020205020404" pitchFamily="49" charset="0"/>
                        </a:rPr>
                        <a:t>改变当前文件操作指针的位置，</a:t>
                      </a:r>
                      <a:r>
                        <a:rPr lang="en-US" sz="1600" kern="100" dirty="0">
                          <a:effectLst/>
                          <a:latin typeface="Calibri" panose="020F0502020204030204" pitchFamily="34" charset="0"/>
                          <a:ea typeface="宋体" panose="02010600030101010101" pitchFamily="2" charset="-122"/>
                          <a:cs typeface="Courier New" panose="02070309020205020404" pitchFamily="49" charset="0"/>
                        </a:rPr>
                        <a:t>offset</a:t>
                      </a:r>
                      <a:r>
                        <a:rPr lang="zh-CN" sz="1600" kern="100" dirty="0">
                          <a:effectLst/>
                          <a:latin typeface="Calibri" panose="020F0502020204030204" pitchFamily="34" charset="0"/>
                          <a:ea typeface="宋体" panose="02010600030101010101" pitchFamily="2" charset="-122"/>
                          <a:cs typeface="Courier New" panose="02070309020205020404" pitchFamily="49" charset="0"/>
                        </a:rPr>
                        <a:t>的值：</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sz="1600" kern="100" dirty="0">
                          <a:effectLst/>
                          <a:latin typeface="宋体" panose="02010600030101010101" pitchFamily="2" charset="-122"/>
                          <a:ea typeface="宋体" panose="02010600030101010101" pitchFamily="2" charset="-122"/>
                          <a:cs typeface="Courier New" panose="02070309020205020404" pitchFamily="49" charset="0"/>
                        </a:rPr>
                        <a:t>0</a:t>
                      </a:r>
                      <a:r>
                        <a:rPr lang="zh-CN" sz="1600" kern="100" dirty="0">
                          <a:effectLst/>
                          <a:latin typeface="Calibri" panose="020F0502020204030204" pitchFamily="34" charset="0"/>
                          <a:ea typeface="宋体" panose="02010600030101010101" pitchFamily="2" charset="-122"/>
                          <a:cs typeface="Courier New" panose="02070309020205020404" pitchFamily="49" charset="0"/>
                        </a:rPr>
                        <a:t>：文件开头；</a:t>
                      </a:r>
                      <a:r>
                        <a:rPr lang="en-US" sz="1600" kern="100" dirty="0">
                          <a:effectLst/>
                          <a:latin typeface="Calibri" panose="020F0502020204030204" pitchFamily="34" charset="0"/>
                          <a:ea typeface="宋体" panose="02010600030101010101" pitchFamily="2" charset="-122"/>
                          <a:cs typeface="Courier New" panose="02070309020205020404" pitchFamily="49" charset="0"/>
                        </a:rPr>
                        <a:t> 2: </a:t>
                      </a:r>
                      <a:r>
                        <a:rPr lang="zh-CN" sz="1600" kern="100" dirty="0">
                          <a:effectLst/>
                          <a:latin typeface="Calibri" panose="020F0502020204030204" pitchFamily="34" charset="0"/>
                          <a:ea typeface="宋体" panose="02010600030101010101" pitchFamily="2" charset="-122"/>
                          <a:cs typeface="Courier New" panose="02070309020205020404" pitchFamily="49" charset="0"/>
                        </a:rPr>
                        <a:t>文件结尾</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55357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a:extLst>
              <a:ext uri="{FF2B5EF4-FFF2-40B4-BE49-F238E27FC236}">
                <a16:creationId xmlns:a16="http://schemas.microsoft.com/office/drawing/2014/main" id="{804EA07F-9651-421F-86F2-C78F6AA97250}"/>
              </a:ext>
            </a:extLst>
          </p:cNvPr>
          <p:cNvSpPr txBox="1">
            <a:spLocks noChangeArrowheads="1"/>
          </p:cNvSpPr>
          <p:nvPr/>
        </p:nvSpPr>
        <p:spPr bwMode="auto">
          <a:xfrm>
            <a:off x="2008189" y="1647825"/>
            <a:ext cx="8137525"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sz="2400">
                <a:latin typeface="Palatino Linotype" panose="02040502050505030304" pitchFamily="18" charset="0"/>
                <a:ea typeface="楷体" panose="02010609060101010101" pitchFamily="49" charset="-122"/>
              </a:rPr>
              <a:t>如果文件不大，可以一次性将文件内容读入，保存到程序内部变量中。</a:t>
            </a:r>
            <a:r>
              <a:rPr lang="en-US" altLang="zh-CN" sz="2400" b="1">
                <a:solidFill>
                  <a:srgbClr val="C00000"/>
                </a:solidFill>
                <a:latin typeface="Palatino Linotype" panose="02040502050505030304" pitchFamily="18" charset="0"/>
                <a:ea typeface="楷体" panose="02010609060101010101" pitchFamily="49" charset="-122"/>
              </a:rPr>
              <a:t>f.read()</a:t>
            </a:r>
            <a:r>
              <a:rPr lang="zh-CN" altLang="en-US" sz="2400">
                <a:latin typeface="Palatino Linotype" panose="02040502050505030304" pitchFamily="18" charset="0"/>
                <a:ea typeface="楷体" panose="02010609060101010101" pitchFamily="49" charset="-122"/>
              </a:rPr>
              <a:t>是最常用的一次性读入文件的函数，其结果是一个字符串。</a:t>
            </a:r>
          </a:p>
        </p:txBody>
      </p:sp>
      <p:sp>
        <p:nvSpPr>
          <p:cNvPr id="19460" name="矩形 2">
            <a:extLst>
              <a:ext uri="{FF2B5EF4-FFF2-40B4-BE49-F238E27FC236}">
                <a16:creationId xmlns:a16="http://schemas.microsoft.com/office/drawing/2014/main" id="{2F74AA2B-871E-4A56-B4C9-2E8151F61A8D}"/>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文件的读写</a:t>
            </a:r>
          </a:p>
        </p:txBody>
      </p:sp>
      <p:graphicFrame>
        <p:nvGraphicFramePr>
          <p:cNvPr id="4" name="表格 3">
            <a:extLst>
              <a:ext uri="{FF2B5EF4-FFF2-40B4-BE49-F238E27FC236}">
                <a16:creationId xmlns:a16="http://schemas.microsoft.com/office/drawing/2014/main" id="{25D7E0D4-2DDD-443E-A3CF-55DD137D1A3A}"/>
              </a:ext>
            </a:extLst>
          </p:cNvPr>
          <p:cNvGraphicFramePr>
            <a:graphicFrameLocks noGrp="1"/>
          </p:cNvGraphicFramePr>
          <p:nvPr/>
        </p:nvGraphicFramePr>
        <p:xfrm>
          <a:off x="2500314" y="3513138"/>
          <a:ext cx="7483475" cy="2468562"/>
        </p:xfrm>
        <a:graphic>
          <a:graphicData uri="http://schemas.openxmlformats.org/drawingml/2006/table">
            <a:tbl>
              <a:tblPr firstRow="1" firstCol="1" bandRow="1"/>
              <a:tblGrid>
                <a:gridCol w="7483475">
                  <a:extLst>
                    <a:ext uri="{9D8B030D-6E8A-4147-A177-3AD203B41FA5}">
                      <a16:colId xmlns:a16="http://schemas.microsoft.com/office/drawing/2014/main" val="908418221"/>
                    </a:ext>
                  </a:extLst>
                </a:gridCol>
              </a:tblGrid>
              <a:tr h="2468562">
                <a:tc>
                  <a:txBody>
                    <a:bodyPr/>
                    <a:lstStyle/>
                    <a:p>
                      <a:pPr algn="l"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&gt;&gt;&gt;f = open("D://b.txt", "r")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&gt;&gt;&gt;s =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f.read</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&gt;&gt;&gt;print(s)</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新年都未有芳华，二月初惊见草芽。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白雪却嫌春色晚，故穿庭树作飞花。</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96981206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Box 2">
            <a:extLst>
              <a:ext uri="{FF2B5EF4-FFF2-40B4-BE49-F238E27FC236}">
                <a16:creationId xmlns:a16="http://schemas.microsoft.com/office/drawing/2014/main" id="{BF90405D-54D9-4287-A78B-87204123263E}"/>
              </a:ext>
            </a:extLst>
          </p:cNvPr>
          <p:cNvSpPr txBox="1">
            <a:spLocks noChangeArrowheads="1"/>
          </p:cNvSpPr>
          <p:nvPr/>
        </p:nvSpPr>
        <p:spPr bwMode="auto">
          <a:xfrm>
            <a:off x="2008189" y="1647825"/>
            <a:ext cx="813752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en-US" altLang="zh-CN" sz="2400" b="1">
                <a:solidFill>
                  <a:srgbClr val="C00000"/>
                </a:solidFill>
                <a:latin typeface="Palatino Linotype" panose="02040502050505030304" pitchFamily="18" charset="0"/>
                <a:ea typeface="楷体" panose="02010609060101010101" pitchFamily="49" charset="-122"/>
              </a:rPr>
              <a:t>f.readlines()</a:t>
            </a:r>
            <a:r>
              <a:rPr lang="zh-CN" altLang="en-US" sz="2400">
                <a:latin typeface="Palatino Linotype" panose="02040502050505030304" pitchFamily="18" charset="0"/>
                <a:ea typeface="楷体" panose="02010609060101010101" pitchFamily="49" charset="-122"/>
              </a:rPr>
              <a:t>也是一次性读入文件的函数，其结果是一个列表，每个元素是文件的一行。</a:t>
            </a:r>
          </a:p>
        </p:txBody>
      </p:sp>
      <p:sp>
        <p:nvSpPr>
          <p:cNvPr id="20484" name="矩形 2">
            <a:extLst>
              <a:ext uri="{FF2B5EF4-FFF2-40B4-BE49-F238E27FC236}">
                <a16:creationId xmlns:a16="http://schemas.microsoft.com/office/drawing/2014/main" id="{2394BA0E-9835-45CF-BBE0-9043BE6EBC63}"/>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文件的读写</a:t>
            </a:r>
          </a:p>
        </p:txBody>
      </p:sp>
      <p:graphicFrame>
        <p:nvGraphicFramePr>
          <p:cNvPr id="3" name="表格 2">
            <a:extLst>
              <a:ext uri="{FF2B5EF4-FFF2-40B4-BE49-F238E27FC236}">
                <a16:creationId xmlns:a16="http://schemas.microsoft.com/office/drawing/2014/main" id="{154B79E5-2EBE-466B-AC26-7881967F7160}"/>
              </a:ext>
            </a:extLst>
          </p:cNvPr>
          <p:cNvGraphicFramePr>
            <a:graphicFrameLocks noGrp="1"/>
          </p:cNvGraphicFramePr>
          <p:nvPr/>
        </p:nvGraphicFramePr>
        <p:xfrm>
          <a:off x="2500314" y="3195638"/>
          <a:ext cx="7373937" cy="2468562"/>
        </p:xfrm>
        <a:graphic>
          <a:graphicData uri="http://schemas.openxmlformats.org/drawingml/2006/table">
            <a:tbl>
              <a:tblPr firstRow="1" firstCol="1" bandRow="1"/>
              <a:tblGrid>
                <a:gridCol w="7373937">
                  <a:extLst>
                    <a:ext uri="{9D8B030D-6E8A-4147-A177-3AD203B41FA5}">
                      <a16:colId xmlns:a16="http://schemas.microsoft.com/office/drawing/2014/main" val="4254297748"/>
                    </a:ext>
                  </a:extLst>
                </a:gridCol>
              </a:tblGrid>
              <a:tr h="2468562">
                <a:tc>
                  <a:txBody>
                    <a:bodyPr/>
                    <a:lstStyle/>
                    <a:p>
                      <a:pPr algn="l"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&gt;&gt;&gt;f = open("D://b.txt", "r")</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&gt;&gt;&gt;ls =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f.readlines</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&gt;&gt;&gt;print(ls)</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新年都未有芳华，二月初惊见草芽。</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\n', '</a:t>
                      </a:r>
                      <a:r>
                        <a:rPr lang="zh-CN" sz="1800" kern="0" dirty="0">
                          <a:effectLst/>
                          <a:latin typeface="Courier New" panose="02070309020205020404" pitchFamily="49" charset="0"/>
                          <a:ea typeface="宋体" panose="02010600030101010101" pitchFamily="2" charset="-122"/>
                          <a:cs typeface="Courier New" panose="02070309020205020404" pitchFamily="49" charset="0"/>
                        </a:rPr>
                        <a:t>白雪却嫌春色晚，故穿庭树作飞花。</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84341953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2">
            <a:extLst>
              <a:ext uri="{FF2B5EF4-FFF2-40B4-BE49-F238E27FC236}">
                <a16:creationId xmlns:a16="http://schemas.microsoft.com/office/drawing/2014/main" id="{E6398436-833E-4A79-99B5-BC7222BBCCBB}"/>
              </a:ext>
            </a:extLst>
          </p:cNvPr>
          <p:cNvSpPr txBox="1">
            <a:spLocks noChangeArrowheads="1"/>
          </p:cNvSpPr>
          <p:nvPr/>
        </p:nvSpPr>
        <p:spPr bwMode="auto">
          <a:xfrm>
            <a:off x="2008189" y="1647825"/>
            <a:ext cx="8137525"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sz="2400">
                <a:latin typeface="Palatino Linotype" panose="02040502050505030304" pitchFamily="18" charset="0"/>
                <a:ea typeface="楷体" panose="02010609060101010101" pitchFamily="49" charset="-122"/>
              </a:rPr>
              <a:t>文件打开后，对文件的读写有一个读取指针，当从文件中读入内容后，读取指针将向前进，再次读取的内容将从指针的新位置开始。</a:t>
            </a:r>
          </a:p>
        </p:txBody>
      </p:sp>
      <p:sp>
        <p:nvSpPr>
          <p:cNvPr id="21508" name="矩形 2">
            <a:extLst>
              <a:ext uri="{FF2B5EF4-FFF2-40B4-BE49-F238E27FC236}">
                <a16:creationId xmlns:a16="http://schemas.microsoft.com/office/drawing/2014/main" id="{121555FE-01D9-4C02-B798-1DAD1D5CA9D2}"/>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文件的读写</a:t>
            </a:r>
          </a:p>
        </p:txBody>
      </p:sp>
      <p:graphicFrame>
        <p:nvGraphicFramePr>
          <p:cNvPr id="4" name="表格 3">
            <a:extLst>
              <a:ext uri="{FF2B5EF4-FFF2-40B4-BE49-F238E27FC236}">
                <a16:creationId xmlns:a16="http://schemas.microsoft.com/office/drawing/2014/main" id="{7D248CE2-CA54-4AB9-907B-D95A7AE370A5}"/>
              </a:ext>
            </a:extLst>
          </p:cNvPr>
          <p:cNvGraphicFramePr>
            <a:graphicFrameLocks noGrp="1"/>
          </p:cNvGraphicFramePr>
          <p:nvPr/>
        </p:nvGraphicFramePr>
        <p:xfrm>
          <a:off x="2554289" y="3513139"/>
          <a:ext cx="7253287" cy="2879725"/>
        </p:xfrm>
        <a:graphic>
          <a:graphicData uri="http://schemas.openxmlformats.org/drawingml/2006/table">
            <a:tbl>
              <a:tblPr firstRow="1" firstCol="1" bandRow="1"/>
              <a:tblGrid>
                <a:gridCol w="7253287">
                  <a:extLst>
                    <a:ext uri="{9D8B030D-6E8A-4147-A177-3AD203B41FA5}">
                      <a16:colId xmlns:a16="http://schemas.microsoft.com/office/drawing/2014/main" val="640190811"/>
                    </a:ext>
                  </a:extLst>
                </a:gridCol>
              </a:tblGrid>
              <a:tr h="2879725">
                <a:tc>
                  <a:txBody>
                    <a:bodyPr/>
                    <a:lstStyle/>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&gt;&gt;&gt;f = open("D://b.txt", "r")</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&gt;&gt;&gt;s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f.read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&gt;&gt;&gt;print(s)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新年都未有芳华，二月初惊见草芽。</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白雪却嫌春色晚，故穿庭树作飞花。</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&gt;&gt;&gt;ls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f.readlines</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&gt;&gt;&gt;print(ls)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29438388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55F4A-469A-4EC0-936C-5227C9437A27}"/>
              </a:ext>
            </a:extLst>
          </p:cNvPr>
          <p:cNvSpPr>
            <a:spLocks noGrp="1"/>
          </p:cNvSpPr>
          <p:nvPr>
            <p:ph type="title"/>
          </p:nvPr>
        </p:nvSpPr>
        <p:spPr/>
        <p:txBody>
          <a:bodyPr/>
          <a:lstStyle/>
          <a:p>
            <a:r>
              <a:rPr lang="en-US" altLang="zh-CN" dirty="0"/>
              <a:t>Python</a:t>
            </a:r>
            <a:r>
              <a:rPr lang="zh-CN" altLang="en-US" dirty="0"/>
              <a:t>程序设计基础</a:t>
            </a:r>
          </a:p>
        </p:txBody>
      </p:sp>
      <p:sp>
        <p:nvSpPr>
          <p:cNvPr id="3" name="内容占位符 2">
            <a:extLst>
              <a:ext uri="{FF2B5EF4-FFF2-40B4-BE49-F238E27FC236}">
                <a16:creationId xmlns:a16="http://schemas.microsoft.com/office/drawing/2014/main" id="{5BBBBB1F-C236-4EA3-8C90-9A3240BC7773}"/>
              </a:ext>
            </a:extLst>
          </p:cNvPr>
          <p:cNvSpPr>
            <a:spLocks noGrp="1"/>
          </p:cNvSpPr>
          <p:nvPr>
            <p:ph idx="1"/>
          </p:nvPr>
        </p:nvSpPr>
        <p:spPr>
          <a:xfrm>
            <a:off x="838200" y="1690688"/>
            <a:ext cx="10515600" cy="4486275"/>
          </a:xfrm>
        </p:spPr>
        <p:txBody>
          <a:bodyPr>
            <a:normAutofit fontScale="92500" lnSpcReduction="20000"/>
          </a:bodyPr>
          <a:lstStyle/>
          <a:p>
            <a:r>
              <a:rPr lang="zh-CN" altLang="en-US" b="1" dirty="0"/>
              <a:t>认识 </a:t>
            </a:r>
            <a:r>
              <a:rPr lang="en-US" altLang="zh-CN" b="1" dirty="0"/>
              <a:t>Python</a:t>
            </a:r>
          </a:p>
          <a:p>
            <a:r>
              <a:rPr lang="en-US" altLang="zh-CN" b="1" dirty="0"/>
              <a:t>Python</a:t>
            </a:r>
            <a:r>
              <a:rPr lang="zh-CN" altLang="en-US" b="1" dirty="0"/>
              <a:t>程序</a:t>
            </a:r>
            <a:endParaRPr lang="en-US" altLang="zh-CN" b="1" dirty="0"/>
          </a:p>
          <a:p>
            <a:r>
              <a:rPr lang="zh-CN" altLang="en-US" b="1" dirty="0"/>
              <a:t>注释与变量</a:t>
            </a:r>
            <a:endParaRPr lang="en-US" altLang="zh-CN" b="1" dirty="0"/>
          </a:p>
          <a:p>
            <a:r>
              <a:rPr lang="zh-CN" altLang="en-US" b="1" dirty="0"/>
              <a:t>数字数据类型及其运算</a:t>
            </a:r>
            <a:endParaRPr lang="en-US" altLang="zh-CN" b="1" dirty="0"/>
          </a:p>
          <a:p>
            <a:r>
              <a:rPr lang="zh-CN" altLang="en-US" b="1" dirty="0"/>
              <a:t>流控制与判断语句</a:t>
            </a:r>
            <a:endParaRPr lang="en-US" altLang="zh-CN" b="1" dirty="0"/>
          </a:p>
          <a:p>
            <a:r>
              <a:rPr lang="zh-CN" altLang="en-US" b="1" dirty="0"/>
              <a:t>循环与异常</a:t>
            </a:r>
            <a:endParaRPr lang="en-US" altLang="zh-CN" b="1" dirty="0"/>
          </a:p>
          <a:p>
            <a:r>
              <a:rPr lang="zh-CN" altLang="en-US" b="1" dirty="0"/>
              <a:t>字符串</a:t>
            </a:r>
            <a:endParaRPr lang="en-US" altLang="zh-CN" b="1" dirty="0"/>
          </a:p>
          <a:p>
            <a:r>
              <a:rPr lang="zh-CN" altLang="en-US" b="1" dirty="0"/>
              <a:t>高级数据类型</a:t>
            </a:r>
            <a:endParaRPr lang="en-US" altLang="zh-CN" b="1" dirty="0"/>
          </a:p>
          <a:p>
            <a:r>
              <a:rPr lang="zh-CN" altLang="en-US" b="1" dirty="0"/>
              <a:t>函数与模块</a:t>
            </a:r>
            <a:endParaRPr lang="en-US" altLang="zh-CN" b="1" dirty="0"/>
          </a:p>
          <a:p>
            <a:r>
              <a:rPr lang="zh-CN" altLang="en-US" b="1" dirty="0"/>
              <a:t>文件与数据处理</a:t>
            </a:r>
            <a:endParaRPr lang="en-US" altLang="zh-CN" b="1" dirty="0"/>
          </a:p>
          <a:p>
            <a:r>
              <a:rPr lang="zh-CN" altLang="en-US" b="1" dirty="0"/>
              <a:t>综合应用 </a:t>
            </a:r>
            <a:r>
              <a:rPr lang="en-US" altLang="zh-CN" b="1" dirty="0"/>
              <a:t>——</a:t>
            </a:r>
            <a:r>
              <a:rPr lang="zh-CN" altLang="en-US" b="1" dirty="0"/>
              <a:t>信息管理系统</a:t>
            </a:r>
            <a:endParaRPr lang="zh-CN" altLang="en-US" dirty="0"/>
          </a:p>
        </p:txBody>
      </p:sp>
    </p:spTree>
    <p:extLst>
      <p:ext uri="{BB962C8B-B14F-4D97-AF65-F5344CB8AC3E}">
        <p14:creationId xmlns:p14="http://schemas.microsoft.com/office/powerpoint/2010/main" val="95880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2">
            <a:extLst>
              <a:ext uri="{FF2B5EF4-FFF2-40B4-BE49-F238E27FC236}">
                <a16:creationId xmlns:a16="http://schemas.microsoft.com/office/drawing/2014/main" id="{C804A881-59A0-4EA6-8CBB-71BB09D08317}"/>
              </a:ext>
            </a:extLst>
          </p:cNvPr>
          <p:cNvSpPr txBox="1">
            <a:spLocks noChangeArrowheads="1"/>
          </p:cNvSpPr>
          <p:nvPr/>
        </p:nvSpPr>
        <p:spPr bwMode="auto">
          <a:xfrm>
            <a:off x="2008189" y="1647825"/>
            <a:ext cx="8137525" cy="334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结合读取指针理解，上述代码中</a:t>
            </a:r>
            <a:r>
              <a:rPr lang="en-US" altLang="zh-CN">
                <a:latin typeface="Palatino Linotype" panose="02040502050505030304" pitchFamily="18" charset="0"/>
                <a:ea typeface="楷体" panose="02010609060101010101" pitchFamily="49" charset="-122"/>
              </a:rPr>
              <a:t>ls</a:t>
            </a:r>
            <a:r>
              <a:rPr lang="zh-CN" altLang="en-US">
                <a:latin typeface="Palatino Linotype" panose="02040502050505030304" pitchFamily="18" charset="0"/>
                <a:ea typeface="楷体" panose="02010609060101010101" pitchFamily="49" charset="-122"/>
              </a:rPr>
              <a:t>返回值为空，因为之前</a:t>
            </a:r>
            <a:r>
              <a:rPr lang="en-US" altLang="zh-CN">
                <a:latin typeface="Palatino Linotype" panose="02040502050505030304" pitchFamily="18" charset="0"/>
                <a:ea typeface="楷体" panose="02010609060101010101" pitchFamily="49" charset="-122"/>
              </a:rPr>
              <a:t>f.read()</a:t>
            </a:r>
            <a:r>
              <a:rPr lang="zh-CN" altLang="en-US">
                <a:latin typeface="Palatino Linotype" panose="02040502050505030304" pitchFamily="18" charset="0"/>
                <a:ea typeface="楷体" panose="02010609060101010101" pitchFamily="49" charset="-122"/>
              </a:rPr>
              <a:t>方法已经读取了文件全部内容，读取指针在文件末尾，再次调用</a:t>
            </a:r>
            <a:r>
              <a:rPr lang="en-US" altLang="zh-CN">
                <a:latin typeface="Palatino Linotype" panose="02040502050505030304" pitchFamily="18" charset="0"/>
                <a:ea typeface="楷体" panose="02010609060101010101" pitchFamily="49" charset="-122"/>
              </a:rPr>
              <a:t>f.readlines()</a:t>
            </a:r>
            <a:r>
              <a:rPr lang="zh-CN" altLang="en-US">
                <a:latin typeface="Palatino Linotype" panose="02040502050505030304" pitchFamily="18" charset="0"/>
                <a:ea typeface="楷体" panose="02010609060101010101" pitchFamily="49" charset="-122"/>
              </a:rPr>
              <a:t>方法已经无法从当前读取指针读入内容，因此返回结果为空。</a:t>
            </a:r>
          </a:p>
        </p:txBody>
      </p:sp>
      <p:sp>
        <p:nvSpPr>
          <p:cNvPr id="22532" name="矩形 2">
            <a:extLst>
              <a:ext uri="{FF2B5EF4-FFF2-40B4-BE49-F238E27FC236}">
                <a16:creationId xmlns:a16="http://schemas.microsoft.com/office/drawing/2014/main" id="{4444C32D-E3B9-4DEC-ACA0-ABB821C9EF62}"/>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文件的读写</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Box 2">
            <a:extLst>
              <a:ext uri="{FF2B5EF4-FFF2-40B4-BE49-F238E27FC236}">
                <a16:creationId xmlns:a16="http://schemas.microsoft.com/office/drawing/2014/main" id="{75125643-4F7C-47F4-8BE0-C5D7007A50B9}"/>
              </a:ext>
            </a:extLst>
          </p:cNvPr>
          <p:cNvSpPr txBox="1">
            <a:spLocks noChangeArrowheads="1"/>
          </p:cNvSpPr>
          <p:nvPr/>
        </p:nvSpPr>
        <p:spPr bwMode="auto">
          <a:xfrm>
            <a:off x="2008189" y="1473200"/>
            <a:ext cx="8137525"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en-US" altLang="zh-CN" sz="2400" b="1">
                <a:solidFill>
                  <a:srgbClr val="C00000"/>
                </a:solidFill>
                <a:latin typeface="Palatino Linotype" panose="02040502050505030304" pitchFamily="18" charset="0"/>
                <a:ea typeface="楷体" panose="02010609060101010101" pitchFamily="49" charset="-122"/>
              </a:rPr>
              <a:t>f.seek()</a:t>
            </a:r>
            <a:r>
              <a:rPr lang="zh-CN" altLang="en-US" sz="2400">
                <a:latin typeface="Palatino Linotype" panose="02040502050505030304" pitchFamily="18" charset="0"/>
                <a:ea typeface="楷体" panose="02010609060101010101" pitchFamily="49" charset="-122"/>
              </a:rPr>
              <a:t>方法能够移动读取指针的位置，</a:t>
            </a:r>
            <a:r>
              <a:rPr lang="en-US" altLang="zh-CN" sz="2400">
                <a:latin typeface="Palatino Linotype" panose="02040502050505030304" pitchFamily="18" charset="0"/>
                <a:ea typeface="楷体" panose="02010609060101010101" pitchFamily="49" charset="-122"/>
              </a:rPr>
              <a:t>f.seek(0)</a:t>
            </a:r>
            <a:r>
              <a:rPr lang="zh-CN" altLang="en-US" sz="2400">
                <a:latin typeface="Palatino Linotype" panose="02040502050505030304" pitchFamily="18" charset="0"/>
                <a:ea typeface="楷体" panose="02010609060101010101" pitchFamily="49" charset="-122"/>
              </a:rPr>
              <a:t>将读取指针移动到文件开头，</a:t>
            </a:r>
            <a:r>
              <a:rPr lang="en-US" altLang="zh-CN" sz="2400">
                <a:latin typeface="Palatino Linotype" panose="02040502050505030304" pitchFamily="18" charset="0"/>
                <a:ea typeface="楷体" panose="02010609060101010101" pitchFamily="49" charset="-122"/>
              </a:rPr>
              <a:t>f.seek(2)</a:t>
            </a:r>
            <a:r>
              <a:rPr lang="zh-CN" altLang="en-US" sz="2400">
                <a:latin typeface="Palatino Linotype" panose="02040502050505030304" pitchFamily="18" charset="0"/>
                <a:ea typeface="楷体" panose="02010609060101010101" pitchFamily="49" charset="-122"/>
              </a:rPr>
              <a:t>将读取指针移动到文件结尾。</a:t>
            </a:r>
          </a:p>
        </p:txBody>
      </p:sp>
      <p:sp>
        <p:nvSpPr>
          <p:cNvPr id="23556" name="矩形 2">
            <a:extLst>
              <a:ext uri="{FF2B5EF4-FFF2-40B4-BE49-F238E27FC236}">
                <a16:creationId xmlns:a16="http://schemas.microsoft.com/office/drawing/2014/main" id="{B200C9C0-6A54-430C-A07C-42C2DBA08AEE}"/>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文件的读写</a:t>
            </a:r>
          </a:p>
        </p:txBody>
      </p:sp>
      <p:graphicFrame>
        <p:nvGraphicFramePr>
          <p:cNvPr id="3" name="表格 2">
            <a:extLst>
              <a:ext uri="{FF2B5EF4-FFF2-40B4-BE49-F238E27FC236}">
                <a16:creationId xmlns:a16="http://schemas.microsoft.com/office/drawing/2014/main" id="{E1DC0A95-E102-42CE-A43F-D19A1FAD0C34}"/>
              </a:ext>
            </a:extLst>
          </p:cNvPr>
          <p:cNvGraphicFramePr>
            <a:graphicFrameLocks noGrp="1"/>
          </p:cNvGraphicFramePr>
          <p:nvPr/>
        </p:nvGraphicFramePr>
        <p:xfrm>
          <a:off x="2540001" y="3260725"/>
          <a:ext cx="7605713" cy="3200400"/>
        </p:xfrm>
        <a:graphic>
          <a:graphicData uri="http://schemas.openxmlformats.org/drawingml/2006/table">
            <a:tbl>
              <a:tblPr firstRow="1" firstCol="1" bandRow="1"/>
              <a:tblGrid>
                <a:gridCol w="7605713">
                  <a:extLst>
                    <a:ext uri="{9D8B030D-6E8A-4147-A177-3AD203B41FA5}">
                      <a16:colId xmlns:a16="http://schemas.microsoft.com/office/drawing/2014/main" val="2647422513"/>
                    </a:ext>
                  </a:extLst>
                </a:gridCol>
              </a:tblGrid>
              <a:tr h="3200400">
                <a:tc>
                  <a:txBody>
                    <a:bodyPr/>
                    <a:lstStyle/>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&gt;&gt;&gt;f = open("D://b.txt", "r")</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&gt;&gt;&gt;s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f.read</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&gt;&gt;&gt;print(s)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新年都未有芳华，二月初惊见草芽。</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400" kern="0" dirty="0">
                          <a:effectLst/>
                          <a:latin typeface="Courier New" panose="02070309020205020404" pitchFamily="49" charset="0"/>
                          <a:ea typeface="宋体" panose="02010600030101010101" pitchFamily="2" charset="-122"/>
                          <a:cs typeface="Courier New" panose="02070309020205020404" pitchFamily="49" charset="0"/>
                        </a:rPr>
                        <a:t>白雪却嫌春色晚，故穿庭树作飞花。</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f.seek</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(0)  # </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将读取指针重置到文件开头</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&gt;&gt;&gt;ls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f.readlines</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&gt;&gt;&gt;print(ls)</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新年都未有芳华，二月初惊见草芽。</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\n', '</a:t>
                      </a:r>
                      <a:r>
                        <a:rPr lang="zh-CN" sz="1400" kern="0" dirty="0">
                          <a:effectLst/>
                          <a:latin typeface="Courier New" panose="02070309020205020404" pitchFamily="49" charset="0"/>
                          <a:ea typeface="宋体" panose="02010600030101010101" pitchFamily="2" charset="-122"/>
                          <a:cs typeface="Courier New" panose="02070309020205020404" pitchFamily="49" charset="0"/>
                        </a:rPr>
                        <a:t>白雪却嫌春色晚，故穿庭树作飞花。</a:t>
                      </a:r>
                      <a:r>
                        <a:rPr lang="en-US" sz="1400" kern="0" dirty="0">
                          <a:effectLst/>
                          <a:latin typeface="Courier New" panose="02070309020205020404" pitchFamily="49" charset="0"/>
                          <a:ea typeface="宋体" panose="02010600030101010101" pitchFamily="2" charset="-122"/>
                          <a:cs typeface="Times New Roman" panose="02020603050405020304" pitchFamily="18" charset="0"/>
                        </a:rPr>
                        <a:t>\n']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1" marR="68591"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15042798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Box 2">
            <a:extLst>
              <a:ext uri="{FF2B5EF4-FFF2-40B4-BE49-F238E27FC236}">
                <a16:creationId xmlns:a16="http://schemas.microsoft.com/office/drawing/2014/main" id="{7966B7F5-5A08-47B4-83FE-73240660D57A}"/>
              </a:ext>
            </a:extLst>
          </p:cNvPr>
          <p:cNvSpPr txBox="1">
            <a:spLocks noChangeArrowheads="1"/>
          </p:cNvSpPr>
          <p:nvPr/>
        </p:nvSpPr>
        <p:spPr bwMode="auto">
          <a:xfrm>
            <a:off x="2008189" y="1473201"/>
            <a:ext cx="81375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defRPr/>
            </a:pPr>
            <a:r>
              <a:rPr lang="zh-CN" altLang="en-US" sz="2400" dirty="0">
                <a:latin typeface="Palatino Linotype" panose="02040502050505030304" pitchFamily="18" charset="0"/>
                <a:ea typeface="楷体" panose="02010609060101010101" pitchFamily="49" charset="-122"/>
              </a:rPr>
              <a:t>从文本文件中逐行读入内容并进行处理是一个基本的文件操作需求。文本文件可以看成是由行组成的组合类型，因此，可以使用遍历循环逐行遍历文件，使用方法如下：</a:t>
            </a:r>
            <a:endParaRPr lang="en-US" altLang="zh-CN" sz="2400" dirty="0">
              <a:latin typeface="Palatino Linotype" panose="02040502050505030304" pitchFamily="18" charset="0"/>
              <a:ea typeface="楷体" panose="02010609060101010101" pitchFamily="49" charset="-122"/>
            </a:endParaRPr>
          </a:p>
          <a:p>
            <a:pPr marL="0" lvl="1" indent="0" algn="just">
              <a:lnSpc>
                <a:spcPct val="150000"/>
              </a:lnSpc>
              <a:spcBef>
                <a:spcPct val="0"/>
              </a:spcBef>
              <a:buClr>
                <a:srgbClr val="C00000"/>
              </a:buClr>
              <a:buNone/>
              <a:defRPr/>
            </a:pPr>
            <a:r>
              <a:rPr lang="en-US" altLang="zh-CN" sz="2400" b="1" dirty="0">
                <a:solidFill>
                  <a:srgbClr val="C00000"/>
                </a:solidFill>
                <a:latin typeface="Palatino Linotype" panose="02040502050505030304" pitchFamily="18" charset="0"/>
                <a:ea typeface="楷体" panose="02010609060101010101" pitchFamily="49" charset="-122"/>
              </a:rPr>
              <a:t>		f = open(&lt;</a:t>
            </a:r>
            <a:r>
              <a:rPr lang="zh-CN" altLang="en-US" sz="2400" b="1" dirty="0">
                <a:solidFill>
                  <a:srgbClr val="C00000"/>
                </a:solidFill>
                <a:latin typeface="Palatino Linotype" panose="02040502050505030304" pitchFamily="18" charset="0"/>
                <a:ea typeface="楷体" panose="02010609060101010101" pitchFamily="49" charset="-122"/>
              </a:rPr>
              <a:t>文件路径及名称</a:t>
            </a:r>
            <a:r>
              <a:rPr lang="en-US" altLang="zh-CN" sz="2400" b="1" dirty="0">
                <a:solidFill>
                  <a:srgbClr val="C00000"/>
                </a:solidFill>
                <a:latin typeface="Palatino Linotype" panose="02040502050505030304" pitchFamily="18" charset="0"/>
                <a:ea typeface="楷体" panose="02010609060101010101" pitchFamily="49" charset="-122"/>
              </a:rPr>
              <a:t>&gt;, "r")</a:t>
            </a:r>
          </a:p>
          <a:p>
            <a:pPr marL="0" lvl="1" indent="0" algn="just">
              <a:lnSpc>
                <a:spcPct val="150000"/>
              </a:lnSpc>
              <a:spcBef>
                <a:spcPct val="0"/>
              </a:spcBef>
              <a:buClr>
                <a:srgbClr val="C00000"/>
              </a:buClr>
              <a:buNone/>
              <a:defRPr/>
            </a:pPr>
            <a:r>
              <a:rPr lang="en-US" altLang="zh-CN" sz="2400" b="1" dirty="0">
                <a:solidFill>
                  <a:srgbClr val="C00000"/>
                </a:solidFill>
                <a:latin typeface="Palatino Linotype" panose="02040502050505030304" pitchFamily="18" charset="0"/>
                <a:ea typeface="楷体" panose="02010609060101010101" pitchFamily="49" charset="-122"/>
              </a:rPr>
              <a:t>		for line in f:</a:t>
            </a:r>
          </a:p>
          <a:p>
            <a:pPr marL="0" lvl="1" indent="0" algn="just">
              <a:lnSpc>
                <a:spcPct val="150000"/>
              </a:lnSpc>
              <a:spcBef>
                <a:spcPct val="0"/>
              </a:spcBef>
              <a:buClr>
                <a:srgbClr val="C00000"/>
              </a:buClr>
              <a:buNone/>
              <a:defRPr/>
            </a:pPr>
            <a:r>
              <a:rPr lang="en-US" altLang="zh-CN" sz="2400" b="1" dirty="0">
                <a:solidFill>
                  <a:srgbClr val="C00000"/>
                </a:solidFill>
                <a:latin typeface="Palatino Linotype" panose="02040502050505030304" pitchFamily="18" charset="0"/>
                <a:ea typeface="楷体" panose="02010609060101010101" pitchFamily="49" charset="-122"/>
              </a:rPr>
              <a:t>   			 # </a:t>
            </a:r>
            <a:r>
              <a:rPr lang="zh-CN" altLang="en-US" sz="2400" b="1" dirty="0">
                <a:solidFill>
                  <a:srgbClr val="C00000"/>
                </a:solidFill>
                <a:latin typeface="Palatino Linotype" panose="02040502050505030304" pitchFamily="18" charset="0"/>
                <a:ea typeface="楷体" panose="02010609060101010101" pitchFamily="49" charset="-122"/>
              </a:rPr>
              <a:t>处理一行数据</a:t>
            </a:r>
          </a:p>
          <a:p>
            <a:pPr marL="0" lvl="1" indent="0" algn="just">
              <a:lnSpc>
                <a:spcPct val="150000"/>
              </a:lnSpc>
              <a:spcBef>
                <a:spcPct val="0"/>
              </a:spcBef>
              <a:buClr>
                <a:srgbClr val="C00000"/>
              </a:buClr>
              <a:buNone/>
              <a:defRPr/>
            </a:pPr>
            <a:r>
              <a:rPr lang="en-US" altLang="zh-CN" sz="2400" b="1" dirty="0">
                <a:solidFill>
                  <a:srgbClr val="C00000"/>
                </a:solidFill>
                <a:latin typeface="Palatino Linotype" panose="02040502050505030304" pitchFamily="18" charset="0"/>
                <a:ea typeface="楷体" panose="02010609060101010101" pitchFamily="49" charset="-122"/>
              </a:rPr>
              <a:t>		</a:t>
            </a:r>
            <a:r>
              <a:rPr lang="en-US" altLang="zh-CN" sz="2400" b="1" dirty="0" err="1">
                <a:solidFill>
                  <a:srgbClr val="C00000"/>
                </a:solidFill>
                <a:latin typeface="Palatino Linotype" panose="02040502050505030304" pitchFamily="18" charset="0"/>
                <a:ea typeface="楷体" panose="02010609060101010101" pitchFamily="49" charset="-122"/>
              </a:rPr>
              <a:t>f.close</a:t>
            </a:r>
            <a:r>
              <a:rPr lang="en-US" altLang="zh-CN" sz="2400" b="1" dirty="0">
                <a:solidFill>
                  <a:srgbClr val="C00000"/>
                </a:solidFill>
                <a:latin typeface="Palatino Linotype" panose="02040502050505030304" pitchFamily="18" charset="0"/>
                <a:ea typeface="楷体" panose="02010609060101010101" pitchFamily="49" charset="-122"/>
              </a:rPr>
              <a:t>()</a:t>
            </a:r>
          </a:p>
          <a:p>
            <a:pPr lvl="1" algn="just" eaLnBrk="1" hangingPunct="1">
              <a:lnSpc>
                <a:spcPct val="150000"/>
              </a:lnSpc>
              <a:spcBef>
                <a:spcPct val="0"/>
              </a:spcBef>
              <a:buClr>
                <a:srgbClr val="C00000"/>
              </a:buClr>
              <a:buFont typeface="Wingdings" panose="05000000000000000000" pitchFamily="2" charset="2"/>
              <a:buChar char="n"/>
              <a:defRPr/>
            </a:pPr>
            <a:endParaRPr lang="zh-CN" altLang="en-US" sz="2400" dirty="0">
              <a:latin typeface="Palatino Linotype" panose="02040502050505030304" pitchFamily="18" charset="0"/>
              <a:ea typeface="楷体" panose="02010609060101010101" pitchFamily="49" charset="-122"/>
            </a:endParaRPr>
          </a:p>
        </p:txBody>
      </p:sp>
      <p:sp>
        <p:nvSpPr>
          <p:cNvPr id="24580" name="矩形 2">
            <a:extLst>
              <a:ext uri="{FF2B5EF4-FFF2-40B4-BE49-F238E27FC236}">
                <a16:creationId xmlns:a16="http://schemas.microsoft.com/office/drawing/2014/main" id="{C1867F98-282B-4615-AF36-9ED9ACD6EC79}"/>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文件的读写</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矩形 2">
            <a:extLst>
              <a:ext uri="{FF2B5EF4-FFF2-40B4-BE49-F238E27FC236}">
                <a16:creationId xmlns:a16="http://schemas.microsoft.com/office/drawing/2014/main" id="{2469DE56-7C15-46F7-91E1-AB8A65C0B84C}"/>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文件的读写</a:t>
            </a:r>
          </a:p>
        </p:txBody>
      </p:sp>
      <p:graphicFrame>
        <p:nvGraphicFramePr>
          <p:cNvPr id="2" name="表格 1">
            <a:extLst>
              <a:ext uri="{FF2B5EF4-FFF2-40B4-BE49-F238E27FC236}">
                <a16:creationId xmlns:a16="http://schemas.microsoft.com/office/drawing/2014/main" id="{89A4923F-FBFB-4EB5-90B1-6A11AC812BB6}"/>
              </a:ext>
            </a:extLst>
          </p:cNvPr>
          <p:cNvGraphicFramePr>
            <a:graphicFrameLocks noGrp="1"/>
          </p:cNvGraphicFramePr>
          <p:nvPr/>
        </p:nvGraphicFramePr>
        <p:xfrm>
          <a:off x="2819401" y="2051050"/>
          <a:ext cx="5343525" cy="1240155"/>
        </p:xfrm>
        <a:graphic>
          <a:graphicData uri="http://schemas.openxmlformats.org/drawingml/2006/table">
            <a:tbl>
              <a:tblPr firstRow="1" firstCol="1" bandRow="1"/>
              <a:tblGrid>
                <a:gridCol w="357547">
                  <a:extLst>
                    <a:ext uri="{9D8B030D-6E8A-4147-A177-3AD203B41FA5}">
                      <a16:colId xmlns:a16="http://schemas.microsoft.com/office/drawing/2014/main" val="866045991"/>
                    </a:ext>
                  </a:extLst>
                </a:gridCol>
                <a:gridCol w="4985978">
                  <a:extLst>
                    <a:ext uri="{9D8B030D-6E8A-4147-A177-3AD203B41FA5}">
                      <a16:colId xmlns:a16="http://schemas.microsoft.com/office/drawing/2014/main" val="706771997"/>
                    </a:ext>
                  </a:extLst>
                </a:gridCol>
              </a:tblGrid>
              <a:tr h="95279">
                <a:tc>
                  <a:txBody>
                    <a:bodyPr/>
                    <a:lstStyle/>
                    <a:p>
                      <a:pPr algn="ctr" fontAlgn="base">
                        <a:lnSpc>
                          <a:spcPts val="5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3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82159294"/>
                  </a:ext>
                </a:extLst>
              </a:tr>
              <a:tr h="963576">
                <a:tc>
                  <a:txBody>
                    <a:bodyPr/>
                    <a:lstStyle/>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auto">
                        <a:lnSpc>
                          <a:spcPts val="2000"/>
                        </a:lnSpc>
                        <a:spcAft>
                          <a:spcPts val="0"/>
                        </a:spcAft>
                      </a:pP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f = open("D://b.txt", "r")</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700" kern="0" dirty="0">
                          <a:effectLst/>
                          <a:latin typeface="Courier New" panose="02070309020205020404" pitchFamily="49" charset="0"/>
                          <a:ea typeface="宋体" panose="02010600030101010101" pitchFamily="2" charset="-122"/>
                          <a:cs typeface="Times New Roman" panose="02020603050405020304" pitchFamily="18" charset="0"/>
                        </a:rPr>
                        <a:t>for line in f:</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indent="419100" algn="just" fontAlgn="auto">
                        <a:lnSpc>
                          <a:spcPts val="2000"/>
                        </a:lnSpc>
                        <a:spcAft>
                          <a:spcPts val="0"/>
                        </a:spcAft>
                      </a:pPr>
                      <a:r>
                        <a:rPr lang="en-US" sz="1700" kern="0" dirty="0">
                          <a:effectLst/>
                          <a:latin typeface="Courier New" panose="02070309020205020404" pitchFamily="49" charset="0"/>
                          <a:ea typeface="宋体" panose="02010600030101010101" pitchFamily="2" charset="-122"/>
                          <a:cs typeface="Times New Roman" panose="02020603050405020304" pitchFamily="18" charset="0"/>
                        </a:rPr>
                        <a:t>print(line)</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700"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700"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97615503"/>
                  </a:ext>
                </a:extLst>
              </a:tr>
              <a:tr h="122245">
                <a:tc>
                  <a:txBody>
                    <a:bodyPr/>
                    <a:lstStyle/>
                    <a:p>
                      <a:pPr algn="ctr" fontAlgn="base">
                        <a:lnSpc>
                          <a:spcPts val="8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3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90366765"/>
                  </a:ext>
                </a:extLst>
              </a:tr>
            </a:tbl>
          </a:graphicData>
        </a:graphic>
      </p:graphicFrame>
      <p:graphicFrame>
        <p:nvGraphicFramePr>
          <p:cNvPr id="3" name="表格 2">
            <a:extLst>
              <a:ext uri="{FF2B5EF4-FFF2-40B4-BE49-F238E27FC236}">
                <a16:creationId xmlns:a16="http://schemas.microsoft.com/office/drawing/2014/main" id="{D27D335F-9A39-403D-A30A-948E20CF67B3}"/>
              </a:ext>
            </a:extLst>
          </p:cNvPr>
          <p:cNvGraphicFramePr>
            <a:graphicFrameLocks noGrp="1"/>
          </p:cNvGraphicFramePr>
          <p:nvPr/>
        </p:nvGraphicFramePr>
        <p:xfrm>
          <a:off x="3113088" y="3881439"/>
          <a:ext cx="6081712" cy="1349375"/>
        </p:xfrm>
        <a:graphic>
          <a:graphicData uri="http://schemas.openxmlformats.org/drawingml/2006/table">
            <a:tbl>
              <a:tblPr firstRow="1" firstCol="1" bandRow="1"/>
              <a:tblGrid>
                <a:gridCol w="6081712">
                  <a:extLst>
                    <a:ext uri="{9D8B030D-6E8A-4147-A177-3AD203B41FA5}">
                      <a16:colId xmlns:a16="http://schemas.microsoft.com/office/drawing/2014/main" val="1946380758"/>
                    </a:ext>
                  </a:extLst>
                </a:gridCol>
              </a:tblGrid>
              <a:tr h="1349375">
                <a:tc>
                  <a:txBody>
                    <a:bodyPr/>
                    <a:lstStyle/>
                    <a:p>
                      <a:pPr algn="l" fontAlgn="base">
                        <a:lnSpc>
                          <a:spcPct val="150000"/>
                        </a:lnSpc>
                        <a:spcAft>
                          <a:spcPts val="0"/>
                        </a:spcAft>
                      </a:pPr>
                      <a:r>
                        <a:rPr lang="en-US" sz="1100" b="1" kern="0" dirty="0">
                          <a:effectLst/>
                          <a:latin typeface="Courier New" panose="02070309020205020404" pitchFamily="49" charset="0"/>
                          <a:ea typeface="宋体" panose="02010600030101010101" pitchFamily="2" charset="-122"/>
                          <a:cs typeface="Times New Roman" panose="02020603050405020304" pitchFamily="18" charset="0"/>
                        </a:rPr>
                        <a:t>&gt;&gt;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zh-CN" sz="1600" kern="0" dirty="0">
                          <a:effectLst/>
                          <a:latin typeface="Calibri" panose="020F0502020204030204" pitchFamily="34" charset="0"/>
                          <a:ea typeface="宋体" panose="02010600030101010101" pitchFamily="2" charset="-122"/>
                          <a:cs typeface="Courier New" panose="02070309020205020404" pitchFamily="49" charset="0"/>
                        </a:rPr>
                        <a:t>新年都未有芳华，二月初惊见草芽。</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en-US" sz="1600" kern="0" dirty="0">
                          <a:effectLst/>
                          <a:latin typeface="宋体" panose="02010600030101010101" pitchFamily="2" charset="-122"/>
                          <a:ea typeface="宋体" panose="02010600030101010101" pitchFamily="2" charset="-122"/>
                          <a:cs typeface="Courier New" panose="02070309020205020404" pitchFamily="49" charset="0"/>
                        </a:rPr>
                        <a:t> </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50000"/>
                        </a:lnSpc>
                        <a:spcAft>
                          <a:spcPts val="0"/>
                        </a:spcAft>
                      </a:pPr>
                      <a:r>
                        <a:rPr lang="zh-CN" sz="1600" kern="0" dirty="0">
                          <a:effectLst/>
                          <a:latin typeface="Calibri" panose="020F0502020204030204" pitchFamily="34" charset="0"/>
                          <a:ea typeface="宋体" panose="02010600030101010101" pitchFamily="2" charset="-122"/>
                          <a:cs typeface="Courier New" panose="02070309020205020404" pitchFamily="49" charset="0"/>
                        </a:rPr>
                        <a:t>白雪却嫌春色晚，故穿庭树作飞花。</a:t>
                      </a:r>
                      <a:endParaRPr lang="zh-CN" sz="1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605" marR="68605"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12908256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2">
            <a:extLst>
              <a:ext uri="{FF2B5EF4-FFF2-40B4-BE49-F238E27FC236}">
                <a16:creationId xmlns:a16="http://schemas.microsoft.com/office/drawing/2014/main" id="{27270064-666D-45F4-AB9F-818924DCF77F}"/>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文件的读写</a:t>
            </a:r>
          </a:p>
        </p:txBody>
      </p:sp>
      <p:graphicFrame>
        <p:nvGraphicFramePr>
          <p:cNvPr id="2" name="表格 1">
            <a:extLst>
              <a:ext uri="{FF2B5EF4-FFF2-40B4-BE49-F238E27FC236}">
                <a16:creationId xmlns:a16="http://schemas.microsoft.com/office/drawing/2014/main" id="{C566AF0F-979C-4899-ACD0-833001032145}"/>
              </a:ext>
            </a:extLst>
          </p:cNvPr>
          <p:cNvGraphicFramePr>
            <a:graphicFrameLocks noGrp="1"/>
          </p:cNvGraphicFramePr>
          <p:nvPr/>
        </p:nvGraphicFramePr>
        <p:xfrm>
          <a:off x="3054350" y="4656139"/>
          <a:ext cx="6248400" cy="1463675"/>
        </p:xfrm>
        <a:graphic>
          <a:graphicData uri="http://schemas.openxmlformats.org/drawingml/2006/table">
            <a:tbl>
              <a:tblPr firstRow="1" firstCol="1" bandRow="1"/>
              <a:tblGrid>
                <a:gridCol w="6248400">
                  <a:extLst>
                    <a:ext uri="{9D8B030D-6E8A-4147-A177-3AD203B41FA5}">
                      <a16:colId xmlns:a16="http://schemas.microsoft.com/office/drawing/2014/main" val="117833400"/>
                    </a:ext>
                  </a:extLst>
                </a:gridCol>
              </a:tblGrid>
              <a:tr h="1463675">
                <a:tc>
                  <a:txBody>
                    <a:bodyPr/>
                    <a:lstStyle/>
                    <a:p>
                      <a:pPr algn="l"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&gt;&gt;&gt;f = open("D://c.txt", "w")</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tabLst>
                          <a:tab pos="2686050" algn="l"/>
                        </a:tabLs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f.write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新年都未有芳华</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\n'</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f.write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二月初惊见草芽</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\n'</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f.write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白雪却嫌春色晚</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\n'</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f.write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故穿庭树作飞花</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\n'</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0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033199468"/>
                  </a:ext>
                </a:extLst>
              </a:tr>
            </a:tbl>
          </a:graphicData>
        </a:graphic>
      </p:graphicFrame>
      <p:graphicFrame>
        <p:nvGraphicFramePr>
          <p:cNvPr id="3" name="表格 2">
            <a:extLst>
              <a:ext uri="{FF2B5EF4-FFF2-40B4-BE49-F238E27FC236}">
                <a16:creationId xmlns:a16="http://schemas.microsoft.com/office/drawing/2014/main" id="{21D6A114-69A0-449C-B78C-9A3321A0D3A0}"/>
              </a:ext>
            </a:extLst>
          </p:cNvPr>
          <p:cNvGraphicFramePr>
            <a:graphicFrameLocks noGrp="1"/>
          </p:cNvGraphicFramePr>
          <p:nvPr/>
        </p:nvGraphicFramePr>
        <p:xfrm>
          <a:off x="2944814" y="1870076"/>
          <a:ext cx="6249987" cy="1096962"/>
        </p:xfrm>
        <a:graphic>
          <a:graphicData uri="http://schemas.openxmlformats.org/drawingml/2006/table">
            <a:tbl>
              <a:tblPr firstRow="1" firstCol="1" bandRow="1"/>
              <a:tblGrid>
                <a:gridCol w="2028950">
                  <a:extLst>
                    <a:ext uri="{9D8B030D-6E8A-4147-A177-3AD203B41FA5}">
                      <a16:colId xmlns:a16="http://schemas.microsoft.com/office/drawing/2014/main" val="1895954188"/>
                    </a:ext>
                  </a:extLst>
                </a:gridCol>
                <a:gridCol w="4221037">
                  <a:extLst>
                    <a:ext uri="{9D8B030D-6E8A-4147-A177-3AD203B41FA5}">
                      <a16:colId xmlns:a16="http://schemas.microsoft.com/office/drawing/2014/main" val="3314379578"/>
                    </a:ext>
                  </a:extLst>
                </a:gridCol>
              </a:tblGrid>
              <a:tr h="365654">
                <a:tc>
                  <a:txBody>
                    <a:bodyPr/>
                    <a:lstStyle/>
                    <a:p>
                      <a:pPr indent="17145" algn="ctr">
                        <a:lnSpc>
                          <a:spcPct val="150000"/>
                        </a:lnSpc>
                        <a:spcAft>
                          <a:spcPts val="0"/>
                        </a:spcAft>
                      </a:pPr>
                      <a:r>
                        <a:rPr lang="zh-CN" sz="1600" kern="100">
                          <a:effectLst/>
                          <a:latin typeface="Calibri" panose="020F0502020204030204" pitchFamily="34" charset="0"/>
                          <a:ea typeface="宋体" panose="02010600030101010101" pitchFamily="2" charset="-122"/>
                          <a:cs typeface="Courier New" panose="02070309020205020404" pitchFamily="49" charset="0"/>
                        </a:rPr>
                        <a:t>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4" marR="68594" marT="0"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50000"/>
                        </a:lnSpc>
                        <a:spcAft>
                          <a:spcPts val="0"/>
                        </a:spcAft>
                      </a:pPr>
                      <a:r>
                        <a:rPr lang="zh-CN" sz="1600" kern="100">
                          <a:effectLst/>
                          <a:latin typeface="Calibri" panose="020F0502020204030204" pitchFamily="34" charset="0"/>
                          <a:ea typeface="宋体" panose="02010600030101010101" pitchFamily="2" charset="-122"/>
                          <a:cs typeface="Courier New" panose="02070309020205020404" pitchFamily="49" charset="0"/>
                        </a:rPr>
                        <a:t>含义</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4" marR="68594" marT="0" marB="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1224635"/>
                  </a:ext>
                </a:extLst>
              </a:tr>
              <a:tr h="365654">
                <a:tc>
                  <a:txBody>
                    <a:bodyPr/>
                    <a:lstStyle/>
                    <a:p>
                      <a:pPr algn="l">
                        <a:lnSpc>
                          <a:spcPct val="150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f.write(s)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4" marR="68594" marT="0"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just">
                        <a:lnSpc>
                          <a:spcPct val="150000"/>
                        </a:lnSpc>
                        <a:spcAft>
                          <a:spcPts val="0"/>
                        </a:spcAft>
                      </a:pPr>
                      <a:r>
                        <a:rPr lang="zh-CN" sz="1600" kern="100">
                          <a:effectLst/>
                          <a:latin typeface="Calibri" panose="020F0502020204030204" pitchFamily="34" charset="0"/>
                          <a:ea typeface="宋体" panose="02010600030101010101" pitchFamily="2" charset="-122"/>
                          <a:cs typeface="Courier New" panose="02070309020205020404" pitchFamily="49" charset="0"/>
                        </a:rPr>
                        <a:t>向文件写入一个字符串或字节流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4" marR="68594" marT="0" marB="0" anchor="b">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83220470"/>
                  </a:ext>
                </a:extLst>
              </a:tr>
              <a:tr h="365654">
                <a:tc>
                  <a:txBody>
                    <a:bodyPr/>
                    <a:lstStyle/>
                    <a:p>
                      <a:pPr algn="l">
                        <a:lnSpc>
                          <a:spcPct val="150000"/>
                        </a:lnSpc>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f.writelines(lines)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4" marR="68594"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zh-CN" sz="1600" kern="100" dirty="0">
                          <a:effectLst/>
                          <a:latin typeface="Calibri" panose="020F0502020204030204" pitchFamily="34" charset="0"/>
                          <a:ea typeface="宋体" panose="02010600030101010101" pitchFamily="2" charset="-122"/>
                          <a:cs typeface="Courier New" panose="02070309020205020404" pitchFamily="49" charset="0"/>
                        </a:rPr>
                        <a:t>将一个元素为字符串的列表写入文件</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4" marR="68594" marT="0" marB="0"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8240683"/>
                  </a:ext>
                </a:extLst>
              </a:tr>
            </a:tbl>
          </a:graphicData>
        </a:graphic>
      </p:graphicFrame>
      <p:sp>
        <p:nvSpPr>
          <p:cNvPr id="26644" name="TextBox 2">
            <a:extLst>
              <a:ext uri="{FF2B5EF4-FFF2-40B4-BE49-F238E27FC236}">
                <a16:creationId xmlns:a16="http://schemas.microsoft.com/office/drawing/2014/main" id="{27873144-030C-49BB-BAFB-0D41B32897FB}"/>
              </a:ext>
            </a:extLst>
          </p:cNvPr>
          <p:cNvSpPr txBox="1">
            <a:spLocks noChangeArrowheads="1"/>
          </p:cNvSpPr>
          <p:nvPr/>
        </p:nvSpPr>
        <p:spPr bwMode="auto">
          <a:xfrm>
            <a:off x="2109789" y="3160713"/>
            <a:ext cx="81375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en-US" altLang="zh-CN" sz="2000" b="1">
                <a:solidFill>
                  <a:srgbClr val="C00000"/>
                </a:solidFill>
                <a:latin typeface="Palatino Linotype" panose="02040502050505030304" pitchFamily="18" charset="0"/>
                <a:ea typeface="楷体" panose="02010609060101010101" pitchFamily="49" charset="-122"/>
              </a:rPr>
              <a:t>f.write(s)</a:t>
            </a:r>
            <a:r>
              <a:rPr lang="zh-CN" altLang="en-US" sz="2000">
                <a:latin typeface="Palatino Linotype" panose="02040502050505030304" pitchFamily="18" charset="0"/>
                <a:ea typeface="楷体" panose="02010609060101010101" pitchFamily="49" charset="-122"/>
              </a:rPr>
              <a:t>向文件写入字符串</a:t>
            </a:r>
            <a:r>
              <a:rPr lang="en-US" altLang="zh-CN" sz="2000">
                <a:latin typeface="Palatino Linotype" panose="02040502050505030304" pitchFamily="18" charset="0"/>
                <a:ea typeface="楷体" panose="02010609060101010101" pitchFamily="49" charset="-122"/>
              </a:rPr>
              <a:t>s</a:t>
            </a:r>
            <a:r>
              <a:rPr lang="zh-CN" altLang="en-US" sz="2000">
                <a:latin typeface="Palatino Linotype" panose="02040502050505030304" pitchFamily="18" charset="0"/>
                <a:ea typeface="楷体" panose="02010609060101010101" pitchFamily="49" charset="-122"/>
              </a:rPr>
              <a:t>，每次写入后，将会记录一个写入指针。该方法可以反复调用，将在写入指针后分批写入内容，直至文件被关闭。</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矩形 2">
            <a:extLst>
              <a:ext uri="{FF2B5EF4-FFF2-40B4-BE49-F238E27FC236}">
                <a16:creationId xmlns:a16="http://schemas.microsoft.com/office/drawing/2014/main" id="{39CA9C95-78AF-4A0E-8EF8-A35E3AEAF535}"/>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文件的读写</a:t>
            </a:r>
          </a:p>
        </p:txBody>
      </p:sp>
      <p:sp>
        <p:nvSpPr>
          <p:cNvPr id="27652" name="TextBox 2">
            <a:extLst>
              <a:ext uri="{FF2B5EF4-FFF2-40B4-BE49-F238E27FC236}">
                <a16:creationId xmlns:a16="http://schemas.microsoft.com/office/drawing/2014/main" id="{C8E03B8E-D525-4F63-8DB8-B748002964F1}"/>
              </a:ext>
            </a:extLst>
          </p:cNvPr>
          <p:cNvSpPr txBox="1">
            <a:spLocks noChangeArrowheads="1"/>
          </p:cNvSpPr>
          <p:nvPr/>
        </p:nvSpPr>
        <p:spPr bwMode="auto">
          <a:xfrm>
            <a:off x="2028826" y="1628776"/>
            <a:ext cx="81375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sz="2400">
                <a:latin typeface="Palatino Linotype" panose="02040502050505030304" pitchFamily="18" charset="0"/>
                <a:ea typeface="楷体" panose="02010609060101010101" pitchFamily="49" charset="-122"/>
              </a:rPr>
              <a:t>上述语句运行后将在</a:t>
            </a:r>
            <a:r>
              <a:rPr lang="en-US" altLang="zh-CN" sz="2400">
                <a:latin typeface="Palatino Linotype" panose="02040502050505030304" pitchFamily="18" charset="0"/>
                <a:ea typeface="楷体" panose="02010609060101010101" pitchFamily="49" charset="-122"/>
              </a:rPr>
              <a:t>D</a:t>
            </a:r>
            <a:r>
              <a:rPr lang="zh-CN" altLang="en-US" sz="2400">
                <a:latin typeface="Palatino Linotype" panose="02040502050505030304" pitchFamily="18" charset="0"/>
                <a:ea typeface="楷体" panose="02010609060101010101" pitchFamily="49" charset="-122"/>
              </a:rPr>
              <a:t>盘目录下生成一个文件</a:t>
            </a:r>
            <a:r>
              <a:rPr lang="en-US" altLang="zh-CN" sz="2400">
                <a:latin typeface="Palatino Linotype" panose="02040502050505030304" pitchFamily="18" charset="0"/>
                <a:ea typeface="楷体" panose="02010609060101010101" pitchFamily="49" charset="-122"/>
              </a:rPr>
              <a:t>c.txt</a:t>
            </a:r>
            <a:r>
              <a:rPr lang="zh-CN" altLang="en-US" sz="2400">
                <a:latin typeface="Palatino Linotype" panose="02040502050505030304" pitchFamily="18" charset="0"/>
                <a:ea typeface="楷体" panose="02010609060101010101" pitchFamily="49" charset="-122"/>
              </a:rPr>
              <a:t>，内容如下。</a:t>
            </a:r>
            <a:endParaRPr lang="en-US" altLang="zh-CN" sz="2400">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pPr>
            <a:endParaRPr lang="en-US" altLang="zh-CN" sz="2400">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pPr>
            <a:endParaRPr lang="en-US" altLang="zh-CN" sz="2400">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pPr>
            <a:endParaRPr lang="en-US" altLang="zh-CN" sz="2400">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pPr>
            <a:endParaRPr lang="en-US" altLang="zh-CN" sz="2400">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pPr>
            <a:r>
              <a:rPr lang="zh-CN" altLang="en-US" sz="2400">
                <a:latin typeface="Palatino Linotype" panose="02040502050505030304" pitchFamily="18" charset="0"/>
                <a:ea typeface="楷体" panose="02010609060101010101" pitchFamily="49" charset="-122"/>
              </a:rPr>
              <a:t>使用</a:t>
            </a:r>
            <a:r>
              <a:rPr lang="en-US" altLang="zh-CN" sz="2400">
                <a:latin typeface="Palatino Linotype" panose="02040502050505030304" pitchFamily="18" charset="0"/>
                <a:ea typeface="楷体" panose="02010609060101010101" pitchFamily="49" charset="-122"/>
              </a:rPr>
              <a:t>f.write(s)</a:t>
            </a:r>
            <a:r>
              <a:rPr lang="zh-CN" altLang="en-US" sz="2400">
                <a:latin typeface="Palatino Linotype" panose="02040502050505030304" pitchFamily="18" charset="0"/>
                <a:ea typeface="楷体" panose="02010609060101010101" pitchFamily="49" charset="-122"/>
              </a:rPr>
              <a:t>时，要显式的使用</a:t>
            </a:r>
            <a:r>
              <a:rPr lang="en-US" altLang="zh-CN" sz="2400">
                <a:latin typeface="Palatino Linotype" panose="02040502050505030304" pitchFamily="18" charset="0"/>
                <a:ea typeface="楷体" panose="02010609060101010101" pitchFamily="49" charset="-122"/>
              </a:rPr>
              <a:t>'\n'</a:t>
            </a:r>
            <a:r>
              <a:rPr lang="zh-CN" altLang="en-US" sz="2400">
                <a:latin typeface="Palatino Linotype" panose="02040502050505030304" pitchFamily="18" charset="0"/>
                <a:ea typeface="楷体" panose="02010609060101010101" pitchFamily="49" charset="-122"/>
              </a:rPr>
              <a:t>对写入文本进行分行，如果不进行分行，每次写入的字符串会被连接起来。</a:t>
            </a:r>
          </a:p>
        </p:txBody>
      </p:sp>
      <p:graphicFrame>
        <p:nvGraphicFramePr>
          <p:cNvPr id="4" name="表格 3">
            <a:extLst>
              <a:ext uri="{FF2B5EF4-FFF2-40B4-BE49-F238E27FC236}">
                <a16:creationId xmlns:a16="http://schemas.microsoft.com/office/drawing/2014/main" id="{3F095433-AD06-4E95-88BE-FDBAA5EB7FC7}"/>
              </a:ext>
            </a:extLst>
          </p:cNvPr>
          <p:cNvGraphicFramePr>
            <a:graphicFrameLocks noGrp="1"/>
          </p:cNvGraphicFramePr>
          <p:nvPr/>
        </p:nvGraphicFramePr>
        <p:xfrm>
          <a:off x="2622550" y="2860675"/>
          <a:ext cx="7361238" cy="1646238"/>
        </p:xfrm>
        <a:graphic>
          <a:graphicData uri="http://schemas.openxmlformats.org/drawingml/2006/table">
            <a:tbl>
              <a:tblPr firstRow="1" firstCol="1" bandRow="1"/>
              <a:tblGrid>
                <a:gridCol w="7361238">
                  <a:extLst>
                    <a:ext uri="{9D8B030D-6E8A-4147-A177-3AD203B41FA5}">
                      <a16:colId xmlns:a16="http://schemas.microsoft.com/office/drawing/2014/main" val="4164242235"/>
                    </a:ext>
                  </a:extLst>
                </a:gridCol>
              </a:tblGrid>
              <a:tr h="1646238">
                <a:tc>
                  <a:txBody>
                    <a:bodyPr/>
                    <a:lstStyle/>
                    <a:p>
                      <a:pPr algn="l" fontAlgn="base">
                        <a:lnSpc>
                          <a:spcPct val="15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新年都未有芳华</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二月初惊见草芽</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白雪却嫌春色晚</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800" kern="0" dirty="0">
                          <a:effectLst/>
                          <a:latin typeface="Courier New" panose="02070309020205020404" pitchFamily="49" charset="0"/>
                          <a:ea typeface="宋体" panose="02010600030101010101" pitchFamily="2" charset="-122"/>
                          <a:cs typeface="Courier New" panose="02070309020205020404" pitchFamily="49" charset="0"/>
                        </a:rPr>
                        <a:t>故穿庭树作飞花</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757623418"/>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矩形 2">
            <a:extLst>
              <a:ext uri="{FF2B5EF4-FFF2-40B4-BE49-F238E27FC236}">
                <a16:creationId xmlns:a16="http://schemas.microsoft.com/office/drawing/2014/main" id="{AFC95177-A229-4BE5-B254-E81E8A88FEAB}"/>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文件的读写</a:t>
            </a:r>
          </a:p>
        </p:txBody>
      </p:sp>
      <p:sp>
        <p:nvSpPr>
          <p:cNvPr id="7" name="TextBox 2">
            <a:extLst>
              <a:ext uri="{FF2B5EF4-FFF2-40B4-BE49-F238E27FC236}">
                <a16:creationId xmlns:a16="http://schemas.microsoft.com/office/drawing/2014/main" id="{8231CCE0-BEE4-444D-9699-7E961CDD6C4F}"/>
              </a:ext>
            </a:extLst>
          </p:cNvPr>
          <p:cNvSpPr txBox="1">
            <a:spLocks noChangeArrowheads="1"/>
          </p:cNvSpPr>
          <p:nvPr/>
        </p:nvSpPr>
        <p:spPr bwMode="auto">
          <a:xfrm>
            <a:off x="2028826" y="1628776"/>
            <a:ext cx="81375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defRPr/>
            </a:pPr>
            <a:r>
              <a:rPr lang="en-US" altLang="zh-CN" b="1" dirty="0" err="1">
                <a:solidFill>
                  <a:srgbClr val="C00000"/>
                </a:solidFill>
                <a:latin typeface="Palatino Linotype" panose="02040502050505030304" pitchFamily="18" charset="0"/>
                <a:ea typeface="楷体" panose="02010609060101010101" pitchFamily="49" charset="-122"/>
              </a:rPr>
              <a:t>f.writelines</a:t>
            </a:r>
            <a:r>
              <a:rPr lang="en-US" altLang="zh-CN" b="1" dirty="0">
                <a:solidFill>
                  <a:srgbClr val="C00000"/>
                </a:solidFill>
                <a:latin typeface="Palatino Linotype" panose="02040502050505030304" pitchFamily="18" charset="0"/>
                <a:ea typeface="楷体" panose="02010609060101010101" pitchFamily="49" charset="-122"/>
              </a:rPr>
              <a:t>(lines)</a:t>
            </a:r>
            <a:r>
              <a:rPr lang="zh-CN" altLang="en-US" dirty="0">
                <a:latin typeface="Palatino Linotype" panose="02040502050505030304" pitchFamily="18" charset="0"/>
                <a:ea typeface="楷体" panose="02010609060101010101" pitchFamily="49" charset="-122"/>
              </a:rPr>
              <a:t>直接将列表类型的各元素连接起来写入文件</a:t>
            </a:r>
            <a:r>
              <a:rPr lang="en-US" altLang="zh-CN" dirty="0">
                <a:latin typeface="Palatino Linotype" panose="02040502050505030304" pitchFamily="18" charset="0"/>
                <a:ea typeface="楷体" panose="02010609060101010101" pitchFamily="49" charset="-122"/>
              </a:rPr>
              <a:t>f</a:t>
            </a:r>
            <a:r>
              <a:rPr lang="zh-CN" altLang="en-US" dirty="0">
                <a:latin typeface="Palatino Linotype" panose="02040502050505030304" pitchFamily="18" charset="0"/>
                <a:ea typeface="楷体" panose="02010609060101010101" pitchFamily="49" charset="-122"/>
              </a:rPr>
              <a:t>。</a:t>
            </a:r>
          </a:p>
          <a:p>
            <a:pPr lvl="1" algn="just" eaLnBrk="1" hangingPunct="1">
              <a:lnSpc>
                <a:spcPct val="150000"/>
              </a:lnSpc>
              <a:spcBef>
                <a:spcPct val="0"/>
              </a:spcBef>
              <a:buClr>
                <a:srgbClr val="C00000"/>
              </a:buClr>
              <a:buFont typeface="Wingdings" panose="05000000000000000000" pitchFamily="2" charset="2"/>
              <a:buChar char="n"/>
              <a:defRPr/>
            </a:pPr>
            <a:endParaRPr lang="en-US" altLang="zh-CN" dirty="0">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defRPr/>
            </a:pPr>
            <a:endParaRPr lang="en-US" altLang="zh-CN" dirty="0">
              <a:latin typeface="Palatino Linotype" panose="02040502050505030304" pitchFamily="18" charset="0"/>
              <a:ea typeface="楷体" panose="02010609060101010101" pitchFamily="49" charset="-122"/>
            </a:endParaRPr>
          </a:p>
          <a:p>
            <a:pPr marL="0" lvl="1" indent="0" algn="just">
              <a:lnSpc>
                <a:spcPct val="150000"/>
              </a:lnSpc>
              <a:spcBef>
                <a:spcPct val="0"/>
              </a:spcBef>
              <a:buClr>
                <a:srgbClr val="C00000"/>
              </a:buClr>
              <a:buNone/>
              <a:defRPr/>
            </a:pPr>
            <a:endParaRPr lang="en-US" altLang="zh-CN" dirty="0">
              <a:latin typeface="Palatino Linotype" panose="02040502050505030304" pitchFamily="18" charset="0"/>
              <a:ea typeface="楷体" panose="02010609060101010101" pitchFamily="49" charset="-122"/>
            </a:endParaRPr>
          </a:p>
        </p:txBody>
      </p:sp>
      <p:graphicFrame>
        <p:nvGraphicFramePr>
          <p:cNvPr id="2" name="表格 1">
            <a:extLst>
              <a:ext uri="{FF2B5EF4-FFF2-40B4-BE49-F238E27FC236}">
                <a16:creationId xmlns:a16="http://schemas.microsoft.com/office/drawing/2014/main" id="{7C882AA1-786A-47DE-8ECB-507C2CCB7E65}"/>
              </a:ext>
            </a:extLst>
          </p:cNvPr>
          <p:cNvGraphicFramePr>
            <a:graphicFrameLocks noGrp="1"/>
          </p:cNvGraphicFramePr>
          <p:nvPr/>
        </p:nvGraphicFramePr>
        <p:xfrm>
          <a:off x="2568576" y="3371850"/>
          <a:ext cx="7597775" cy="1828800"/>
        </p:xfrm>
        <a:graphic>
          <a:graphicData uri="http://schemas.openxmlformats.org/drawingml/2006/table">
            <a:tbl>
              <a:tblPr firstRow="1" firstCol="1" bandRow="1"/>
              <a:tblGrid>
                <a:gridCol w="7597775">
                  <a:extLst>
                    <a:ext uri="{9D8B030D-6E8A-4147-A177-3AD203B41FA5}">
                      <a16:colId xmlns:a16="http://schemas.microsoft.com/office/drawing/2014/main" val="2645775924"/>
                    </a:ext>
                  </a:extLst>
                </a:gridCol>
              </a:tblGrid>
              <a:tr h="1828800">
                <a:tc>
                  <a:txBody>
                    <a:bodyPr/>
                    <a:lstStyle/>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&gt;&gt;&gt;ls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新年都未有芳华</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\n',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二月初惊见草芽</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\n','</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白雪却嫌春色晚</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\n','</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故穿庭树作飞花</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&gt;&gt;&gt;f = open("D://c.txt", "w")</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tabLst>
                          <a:tab pos="2686050" algn="l"/>
                        </a:tabLs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f.writelines</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9929189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2">
            <a:extLst>
              <a:ext uri="{FF2B5EF4-FFF2-40B4-BE49-F238E27FC236}">
                <a16:creationId xmlns:a16="http://schemas.microsoft.com/office/drawing/2014/main" id="{D3C129AB-28CF-4FC6-830E-3C786B75273C}"/>
              </a:ext>
            </a:extLst>
          </p:cNvPr>
          <p:cNvSpPr txBox="1">
            <a:spLocks noChangeArrowheads="1"/>
          </p:cNvSpPr>
          <p:nvPr/>
        </p:nvSpPr>
        <p:spPr bwMode="auto">
          <a:xfrm>
            <a:off x="3216274" y="2955925"/>
            <a:ext cx="635193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数据组织的维度</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矩形 2">
            <a:extLst>
              <a:ext uri="{FF2B5EF4-FFF2-40B4-BE49-F238E27FC236}">
                <a16:creationId xmlns:a16="http://schemas.microsoft.com/office/drawing/2014/main" id="{C873D799-11B1-4987-82ED-13E528B3946B}"/>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数据组织的维度</a:t>
            </a:r>
          </a:p>
        </p:txBody>
      </p:sp>
      <p:sp>
        <p:nvSpPr>
          <p:cNvPr id="7" name="TextBox 2">
            <a:extLst>
              <a:ext uri="{FF2B5EF4-FFF2-40B4-BE49-F238E27FC236}">
                <a16:creationId xmlns:a16="http://schemas.microsoft.com/office/drawing/2014/main" id="{76850DC6-0AC0-4A73-9288-7714ED7B781D}"/>
              </a:ext>
            </a:extLst>
          </p:cNvPr>
          <p:cNvSpPr txBox="1">
            <a:spLocks noChangeArrowheads="1"/>
          </p:cNvSpPr>
          <p:nvPr/>
        </p:nvSpPr>
        <p:spPr bwMode="auto">
          <a:xfrm>
            <a:off x="2028826" y="1628775"/>
            <a:ext cx="81375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一组数据在被计算机处理前需要进行一定的组织，表明数据之间的基本关系和逻辑，进而形成“数据的维度”。根据数据的关系不同，数据组织可以分为：</a:t>
            </a:r>
            <a:r>
              <a:rPr lang="zh-CN" altLang="en-US" b="1" dirty="0">
                <a:solidFill>
                  <a:srgbClr val="C00000"/>
                </a:solidFill>
                <a:latin typeface="Palatino Linotype" panose="02040502050505030304" pitchFamily="18" charset="0"/>
                <a:ea typeface="楷体" panose="02010609060101010101" pitchFamily="49" charset="-122"/>
              </a:rPr>
              <a:t>一维数据、二维数据和高维数据</a:t>
            </a:r>
            <a:r>
              <a:rPr lang="zh-CN" altLang="en-US" dirty="0">
                <a:latin typeface="Palatino Linotype" panose="02040502050505030304" pitchFamily="18" charset="0"/>
                <a:ea typeface="楷体" panose="02010609060101010101" pitchFamily="49" charset="-122"/>
              </a:rPr>
              <a:t>。</a:t>
            </a:r>
            <a:endParaRPr lang="en-US" altLang="zh-CN" dirty="0">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defRPr/>
            </a:pPr>
            <a:endParaRPr lang="en-US" altLang="zh-CN" dirty="0">
              <a:latin typeface="Palatino Linotype" panose="02040502050505030304" pitchFamily="18" charset="0"/>
              <a:ea typeface="楷体" panose="02010609060101010101" pitchFamily="49" charset="-122"/>
            </a:endParaRPr>
          </a:p>
          <a:p>
            <a:pPr marL="0" lvl="1" indent="0" algn="just">
              <a:lnSpc>
                <a:spcPct val="150000"/>
              </a:lnSpc>
              <a:spcBef>
                <a:spcPct val="0"/>
              </a:spcBef>
              <a:buClr>
                <a:srgbClr val="C00000"/>
              </a:buClr>
              <a:buNone/>
              <a:defRPr/>
            </a:pPr>
            <a:endParaRPr lang="en-US" altLang="zh-CN" dirty="0">
              <a:latin typeface="Palatino Linotype" panose="02040502050505030304" pitchFamily="18" charset="0"/>
              <a:ea typeface="楷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a:extLst>
              <a:ext uri="{FF2B5EF4-FFF2-40B4-BE49-F238E27FC236}">
                <a16:creationId xmlns:a16="http://schemas.microsoft.com/office/drawing/2014/main" id="{818EDCC5-3633-478A-A1ED-8A059C19CFF6}"/>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 一维数据</a:t>
            </a:r>
          </a:p>
        </p:txBody>
      </p:sp>
      <p:sp>
        <p:nvSpPr>
          <p:cNvPr id="7" name="TextBox 2">
            <a:extLst>
              <a:ext uri="{FF2B5EF4-FFF2-40B4-BE49-F238E27FC236}">
                <a16:creationId xmlns:a16="http://schemas.microsoft.com/office/drawing/2014/main" id="{C8DA4087-9DE4-4679-9DF1-6C7A04113889}"/>
              </a:ext>
            </a:extLst>
          </p:cNvPr>
          <p:cNvSpPr txBox="1">
            <a:spLocks noChangeArrowheads="1"/>
          </p:cNvSpPr>
          <p:nvPr/>
        </p:nvSpPr>
        <p:spPr bwMode="auto">
          <a:xfrm>
            <a:off x="2028826" y="1628776"/>
            <a:ext cx="81375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一维数据由对等关系的有序或无序数据构成，采用</a:t>
            </a:r>
            <a:r>
              <a:rPr lang="zh-CN" altLang="en-US" b="1" dirty="0">
                <a:solidFill>
                  <a:srgbClr val="C00000"/>
                </a:solidFill>
                <a:latin typeface="Palatino Linotype" panose="02040502050505030304" pitchFamily="18" charset="0"/>
                <a:ea typeface="楷体" panose="02010609060101010101" pitchFamily="49" charset="-122"/>
              </a:rPr>
              <a:t>线性方式组织</a:t>
            </a:r>
            <a:r>
              <a:rPr lang="zh-CN" altLang="en-US" dirty="0">
                <a:latin typeface="Palatino Linotype" panose="02040502050505030304" pitchFamily="18" charset="0"/>
                <a:ea typeface="楷体" panose="02010609060101010101" pitchFamily="49" charset="-122"/>
              </a:rPr>
              <a:t>，对应于数学中数组的概念。例如：中国的直辖市列表即可表示为一维数据，一维数据具有线性特点。</a:t>
            </a:r>
            <a:endParaRPr lang="en-US" altLang="zh-CN" dirty="0">
              <a:latin typeface="Palatino Linotype" panose="02040502050505030304" pitchFamily="18" charset="0"/>
              <a:ea typeface="楷体" panose="02010609060101010101" pitchFamily="49" charset="-122"/>
            </a:endParaRPr>
          </a:p>
          <a:p>
            <a:pPr marL="0" lvl="1" indent="0" algn="just">
              <a:lnSpc>
                <a:spcPct val="150000"/>
              </a:lnSpc>
              <a:spcBef>
                <a:spcPct val="0"/>
              </a:spcBef>
              <a:buClr>
                <a:srgbClr val="C00000"/>
              </a:buClr>
              <a:buNone/>
              <a:defRPr/>
            </a:pPr>
            <a:endParaRPr lang="en-US" altLang="zh-CN" dirty="0">
              <a:latin typeface="Palatino Linotype" panose="02040502050505030304" pitchFamily="18" charset="0"/>
              <a:ea typeface="楷体" panose="02010609060101010101" pitchFamily="49" charset="-122"/>
            </a:endParaRPr>
          </a:p>
        </p:txBody>
      </p:sp>
      <p:graphicFrame>
        <p:nvGraphicFramePr>
          <p:cNvPr id="2" name="表格 1">
            <a:extLst>
              <a:ext uri="{FF2B5EF4-FFF2-40B4-BE49-F238E27FC236}">
                <a16:creationId xmlns:a16="http://schemas.microsoft.com/office/drawing/2014/main" id="{99DA0D6D-8CEA-4402-B4FE-5030D3C56CE9}"/>
              </a:ext>
            </a:extLst>
          </p:cNvPr>
          <p:cNvGraphicFramePr>
            <a:graphicFrameLocks noGrp="1"/>
          </p:cNvGraphicFramePr>
          <p:nvPr/>
        </p:nvGraphicFramePr>
        <p:xfrm>
          <a:off x="2628900" y="4600575"/>
          <a:ext cx="5341938" cy="457200"/>
        </p:xfrm>
        <a:graphic>
          <a:graphicData uri="http://schemas.openxmlformats.org/drawingml/2006/table">
            <a:tbl>
              <a:tblPr firstRow="1" firstCol="1" bandRow="1"/>
              <a:tblGrid>
                <a:gridCol w="5341938">
                  <a:extLst>
                    <a:ext uri="{9D8B030D-6E8A-4147-A177-3AD203B41FA5}">
                      <a16:colId xmlns:a16="http://schemas.microsoft.com/office/drawing/2014/main" val="4087062289"/>
                    </a:ext>
                  </a:extLst>
                </a:gridCol>
              </a:tblGrid>
              <a:tr h="457200">
                <a:tc>
                  <a:txBody>
                    <a:bodyPr/>
                    <a:lstStyle/>
                    <a:p>
                      <a:pPr algn="just" fontAlgn="base">
                        <a:lnSpc>
                          <a:spcPct val="150000"/>
                        </a:lnSpc>
                        <a:spcAft>
                          <a:spcPts val="0"/>
                        </a:spcAft>
                      </a:pPr>
                      <a:r>
                        <a:rPr lang="zh-CN" sz="2200" kern="0" dirty="0">
                          <a:effectLst/>
                          <a:latin typeface="Times New Roman" panose="02020603050405020304" pitchFamily="18" charset="0"/>
                          <a:ea typeface="宋体" panose="02010600030101010101" pitchFamily="2" charset="-122"/>
                          <a:cs typeface="Times New Roman" panose="02020603050405020304" pitchFamily="18" charset="0"/>
                        </a:rPr>
                        <a:t>北京、上海、天津、重庆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8" marR="6856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271773054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55F4A-469A-4EC0-936C-5227C9437A27}"/>
              </a:ext>
            </a:extLst>
          </p:cNvPr>
          <p:cNvSpPr>
            <a:spLocks noGrp="1"/>
          </p:cNvSpPr>
          <p:nvPr>
            <p:ph type="title"/>
          </p:nvPr>
        </p:nvSpPr>
        <p:spPr/>
        <p:txBody>
          <a:bodyPr/>
          <a:lstStyle/>
          <a:p>
            <a:r>
              <a:rPr lang="en-US" altLang="zh-CN" dirty="0"/>
              <a:t>Python</a:t>
            </a:r>
            <a:r>
              <a:rPr lang="zh-CN" altLang="en-US" dirty="0"/>
              <a:t>程序设计基础</a:t>
            </a:r>
          </a:p>
        </p:txBody>
      </p:sp>
      <p:sp>
        <p:nvSpPr>
          <p:cNvPr id="3" name="内容占位符 2">
            <a:extLst>
              <a:ext uri="{FF2B5EF4-FFF2-40B4-BE49-F238E27FC236}">
                <a16:creationId xmlns:a16="http://schemas.microsoft.com/office/drawing/2014/main" id="{5BBBBB1F-C236-4EA3-8C90-9A3240BC7773}"/>
              </a:ext>
            </a:extLst>
          </p:cNvPr>
          <p:cNvSpPr>
            <a:spLocks noGrp="1"/>
          </p:cNvSpPr>
          <p:nvPr>
            <p:ph idx="1"/>
          </p:nvPr>
        </p:nvSpPr>
        <p:spPr>
          <a:xfrm>
            <a:off x="838200" y="1690688"/>
            <a:ext cx="10515600" cy="4486275"/>
          </a:xfrm>
        </p:spPr>
        <p:txBody>
          <a:bodyPr>
            <a:normAutofit fontScale="92500" lnSpcReduction="20000"/>
          </a:bodyPr>
          <a:lstStyle/>
          <a:p>
            <a:r>
              <a:rPr lang="zh-CN" altLang="en-US" b="1" dirty="0"/>
              <a:t>认识 </a:t>
            </a:r>
            <a:r>
              <a:rPr lang="en-US" altLang="zh-CN" b="1" dirty="0"/>
              <a:t>Python</a:t>
            </a:r>
          </a:p>
          <a:p>
            <a:r>
              <a:rPr lang="en-US" altLang="zh-CN" b="1" dirty="0"/>
              <a:t>Python</a:t>
            </a:r>
            <a:r>
              <a:rPr lang="zh-CN" altLang="en-US" b="1" dirty="0"/>
              <a:t>程序</a:t>
            </a:r>
            <a:endParaRPr lang="en-US" altLang="zh-CN" b="1" dirty="0"/>
          </a:p>
          <a:p>
            <a:r>
              <a:rPr lang="zh-CN" altLang="en-US" b="1" dirty="0"/>
              <a:t>注释与变量</a:t>
            </a:r>
            <a:endParaRPr lang="en-US" altLang="zh-CN" b="1" dirty="0"/>
          </a:p>
          <a:p>
            <a:r>
              <a:rPr lang="zh-CN" altLang="en-US" b="1" dirty="0"/>
              <a:t>数字数据类型及其运算</a:t>
            </a:r>
            <a:endParaRPr lang="en-US" altLang="zh-CN" b="1" dirty="0"/>
          </a:p>
          <a:p>
            <a:r>
              <a:rPr lang="zh-CN" altLang="en-US" b="1" dirty="0"/>
              <a:t>流控制与判断语句</a:t>
            </a:r>
            <a:endParaRPr lang="en-US" altLang="zh-CN" b="1" dirty="0"/>
          </a:p>
          <a:p>
            <a:r>
              <a:rPr lang="zh-CN" altLang="en-US" b="1" dirty="0"/>
              <a:t>循环与异常</a:t>
            </a:r>
            <a:endParaRPr lang="en-US" altLang="zh-CN" b="1" dirty="0"/>
          </a:p>
          <a:p>
            <a:r>
              <a:rPr lang="zh-CN" altLang="en-US" b="1" dirty="0"/>
              <a:t>字符串</a:t>
            </a:r>
            <a:endParaRPr lang="en-US" altLang="zh-CN" b="1" dirty="0"/>
          </a:p>
          <a:p>
            <a:r>
              <a:rPr lang="zh-CN" altLang="en-US" b="1" dirty="0"/>
              <a:t>高级数据类型</a:t>
            </a:r>
            <a:endParaRPr lang="en-US" altLang="zh-CN" b="1" dirty="0"/>
          </a:p>
          <a:p>
            <a:r>
              <a:rPr lang="zh-CN" altLang="en-US" b="1" dirty="0"/>
              <a:t>函数与模块</a:t>
            </a:r>
            <a:endParaRPr lang="en-US" altLang="zh-CN" b="1" dirty="0"/>
          </a:p>
          <a:p>
            <a:r>
              <a:rPr lang="zh-CN" altLang="en-US" b="1" dirty="0">
                <a:solidFill>
                  <a:srgbClr val="FF0000"/>
                </a:solidFill>
              </a:rPr>
              <a:t>文件与数据处理</a:t>
            </a:r>
            <a:endParaRPr lang="en-US" altLang="zh-CN" b="1" dirty="0">
              <a:solidFill>
                <a:srgbClr val="FF0000"/>
              </a:solidFill>
            </a:endParaRPr>
          </a:p>
          <a:p>
            <a:r>
              <a:rPr lang="zh-CN" altLang="en-US" b="1" dirty="0"/>
              <a:t>综合应用 </a:t>
            </a:r>
            <a:r>
              <a:rPr lang="en-US" altLang="zh-CN" b="1" dirty="0"/>
              <a:t>——</a:t>
            </a:r>
            <a:r>
              <a:rPr lang="zh-CN" altLang="en-US" b="1" dirty="0"/>
              <a:t>信息管理系统</a:t>
            </a:r>
            <a:endParaRPr lang="zh-CN" altLang="en-US" dirty="0"/>
          </a:p>
        </p:txBody>
      </p:sp>
    </p:spTree>
    <p:extLst>
      <p:ext uri="{BB962C8B-B14F-4D97-AF65-F5344CB8AC3E}">
        <p14:creationId xmlns:p14="http://schemas.microsoft.com/office/powerpoint/2010/main" val="623435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矩形 2">
            <a:extLst>
              <a:ext uri="{FF2B5EF4-FFF2-40B4-BE49-F238E27FC236}">
                <a16:creationId xmlns:a16="http://schemas.microsoft.com/office/drawing/2014/main" id="{84E120D8-53F9-47F8-8A41-3DA5D962B261}"/>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二维数据</a:t>
            </a:r>
          </a:p>
        </p:txBody>
      </p:sp>
      <p:sp>
        <p:nvSpPr>
          <p:cNvPr id="32772" name="TextBox 2">
            <a:extLst>
              <a:ext uri="{FF2B5EF4-FFF2-40B4-BE49-F238E27FC236}">
                <a16:creationId xmlns:a16="http://schemas.microsoft.com/office/drawing/2014/main" id="{AC34DE5B-6AEE-437B-8764-DF62D9476307}"/>
              </a:ext>
            </a:extLst>
          </p:cNvPr>
          <p:cNvSpPr txBox="1">
            <a:spLocks noChangeArrowheads="1"/>
          </p:cNvSpPr>
          <p:nvPr/>
        </p:nvSpPr>
        <p:spPr bwMode="auto">
          <a:xfrm>
            <a:off x="2028826" y="1628776"/>
            <a:ext cx="81375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二维数据，也称表格数据，由关联关系数据构成，采用二维表格方式组织，对应于数学中的矩阵，常见的表格都属于二维数据。</a:t>
            </a:r>
            <a:endParaRPr lang="en-US" altLang="zh-CN">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例如：国家统计局发布的居民消费价格指数是二维数据</a:t>
            </a:r>
            <a:endParaRPr lang="en-US" altLang="zh-CN">
              <a:latin typeface="Palatino Linotype" panose="02040502050505030304" pitchFamily="18" charset="0"/>
              <a:ea typeface="楷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矩形 2">
            <a:extLst>
              <a:ext uri="{FF2B5EF4-FFF2-40B4-BE49-F238E27FC236}">
                <a16:creationId xmlns:a16="http://schemas.microsoft.com/office/drawing/2014/main" id="{9B32A495-972B-4713-B5B4-D744763F4EB4}"/>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二维数据</a:t>
            </a:r>
          </a:p>
        </p:txBody>
      </p:sp>
      <p:graphicFrame>
        <p:nvGraphicFramePr>
          <p:cNvPr id="2" name="表格 1">
            <a:extLst>
              <a:ext uri="{FF2B5EF4-FFF2-40B4-BE49-F238E27FC236}">
                <a16:creationId xmlns:a16="http://schemas.microsoft.com/office/drawing/2014/main" id="{3E215088-DC31-4BAD-8FBF-2CBCF01DEACA}"/>
              </a:ext>
            </a:extLst>
          </p:cNvPr>
          <p:cNvGraphicFramePr>
            <a:graphicFrameLocks noGrp="1"/>
          </p:cNvGraphicFramePr>
          <p:nvPr/>
        </p:nvGraphicFramePr>
        <p:xfrm>
          <a:off x="2492375" y="1997076"/>
          <a:ext cx="7207250" cy="4022724"/>
        </p:xfrm>
        <a:graphic>
          <a:graphicData uri="http://schemas.openxmlformats.org/drawingml/2006/table">
            <a:tbl>
              <a:tblPr firstRow="1" firstCol="1" bandRow="1"/>
              <a:tblGrid>
                <a:gridCol w="2010356">
                  <a:extLst>
                    <a:ext uri="{9D8B030D-6E8A-4147-A177-3AD203B41FA5}">
                      <a16:colId xmlns:a16="http://schemas.microsoft.com/office/drawing/2014/main" val="1211458475"/>
                    </a:ext>
                  </a:extLst>
                </a:gridCol>
                <a:gridCol w="1773450">
                  <a:extLst>
                    <a:ext uri="{9D8B030D-6E8A-4147-A177-3AD203B41FA5}">
                      <a16:colId xmlns:a16="http://schemas.microsoft.com/office/drawing/2014/main" val="3871390255"/>
                    </a:ext>
                  </a:extLst>
                </a:gridCol>
                <a:gridCol w="1774285">
                  <a:extLst>
                    <a:ext uri="{9D8B030D-6E8A-4147-A177-3AD203B41FA5}">
                      <a16:colId xmlns:a16="http://schemas.microsoft.com/office/drawing/2014/main" val="687308222"/>
                    </a:ext>
                  </a:extLst>
                </a:gridCol>
                <a:gridCol w="1649159">
                  <a:extLst>
                    <a:ext uri="{9D8B030D-6E8A-4147-A177-3AD203B41FA5}">
                      <a16:colId xmlns:a16="http://schemas.microsoft.com/office/drawing/2014/main" val="2833476301"/>
                    </a:ext>
                  </a:extLst>
                </a:gridCol>
              </a:tblGrid>
              <a:tr h="319989">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指标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2014</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年</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2015</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年</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2016</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年</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328786"/>
                  </a:ext>
                </a:extLst>
              </a:tr>
              <a:tr h="411415">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居民消费价格指数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53707948"/>
                  </a:ext>
                </a:extLst>
              </a:tr>
              <a:tr h="411415">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食品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103.1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104.6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42151942"/>
                  </a:ext>
                </a:extLst>
              </a:tr>
              <a:tr h="411415">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烟酒及用品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99.4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102.1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101.5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9420125"/>
                  </a:ext>
                </a:extLst>
              </a:tr>
              <a:tr h="411415">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衣着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102.4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102.7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4219632303"/>
                  </a:ext>
                </a:extLst>
              </a:tr>
              <a:tr h="411415">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家庭设备用品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100.5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39954661"/>
                  </a:ext>
                </a:extLst>
              </a:tr>
              <a:tr h="411415">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医疗保健和个人用品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101.3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101.1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79165843"/>
                  </a:ext>
                </a:extLst>
              </a:tr>
              <a:tr h="411415">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交通和通信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99.9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98.3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98.7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05200562"/>
                  </a:ext>
                </a:extLst>
              </a:tr>
              <a:tr h="411415">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娱乐教育文化</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101.9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101.4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101.6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898680212"/>
                  </a:ext>
                </a:extLst>
              </a:tr>
              <a:tr h="411415">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居住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800" kern="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100.7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800" kern="0" dirty="0">
                          <a:solidFill>
                            <a:srgbClr val="000000"/>
                          </a:solidFill>
                          <a:effectLst/>
                          <a:latin typeface="等线" panose="02010600030101010101" pitchFamily="2" charset="-122"/>
                          <a:ea typeface="宋体" panose="02010600030101010101" pitchFamily="2" charset="-122"/>
                          <a:cs typeface="Times New Roman" panose="02020603050405020304" pitchFamily="18" charset="0"/>
                        </a:rPr>
                        <a:t>101.6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92" marR="68592"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3075319"/>
                  </a:ext>
                </a:extLst>
              </a:tr>
            </a:tbl>
          </a:graphicData>
        </a:graphic>
      </p:graphicFrame>
      <p:sp>
        <p:nvSpPr>
          <p:cNvPr id="3" name="矩形 2">
            <a:extLst>
              <a:ext uri="{FF2B5EF4-FFF2-40B4-BE49-F238E27FC236}">
                <a16:creationId xmlns:a16="http://schemas.microsoft.com/office/drawing/2014/main" id="{37C4586E-2658-4553-9CB3-AE0FD61C4D36}"/>
              </a:ext>
            </a:extLst>
          </p:cNvPr>
          <p:cNvSpPr/>
          <p:nvPr/>
        </p:nvSpPr>
        <p:spPr>
          <a:xfrm>
            <a:off x="4391026" y="6019800"/>
            <a:ext cx="5484813" cy="420688"/>
          </a:xfrm>
          <a:prstGeom prst="rect">
            <a:avLst/>
          </a:prstGeom>
        </p:spPr>
        <p:txBody>
          <a:bodyPr wrap="none">
            <a:spAutoFit/>
          </a:bodyPr>
          <a:lstStyle/>
          <a:p>
            <a:pPr indent="269875" algn="just">
              <a:lnSpc>
                <a:spcPct val="150000"/>
              </a:lnSpc>
              <a:defRPr/>
            </a:pPr>
            <a:r>
              <a:rPr lang="zh-CN" altLang="zh-CN" sz="1600" kern="100" dirty="0">
                <a:latin typeface="Times New Roman" panose="02020603050405020304" pitchFamily="18" charset="0"/>
                <a:cs typeface="Times New Roman" panose="02020603050405020304" pitchFamily="18" charset="0"/>
              </a:rPr>
              <a:t>每个数据为相比上年数据的标准值，即上年指标为</a:t>
            </a:r>
            <a:r>
              <a:rPr lang="en-US" altLang="zh-CN" sz="1600" kern="100" dirty="0">
                <a:latin typeface="Times New Roman" panose="02020603050405020304" pitchFamily="18" charset="0"/>
                <a:cs typeface="Times New Roman" panose="02020603050405020304" pitchFamily="18" charset="0"/>
              </a:rPr>
              <a:t>100</a:t>
            </a:r>
            <a:r>
              <a:rPr lang="zh-CN" altLang="zh-CN" sz="1600" kern="100" dirty="0">
                <a:latin typeface="Times New Roman" panose="02020603050405020304" pitchFamily="18" charset="0"/>
                <a:cs typeface="Times New Roman" panose="02020603050405020304" pitchFamily="18" charset="0"/>
              </a:rPr>
              <a:t>。</a:t>
            </a:r>
            <a:endParaRPr lang="zh-CN" altLang="zh-CN" sz="1600" kern="100" dirty="0">
              <a:latin typeface="Calibri" panose="020F0502020204030204" pitchFamily="34"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矩形 2">
            <a:extLst>
              <a:ext uri="{FF2B5EF4-FFF2-40B4-BE49-F238E27FC236}">
                <a16:creationId xmlns:a16="http://schemas.microsoft.com/office/drawing/2014/main" id="{43CBDC25-2F61-4000-A9F9-2134270CC56B}"/>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高维数据</a:t>
            </a:r>
          </a:p>
        </p:txBody>
      </p:sp>
      <p:sp>
        <p:nvSpPr>
          <p:cNvPr id="34820" name="TextBox 2">
            <a:extLst>
              <a:ext uri="{FF2B5EF4-FFF2-40B4-BE49-F238E27FC236}">
                <a16:creationId xmlns:a16="http://schemas.microsoft.com/office/drawing/2014/main" id="{527BC6C5-3E77-4F0E-8D86-8B9696DC1836}"/>
              </a:ext>
            </a:extLst>
          </p:cNvPr>
          <p:cNvSpPr txBox="1">
            <a:spLocks noChangeArrowheads="1"/>
          </p:cNvSpPr>
          <p:nvPr/>
        </p:nvSpPr>
        <p:spPr bwMode="auto">
          <a:xfrm>
            <a:off x="2028826" y="1628776"/>
            <a:ext cx="8137525" cy="389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高维数据由键值对类型的数据构成，采用对象方式组织，可以多层嵌套。</a:t>
            </a:r>
          </a:p>
          <a:p>
            <a:pPr lvl="1" algn="just"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高维数据在</a:t>
            </a:r>
            <a:r>
              <a:rPr lang="en-US" altLang="zh-CN">
                <a:latin typeface="Palatino Linotype" panose="02040502050505030304" pitchFamily="18" charset="0"/>
                <a:ea typeface="楷体" panose="02010609060101010101" pitchFamily="49" charset="-122"/>
              </a:rPr>
              <a:t>Web</a:t>
            </a:r>
            <a:r>
              <a:rPr lang="zh-CN" altLang="en-US">
                <a:latin typeface="Palatino Linotype" panose="02040502050505030304" pitchFamily="18" charset="0"/>
                <a:ea typeface="楷体" panose="02010609060101010101" pitchFamily="49" charset="-122"/>
              </a:rPr>
              <a:t>系统中十分常用，作为当今</a:t>
            </a:r>
            <a:r>
              <a:rPr lang="en-US" altLang="zh-CN">
                <a:latin typeface="Palatino Linotype" panose="02040502050505030304" pitchFamily="18" charset="0"/>
                <a:ea typeface="楷体" panose="02010609060101010101" pitchFamily="49" charset="-122"/>
              </a:rPr>
              <a:t>Internet</a:t>
            </a:r>
            <a:r>
              <a:rPr lang="zh-CN" altLang="en-US">
                <a:latin typeface="Palatino Linotype" panose="02040502050505030304" pitchFamily="18" charset="0"/>
                <a:ea typeface="楷体" panose="02010609060101010101" pitchFamily="49" charset="-122"/>
              </a:rPr>
              <a:t>组织内容的主要方式，高位数据衍生出</a:t>
            </a:r>
            <a:r>
              <a:rPr lang="en-US" altLang="zh-CN">
                <a:latin typeface="Palatino Linotype" panose="02040502050505030304" pitchFamily="18" charset="0"/>
                <a:ea typeface="楷体" panose="02010609060101010101" pitchFamily="49" charset="-122"/>
              </a:rPr>
              <a:t>HTML</a:t>
            </a:r>
            <a:r>
              <a:rPr lang="zh-CN" altLang="en-US">
                <a:latin typeface="Palatino Linotype" panose="02040502050505030304" pitchFamily="18" charset="0"/>
                <a:ea typeface="楷体" panose="02010609060101010101" pitchFamily="49" charset="-122"/>
              </a:rPr>
              <a:t>、</a:t>
            </a:r>
            <a:r>
              <a:rPr lang="en-US" altLang="zh-CN">
                <a:latin typeface="Palatino Linotype" panose="02040502050505030304" pitchFamily="18" charset="0"/>
                <a:ea typeface="楷体" panose="02010609060101010101" pitchFamily="49" charset="-122"/>
              </a:rPr>
              <a:t>XML</a:t>
            </a:r>
            <a:r>
              <a:rPr lang="zh-CN" altLang="en-US">
                <a:latin typeface="Palatino Linotype" panose="02040502050505030304" pitchFamily="18" charset="0"/>
                <a:ea typeface="楷体" panose="02010609060101010101" pitchFamily="49" charset="-122"/>
              </a:rPr>
              <a:t>、</a:t>
            </a:r>
            <a:r>
              <a:rPr lang="en-US" altLang="zh-CN">
                <a:latin typeface="Palatino Linotype" panose="02040502050505030304" pitchFamily="18" charset="0"/>
                <a:ea typeface="楷体" panose="02010609060101010101" pitchFamily="49" charset="-122"/>
              </a:rPr>
              <a:t>JSON</a:t>
            </a:r>
            <a:r>
              <a:rPr lang="zh-CN" altLang="en-US">
                <a:latin typeface="Palatino Linotype" panose="02040502050505030304" pitchFamily="18" charset="0"/>
                <a:ea typeface="楷体" panose="02010609060101010101" pitchFamily="49" charset="-122"/>
              </a:rPr>
              <a:t>等具体数据组织的语法结构。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矩形 2">
            <a:extLst>
              <a:ext uri="{FF2B5EF4-FFF2-40B4-BE49-F238E27FC236}">
                <a16:creationId xmlns:a16="http://schemas.microsoft.com/office/drawing/2014/main" id="{874AE3F0-BCD8-4D44-9F39-3CCF526C7E4C}"/>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高维数据</a:t>
            </a:r>
          </a:p>
        </p:txBody>
      </p:sp>
      <p:graphicFrame>
        <p:nvGraphicFramePr>
          <p:cNvPr id="2" name="表格 1">
            <a:extLst>
              <a:ext uri="{FF2B5EF4-FFF2-40B4-BE49-F238E27FC236}">
                <a16:creationId xmlns:a16="http://schemas.microsoft.com/office/drawing/2014/main" id="{0005F778-1565-4BE0-B819-D52672E254A7}"/>
              </a:ext>
            </a:extLst>
          </p:cNvPr>
          <p:cNvGraphicFramePr>
            <a:graphicFrameLocks noGrp="1"/>
          </p:cNvGraphicFramePr>
          <p:nvPr/>
        </p:nvGraphicFramePr>
        <p:xfrm>
          <a:off x="3311525" y="1831975"/>
          <a:ext cx="5854700" cy="4572000"/>
        </p:xfrm>
        <a:graphic>
          <a:graphicData uri="http://schemas.openxmlformats.org/drawingml/2006/table">
            <a:tbl>
              <a:tblPr firstRow="1" firstCol="1" bandRow="1"/>
              <a:tblGrid>
                <a:gridCol w="5854700">
                  <a:extLst>
                    <a:ext uri="{9D8B030D-6E8A-4147-A177-3AD203B41FA5}">
                      <a16:colId xmlns:a16="http://schemas.microsoft.com/office/drawing/2014/main" val="3920837366"/>
                    </a:ext>
                  </a:extLst>
                </a:gridCol>
              </a:tblGrid>
              <a:tr h="351790">
                <a:tc>
                  <a:txBody>
                    <a:bodyPr/>
                    <a:lstStyle/>
                    <a:p>
                      <a:pPr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本书</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程序设计基本方法</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"Python</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语言基本语法元素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基本数据类型</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程序的控制结构</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函数和代码复用</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组合数据类型</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7</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文件和数据格式化</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8</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"Python</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计算生态</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9</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"Python</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标准库概览</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"Python</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第三方库概览</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11</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"Python</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第三方库纵览</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12</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章</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考试指导</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192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附录</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 : "</a:t>
                      </a:r>
                      <a:r>
                        <a:rPr lang="zh-CN" sz="2000" kern="0" dirty="0">
                          <a:effectLst/>
                          <a:latin typeface="Times New Roman" panose="02020603050405020304" pitchFamily="18" charset="0"/>
                          <a:ea typeface="宋体" panose="02010600030101010101" pitchFamily="2" charset="-122"/>
                          <a:cs typeface="Times New Roman" panose="02020603050405020304" pitchFamily="18" charset="0"/>
                        </a:rPr>
                        <a:t>附录</a:t>
                      </a: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1234567"</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914400" algn="just" fontAlgn="base">
                        <a:lnSpc>
                          <a:spcPct val="100000"/>
                        </a:lnSpc>
                        <a:spcAft>
                          <a:spcPts val="0"/>
                        </a:spcAft>
                      </a:pPr>
                      <a:r>
                        <a:rPr lang="en-US" sz="20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7" marR="68567"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3701360039"/>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2">
            <a:extLst>
              <a:ext uri="{FF2B5EF4-FFF2-40B4-BE49-F238E27FC236}">
                <a16:creationId xmlns:a16="http://schemas.microsoft.com/office/drawing/2014/main" id="{4872F69E-B5D1-4A01-873A-E6207E6CAEC9}"/>
              </a:ext>
            </a:extLst>
          </p:cNvPr>
          <p:cNvSpPr txBox="1">
            <a:spLocks noChangeArrowheads="1"/>
          </p:cNvSpPr>
          <p:nvPr/>
        </p:nvSpPr>
        <p:spPr bwMode="auto">
          <a:xfrm>
            <a:off x="3216274" y="2955925"/>
            <a:ext cx="6559321"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5400" dirty="0">
                <a:latin typeface="微软雅黑" panose="020B0503020204020204" pitchFamily="34" charset="-122"/>
                <a:ea typeface="微软雅黑" panose="020B0503020204020204" pitchFamily="34" charset="-122"/>
              </a:rPr>
              <a:t> </a:t>
            </a:r>
            <a:r>
              <a:rPr lang="zh-CN" altLang="en-US" sz="5400" dirty="0">
                <a:latin typeface="微软雅黑" panose="020B0503020204020204" pitchFamily="34" charset="-122"/>
                <a:ea typeface="微软雅黑" panose="020B0503020204020204" pitchFamily="34" charset="-122"/>
              </a:rPr>
              <a:t>一维数据的处理</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矩形 2">
            <a:extLst>
              <a:ext uri="{FF2B5EF4-FFF2-40B4-BE49-F238E27FC236}">
                <a16:creationId xmlns:a16="http://schemas.microsoft.com/office/drawing/2014/main" id="{267456BB-B549-449E-9D20-A98E8AADC9D3}"/>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一维数据的表示</a:t>
            </a:r>
          </a:p>
        </p:txBody>
      </p:sp>
      <p:sp>
        <p:nvSpPr>
          <p:cNvPr id="37892" name="TextBox 2">
            <a:extLst>
              <a:ext uri="{FF2B5EF4-FFF2-40B4-BE49-F238E27FC236}">
                <a16:creationId xmlns:a16="http://schemas.microsoft.com/office/drawing/2014/main" id="{BE246A5F-F902-492E-8677-F9646CF1E6D8}"/>
              </a:ext>
            </a:extLst>
          </p:cNvPr>
          <p:cNvSpPr txBox="1">
            <a:spLocks noChangeArrowheads="1"/>
          </p:cNvSpPr>
          <p:nvPr/>
        </p:nvSpPr>
        <p:spPr bwMode="auto">
          <a:xfrm>
            <a:off x="2028826" y="1628775"/>
            <a:ext cx="8137525"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一维数据是最简单的数据组织类型，由于是线性结构，在</a:t>
            </a:r>
            <a:r>
              <a:rPr lang="en-US" altLang="zh-CN">
                <a:latin typeface="Palatino Linotype" panose="02040502050505030304" pitchFamily="18" charset="0"/>
                <a:ea typeface="楷体" panose="02010609060101010101" pitchFamily="49" charset="-122"/>
              </a:rPr>
              <a:t>Python</a:t>
            </a:r>
            <a:r>
              <a:rPr lang="zh-CN" altLang="en-US">
                <a:latin typeface="Palatino Linotype" panose="02040502050505030304" pitchFamily="18" charset="0"/>
                <a:ea typeface="楷体" panose="02010609060101010101" pitchFamily="49" charset="-122"/>
              </a:rPr>
              <a:t>语言中主要采用列表形式表示。例如：中国的直辖市数据可以采用一个列表变量表示。</a:t>
            </a:r>
          </a:p>
        </p:txBody>
      </p:sp>
      <p:graphicFrame>
        <p:nvGraphicFramePr>
          <p:cNvPr id="2" name="表格 1">
            <a:extLst>
              <a:ext uri="{FF2B5EF4-FFF2-40B4-BE49-F238E27FC236}">
                <a16:creationId xmlns:a16="http://schemas.microsoft.com/office/drawing/2014/main" id="{FD93FDBB-E81B-4CA9-AF29-122D18486EAC}"/>
              </a:ext>
            </a:extLst>
          </p:cNvPr>
          <p:cNvGraphicFramePr>
            <a:graphicFrameLocks noGrp="1"/>
          </p:cNvGraphicFramePr>
          <p:nvPr/>
        </p:nvGraphicFramePr>
        <p:xfrm>
          <a:off x="2663826" y="4554538"/>
          <a:ext cx="7319963" cy="1096962"/>
        </p:xfrm>
        <a:graphic>
          <a:graphicData uri="http://schemas.openxmlformats.org/drawingml/2006/table">
            <a:tbl>
              <a:tblPr firstRow="1" firstCol="1" bandRow="1"/>
              <a:tblGrid>
                <a:gridCol w="7319963">
                  <a:extLst>
                    <a:ext uri="{9D8B030D-6E8A-4147-A177-3AD203B41FA5}">
                      <a16:colId xmlns:a16="http://schemas.microsoft.com/office/drawing/2014/main" val="2990430749"/>
                    </a:ext>
                  </a:extLst>
                </a:gridCol>
              </a:tblGrid>
              <a:tr h="1096962">
                <a:tc>
                  <a:txBody>
                    <a:bodyPr/>
                    <a:lstStyle/>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&gt;&gt;&gt;ls =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北京</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上海</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天津</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重庆</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&gt;&gt;&gt;print(ls)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北京</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上海</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天津</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重庆</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60799218"/>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矩形 2">
            <a:extLst>
              <a:ext uri="{FF2B5EF4-FFF2-40B4-BE49-F238E27FC236}">
                <a16:creationId xmlns:a16="http://schemas.microsoft.com/office/drawing/2014/main" id="{259C58A4-AEBB-4C40-B8E5-87AEDEF092C9}"/>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一维数据的存储</a:t>
            </a:r>
          </a:p>
        </p:txBody>
      </p:sp>
      <p:sp>
        <p:nvSpPr>
          <p:cNvPr id="7" name="TextBox 2">
            <a:extLst>
              <a:ext uri="{FF2B5EF4-FFF2-40B4-BE49-F238E27FC236}">
                <a16:creationId xmlns:a16="http://schemas.microsoft.com/office/drawing/2014/main" id="{C6FF164A-A7EB-46B0-B01F-4430D8C21244}"/>
              </a:ext>
            </a:extLst>
          </p:cNvPr>
          <p:cNvSpPr txBox="1">
            <a:spLocks noChangeArrowheads="1"/>
          </p:cNvSpPr>
          <p:nvPr/>
        </p:nvSpPr>
        <p:spPr bwMode="auto">
          <a:xfrm>
            <a:off x="2028826" y="1628775"/>
            <a:ext cx="81375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一维数据的文件存储有多种方式，总体思路是采用特殊字符分隔各数据。常用存储方法包括</a:t>
            </a:r>
            <a:r>
              <a:rPr lang="en-US" altLang="zh-CN" dirty="0">
                <a:latin typeface="Palatino Linotype" panose="02040502050505030304" pitchFamily="18" charset="0"/>
                <a:ea typeface="楷体" panose="02010609060101010101" pitchFamily="49" charset="-122"/>
              </a:rPr>
              <a:t>4</a:t>
            </a:r>
            <a:r>
              <a:rPr lang="zh-CN" altLang="en-US" dirty="0">
                <a:latin typeface="Palatino Linotype" panose="02040502050505030304" pitchFamily="18" charset="0"/>
                <a:ea typeface="楷体" panose="02010609060101010101" pitchFamily="49" charset="-122"/>
              </a:rPr>
              <a:t>种。</a:t>
            </a:r>
            <a:endParaRPr lang="en-US" altLang="zh-CN" dirty="0">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a:t>
            </a:r>
            <a:r>
              <a:rPr lang="en-US" altLang="zh-CN" dirty="0">
                <a:latin typeface="Palatino Linotype" panose="02040502050505030304" pitchFamily="18" charset="0"/>
                <a:ea typeface="楷体" panose="02010609060101010101" pitchFamily="49" charset="-122"/>
              </a:rPr>
              <a:t>1</a:t>
            </a:r>
            <a:r>
              <a:rPr lang="zh-CN" altLang="en-US" dirty="0">
                <a:latin typeface="Palatino Linotype" panose="02040502050505030304" pitchFamily="18" charset="0"/>
                <a:ea typeface="楷体" panose="02010609060101010101" pitchFamily="49" charset="-122"/>
              </a:rPr>
              <a:t>）采用空格分隔元素，例如：</a:t>
            </a:r>
            <a:endParaRPr lang="en-US" altLang="zh-CN" dirty="0">
              <a:latin typeface="Palatino Linotype" panose="02040502050505030304" pitchFamily="18" charset="0"/>
              <a:ea typeface="楷体" panose="02010609060101010101" pitchFamily="49" charset="-122"/>
            </a:endParaRPr>
          </a:p>
          <a:p>
            <a:pPr marL="0" lvl="1" indent="0" algn="ctr">
              <a:lnSpc>
                <a:spcPct val="150000"/>
              </a:lnSpc>
              <a:spcBef>
                <a:spcPct val="0"/>
              </a:spcBef>
              <a:buClr>
                <a:srgbClr val="C00000"/>
              </a:buClr>
              <a:buNone/>
              <a:defRPr/>
            </a:pPr>
            <a:r>
              <a:rPr lang="zh-CN" altLang="en-US" dirty="0">
                <a:latin typeface="Palatino Linotype" panose="02040502050505030304" pitchFamily="18" charset="0"/>
                <a:ea typeface="楷体" panose="02010609060101010101" pitchFamily="49" charset="-122"/>
              </a:rPr>
              <a:t>北京   上海   天津   重庆</a:t>
            </a:r>
            <a:endParaRPr lang="en-US" altLang="zh-CN" dirty="0">
              <a:latin typeface="Palatino Linotype" panose="02040502050505030304" pitchFamily="18" charset="0"/>
              <a:ea typeface="楷体" panose="02010609060101010101" pitchFamily="49" charset="-122"/>
            </a:endParaRPr>
          </a:p>
          <a:p>
            <a:pPr lvl="1" eaLnBrk="1" hangingPunct="1">
              <a:lnSpc>
                <a:spcPct val="150000"/>
              </a:lnSpc>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a:t>
            </a:r>
            <a:r>
              <a:rPr lang="en-US" altLang="zh-CN" dirty="0">
                <a:latin typeface="Palatino Linotype" panose="02040502050505030304" pitchFamily="18" charset="0"/>
                <a:ea typeface="楷体" panose="02010609060101010101" pitchFamily="49" charset="-122"/>
              </a:rPr>
              <a:t>2</a:t>
            </a:r>
            <a:r>
              <a:rPr lang="zh-CN" altLang="en-US" dirty="0">
                <a:latin typeface="Palatino Linotype" panose="02040502050505030304" pitchFamily="18" charset="0"/>
                <a:ea typeface="楷体" panose="02010609060101010101" pitchFamily="49" charset="-122"/>
              </a:rPr>
              <a:t>）采用逗号分隔元素，例如：</a:t>
            </a:r>
            <a:endParaRPr lang="en-US" altLang="zh-CN" dirty="0">
              <a:latin typeface="Palatino Linotype" panose="02040502050505030304" pitchFamily="18" charset="0"/>
              <a:ea typeface="楷体" panose="02010609060101010101" pitchFamily="49" charset="-122"/>
            </a:endParaRPr>
          </a:p>
          <a:p>
            <a:pPr marL="0" lvl="1" indent="0" algn="ctr">
              <a:lnSpc>
                <a:spcPct val="150000"/>
              </a:lnSpc>
              <a:spcBef>
                <a:spcPct val="0"/>
              </a:spcBef>
              <a:buClr>
                <a:srgbClr val="C00000"/>
              </a:buClr>
              <a:buNone/>
              <a:defRPr/>
            </a:pPr>
            <a:r>
              <a:rPr lang="zh-CN" altLang="en-US" dirty="0">
                <a:latin typeface="Palatino Linotype" panose="02040502050505030304" pitchFamily="18" charset="0"/>
                <a:ea typeface="楷体" panose="02010609060101010101" pitchFamily="49" charset="-122"/>
              </a:rPr>
              <a:t>北京</a:t>
            </a:r>
            <a:r>
              <a:rPr lang="en-US" altLang="zh-CN" dirty="0">
                <a:latin typeface="Palatino Linotype" panose="02040502050505030304" pitchFamily="18" charset="0"/>
                <a:ea typeface="楷体" panose="02010609060101010101" pitchFamily="49" charset="-122"/>
              </a:rPr>
              <a:t>,</a:t>
            </a:r>
            <a:r>
              <a:rPr lang="zh-CN" altLang="en-US" dirty="0">
                <a:latin typeface="Palatino Linotype" panose="02040502050505030304" pitchFamily="18" charset="0"/>
                <a:ea typeface="楷体" panose="02010609060101010101" pitchFamily="49" charset="-122"/>
              </a:rPr>
              <a:t>上海</a:t>
            </a:r>
            <a:r>
              <a:rPr lang="en-US" altLang="zh-CN" dirty="0">
                <a:latin typeface="Palatino Linotype" panose="02040502050505030304" pitchFamily="18" charset="0"/>
                <a:ea typeface="楷体" panose="02010609060101010101" pitchFamily="49" charset="-122"/>
              </a:rPr>
              <a:t>,</a:t>
            </a:r>
            <a:r>
              <a:rPr lang="zh-CN" altLang="en-US" dirty="0">
                <a:latin typeface="Palatino Linotype" panose="02040502050505030304" pitchFamily="18" charset="0"/>
                <a:ea typeface="楷体" panose="02010609060101010101" pitchFamily="49" charset="-122"/>
              </a:rPr>
              <a:t>天津</a:t>
            </a:r>
            <a:r>
              <a:rPr lang="en-US" altLang="zh-CN" dirty="0">
                <a:latin typeface="Palatino Linotype" panose="02040502050505030304" pitchFamily="18" charset="0"/>
                <a:ea typeface="楷体" panose="02010609060101010101" pitchFamily="49" charset="-122"/>
              </a:rPr>
              <a:t>,</a:t>
            </a:r>
            <a:r>
              <a:rPr lang="zh-CN" altLang="en-US" dirty="0">
                <a:latin typeface="Palatino Linotype" panose="02040502050505030304" pitchFamily="18" charset="0"/>
                <a:ea typeface="楷体" panose="02010609060101010101" pitchFamily="49" charset="-122"/>
              </a:rPr>
              <a:t>重庆</a:t>
            </a:r>
            <a:endParaRPr lang="en-US" altLang="zh-CN" dirty="0">
              <a:latin typeface="Palatino Linotype" panose="02040502050505030304" pitchFamily="18" charset="0"/>
              <a:ea typeface="楷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2">
            <a:extLst>
              <a:ext uri="{FF2B5EF4-FFF2-40B4-BE49-F238E27FC236}">
                <a16:creationId xmlns:a16="http://schemas.microsoft.com/office/drawing/2014/main" id="{ECBA80F3-48F3-4E14-93DB-DF95B8FCB9D6}"/>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一维数据的存储</a:t>
            </a:r>
          </a:p>
        </p:txBody>
      </p:sp>
      <p:sp>
        <p:nvSpPr>
          <p:cNvPr id="7" name="TextBox 2">
            <a:extLst>
              <a:ext uri="{FF2B5EF4-FFF2-40B4-BE49-F238E27FC236}">
                <a16:creationId xmlns:a16="http://schemas.microsoft.com/office/drawing/2014/main" id="{4D340BAC-D6D6-4932-ADFD-6BFF06397F19}"/>
              </a:ext>
            </a:extLst>
          </p:cNvPr>
          <p:cNvSpPr txBox="1">
            <a:spLocks noChangeArrowheads="1"/>
          </p:cNvSpPr>
          <p:nvPr/>
        </p:nvSpPr>
        <p:spPr bwMode="auto">
          <a:xfrm>
            <a:off x="2028826" y="1628776"/>
            <a:ext cx="813752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a:t>
            </a:r>
            <a:r>
              <a:rPr lang="en-US" altLang="zh-CN" dirty="0">
                <a:latin typeface="Palatino Linotype" panose="02040502050505030304" pitchFamily="18" charset="0"/>
                <a:ea typeface="楷体" panose="02010609060101010101" pitchFamily="49" charset="-122"/>
              </a:rPr>
              <a:t>3</a:t>
            </a:r>
            <a:r>
              <a:rPr lang="zh-CN" altLang="en-US" dirty="0">
                <a:latin typeface="Palatino Linotype" panose="02040502050505030304" pitchFamily="18" charset="0"/>
                <a:ea typeface="楷体" panose="02010609060101010101" pitchFamily="49" charset="-122"/>
              </a:rPr>
              <a:t>）采用换行分隔包括，例如：</a:t>
            </a:r>
            <a:endParaRPr lang="en-US" altLang="zh-CN" dirty="0">
              <a:latin typeface="Palatino Linotype" panose="02040502050505030304" pitchFamily="18" charset="0"/>
              <a:ea typeface="楷体" panose="02010609060101010101" pitchFamily="49" charset="-122"/>
            </a:endParaRPr>
          </a:p>
          <a:p>
            <a:pPr marL="0" lvl="1" indent="0" algn="ctr">
              <a:lnSpc>
                <a:spcPct val="150000"/>
              </a:lnSpc>
              <a:spcBef>
                <a:spcPct val="0"/>
              </a:spcBef>
              <a:buClr>
                <a:srgbClr val="C00000"/>
              </a:buClr>
              <a:buNone/>
              <a:defRPr/>
            </a:pPr>
            <a:r>
              <a:rPr lang="zh-CN" altLang="en-US" dirty="0">
                <a:latin typeface="Palatino Linotype" panose="02040502050505030304" pitchFamily="18" charset="0"/>
                <a:ea typeface="楷体" panose="02010609060101010101" pitchFamily="49" charset="-122"/>
              </a:rPr>
              <a:t>北京</a:t>
            </a:r>
          </a:p>
          <a:p>
            <a:pPr marL="0" lvl="1" indent="0" algn="ctr">
              <a:lnSpc>
                <a:spcPct val="150000"/>
              </a:lnSpc>
              <a:spcBef>
                <a:spcPct val="0"/>
              </a:spcBef>
              <a:buClr>
                <a:srgbClr val="C00000"/>
              </a:buClr>
              <a:buNone/>
              <a:defRPr/>
            </a:pPr>
            <a:r>
              <a:rPr lang="zh-CN" altLang="en-US" dirty="0">
                <a:latin typeface="Palatino Linotype" panose="02040502050505030304" pitchFamily="18" charset="0"/>
                <a:ea typeface="楷体" panose="02010609060101010101" pitchFamily="49" charset="-122"/>
              </a:rPr>
              <a:t>上海</a:t>
            </a:r>
          </a:p>
          <a:p>
            <a:pPr marL="0" lvl="1" indent="0" algn="ctr">
              <a:lnSpc>
                <a:spcPct val="150000"/>
              </a:lnSpc>
              <a:spcBef>
                <a:spcPct val="0"/>
              </a:spcBef>
              <a:buClr>
                <a:srgbClr val="C00000"/>
              </a:buClr>
              <a:buNone/>
              <a:defRPr/>
            </a:pPr>
            <a:r>
              <a:rPr lang="zh-CN" altLang="en-US" dirty="0">
                <a:latin typeface="Palatino Linotype" panose="02040502050505030304" pitchFamily="18" charset="0"/>
                <a:ea typeface="楷体" panose="02010609060101010101" pitchFamily="49" charset="-122"/>
              </a:rPr>
              <a:t>天津</a:t>
            </a:r>
          </a:p>
          <a:p>
            <a:pPr marL="0" lvl="1" indent="0" algn="ctr">
              <a:lnSpc>
                <a:spcPct val="150000"/>
              </a:lnSpc>
              <a:spcBef>
                <a:spcPct val="0"/>
              </a:spcBef>
              <a:buClr>
                <a:srgbClr val="C00000"/>
              </a:buClr>
              <a:buNone/>
              <a:defRPr/>
            </a:pPr>
            <a:r>
              <a:rPr lang="zh-CN" altLang="en-US" dirty="0">
                <a:latin typeface="Palatino Linotype" panose="02040502050505030304" pitchFamily="18" charset="0"/>
                <a:ea typeface="楷体" panose="02010609060101010101" pitchFamily="49" charset="-122"/>
              </a:rPr>
              <a:t>重庆</a:t>
            </a:r>
            <a:endParaRPr lang="en-US" altLang="zh-CN" dirty="0">
              <a:latin typeface="Palatino Linotype" panose="02040502050505030304" pitchFamily="18" charset="0"/>
              <a:ea typeface="楷体" panose="02010609060101010101" pitchFamily="49" charset="-122"/>
            </a:endParaRPr>
          </a:p>
          <a:p>
            <a:pPr lvl="1" eaLnBrk="1" hangingPunct="1">
              <a:lnSpc>
                <a:spcPct val="150000"/>
              </a:lnSpc>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a:t>
            </a:r>
            <a:r>
              <a:rPr lang="en-US" altLang="zh-CN" dirty="0">
                <a:latin typeface="Palatino Linotype" panose="02040502050505030304" pitchFamily="18" charset="0"/>
                <a:ea typeface="楷体" panose="02010609060101010101" pitchFamily="49" charset="-122"/>
              </a:rPr>
              <a:t>4</a:t>
            </a:r>
            <a:r>
              <a:rPr lang="zh-CN" altLang="en-US" dirty="0">
                <a:latin typeface="Palatino Linotype" panose="02040502050505030304" pitchFamily="18" charset="0"/>
                <a:ea typeface="楷体" panose="02010609060101010101" pitchFamily="49" charset="-122"/>
              </a:rPr>
              <a:t>）其他特殊符号分隔，以分号分隔为例，例如：</a:t>
            </a:r>
            <a:endParaRPr lang="en-US" altLang="zh-CN" dirty="0">
              <a:latin typeface="Palatino Linotype" panose="02040502050505030304" pitchFamily="18" charset="0"/>
              <a:ea typeface="楷体" panose="02010609060101010101" pitchFamily="49" charset="-122"/>
            </a:endParaRPr>
          </a:p>
          <a:p>
            <a:pPr marL="0" lvl="1" indent="0" algn="ctr">
              <a:lnSpc>
                <a:spcPct val="150000"/>
              </a:lnSpc>
              <a:spcBef>
                <a:spcPct val="0"/>
              </a:spcBef>
              <a:buClr>
                <a:srgbClr val="C00000"/>
              </a:buClr>
              <a:buNone/>
              <a:defRPr/>
            </a:pPr>
            <a:r>
              <a:rPr lang="zh-CN" altLang="en-US" dirty="0">
                <a:latin typeface="Palatino Linotype" panose="02040502050505030304" pitchFamily="18" charset="0"/>
                <a:ea typeface="楷体" panose="02010609060101010101" pitchFamily="49" charset="-122"/>
              </a:rPr>
              <a:t>北京</a:t>
            </a:r>
            <a:r>
              <a:rPr lang="en-US" altLang="zh-CN" dirty="0">
                <a:latin typeface="Palatino Linotype" panose="02040502050505030304" pitchFamily="18" charset="0"/>
                <a:ea typeface="楷体" panose="02010609060101010101" pitchFamily="49" charset="-122"/>
              </a:rPr>
              <a:t>;</a:t>
            </a:r>
            <a:r>
              <a:rPr lang="zh-CN" altLang="en-US" dirty="0">
                <a:latin typeface="Palatino Linotype" panose="02040502050505030304" pitchFamily="18" charset="0"/>
                <a:ea typeface="楷体" panose="02010609060101010101" pitchFamily="49" charset="-122"/>
              </a:rPr>
              <a:t>上海</a:t>
            </a:r>
            <a:r>
              <a:rPr lang="en-US" altLang="zh-CN" dirty="0">
                <a:latin typeface="Palatino Linotype" panose="02040502050505030304" pitchFamily="18" charset="0"/>
                <a:ea typeface="楷体" panose="02010609060101010101" pitchFamily="49" charset="-122"/>
              </a:rPr>
              <a:t>;</a:t>
            </a:r>
            <a:r>
              <a:rPr lang="zh-CN" altLang="en-US" dirty="0">
                <a:latin typeface="Palatino Linotype" panose="02040502050505030304" pitchFamily="18" charset="0"/>
                <a:ea typeface="楷体" panose="02010609060101010101" pitchFamily="49" charset="-122"/>
              </a:rPr>
              <a:t>天津</a:t>
            </a:r>
            <a:r>
              <a:rPr lang="en-US" altLang="zh-CN" dirty="0">
                <a:latin typeface="Palatino Linotype" panose="02040502050505030304" pitchFamily="18" charset="0"/>
                <a:ea typeface="楷体" panose="02010609060101010101" pitchFamily="49" charset="-122"/>
              </a:rPr>
              <a:t>;</a:t>
            </a:r>
            <a:r>
              <a:rPr lang="zh-CN" altLang="en-US" dirty="0">
                <a:latin typeface="Palatino Linotype" panose="02040502050505030304" pitchFamily="18" charset="0"/>
                <a:ea typeface="楷体" panose="02010609060101010101" pitchFamily="49" charset="-122"/>
              </a:rPr>
              <a:t>重庆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矩形 2">
            <a:extLst>
              <a:ext uri="{FF2B5EF4-FFF2-40B4-BE49-F238E27FC236}">
                <a16:creationId xmlns:a16="http://schemas.microsoft.com/office/drawing/2014/main" id="{BFEC09EF-40EB-49E4-A2D4-AA67A182EB28}"/>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一维数据的存储</a:t>
            </a:r>
          </a:p>
        </p:txBody>
      </p:sp>
      <p:sp>
        <p:nvSpPr>
          <p:cNvPr id="40964" name="TextBox 2">
            <a:extLst>
              <a:ext uri="{FF2B5EF4-FFF2-40B4-BE49-F238E27FC236}">
                <a16:creationId xmlns:a16="http://schemas.microsoft.com/office/drawing/2014/main" id="{32530053-6A67-48ED-9184-85492D293F8C}"/>
              </a:ext>
            </a:extLst>
          </p:cNvPr>
          <p:cNvSpPr txBox="1">
            <a:spLocks noChangeArrowheads="1"/>
          </p:cNvSpPr>
          <p:nvPr/>
        </p:nvSpPr>
        <p:spPr bwMode="auto">
          <a:xfrm>
            <a:off x="2028826" y="1628775"/>
            <a:ext cx="81375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0"/>
              </a:spcBef>
              <a:buClr>
                <a:srgbClr val="C00000"/>
              </a:buClr>
              <a:buFont typeface="Wingdings" panose="05000000000000000000" pitchFamily="2" charset="2"/>
              <a:buChar char="n"/>
            </a:pPr>
            <a:r>
              <a:rPr lang="zh-CN" altLang="en-US" sz="2400">
                <a:latin typeface="Palatino Linotype" panose="02040502050505030304" pitchFamily="18" charset="0"/>
                <a:ea typeface="楷体" panose="02010609060101010101" pitchFamily="49" charset="-122"/>
              </a:rPr>
              <a:t>逗号分割的存储格式叫做</a:t>
            </a:r>
            <a:r>
              <a:rPr lang="en-US" altLang="zh-CN" sz="2400" b="1">
                <a:solidFill>
                  <a:srgbClr val="C00000"/>
                </a:solidFill>
                <a:latin typeface="Palatino Linotype" panose="02040502050505030304" pitchFamily="18" charset="0"/>
                <a:ea typeface="楷体" panose="02010609060101010101" pitchFamily="49" charset="-122"/>
              </a:rPr>
              <a:t>CSV</a:t>
            </a:r>
            <a:r>
              <a:rPr lang="zh-CN" altLang="en-US" sz="2400" b="1">
                <a:solidFill>
                  <a:srgbClr val="C00000"/>
                </a:solidFill>
                <a:latin typeface="Palatino Linotype" panose="02040502050505030304" pitchFamily="18" charset="0"/>
                <a:ea typeface="楷体" panose="02010609060101010101" pitchFamily="49" charset="-122"/>
              </a:rPr>
              <a:t>格式</a:t>
            </a:r>
            <a:r>
              <a:rPr lang="zh-CN" altLang="en-US" sz="2400">
                <a:latin typeface="Palatino Linotype" panose="02040502050505030304" pitchFamily="18" charset="0"/>
                <a:ea typeface="楷体" panose="02010609060101010101" pitchFamily="49" charset="-122"/>
              </a:rPr>
              <a:t>（</a:t>
            </a:r>
            <a:r>
              <a:rPr lang="en-US" altLang="zh-CN" sz="2400">
                <a:latin typeface="Palatino Linotype" panose="02040502050505030304" pitchFamily="18" charset="0"/>
                <a:ea typeface="楷体" panose="02010609060101010101" pitchFamily="49" charset="-122"/>
              </a:rPr>
              <a:t>Comma-Separated Values</a:t>
            </a:r>
            <a:r>
              <a:rPr lang="zh-CN" altLang="en-US" sz="2400">
                <a:latin typeface="Palatino Linotype" panose="02040502050505030304" pitchFamily="18" charset="0"/>
                <a:ea typeface="楷体" panose="02010609060101010101" pitchFamily="49" charset="-122"/>
              </a:rPr>
              <a:t>，即逗号分隔值），它是一种通用的、相对简单的文件格式，在商业和科学上广泛应用，大部分编辑器都支持直接读入或保存文件为</a:t>
            </a:r>
            <a:r>
              <a:rPr lang="en-US" altLang="zh-CN" sz="2400">
                <a:latin typeface="Palatino Linotype" panose="02040502050505030304" pitchFamily="18" charset="0"/>
                <a:ea typeface="楷体" panose="02010609060101010101" pitchFamily="49" charset="-122"/>
              </a:rPr>
              <a:t>CSV</a:t>
            </a:r>
            <a:r>
              <a:rPr lang="zh-CN" altLang="en-US" sz="2400">
                <a:latin typeface="Palatino Linotype" panose="02040502050505030304" pitchFamily="18" charset="0"/>
                <a:ea typeface="楷体" panose="02010609060101010101" pitchFamily="49" charset="-122"/>
              </a:rPr>
              <a:t>格式</a:t>
            </a:r>
            <a:endParaRPr lang="en-US" altLang="zh-CN" sz="2400">
              <a:latin typeface="Palatino Linotype" panose="02040502050505030304" pitchFamily="18" charset="0"/>
              <a:ea typeface="楷体" panose="02010609060101010101" pitchFamily="49" charset="-122"/>
            </a:endParaRPr>
          </a:p>
          <a:p>
            <a:pPr lvl="1" eaLnBrk="1" hangingPunct="1">
              <a:lnSpc>
                <a:spcPct val="150000"/>
              </a:lnSpc>
              <a:spcBef>
                <a:spcPct val="0"/>
              </a:spcBef>
              <a:buClr>
                <a:srgbClr val="C00000"/>
              </a:buClr>
              <a:buFont typeface="Wingdings" panose="05000000000000000000" pitchFamily="2" charset="2"/>
              <a:buChar char="n"/>
            </a:pPr>
            <a:r>
              <a:rPr lang="zh-CN" altLang="en-US" sz="2400">
                <a:latin typeface="Palatino Linotype" panose="02040502050505030304" pitchFamily="18" charset="0"/>
                <a:ea typeface="楷体" panose="02010609060101010101" pitchFamily="49" charset="-122"/>
              </a:rPr>
              <a:t>一维数据保存成</a:t>
            </a:r>
            <a:r>
              <a:rPr lang="en-US" altLang="zh-CN" sz="2400">
                <a:latin typeface="Palatino Linotype" panose="02040502050505030304" pitchFamily="18" charset="0"/>
                <a:ea typeface="楷体" panose="02010609060101010101" pitchFamily="49" charset="-122"/>
              </a:rPr>
              <a:t>CSV</a:t>
            </a:r>
            <a:r>
              <a:rPr lang="zh-CN" altLang="en-US" sz="2400">
                <a:latin typeface="Palatino Linotype" panose="02040502050505030304" pitchFamily="18" charset="0"/>
                <a:ea typeface="楷体" panose="02010609060101010101" pitchFamily="49" charset="-122"/>
              </a:rPr>
              <a:t>格式后，各元素采用逗号分隔，形成一行。从</a:t>
            </a:r>
            <a:r>
              <a:rPr lang="en-US" altLang="zh-CN" sz="2400">
                <a:latin typeface="Palatino Linotype" panose="02040502050505030304" pitchFamily="18" charset="0"/>
                <a:ea typeface="楷体" panose="02010609060101010101" pitchFamily="49" charset="-122"/>
              </a:rPr>
              <a:t>Python</a:t>
            </a:r>
            <a:r>
              <a:rPr lang="zh-CN" altLang="en-US" sz="2400">
                <a:latin typeface="Palatino Linotype" panose="02040502050505030304" pitchFamily="18" charset="0"/>
                <a:ea typeface="楷体" panose="02010609060101010101" pitchFamily="49" charset="-122"/>
              </a:rPr>
              <a:t>表示到数据存储，需要将列表对象输出为</a:t>
            </a:r>
            <a:r>
              <a:rPr lang="en-US" altLang="zh-CN" sz="2400">
                <a:latin typeface="Palatino Linotype" panose="02040502050505030304" pitchFamily="18" charset="0"/>
                <a:ea typeface="楷体" panose="02010609060101010101" pitchFamily="49" charset="-122"/>
              </a:rPr>
              <a:t>CSV</a:t>
            </a:r>
            <a:r>
              <a:rPr lang="zh-CN" altLang="en-US" sz="2400">
                <a:latin typeface="Palatino Linotype" panose="02040502050505030304" pitchFamily="18" charset="0"/>
                <a:ea typeface="楷体" panose="02010609060101010101" pitchFamily="49" charset="-122"/>
              </a:rPr>
              <a:t>格式以及将</a:t>
            </a:r>
            <a:r>
              <a:rPr lang="en-US" altLang="zh-CN" sz="2400">
                <a:latin typeface="Palatino Linotype" panose="02040502050505030304" pitchFamily="18" charset="0"/>
                <a:ea typeface="楷体" panose="02010609060101010101" pitchFamily="49" charset="-122"/>
              </a:rPr>
              <a:t>CSV</a:t>
            </a:r>
            <a:r>
              <a:rPr lang="zh-CN" altLang="en-US" sz="2400">
                <a:latin typeface="Palatino Linotype" panose="02040502050505030304" pitchFamily="18" charset="0"/>
                <a:ea typeface="楷体" panose="02010609060101010101" pitchFamily="49" charset="-122"/>
              </a:rPr>
              <a:t>格式读入成列表对象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2">
            <a:extLst>
              <a:ext uri="{FF2B5EF4-FFF2-40B4-BE49-F238E27FC236}">
                <a16:creationId xmlns:a16="http://schemas.microsoft.com/office/drawing/2014/main" id="{379B5A9A-657F-4C20-8BFD-D84B731DA199}"/>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一维数据的存储</a:t>
            </a:r>
          </a:p>
        </p:txBody>
      </p:sp>
      <p:sp>
        <p:nvSpPr>
          <p:cNvPr id="41988" name="TextBox 2">
            <a:extLst>
              <a:ext uri="{FF2B5EF4-FFF2-40B4-BE49-F238E27FC236}">
                <a16:creationId xmlns:a16="http://schemas.microsoft.com/office/drawing/2014/main" id="{87BC75BE-A0D2-4AE4-B130-F97D4A64D125}"/>
              </a:ext>
            </a:extLst>
          </p:cNvPr>
          <p:cNvSpPr txBox="1">
            <a:spLocks noChangeArrowheads="1"/>
          </p:cNvSpPr>
          <p:nvPr/>
        </p:nvSpPr>
        <p:spPr bwMode="auto">
          <a:xfrm>
            <a:off x="2028826" y="1628776"/>
            <a:ext cx="813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列表对象输出为</a:t>
            </a:r>
            <a:r>
              <a:rPr lang="en-US" altLang="zh-CN">
                <a:latin typeface="Palatino Linotype" panose="02040502050505030304" pitchFamily="18" charset="0"/>
                <a:ea typeface="楷体" panose="02010609060101010101" pitchFamily="49" charset="-122"/>
              </a:rPr>
              <a:t>CSV</a:t>
            </a:r>
            <a:r>
              <a:rPr lang="zh-CN" altLang="en-US">
                <a:latin typeface="Palatino Linotype" panose="02040502050505030304" pitchFamily="18" charset="0"/>
                <a:ea typeface="楷体" panose="02010609060101010101" pitchFamily="49" charset="-122"/>
              </a:rPr>
              <a:t>格式文件方法如下，采用字符串的</a:t>
            </a:r>
            <a:r>
              <a:rPr lang="en-US" altLang="zh-CN">
                <a:latin typeface="Palatino Linotype" panose="02040502050505030304" pitchFamily="18" charset="0"/>
                <a:ea typeface="楷体" panose="02010609060101010101" pitchFamily="49" charset="-122"/>
              </a:rPr>
              <a:t>join()</a:t>
            </a:r>
            <a:r>
              <a:rPr lang="zh-CN" altLang="en-US">
                <a:latin typeface="Palatino Linotype" panose="02040502050505030304" pitchFamily="18" charset="0"/>
                <a:ea typeface="楷体" panose="02010609060101010101" pitchFamily="49" charset="-122"/>
              </a:rPr>
              <a:t>方法最为方便。</a:t>
            </a:r>
          </a:p>
        </p:txBody>
      </p:sp>
      <p:graphicFrame>
        <p:nvGraphicFramePr>
          <p:cNvPr id="2" name="表格 1">
            <a:extLst>
              <a:ext uri="{FF2B5EF4-FFF2-40B4-BE49-F238E27FC236}">
                <a16:creationId xmlns:a16="http://schemas.microsoft.com/office/drawing/2014/main" id="{C7C642C1-F8CB-4F89-9A87-EAD85CBF3F96}"/>
              </a:ext>
            </a:extLst>
          </p:cNvPr>
          <p:cNvGraphicFramePr>
            <a:graphicFrameLocks noGrp="1"/>
          </p:cNvGraphicFramePr>
          <p:nvPr/>
        </p:nvGraphicFramePr>
        <p:xfrm>
          <a:off x="2524126" y="3205163"/>
          <a:ext cx="7339013" cy="1232535"/>
        </p:xfrm>
        <a:graphic>
          <a:graphicData uri="http://schemas.openxmlformats.org/drawingml/2006/table">
            <a:tbl>
              <a:tblPr firstRow="1" firstCol="1" bandRow="1"/>
              <a:tblGrid>
                <a:gridCol w="491070">
                  <a:extLst>
                    <a:ext uri="{9D8B030D-6E8A-4147-A177-3AD203B41FA5}">
                      <a16:colId xmlns:a16="http://schemas.microsoft.com/office/drawing/2014/main" val="2007224716"/>
                    </a:ext>
                  </a:extLst>
                </a:gridCol>
                <a:gridCol w="6847943">
                  <a:extLst>
                    <a:ext uri="{9D8B030D-6E8A-4147-A177-3AD203B41FA5}">
                      <a16:colId xmlns:a16="http://schemas.microsoft.com/office/drawing/2014/main" val="1093335363"/>
                    </a:ext>
                  </a:extLst>
                </a:gridCol>
              </a:tblGrid>
              <a:tr h="95863">
                <a:tc>
                  <a:txBody>
                    <a:bodyPr/>
                    <a:lstStyle/>
                    <a:p>
                      <a:pPr algn="ctr" fontAlgn="base">
                        <a:lnSpc>
                          <a:spcPts val="5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3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3531797"/>
                  </a:ext>
                </a:extLst>
              </a:tr>
              <a:tr h="962244">
                <a:tc>
                  <a:txBody>
                    <a:bodyPr/>
                    <a:lstStyle/>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500" b="1" kern="0">
                          <a:effectLst/>
                          <a:latin typeface="Courier New" panose="02070309020205020404" pitchFamily="49" charset="0"/>
                          <a:ea typeface="宋体" panose="02010600030101010101" pitchFamily="2" charset="-122"/>
                          <a:cs typeface="Times New Roman" panose="02020603050405020304" pitchFamily="18" charset="0"/>
                        </a:rPr>
                        <a:t>ls = ['</a:t>
                      </a:r>
                      <a:r>
                        <a:rPr lang="zh-CN" sz="1500" b="1" kern="0">
                          <a:effectLst/>
                          <a:latin typeface="Courier New" panose="02070309020205020404" pitchFamily="49" charset="0"/>
                          <a:ea typeface="宋体" panose="02010600030101010101" pitchFamily="2" charset="-122"/>
                          <a:cs typeface="Courier New" panose="02070309020205020404" pitchFamily="49" charset="0"/>
                        </a:rPr>
                        <a:t>北京</a:t>
                      </a:r>
                      <a:r>
                        <a:rPr lang="en-US" sz="1500" b="1" kern="0">
                          <a:effectLst/>
                          <a:latin typeface="Courier New" panose="02070309020205020404" pitchFamily="49" charset="0"/>
                          <a:ea typeface="宋体" panose="02010600030101010101" pitchFamily="2" charset="-122"/>
                          <a:cs typeface="Times New Roman" panose="02020603050405020304" pitchFamily="18" charset="0"/>
                        </a:rPr>
                        <a:t>', '</a:t>
                      </a:r>
                      <a:r>
                        <a:rPr lang="zh-CN" sz="1500" b="1" kern="0">
                          <a:effectLst/>
                          <a:latin typeface="Courier New" panose="02070309020205020404" pitchFamily="49" charset="0"/>
                          <a:ea typeface="宋体" panose="02010600030101010101" pitchFamily="2" charset="-122"/>
                          <a:cs typeface="Courier New" panose="02070309020205020404" pitchFamily="49" charset="0"/>
                        </a:rPr>
                        <a:t>上海</a:t>
                      </a:r>
                      <a:r>
                        <a:rPr lang="en-US" sz="1500" b="1" kern="0">
                          <a:effectLst/>
                          <a:latin typeface="Courier New" panose="02070309020205020404" pitchFamily="49" charset="0"/>
                          <a:ea typeface="宋体" panose="02010600030101010101" pitchFamily="2" charset="-122"/>
                          <a:cs typeface="Times New Roman" panose="02020603050405020304" pitchFamily="18" charset="0"/>
                        </a:rPr>
                        <a:t>', '</a:t>
                      </a:r>
                      <a:r>
                        <a:rPr lang="zh-CN" sz="1500" b="1" kern="0">
                          <a:effectLst/>
                          <a:latin typeface="Courier New" panose="02070309020205020404" pitchFamily="49" charset="0"/>
                          <a:ea typeface="宋体" panose="02010600030101010101" pitchFamily="2" charset="-122"/>
                          <a:cs typeface="Courier New" panose="02070309020205020404" pitchFamily="49" charset="0"/>
                        </a:rPr>
                        <a:t>天津</a:t>
                      </a:r>
                      <a:r>
                        <a:rPr lang="en-US" sz="1500" b="1" kern="0">
                          <a:effectLst/>
                          <a:latin typeface="Courier New" panose="02070309020205020404" pitchFamily="49" charset="0"/>
                          <a:ea typeface="宋体" panose="02010600030101010101" pitchFamily="2" charset="-122"/>
                          <a:cs typeface="Times New Roman" panose="02020603050405020304" pitchFamily="18" charset="0"/>
                        </a:rPr>
                        <a:t>', '</a:t>
                      </a:r>
                      <a:r>
                        <a:rPr lang="zh-CN" sz="1500" b="1" kern="0">
                          <a:effectLst/>
                          <a:latin typeface="Courier New" panose="02070309020205020404" pitchFamily="49" charset="0"/>
                          <a:ea typeface="宋体" panose="02010600030101010101" pitchFamily="2" charset="-122"/>
                          <a:cs typeface="Courier New" panose="02070309020205020404" pitchFamily="49" charset="0"/>
                        </a:rPr>
                        <a:t>重庆</a:t>
                      </a:r>
                      <a:r>
                        <a:rPr lang="en-US" sz="1500" b="1" kern="0">
                          <a:effectLst/>
                          <a:latin typeface="Courier New" panose="02070309020205020404" pitchFamily="49" charset="0"/>
                          <a:ea typeface="宋体" panose="02010600030101010101" pitchFamily="2" charset="-122"/>
                          <a:cs typeface="Times New Roman" panose="02020603050405020304" pitchFamily="18" charset="0"/>
                        </a:rPr>
                        <a:t>']</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500" b="1" kern="0">
                          <a:effectLst/>
                          <a:latin typeface="Courier New" panose="02070309020205020404" pitchFamily="49" charset="0"/>
                          <a:ea typeface="宋体" panose="02010600030101010101" pitchFamily="2" charset="-122"/>
                          <a:cs typeface="Times New Roman" panose="02020603050405020304" pitchFamily="18" charset="0"/>
                        </a:rPr>
                        <a:t>f = open(</a:t>
                      </a:r>
                      <a:r>
                        <a:rPr lang="en-US" sz="1700" b="1" kern="0">
                          <a:effectLst/>
                          <a:latin typeface="Courier New" panose="02070309020205020404" pitchFamily="49" charset="0"/>
                          <a:ea typeface="宋体" panose="02010600030101010101" pitchFamily="2" charset="-122"/>
                          <a:cs typeface="Times New Roman" panose="02020603050405020304" pitchFamily="18" charset="0"/>
                        </a:rPr>
                        <a:t>"city.csv"</a:t>
                      </a:r>
                      <a:r>
                        <a:rPr lang="en-US" sz="1500" b="1" kern="0">
                          <a:effectLst/>
                          <a:latin typeface="Courier New" panose="02070309020205020404" pitchFamily="49" charset="0"/>
                          <a:ea typeface="宋体" panose="02010600030101010101" pitchFamily="2" charset="-122"/>
                          <a:cs typeface="Times New Roman" panose="02020603050405020304" pitchFamily="18" charset="0"/>
                        </a:rPr>
                        <a:t>, </a:t>
                      </a:r>
                      <a:r>
                        <a:rPr lang="en-US" sz="1700" b="1" kern="0">
                          <a:effectLst/>
                          <a:latin typeface="Courier New" panose="02070309020205020404" pitchFamily="49" charset="0"/>
                          <a:ea typeface="宋体" panose="02010600030101010101" pitchFamily="2" charset="-122"/>
                          <a:cs typeface="Times New Roman" panose="02020603050405020304" pitchFamily="18" charset="0"/>
                        </a:rPr>
                        <a:t>"w")</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1800"/>
                        </a:lnSpc>
                        <a:spcAft>
                          <a:spcPts val="0"/>
                        </a:spcAft>
                      </a:pPr>
                      <a:r>
                        <a:rPr lang="en-US" sz="1700" b="1" kern="0">
                          <a:effectLst/>
                          <a:latin typeface="Courier New" panose="02070309020205020404" pitchFamily="49" charset="0"/>
                          <a:ea typeface="宋体" panose="02010600030101010101" pitchFamily="2" charset="-122"/>
                          <a:cs typeface="Times New Roman" panose="02020603050405020304" pitchFamily="18" charset="0"/>
                        </a:rPr>
                        <a:t>f.write(",".join(ls)+ "\n")</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700" b="1" kern="0">
                          <a:effectLst/>
                          <a:latin typeface="Courier New" panose="02070309020205020404" pitchFamily="49" charset="0"/>
                          <a:ea typeface="宋体" panose="02010600030101010101" pitchFamily="2" charset="-122"/>
                          <a:cs typeface="Times New Roman" panose="02020603050405020304" pitchFamily="18" charset="0"/>
                        </a:rPr>
                        <a:t>f.close()</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2539127"/>
                  </a:ext>
                </a:extLst>
              </a:tr>
              <a:tr h="122994">
                <a:tc>
                  <a:txBody>
                    <a:bodyPr/>
                    <a:lstStyle/>
                    <a:p>
                      <a:pPr algn="ctr" fontAlgn="base">
                        <a:lnSpc>
                          <a:spcPts val="8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3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31813894"/>
                  </a:ext>
                </a:extLst>
              </a:tr>
            </a:tbl>
          </a:graphicData>
        </a:graphic>
      </p:graphicFrame>
      <p:graphicFrame>
        <p:nvGraphicFramePr>
          <p:cNvPr id="3" name="表格 2">
            <a:extLst>
              <a:ext uri="{FF2B5EF4-FFF2-40B4-BE49-F238E27FC236}">
                <a16:creationId xmlns:a16="http://schemas.microsoft.com/office/drawing/2014/main" id="{A7CC7953-F2BE-4C2D-9DFD-31E9404A92E5}"/>
              </a:ext>
            </a:extLst>
          </p:cNvPr>
          <p:cNvGraphicFramePr>
            <a:graphicFrameLocks noGrp="1"/>
          </p:cNvGraphicFramePr>
          <p:nvPr/>
        </p:nvGraphicFramePr>
        <p:xfrm>
          <a:off x="2690813" y="4927601"/>
          <a:ext cx="5554662" cy="411163"/>
        </p:xfrm>
        <a:graphic>
          <a:graphicData uri="http://schemas.openxmlformats.org/drawingml/2006/table">
            <a:tbl>
              <a:tblPr firstRow="1" firstCol="1" bandRow="1"/>
              <a:tblGrid>
                <a:gridCol w="5554662">
                  <a:extLst>
                    <a:ext uri="{9D8B030D-6E8A-4147-A177-3AD203B41FA5}">
                      <a16:colId xmlns:a16="http://schemas.microsoft.com/office/drawing/2014/main" val="3537731604"/>
                    </a:ext>
                  </a:extLst>
                </a:gridCol>
              </a:tblGrid>
              <a:tr h="411163">
                <a:tc>
                  <a:txBody>
                    <a:bodyPr/>
                    <a:lstStyle/>
                    <a:p>
                      <a:pPr indent="269875" algn="just" fontAlgn="base">
                        <a:lnSpc>
                          <a:spcPct val="150000"/>
                        </a:lnSpc>
                        <a:spcAft>
                          <a:spcPts val="0"/>
                        </a:spcAft>
                      </a:pPr>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北京</a:t>
                      </a:r>
                      <a:r>
                        <a:rPr lang="en-US" sz="18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上海</a:t>
                      </a:r>
                      <a:r>
                        <a:rPr lang="en-US" sz="18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天津</a:t>
                      </a:r>
                      <a:r>
                        <a:rPr lang="en-US" sz="1800" b="1"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800" kern="0" dirty="0">
                          <a:effectLst/>
                          <a:latin typeface="Times New Roman" panose="02020603050405020304" pitchFamily="18" charset="0"/>
                          <a:ea typeface="宋体" panose="02010600030101010101" pitchFamily="2" charset="-122"/>
                          <a:cs typeface="Times New Roman" panose="02020603050405020304" pitchFamily="18" charset="0"/>
                        </a:rPr>
                        <a:t>重庆</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370301144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a:extLst>
              <a:ext uri="{FF2B5EF4-FFF2-40B4-BE49-F238E27FC236}">
                <a16:creationId xmlns:a16="http://schemas.microsoft.com/office/drawing/2014/main" id="{6A6C3A62-4430-4FEE-B176-974ECFEB65CF}"/>
              </a:ext>
            </a:extLst>
          </p:cNvPr>
          <p:cNvSpPr>
            <a:spLocks noGrp="1"/>
          </p:cNvSpPr>
          <p:nvPr>
            <p:ph type="ctrTitle"/>
          </p:nvPr>
        </p:nvSpPr>
        <p:spPr>
          <a:xfrm>
            <a:off x="1524000" y="1039813"/>
            <a:ext cx="9144000" cy="2387600"/>
          </a:xfrm>
        </p:spPr>
        <p:txBody>
          <a:bodyPr/>
          <a:lstStyle/>
          <a:p>
            <a:pPr>
              <a:lnSpc>
                <a:spcPct val="110000"/>
              </a:lnSpc>
              <a:defRPr/>
            </a:pPr>
            <a:br>
              <a:rPr lang="en-US" altLang="zh-CN" sz="4800" b="1" dirty="0">
                <a:latin typeface="Palatino Linotype" panose="02040502050505030304" pitchFamily="18" charset="0"/>
                <a:ea typeface="黑体" panose="02010609060101010101" pitchFamily="49" charset="-122"/>
              </a:rPr>
            </a:br>
            <a:r>
              <a:rPr lang="en-US" altLang="zh-CN" sz="4800" b="1" dirty="0">
                <a:latin typeface="Palatino Linotype" panose="02040502050505030304" pitchFamily="18" charset="0"/>
                <a:ea typeface="黑体" panose="02010609060101010101" pitchFamily="49" charset="-122"/>
              </a:rPr>
              <a:t>11.</a:t>
            </a:r>
            <a:r>
              <a:rPr lang="zh-CN" altLang="en-US" sz="4800" b="1" dirty="0">
                <a:latin typeface="Palatino Linotype" panose="02040502050505030304" pitchFamily="18" charset="0"/>
                <a:ea typeface="黑体" panose="02010609060101010101" pitchFamily="49" charset="-122"/>
              </a:rPr>
              <a:t>文件与数据处理</a:t>
            </a:r>
            <a:endParaRPr lang="zh-CN" altLang="en-US" sz="5400" b="1" dirty="0">
              <a:latin typeface="Palatino Linotype" panose="02040502050505030304" pitchFamily="18" charset="0"/>
              <a:ea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矩形 2">
            <a:extLst>
              <a:ext uri="{FF2B5EF4-FFF2-40B4-BE49-F238E27FC236}">
                <a16:creationId xmlns:a16="http://schemas.microsoft.com/office/drawing/2014/main" id="{536916DB-7ADF-49B6-8C01-A61F27F6DFB5}"/>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一维数据的处理</a:t>
            </a:r>
          </a:p>
        </p:txBody>
      </p:sp>
      <p:sp>
        <p:nvSpPr>
          <p:cNvPr id="43012" name="TextBox 2">
            <a:extLst>
              <a:ext uri="{FF2B5EF4-FFF2-40B4-BE49-F238E27FC236}">
                <a16:creationId xmlns:a16="http://schemas.microsoft.com/office/drawing/2014/main" id="{EE43535E-FDDC-41E2-99A3-660AF57889A0}"/>
              </a:ext>
            </a:extLst>
          </p:cNvPr>
          <p:cNvSpPr txBox="1">
            <a:spLocks noChangeArrowheads="1"/>
          </p:cNvSpPr>
          <p:nvPr/>
        </p:nvSpPr>
        <p:spPr bwMode="auto">
          <a:xfrm>
            <a:off x="2028826" y="1628776"/>
            <a:ext cx="813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对一维数据进行处理首先需要从</a:t>
            </a:r>
            <a:r>
              <a:rPr lang="en-US" altLang="zh-CN">
                <a:latin typeface="Palatino Linotype" panose="02040502050505030304" pitchFamily="18" charset="0"/>
                <a:ea typeface="楷体" panose="02010609060101010101" pitchFamily="49" charset="-122"/>
              </a:rPr>
              <a:t>CSV</a:t>
            </a:r>
            <a:r>
              <a:rPr lang="zh-CN" altLang="en-US">
                <a:latin typeface="Palatino Linotype" panose="02040502050505030304" pitchFamily="18" charset="0"/>
                <a:ea typeface="楷体" panose="02010609060101010101" pitchFamily="49" charset="-122"/>
              </a:rPr>
              <a:t>格式文件读入一维数据，并将其表示为列表对象。</a:t>
            </a:r>
          </a:p>
        </p:txBody>
      </p:sp>
      <p:graphicFrame>
        <p:nvGraphicFramePr>
          <p:cNvPr id="4" name="表格 3">
            <a:extLst>
              <a:ext uri="{FF2B5EF4-FFF2-40B4-BE49-F238E27FC236}">
                <a16:creationId xmlns:a16="http://schemas.microsoft.com/office/drawing/2014/main" id="{D2C2D21C-9BF3-4A50-B3D8-1B45C8745FD8}"/>
              </a:ext>
            </a:extLst>
          </p:cNvPr>
          <p:cNvGraphicFramePr>
            <a:graphicFrameLocks noGrp="1"/>
          </p:cNvGraphicFramePr>
          <p:nvPr/>
        </p:nvGraphicFramePr>
        <p:xfrm>
          <a:off x="2513014" y="3248025"/>
          <a:ext cx="6848475" cy="1240155"/>
        </p:xfrm>
        <a:graphic>
          <a:graphicData uri="http://schemas.openxmlformats.org/drawingml/2006/table">
            <a:tbl>
              <a:tblPr firstRow="1" firstCol="1" bandRow="1"/>
              <a:tblGrid>
                <a:gridCol w="458248">
                  <a:extLst>
                    <a:ext uri="{9D8B030D-6E8A-4147-A177-3AD203B41FA5}">
                      <a16:colId xmlns:a16="http://schemas.microsoft.com/office/drawing/2014/main" val="4014307821"/>
                    </a:ext>
                  </a:extLst>
                </a:gridCol>
                <a:gridCol w="6390227">
                  <a:extLst>
                    <a:ext uri="{9D8B030D-6E8A-4147-A177-3AD203B41FA5}">
                      <a16:colId xmlns:a16="http://schemas.microsoft.com/office/drawing/2014/main" val="1893193259"/>
                    </a:ext>
                  </a:extLst>
                </a:gridCol>
              </a:tblGrid>
              <a:tr h="95279">
                <a:tc>
                  <a:txBody>
                    <a:bodyPr/>
                    <a:lstStyle/>
                    <a:p>
                      <a:pPr algn="ctr" fontAlgn="base">
                        <a:lnSpc>
                          <a:spcPts val="5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3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72460686"/>
                  </a:ext>
                </a:extLst>
              </a:tr>
              <a:tr h="963576">
                <a:tc>
                  <a:txBody>
                    <a:bodyPr/>
                    <a:lstStyle/>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f = open(</a:t>
                      </a: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"city.csv"</a:t>
                      </a: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"r")</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ls = </a:t>
                      </a:r>
                      <a:r>
                        <a:rPr lang="en-US" sz="1700" b="1" kern="0" dirty="0" err="1">
                          <a:effectLst/>
                          <a:latin typeface="Courier New" panose="02070309020205020404" pitchFamily="49" charset="0"/>
                          <a:ea typeface="宋体" panose="02010600030101010101" pitchFamily="2" charset="-122"/>
                          <a:cs typeface="Times New Roman" panose="02020603050405020304" pitchFamily="18" charset="0"/>
                        </a:rPr>
                        <a:t>f.read</a:t>
                      </a: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().strip('\n').split(",")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7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print(ls)</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534969477"/>
                  </a:ext>
                </a:extLst>
              </a:tr>
              <a:tr h="122245">
                <a:tc>
                  <a:txBody>
                    <a:bodyPr/>
                    <a:lstStyle/>
                    <a:p>
                      <a:pPr algn="ctr" fontAlgn="base">
                        <a:lnSpc>
                          <a:spcPts val="8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3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2065007"/>
                  </a:ext>
                </a:extLst>
              </a:tr>
            </a:tbl>
          </a:graphicData>
        </a:graphic>
      </p:graphicFrame>
      <p:graphicFrame>
        <p:nvGraphicFramePr>
          <p:cNvPr id="5" name="表格 4">
            <a:extLst>
              <a:ext uri="{FF2B5EF4-FFF2-40B4-BE49-F238E27FC236}">
                <a16:creationId xmlns:a16="http://schemas.microsoft.com/office/drawing/2014/main" id="{DA67C302-66DE-41CB-81FF-F89A6B9E9432}"/>
              </a:ext>
            </a:extLst>
          </p:cNvPr>
          <p:cNvGraphicFramePr>
            <a:graphicFrameLocks noGrp="1"/>
          </p:cNvGraphicFramePr>
          <p:nvPr/>
        </p:nvGraphicFramePr>
        <p:xfrm>
          <a:off x="2636839" y="4714875"/>
          <a:ext cx="6734175" cy="731838"/>
        </p:xfrm>
        <a:graphic>
          <a:graphicData uri="http://schemas.openxmlformats.org/drawingml/2006/table">
            <a:tbl>
              <a:tblPr firstRow="1" firstCol="1" bandRow="1"/>
              <a:tblGrid>
                <a:gridCol w="6734175">
                  <a:extLst>
                    <a:ext uri="{9D8B030D-6E8A-4147-A177-3AD203B41FA5}">
                      <a16:colId xmlns:a16="http://schemas.microsoft.com/office/drawing/2014/main" val="517702944"/>
                    </a:ext>
                  </a:extLst>
                </a:gridCol>
              </a:tblGrid>
              <a:tr h="731838">
                <a:tc>
                  <a:txBody>
                    <a:bodyPr/>
                    <a:lstStyle/>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北京</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上海</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天津</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重庆</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8" marR="6856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9748402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28F26-3903-4F00-896C-008822B69C9C}"/>
              </a:ext>
            </a:extLst>
          </p:cNvPr>
          <p:cNvSpPr>
            <a:spLocks noGrp="1"/>
          </p:cNvSpPr>
          <p:nvPr>
            <p:ph type="ctrTitle"/>
          </p:nvPr>
        </p:nvSpPr>
        <p:spPr/>
        <p:txBody>
          <a:bodyPr/>
          <a:lstStyle/>
          <a:p>
            <a:r>
              <a:rPr lang="zh-CN" altLang="en-US" dirty="0">
                <a:solidFill>
                  <a:srgbClr val="262626"/>
                </a:solidFill>
                <a:latin typeface="微软雅黑" panose="020B0503020204020204" pitchFamily="34" charset="-122"/>
                <a:ea typeface="微软雅黑" panose="020B0503020204020204" pitchFamily="34" charset="-122"/>
              </a:rPr>
              <a:t>二维数据的处理</a:t>
            </a:r>
            <a:endParaRPr lang="zh-CN" altLang="en-US" dirty="0"/>
          </a:p>
        </p:txBody>
      </p:sp>
      <p:sp>
        <p:nvSpPr>
          <p:cNvPr id="3" name="副标题 2">
            <a:extLst>
              <a:ext uri="{FF2B5EF4-FFF2-40B4-BE49-F238E27FC236}">
                <a16:creationId xmlns:a16="http://schemas.microsoft.com/office/drawing/2014/main" id="{2477976F-47E9-4DD4-BF6B-739941BA97F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2733079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矩形 2">
            <a:extLst>
              <a:ext uri="{FF2B5EF4-FFF2-40B4-BE49-F238E27FC236}">
                <a16:creationId xmlns:a16="http://schemas.microsoft.com/office/drawing/2014/main" id="{466A4BB8-F837-4990-A6FC-AB7075583F11}"/>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dirty="0">
                <a:solidFill>
                  <a:srgbClr val="262626"/>
                </a:solidFill>
                <a:latin typeface="微软雅黑" panose="020B0503020204020204" pitchFamily="34" charset="-122"/>
                <a:ea typeface="微软雅黑" panose="020B0503020204020204" pitchFamily="34" charset="-122"/>
              </a:rPr>
              <a:t>二维数据的处理</a:t>
            </a:r>
          </a:p>
        </p:txBody>
      </p:sp>
      <p:sp>
        <p:nvSpPr>
          <p:cNvPr id="44036" name="TextBox 2">
            <a:extLst>
              <a:ext uri="{FF2B5EF4-FFF2-40B4-BE49-F238E27FC236}">
                <a16:creationId xmlns:a16="http://schemas.microsoft.com/office/drawing/2014/main" id="{F1AB1FF3-3AB8-4A82-AAAA-04239E5464ED}"/>
              </a:ext>
            </a:extLst>
          </p:cNvPr>
          <p:cNvSpPr txBox="1">
            <a:spLocks noChangeArrowheads="1"/>
          </p:cNvSpPr>
          <p:nvPr/>
        </p:nvSpPr>
        <p:spPr bwMode="auto">
          <a:xfrm>
            <a:off x="2028826" y="1628775"/>
            <a:ext cx="8137525"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二维数据由多条一维数据构成，可以看成是一维数据的组合形式。因此，二维数据可以采用二维列表来表示，即列表的每个元素对应二维数据的一行，这个元素本身也是列表类型，其内部各元素对应这行中的各列值</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矩形 2">
            <a:extLst>
              <a:ext uri="{FF2B5EF4-FFF2-40B4-BE49-F238E27FC236}">
                <a16:creationId xmlns:a16="http://schemas.microsoft.com/office/drawing/2014/main" id="{57140985-F09D-4C13-9FB7-5D2C6E0C6F11}"/>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二维数据的处理</a:t>
            </a:r>
          </a:p>
        </p:txBody>
      </p:sp>
      <p:graphicFrame>
        <p:nvGraphicFramePr>
          <p:cNvPr id="2" name="表格 1">
            <a:extLst>
              <a:ext uri="{FF2B5EF4-FFF2-40B4-BE49-F238E27FC236}">
                <a16:creationId xmlns:a16="http://schemas.microsoft.com/office/drawing/2014/main" id="{F32C1087-D8EF-4BE9-9F71-1CB5A1AE67EC}"/>
              </a:ext>
            </a:extLst>
          </p:cNvPr>
          <p:cNvGraphicFramePr>
            <a:graphicFrameLocks noGrp="1"/>
          </p:cNvGraphicFramePr>
          <p:nvPr/>
        </p:nvGraphicFramePr>
        <p:xfrm>
          <a:off x="3433764" y="1858963"/>
          <a:ext cx="5343525" cy="4343400"/>
        </p:xfrm>
        <a:graphic>
          <a:graphicData uri="http://schemas.openxmlformats.org/drawingml/2006/table">
            <a:tbl>
              <a:tblPr firstRow="1" firstCol="1" bandRow="1"/>
              <a:tblGrid>
                <a:gridCol w="5343525">
                  <a:extLst>
                    <a:ext uri="{9D8B030D-6E8A-4147-A177-3AD203B41FA5}">
                      <a16:colId xmlns:a16="http://schemas.microsoft.com/office/drawing/2014/main" val="1853579125"/>
                    </a:ext>
                  </a:extLst>
                </a:gridCol>
              </a:tblGrid>
              <a:tr h="4343400">
                <a:tc>
                  <a:txBody>
                    <a:bodyPr/>
                    <a:lstStyle/>
                    <a:p>
                      <a:pPr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ls = [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266700" indent="266700"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指标</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'2014</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年</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'2015</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年</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'2016</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年</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66675" indent="466725"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居民消费价格指数</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102</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101.4</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102</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66675" indent="466725"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食品</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103.1</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102.3</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104.6</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66675" indent="466725"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烟酒及用品</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'994',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102.1</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101.5</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66675" indent="466725"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衣着</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102.4</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102.7</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101.4</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66675" indent="466725"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家庭设备用品</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101.2</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101</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100.5</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66675" indent="466725"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医疗保健和个人用品</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101.3</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102</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101.1</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66675" indent="466725"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交通和通信</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99.9</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98.3</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98.7</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66675" indent="466725"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娱乐教育文化</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101.9</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101.4</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101.6</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marL="66675" indent="466725" algn="just"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居住</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102</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100.7</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101.6</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fontAlgn="base">
                        <a:lnSpc>
                          <a:spcPct val="15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8" marR="68588"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tcPr>
                </a:tc>
                <a:extLst>
                  <a:ext uri="{0D108BD9-81ED-4DB2-BD59-A6C34878D82A}">
                    <a16:rowId xmlns:a16="http://schemas.microsoft.com/office/drawing/2014/main" val="250137744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矩形 2">
            <a:extLst>
              <a:ext uri="{FF2B5EF4-FFF2-40B4-BE49-F238E27FC236}">
                <a16:creationId xmlns:a16="http://schemas.microsoft.com/office/drawing/2014/main" id="{3BCAD1F2-A455-459D-A216-FD818F26CFF6}"/>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二维数据的存储</a:t>
            </a:r>
          </a:p>
        </p:txBody>
      </p:sp>
      <p:sp>
        <p:nvSpPr>
          <p:cNvPr id="46084" name="TextBox 2">
            <a:extLst>
              <a:ext uri="{FF2B5EF4-FFF2-40B4-BE49-F238E27FC236}">
                <a16:creationId xmlns:a16="http://schemas.microsoft.com/office/drawing/2014/main" id="{4AEA6B21-D815-425B-A46F-F4CCE3418168}"/>
              </a:ext>
            </a:extLst>
          </p:cNvPr>
          <p:cNvSpPr txBox="1">
            <a:spLocks noChangeArrowheads="1"/>
          </p:cNvSpPr>
          <p:nvPr/>
        </p:nvSpPr>
        <p:spPr bwMode="auto">
          <a:xfrm>
            <a:off x="2028826" y="1628776"/>
            <a:ext cx="813752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二维数据由一维数据组成，用</a:t>
            </a:r>
            <a:r>
              <a:rPr lang="en-US" altLang="zh-CN">
                <a:latin typeface="Palatino Linotype" panose="02040502050505030304" pitchFamily="18" charset="0"/>
                <a:ea typeface="楷体" panose="02010609060101010101" pitchFamily="49" charset="-122"/>
              </a:rPr>
              <a:t>CSV</a:t>
            </a:r>
            <a:r>
              <a:rPr lang="zh-CN" altLang="en-US">
                <a:latin typeface="Palatino Linotype" panose="02040502050505030304" pitchFamily="18" charset="0"/>
                <a:ea typeface="楷体" panose="02010609060101010101" pitchFamily="49" charset="-122"/>
              </a:rPr>
              <a:t>格式文件存储。</a:t>
            </a:r>
            <a:r>
              <a:rPr lang="en-US" altLang="zh-CN">
                <a:latin typeface="Palatino Linotype" panose="02040502050505030304" pitchFamily="18" charset="0"/>
                <a:ea typeface="楷体" panose="02010609060101010101" pitchFamily="49" charset="-122"/>
              </a:rPr>
              <a:t>CSV</a:t>
            </a:r>
            <a:r>
              <a:rPr lang="zh-CN" altLang="en-US">
                <a:latin typeface="Palatino Linotype" panose="02040502050505030304" pitchFamily="18" charset="0"/>
                <a:ea typeface="楷体" panose="02010609060101010101" pitchFamily="49" charset="-122"/>
              </a:rPr>
              <a:t>文件的每一行是一维数据，整个</a:t>
            </a:r>
            <a:r>
              <a:rPr lang="en-US" altLang="zh-CN">
                <a:latin typeface="Palatino Linotype" panose="02040502050505030304" pitchFamily="18" charset="0"/>
                <a:ea typeface="楷体" panose="02010609060101010101" pitchFamily="49" charset="-122"/>
              </a:rPr>
              <a:t>CSV</a:t>
            </a:r>
            <a:r>
              <a:rPr lang="zh-CN" altLang="en-US">
                <a:latin typeface="Palatino Linotype" panose="02040502050505030304" pitchFamily="18" charset="0"/>
                <a:ea typeface="楷体" panose="02010609060101010101" pitchFamily="49" charset="-122"/>
              </a:rPr>
              <a:t>文件是一个二维数据。</a:t>
            </a:r>
            <a:endParaRPr lang="en-US" altLang="zh-CN">
              <a:latin typeface="Palatino Linotype" panose="02040502050505030304" pitchFamily="18" charset="0"/>
              <a:ea typeface="楷体" panose="02010609060101010101" pitchFamily="49" charset="-122"/>
            </a:endParaRPr>
          </a:p>
          <a:p>
            <a:pPr lvl="1"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二维列表对象输出为</a:t>
            </a:r>
            <a:r>
              <a:rPr lang="en-US" altLang="zh-CN">
                <a:latin typeface="Palatino Linotype" panose="02040502050505030304" pitchFamily="18" charset="0"/>
                <a:ea typeface="楷体" panose="02010609060101010101" pitchFamily="49" charset="-122"/>
              </a:rPr>
              <a:t>CSV</a:t>
            </a:r>
            <a:r>
              <a:rPr lang="zh-CN" altLang="en-US">
                <a:latin typeface="Palatino Linotype" panose="02040502050505030304" pitchFamily="18" charset="0"/>
                <a:ea typeface="楷体" panose="02010609060101010101" pitchFamily="49" charset="-122"/>
              </a:rPr>
              <a:t>格式文件方法如下，采用遍历循环和字符串的</a:t>
            </a:r>
            <a:r>
              <a:rPr lang="en-US" altLang="zh-CN" b="1">
                <a:solidFill>
                  <a:srgbClr val="C00000"/>
                </a:solidFill>
                <a:latin typeface="Palatino Linotype" panose="02040502050505030304" pitchFamily="18" charset="0"/>
                <a:ea typeface="楷体" panose="02010609060101010101" pitchFamily="49" charset="-122"/>
              </a:rPr>
              <a:t>join()</a:t>
            </a:r>
            <a:r>
              <a:rPr lang="zh-CN" altLang="en-US" b="1">
                <a:solidFill>
                  <a:srgbClr val="C00000"/>
                </a:solidFill>
                <a:latin typeface="Palatino Linotype" panose="02040502050505030304" pitchFamily="18" charset="0"/>
                <a:ea typeface="楷体" panose="02010609060101010101" pitchFamily="49" charset="-122"/>
              </a:rPr>
              <a:t>方法</a:t>
            </a:r>
            <a:r>
              <a:rPr lang="zh-CN" altLang="en-US">
                <a:latin typeface="Palatino Linotype" panose="02040502050505030304" pitchFamily="18" charset="0"/>
                <a:ea typeface="楷体" panose="02010609060101010101" pitchFamily="49" charset="-122"/>
              </a:rPr>
              <a:t>相结合。</a:t>
            </a:r>
          </a:p>
        </p:txBody>
      </p:sp>
      <p:graphicFrame>
        <p:nvGraphicFramePr>
          <p:cNvPr id="2" name="表格 1">
            <a:extLst>
              <a:ext uri="{FF2B5EF4-FFF2-40B4-BE49-F238E27FC236}">
                <a16:creationId xmlns:a16="http://schemas.microsoft.com/office/drawing/2014/main" id="{B2B1B815-8678-4F76-82DC-0A3068ACD686}"/>
              </a:ext>
            </a:extLst>
          </p:cNvPr>
          <p:cNvGraphicFramePr>
            <a:graphicFrameLocks noGrp="1"/>
          </p:cNvGraphicFramePr>
          <p:nvPr/>
        </p:nvGraphicFramePr>
        <p:xfrm>
          <a:off x="2393951" y="5035550"/>
          <a:ext cx="7407275" cy="1486535"/>
        </p:xfrm>
        <a:graphic>
          <a:graphicData uri="http://schemas.openxmlformats.org/drawingml/2006/table">
            <a:tbl>
              <a:tblPr firstRow="1" firstCol="1" bandRow="1"/>
              <a:tblGrid>
                <a:gridCol w="495638">
                  <a:extLst>
                    <a:ext uri="{9D8B030D-6E8A-4147-A177-3AD203B41FA5}">
                      <a16:colId xmlns:a16="http://schemas.microsoft.com/office/drawing/2014/main" val="3448009739"/>
                    </a:ext>
                  </a:extLst>
                </a:gridCol>
                <a:gridCol w="6911637">
                  <a:extLst>
                    <a:ext uri="{9D8B030D-6E8A-4147-A177-3AD203B41FA5}">
                      <a16:colId xmlns:a16="http://schemas.microsoft.com/office/drawing/2014/main" val="597678142"/>
                    </a:ext>
                  </a:extLst>
                </a:gridCol>
              </a:tblGrid>
              <a:tr h="96728">
                <a:tc>
                  <a:txBody>
                    <a:bodyPr/>
                    <a:lstStyle/>
                    <a:p>
                      <a:pPr algn="ctr" fontAlgn="base">
                        <a:lnSpc>
                          <a:spcPts val="5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3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84596530"/>
                  </a:ext>
                </a:extLst>
              </a:tr>
              <a:tr h="1214269">
                <a:tc>
                  <a:txBody>
                    <a:bodyPr/>
                    <a:lstStyle/>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 ls</a:t>
                      </a:r>
                      <a:r>
                        <a:rPr lang="zh-CN" sz="1500" b="1" kern="0" dirty="0">
                          <a:effectLst/>
                          <a:latin typeface="Courier New" panose="02070309020205020404" pitchFamily="49" charset="0"/>
                          <a:ea typeface="宋体" panose="02010600030101010101" pitchFamily="2" charset="-122"/>
                          <a:cs typeface="Courier New" panose="02070309020205020404" pitchFamily="49" charset="0"/>
                        </a:rPr>
                        <a:t>代表二维列表，此处省略</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f = open("cpi.csv", "w")</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for row in ls:</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500" b="1" kern="0" dirty="0" err="1">
                          <a:effectLst/>
                          <a:latin typeface="Courier New" panose="02070309020205020404" pitchFamily="49" charset="0"/>
                          <a:ea typeface="宋体" panose="02010600030101010101" pitchFamily="2" charset="-122"/>
                          <a:cs typeface="Times New Roman" panose="02020603050405020304" pitchFamily="18" charset="0"/>
                        </a:rPr>
                        <a:t>f.write</a:t>
                      </a: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(",".join(row)+ "\n")</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5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43484065"/>
                  </a:ext>
                </a:extLst>
              </a:tr>
              <a:tr h="124104">
                <a:tc>
                  <a:txBody>
                    <a:bodyPr/>
                    <a:lstStyle/>
                    <a:p>
                      <a:pPr algn="ctr" fontAlgn="base">
                        <a:lnSpc>
                          <a:spcPts val="8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3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24882992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矩形 2">
            <a:extLst>
              <a:ext uri="{FF2B5EF4-FFF2-40B4-BE49-F238E27FC236}">
                <a16:creationId xmlns:a16="http://schemas.microsoft.com/office/drawing/2014/main" id="{FF8F481F-A876-41E1-9BF3-B32359808842}"/>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二维数据的处理</a:t>
            </a:r>
          </a:p>
        </p:txBody>
      </p:sp>
      <p:sp>
        <p:nvSpPr>
          <p:cNvPr id="47108" name="TextBox 2">
            <a:extLst>
              <a:ext uri="{FF2B5EF4-FFF2-40B4-BE49-F238E27FC236}">
                <a16:creationId xmlns:a16="http://schemas.microsoft.com/office/drawing/2014/main" id="{34B6CB2D-6E72-45F2-9CF1-73645E998FD5}"/>
              </a:ext>
            </a:extLst>
          </p:cNvPr>
          <p:cNvSpPr txBox="1">
            <a:spLocks noChangeArrowheads="1"/>
          </p:cNvSpPr>
          <p:nvPr/>
        </p:nvSpPr>
        <p:spPr bwMode="auto">
          <a:xfrm>
            <a:off x="2028826" y="1628775"/>
            <a:ext cx="8137525"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对二维数据进行处理首先需要从</a:t>
            </a:r>
            <a:r>
              <a:rPr lang="en-US" altLang="zh-CN">
                <a:latin typeface="Palatino Linotype" panose="02040502050505030304" pitchFamily="18" charset="0"/>
                <a:ea typeface="楷体" panose="02010609060101010101" pitchFamily="49" charset="-122"/>
              </a:rPr>
              <a:t>CSV</a:t>
            </a:r>
            <a:r>
              <a:rPr lang="zh-CN" altLang="en-US">
                <a:latin typeface="Palatino Linotype" panose="02040502050505030304" pitchFamily="18" charset="0"/>
                <a:ea typeface="楷体" panose="02010609060101010101" pitchFamily="49" charset="-122"/>
              </a:rPr>
              <a:t>格式文件读入二维数据，并将其表示为二维列表对象。借鉴一维数据读取方法，从</a:t>
            </a:r>
            <a:r>
              <a:rPr lang="en-US" altLang="zh-CN">
                <a:latin typeface="Palatino Linotype" panose="02040502050505030304" pitchFamily="18" charset="0"/>
                <a:ea typeface="楷体" panose="02010609060101010101" pitchFamily="49" charset="-122"/>
              </a:rPr>
              <a:t>CSV</a:t>
            </a:r>
            <a:r>
              <a:rPr lang="zh-CN" altLang="en-US">
                <a:latin typeface="Palatino Linotype" panose="02040502050505030304" pitchFamily="18" charset="0"/>
                <a:ea typeface="楷体" panose="02010609060101010101" pitchFamily="49" charset="-122"/>
              </a:rPr>
              <a:t>文件读入数据的方法如下。</a:t>
            </a:r>
          </a:p>
        </p:txBody>
      </p:sp>
      <p:graphicFrame>
        <p:nvGraphicFramePr>
          <p:cNvPr id="3" name="表格 2">
            <a:extLst>
              <a:ext uri="{FF2B5EF4-FFF2-40B4-BE49-F238E27FC236}">
                <a16:creationId xmlns:a16="http://schemas.microsoft.com/office/drawing/2014/main" id="{2CCD4FCE-F463-4B65-9176-43426CABF638}"/>
              </a:ext>
            </a:extLst>
          </p:cNvPr>
          <p:cNvGraphicFramePr>
            <a:graphicFrameLocks noGrp="1"/>
          </p:cNvGraphicFramePr>
          <p:nvPr/>
        </p:nvGraphicFramePr>
        <p:xfrm>
          <a:off x="2206625" y="4389438"/>
          <a:ext cx="7202488" cy="1748155"/>
        </p:xfrm>
        <a:graphic>
          <a:graphicData uri="http://schemas.openxmlformats.org/drawingml/2006/table">
            <a:tbl>
              <a:tblPr firstRow="1" firstCol="1" bandRow="1"/>
              <a:tblGrid>
                <a:gridCol w="481935">
                  <a:extLst>
                    <a:ext uri="{9D8B030D-6E8A-4147-A177-3AD203B41FA5}">
                      <a16:colId xmlns:a16="http://schemas.microsoft.com/office/drawing/2014/main" val="4244125691"/>
                    </a:ext>
                  </a:extLst>
                </a:gridCol>
                <a:gridCol w="6720553">
                  <a:extLst>
                    <a:ext uri="{9D8B030D-6E8A-4147-A177-3AD203B41FA5}">
                      <a16:colId xmlns:a16="http://schemas.microsoft.com/office/drawing/2014/main" val="3514423088"/>
                    </a:ext>
                  </a:extLst>
                </a:gridCol>
              </a:tblGrid>
              <a:tr h="96921">
                <a:tc>
                  <a:txBody>
                    <a:bodyPr/>
                    <a:lstStyle/>
                    <a:p>
                      <a:pPr algn="ctr" fontAlgn="base">
                        <a:lnSpc>
                          <a:spcPts val="5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3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35247081"/>
                  </a:ext>
                </a:extLst>
              </a:tr>
              <a:tr h="1467829">
                <a:tc>
                  <a:txBody>
                    <a:bodyPr/>
                    <a:lstStyle/>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5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f = open(</a:t>
                      </a: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"cpi.csv"</a:t>
                      </a:r>
                      <a:r>
                        <a:rPr lang="en-US" sz="15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"r")</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ls = []</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for line in f:</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700" b="1" kern="0" dirty="0" err="1">
                          <a:effectLst/>
                          <a:latin typeface="Courier New" panose="02070309020205020404" pitchFamily="49" charset="0"/>
                          <a:ea typeface="宋体" panose="02010600030101010101" pitchFamily="2" charset="-122"/>
                          <a:cs typeface="Times New Roman" panose="02020603050405020304" pitchFamily="18" charset="0"/>
                        </a:rPr>
                        <a:t>ls.append</a:t>
                      </a: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700" b="1" kern="0" dirty="0" err="1">
                          <a:effectLst/>
                          <a:latin typeface="Courier New" panose="02070309020205020404" pitchFamily="49" charset="0"/>
                          <a:ea typeface="宋体" panose="02010600030101010101" pitchFamily="2" charset="-122"/>
                          <a:cs typeface="Times New Roman" panose="02020603050405020304" pitchFamily="18" charset="0"/>
                        </a:rPr>
                        <a:t>line.strip</a:t>
                      </a: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('\n').split(","))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7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700" b="1" kern="0" dirty="0">
                          <a:effectLst/>
                          <a:latin typeface="Courier New" panose="02070309020205020404" pitchFamily="49" charset="0"/>
                          <a:ea typeface="宋体" panose="02010600030101010101" pitchFamily="2" charset="-122"/>
                          <a:cs typeface="Times New Roman" panose="02020603050405020304" pitchFamily="18" charset="0"/>
                        </a:rPr>
                        <a:t>print(ls)</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66767912"/>
                  </a:ext>
                </a:extLst>
              </a:tr>
              <a:tr h="124351">
                <a:tc>
                  <a:txBody>
                    <a:bodyPr/>
                    <a:lstStyle/>
                    <a:p>
                      <a:pPr algn="ctr" fontAlgn="base">
                        <a:lnSpc>
                          <a:spcPts val="8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3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76695266"/>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矩形 2">
            <a:extLst>
              <a:ext uri="{FF2B5EF4-FFF2-40B4-BE49-F238E27FC236}">
                <a16:creationId xmlns:a16="http://schemas.microsoft.com/office/drawing/2014/main" id="{EDC62C8A-5647-41CB-8DB1-5FA5CC2DFC50}"/>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二维数据的处理</a:t>
            </a:r>
          </a:p>
        </p:txBody>
      </p:sp>
      <p:sp>
        <p:nvSpPr>
          <p:cNvPr id="48132" name="TextBox 2">
            <a:extLst>
              <a:ext uri="{FF2B5EF4-FFF2-40B4-BE49-F238E27FC236}">
                <a16:creationId xmlns:a16="http://schemas.microsoft.com/office/drawing/2014/main" id="{C3DFD29D-572B-4621-BB65-F2B008C98CDC}"/>
              </a:ext>
            </a:extLst>
          </p:cNvPr>
          <p:cNvSpPr txBox="1">
            <a:spLocks noChangeArrowheads="1"/>
          </p:cNvSpPr>
          <p:nvPr/>
        </p:nvSpPr>
        <p:spPr bwMode="auto">
          <a:xfrm>
            <a:off x="2028826" y="1628776"/>
            <a:ext cx="8137525"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程序执行后二维列表对象</a:t>
            </a:r>
            <a:r>
              <a:rPr lang="en-US" altLang="zh-CN">
                <a:latin typeface="Palatino Linotype" panose="02040502050505030304" pitchFamily="18" charset="0"/>
                <a:ea typeface="楷体" panose="02010609060101010101" pitchFamily="49" charset="-122"/>
              </a:rPr>
              <a:t>ls</a:t>
            </a:r>
            <a:r>
              <a:rPr lang="zh-CN" altLang="en-US">
                <a:latin typeface="Palatino Linotype" panose="02040502050505030304" pitchFamily="18" charset="0"/>
                <a:ea typeface="楷体" panose="02010609060101010101" pitchFamily="49" charset="-122"/>
              </a:rPr>
              <a:t>的内容如下。</a:t>
            </a:r>
          </a:p>
        </p:txBody>
      </p:sp>
      <p:graphicFrame>
        <p:nvGraphicFramePr>
          <p:cNvPr id="2" name="表格 1">
            <a:extLst>
              <a:ext uri="{FF2B5EF4-FFF2-40B4-BE49-F238E27FC236}">
                <a16:creationId xmlns:a16="http://schemas.microsoft.com/office/drawing/2014/main" id="{879C9FF4-E09F-4E49-BFE0-8A340A115B17}"/>
              </a:ext>
            </a:extLst>
          </p:cNvPr>
          <p:cNvGraphicFramePr>
            <a:graphicFrameLocks noGrp="1"/>
          </p:cNvGraphicFramePr>
          <p:nvPr/>
        </p:nvGraphicFramePr>
        <p:xfrm>
          <a:off x="2622551" y="2463801"/>
          <a:ext cx="6911975" cy="3292475"/>
        </p:xfrm>
        <a:graphic>
          <a:graphicData uri="http://schemas.openxmlformats.org/drawingml/2006/table">
            <a:tbl>
              <a:tblPr firstRow="1" firstCol="1" bandRow="1"/>
              <a:tblGrid>
                <a:gridCol w="6911975">
                  <a:extLst>
                    <a:ext uri="{9D8B030D-6E8A-4147-A177-3AD203B41FA5}">
                      <a16:colId xmlns:a16="http://schemas.microsoft.com/office/drawing/2014/main" val="3251521881"/>
                    </a:ext>
                  </a:extLst>
                </a:gridCol>
              </a:tblGrid>
              <a:tr h="3292475">
                <a:tc>
                  <a:txBody>
                    <a:bodyPr/>
                    <a:lstStyle/>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指标</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'2014</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年</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'2015</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年</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'2016</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年</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居民消费价格指数</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'102', '101.4', '102'],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食品</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'103.1', '102.3', '104.6'],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烟酒及用品</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'994', '102.1', '101.5'],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衣着</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'102.4', '102.7', '101.4'],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家庭设备用品</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'101.2', '101', '100.5'],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医疗保健和个人用品</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'101.3', '102', '101.1'],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交通和通信</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'99.9', '98.3', '98.7'],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娱乐教育文化</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'101.9', '101.4', '101.6'], ['</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居住</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'102', '100.7', '101.6']]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2" marR="68572"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104948075"/>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矩形 2">
            <a:extLst>
              <a:ext uri="{FF2B5EF4-FFF2-40B4-BE49-F238E27FC236}">
                <a16:creationId xmlns:a16="http://schemas.microsoft.com/office/drawing/2014/main" id="{D39C0CF7-B1E1-45DA-AEFE-408E77B5CDEE}"/>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二维数据的处理</a:t>
            </a:r>
          </a:p>
        </p:txBody>
      </p:sp>
      <p:sp>
        <p:nvSpPr>
          <p:cNvPr id="7" name="TextBox 2">
            <a:extLst>
              <a:ext uri="{FF2B5EF4-FFF2-40B4-BE49-F238E27FC236}">
                <a16:creationId xmlns:a16="http://schemas.microsoft.com/office/drawing/2014/main" id="{F21C921E-B413-496C-B073-EA6BDD9F9AA8}"/>
              </a:ext>
            </a:extLst>
          </p:cNvPr>
          <p:cNvSpPr txBox="1">
            <a:spLocks noChangeArrowheads="1"/>
          </p:cNvSpPr>
          <p:nvPr/>
        </p:nvSpPr>
        <p:spPr bwMode="auto">
          <a:xfrm>
            <a:off x="2028826" y="1628776"/>
            <a:ext cx="8137525"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二维数据处理等同于二维列表的操作，与一维列表不同，二维列表一般需要借助循环遍历实现对每个数据的处理，基本代码格式如下：</a:t>
            </a:r>
          </a:p>
          <a:p>
            <a:pPr marL="0" lvl="1" indent="0">
              <a:lnSpc>
                <a:spcPct val="150000"/>
              </a:lnSpc>
              <a:spcBef>
                <a:spcPct val="0"/>
              </a:spcBef>
              <a:buClr>
                <a:srgbClr val="C00000"/>
              </a:buClr>
              <a:buNone/>
              <a:defRPr/>
            </a:pPr>
            <a:r>
              <a:rPr lang="en-US" altLang="zh-CN" sz="2400" b="1" dirty="0">
                <a:solidFill>
                  <a:srgbClr val="C00000"/>
                </a:solidFill>
                <a:latin typeface="Palatino Linotype" panose="02040502050505030304" pitchFamily="18" charset="0"/>
                <a:ea typeface="楷体" panose="02010609060101010101" pitchFamily="49" charset="-122"/>
              </a:rPr>
              <a:t>		for row in ls:</a:t>
            </a:r>
          </a:p>
          <a:p>
            <a:pPr marL="0" lvl="1" indent="0">
              <a:lnSpc>
                <a:spcPct val="150000"/>
              </a:lnSpc>
              <a:spcBef>
                <a:spcPct val="0"/>
              </a:spcBef>
              <a:buClr>
                <a:srgbClr val="C00000"/>
              </a:buClr>
              <a:buNone/>
              <a:defRPr/>
            </a:pPr>
            <a:r>
              <a:rPr lang="en-US" altLang="zh-CN" sz="2400" b="1" dirty="0">
                <a:solidFill>
                  <a:srgbClr val="C00000"/>
                </a:solidFill>
                <a:latin typeface="Palatino Linotype" panose="02040502050505030304" pitchFamily="18" charset="0"/>
                <a:ea typeface="楷体" panose="02010609060101010101" pitchFamily="49" charset="-122"/>
              </a:rPr>
              <a:t>		      for item in row:</a:t>
            </a:r>
          </a:p>
          <a:p>
            <a:pPr marL="0" lvl="1" indent="0">
              <a:lnSpc>
                <a:spcPct val="150000"/>
              </a:lnSpc>
              <a:spcBef>
                <a:spcPct val="0"/>
              </a:spcBef>
              <a:buClr>
                <a:srgbClr val="C00000"/>
              </a:buClr>
              <a:buNone/>
              <a:defRPr/>
            </a:pPr>
            <a:r>
              <a:rPr lang="en-US" altLang="zh-CN" sz="2400" b="1" dirty="0">
                <a:solidFill>
                  <a:srgbClr val="C00000"/>
                </a:solidFill>
                <a:latin typeface="Palatino Linotype" panose="02040502050505030304" pitchFamily="18" charset="0"/>
                <a:ea typeface="楷体" panose="02010609060101010101" pitchFamily="49" charset="-122"/>
              </a:rPr>
              <a:t>   			  &lt;</a:t>
            </a:r>
            <a:r>
              <a:rPr lang="zh-CN" altLang="en-US" sz="2400" b="1" dirty="0">
                <a:solidFill>
                  <a:srgbClr val="C00000"/>
                </a:solidFill>
                <a:latin typeface="Palatino Linotype" panose="02040502050505030304" pitchFamily="18" charset="0"/>
                <a:ea typeface="楷体" panose="02010609060101010101" pitchFamily="49" charset="-122"/>
              </a:rPr>
              <a:t>对第</a:t>
            </a:r>
            <a:r>
              <a:rPr lang="en-US" altLang="zh-CN" sz="2400" b="1" dirty="0">
                <a:solidFill>
                  <a:srgbClr val="C00000"/>
                </a:solidFill>
                <a:latin typeface="Palatino Linotype" panose="02040502050505030304" pitchFamily="18" charset="0"/>
                <a:ea typeface="楷体" panose="02010609060101010101" pitchFamily="49" charset="-122"/>
              </a:rPr>
              <a:t>row</a:t>
            </a:r>
            <a:r>
              <a:rPr lang="zh-CN" altLang="en-US" sz="2400" b="1" dirty="0">
                <a:solidFill>
                  <a:srgbClr val="C00000"/>
                </a:solidFill>
                <a:latin typeface="Palatino Linotype" panose="02040502050505030304" pitchFamily="18" charset="0"/>
                <a:ea typeface="楷体" panose="02010609060101010101" pitchFamily="49" charset="-122"/>
              </a:rPr>
              <a:t>行第</a:t>
            </a:r>
            <a:r>
              <a:rPr lang="en-US" altLang="zh-CN" sz="2400" b="1" dirty="0">
                <a:solidFill>
                  <a:srgbClr val="C00000"/>
                </a:solidFill>
                <a:latin typeface="Palatino Linotype" panose="02040502050505030304" pitchFamily="18" charset="0"/>
                <a:ea typeface="楷体" panose="02010609060101010101" pitchFamily="49" charset="-122"/>
              </a:rPr>
              <a:t>item</a:t>
            </a:r>
            <a:r>
              <a:rPr lang="zh-CN" altLang="en-US" sz="2400" b="1" dirty="0">
                <a:solidFill>
                  <a:srgbClr val="C00000"/>
                </a:solidFill>
                <a:latin typeface="Palatino Linotype" panose="02040502050505030304" pitchFamily="18" charset="0"/>
                <a:ea typeface="楷体" panose="02010609060101010101" pitchFamily="49" charset="-122"/>
              </a:rPr>
              <a:t>列元素进行处理</a:t>
            </a:r>
            <a:r>
              <a:rPr lang="en-US" altLang="zh-CN" sz="2400" b="1" dirty="0">
                <a:solidFill>
                  <a:srgbClr val="C00000"/>
                </a:solidFill>
                <a:latin typeface="Palatino Linotype" panose="02040502050505030304" pitchFamily="18" charset="0"/>
                <a:ea typeface="楷体" panose="02010609060101010101" pitchFamily="49" charset="-122"/>
              </a:rPr>
              <a:t>&gt;</a:t>
            </a:r>
          </a:p>
          <a:p>
            <a:pPr lvl="1" eaLnBrk="1" hangingPunct="1">
              <a:lnSpc>
                <a:spcPct val="150000"/>
              </a:lnSpc>
              <a:spcBef>
                <a:spcPct val="0"/>
              </a:spcBef>
              <a:buClr>
                <a:srgbClr val="C00000"/>
              </a:buClr>
              <a:buFont typeface="Wingdings" panose="05000000000000000000" pitchFamily="2" charset="2"/>
              <a:buChar char="n"/>
              <a:defRPr/>
            </a:pPr>
            <a:endParaRPr lang="zh-CN" altLang="en-US" sz="2400" dirty="0">
              <a:latin typeface="Palatino Linotype" panose="02040502050505030304" pitchFamily="18" charset="0"/>
              <a:ea typeface="楷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矩形 2">
            <a:extLst>
              <a:ext uri="{FF2B5EF4-FFF2-40B4-BE49-F238E27FC236}">
                <a16:creationId xmlns:a16="http://schemas.microsoft.com/office/drawing/2014/main" id="{626DC9D2-93EB-4105-8461-C52756CE35A3}"/>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二维数据的处理</a:t>
            </a:r>
          </a:p>
        </p:txBody>
      </p:sp>
      <p:sp>
        <p:nvSpPr>
          <p:cNvPr id="50180" name="TextBox 2">
            <a:extLst>
              <a:ext uri="{FF2B5EF4-FFF2-40B4-BE49-F238E27FC236}">
                <a16:creationId xmlns:a16="http://schemas.microsoft.com/office/drawing/2014/main" id="{6A28A3B3-E6A7-4C22-9411-AA8E2F14A60E}"/>
              </a:ext>
            </a:extLst>
          </p:cNvPr>
          <p:cNvSpPr txBox="1">
            <a:spLocks noChangeArrowheads="1"/>
          </p:cNvSpPr>
          <p:nvPr/>
        </p:nvSpPr>
        <p:spPr bwMode="auto">
          <a:xfrm>
            <a:off x="2028826" y="1628775"/>
            <a:ext cx="8137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50000"/>
              </a:lnSpc>
              <a:spcBef>
                <a:spcPct val="0"/>
              </a:spcBef>
              <a:buClr>
                <a:srgbClr val="C00000"/>
              </a:buClr>
              <a:buFont typeface="Wingdings" panose="05000000000000000000" pitchFamily="2" charset="2"/>
              <a:buChar char="n"/>
            </a:pPr>
            <a:r>
              <a:rPr lang="zh-CN" altLang="en-US" sz="2400">
                <a:latin typeface="Palatino Linotype" panose="02040502050505030304" pitchFamily="18" charset="0"/>
                <a:ea typeface="楷体" panose="02010609060101010101" pitchFamily="49" charset="-122"/>
              </a:rPr>
              <a:t>对二维数据进行格式化输出，打印成表格形状</a:t>
            </a:r>
            <a:endParaRPr lang="zh-CN" altLang="en-US" sz="2000">
              <a:latin typeface="Palatino Linotype" panose="02040502050505030304" pitchFamily="18" charset="0"/>
              <a:ea typeface="楷体" panose="02010609060101010101" pitchFamily="49" charset="-122"/>
            </a:endParaRPr>
          </a:p>
        </p:txBody>
      </p:sp>
      <p:graphicFrame>
        <p:nvGraphicFramePr>
          <p:cNvPr id="2" name="表格 1">
            <a:extLst>
              <a:ext uri="{FF2B5EF4-FFF2-40B4-BE49-F238E27FC236}">
                <a16:creationId xmlns:a16="http://schemas.microsoft.com/office/drawing/2014/main" id="{F5BF1353-89C3-4BFA-8EBD-7E96F7317D74}"/>
              </a:ext>
            </a:extLst>
          </p:cNvPr>
          <p:cNvGraphicFramePr>
            <a:graphicFrameLocks noGrp="1"/>
          </p:cNvGraphicFramePr>
          <p:nvPr/>
        </p:nvGraphicFramePr>
        <p:xfrm>
          <a:off x="2613025" y="2212975"/>
          <a:ext cx="6764338" cy="1622425"/>
        </p:xfrm>
        <a:graphic>
          <a:graphicData uri="http://schemas.openxmlformats.org/drawingml/2006/table">
            <a:tbl>
              <a:tblPr firstRow="1" firstCol="1" bandRow="1"/>
              <a:tblGrid>
                <a:gridCol w="452617">
                  <a:extLst>
                    <a:ext uri="{9D8B030D-6E8A-4147-A177-3AD203B41FA5}">
                      <a16:colId xmlns:a16="http://schemas.microsoft.com/office/drawing/2014/main" val="1505745529"/>
                    </a:ext>
                  </a:extLst>
                </a:gridCol>
                <a:gridCol w="6311721">
                  <a:extLst>
                    <a:ext uri="{9D8B030D-6E8A-4147-A177-3AD203B41FA5}">
                      <a16:colId xmlns:a16="http://schemas.microsoft.com/office/drawing/2014/main" val="99735968"/>
                    </a:ext>
                  </a:extLst>
                </a:gridCol>
              </a:tblGrid>
              <a:tr h="98792">
                <a:tc>
                  <a:txBody>
                    <a:bodyPr/>
                    <a:lstStyle/>
                    <a:p>
                      <a:pPr algn="ctr" fontAlgn="base">
                        <a:lnSpc>
                          <a:spcPts val="5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5" marR="68565"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5" marR="68565"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69630000"/>
                  </a:ext>
                </a:extLst>
              </a:tr>
              <a:tr h="1488708">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65" marR="68565"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此处略去从</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CSV</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获取数据到二维列表</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for row in 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line =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for item in row:</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line += "{:10}\</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t".format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(item)</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print(line)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65" marR="68565"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25160212"/>
                  </a:ext>
                </a:extLst>
              </a:tr>
            </a:tbl>
          </a:graphicData>
        </a:graphic>
      </p:graphicFrame>
      <p:pic>
        <p:nvPicPr>
          <p:cNvPr id="50187" name="图片 3">
            <a:extLst>
              <a:ext uri="{FF2B5EF4-FFF2-40B4-BE49-F238E27FC236}">
                <a16:creationId xmlns:a16="http://schemas.microsoft.com/office/drawing/2014/main" id="{66C536A2-2C3C-4A2D-AA28-AAAFD9596F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3950493"/>
            <a:ext cx="6199188" cy="2557463"/>
          </a:xfrm>
          <a:prstGeom prst="rect">
            <a:avLst/>
          </a:prstGeom>
          <a:solidFill>
            <a:srgbClr val="FFFFFF"/>
          </a:solid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28F26-3903-4F00-896C-008822B69C9C}"/>
              </a:ext>
            </a:extLst>
          </p:cNvPr>
          <p:cNvSpPr>
            <a:spLocks noGrp="1"/>
          </p:cNvSpPr>
          <p:nvPr>
            <p:ph type="ctrTitle"/>
          </p:nvPr>
        </p:nvSpPr>
        <p:spPr/>
        <p:txBody>
          <a:bodyPr/>
          <a:lstStyle/>
          <a:p>
            <a:r>
              <a:rPr lang="zh-CN" altLang="en-US" dirty="0">
                <a:solidFill>
                  <a:srgbClr val="262626"/>
                </a:solidFill>
                <a:latin typeface="微软雅黑" panose="020B0503020204020204" pitchFamily="34" charset="-122"/>
                <a:ea typeface="微软雅黑" panose="020B0503020204020204" pitchFamily="34" charset="-122"/>
              </a:rPr>
              <a:t>文件内置库</a:t>
            </a:r>
            <a:endParaRPr lang="zh-CN" altLang="en-US" dirty="0"/>
          </a:p>
        </p:txBody>
      </p:sp>
      <p:sp>
        <p:nvSpPr>
          <p:cNvPr id="3" name="副标题 2">
            <a:extLst>
              <a:ext uri="{FF2B5EF4-FFF2-40B4-BE49-F238E27FC236}">
                <a16:creationId xmlns:a16="http://schemas.microsoft.com/office/drawing/2014/main" id="{2477976F-47E9-4DD4-BF6B-739941BA97F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04916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C66CD-E563-42BF-A057-35B6E8E86668}"/>
              </a:ext>
            </a:extLst>
          </p:cNvPr>
          <p:cNvSpPr>
            <a:spLocks noGrp="1"/>
          </p:cNvSpPr>
          <p:nvPr>
            <p:ph type="title"/>
          </p:nvPr>
        </p:nvSpPr>
        <p:spPr/>
        <p:txBody>
          <a:bodyPr/>
          <a:lstStyle/>
          <a:p>
            <a:r>
              <a:rPr lang="en-US" altLang="zh-CN" b="1" dirty="0">
                <a:latin typeface="Palatino Linotype" panose="02040502050505030304" pitchFamily="18" charset="0"/>
                <a:ea typeface="黑体" panose="02010609060101010101" pitchFamily="49" charset="-122"/>
              </a:rPr>
              <a:t>11.</a:t>
            </a:r>
            <a:r>
              <a:rPr lang="zh-CN" altLang="en-US" b="1" dirty="0">
                <a:latin typeface="Palatino Linotype" panose="02040502050505030304" pitchFamily="18" charset="0"/>
                <a:ea typeface="黑体" panose="02010609060101010101" pitchFamily="49" charset="-122"/>
              </a:rPr>
              <a:t>文件与数据处理</a:t>
            </a:r>
            <a:endParaRPr lang="zh-CN" altLang="en-US" dirty="0"/>
          </a:p>
        </p:txBody>
      </p:sp>
      <p:sp>
        <p:nvSpPr>
          <p:cNvPr id="3" name="内容占位符 2">
            <a:extLst>
              <a:ext uri="{FF2B5EF4-FFF2-40B4-BE49-F238E27FC236}">
                <a16:creationId xmlns:a16="http://schemas.microsoft.com/office/drawing/2014/main" id="{36C34F38-A4B8-4373-A0A1-1C83ECBC4E4D}"/>
              </a:ext>
            </a:extLst>
          </p:cNvPr>
          <p:cNvSpPr>
            <a:spLocks noGrp="1"/>
          </p:cNvSpPr>
          <p:nvPr>
            <p:ph idx="1"/>
          </p:nvPr>
        </p:nvSpPr>
        <p:spPr/>
        <p:txBody>
          <a:bodyPr/>
          <a:lstStyle/>
          <a:p>
            <a:r>
              <a:rPr lang="zh-CN" altLang="en-US" dirty="0"/>
              <a:t>知识点</a:t>
            </a:r>
            <a:endParaRPr lang="en-US" altLang="zh-CN" dirty="0"/>
          </a:p>
          <a:p>
            <a:pPr lvl="1"/>
            <a:r>
              <a:rPr lang="en-US" altLang="zh-CN" dirty="0"/>
              <a:t>(1)</a:t>
            </a:r>
            <a:r>
              <a:rPr lang="zh-CN" altLang="en-US" dirty="0"/>
              <a:t>文件操作</a:t>
            </a:r>
          </a:p>
          <a:p>
            <a:pPr lvl="1"/>
            <a:r>
              <a:rPr lang="en-US" altLang="zh-CN" dirty="0"/>
              <a:t>(2)</a:t>
            </a:r>
            <a:r>
              <a:rPr lang="zh-CN" altLang="en-US" dirty="0"/>
              <a:t>数据维度</a:t>
            </a:r>
            <a:r>
              <a:rPr lang="en-US" altLang="zh-CN" dirty="0"/>
              <a:t>(</a:t>
            </a:r>
            <a:r>
              <a:rPr lang="zh-CN" altLang="en-US" dirty="0"/>
              <a:t>了解</a:t>
            </a:r>
            <a:r>
              <a:rPr lang="en-US" altLang="zh-CN" dirty="0"/>
              <a:t>)</a:t>
            </a:r>
          </a:p>
          <a:p>
            <a:pPr lvl="1"/>
            <a:r>
              <a:rPr lang="en-US" altLang="zh-CN" dirty="0"/>
              <a:t>(3) </a:t>
            </a:r>
            <a:r>
              <a:rPr lang="zh-CN" altLang="en-US" dirty="0"/>
              <a:t>内置库</a:t>
            </a:r>
            <a:r>
              <a:rPr lang="en-US" altLang="zh-CN" dirty="0" err="1"/>
              <a:t>os</a:t>
            </a:r>
            <a:r>
              <a:rPr lang="en-US" altLang="zh-CN" dirty="0"/>
              <a:t>, </a:t>
            </a:r>
            <a:r>
              <a:rPr lang="en-US" altLang="zh-CN" dirty="0" err="1"/>
              <a:t>os.path</a:t>
            </a:r>
            <a:r>
              <a:rPr lang="en-US" altLang="zh-CN" dirty="0"/>
              <a:t>(</a:t>
            </a:r>
            <a:r>
              <a:rPr lang="zh-CN" altLang="en-US" dirty="0"/>
              <a:t>了解</a:t>
            </a:r>
            <a:r>
              <a:rPr lang="en-US" altLang="zh-CN" dirty="0"/>
              <a:t>)</a:t>
            </a:r>
          </a:p>
          <a:p>
            <a:pPr lvl="1"/>
            <a:r>
              <a:rPr lang="en-US" altLang="zh-CN" dirty="0"/>
              <a:t>(4)  </a:t>
            </a:r>
            <a:r>
              <a:rPr lang="zh-CN" altLang="en-US" dirty="0"/>
              <a:t>文件数据处理</a:t>
            </a:r>
            <a:r>
              <a:rPr lang="en-US" altLang="zh-CN" dirty="0"/>
              <a:t>(</a:t>
            </a:r>
            <a:r>
              <a:rPr lang="zh-CN" altLang="en-US" dirty="0"/>
              <a:t>了解</a:t>
            </a:r>
            <a:r>
              <a:rPr lang="en-US" altLang="zh-CN" dirty="0"/>
              <a:t>)</a:t>
            </a:r>
            <a:endParaRPr lang="zh-CN" altLang="en-US" dirty="0"/>
          </a:p>
          <a:p>
            <a:pPr lvl="1"/>
            <a:endParaRPr lang="zh-CN" altLang="en-US" dirty="0"/>
          </a:p>
          <a:p>
            <a:pPr lvl="1"/>
            <a:endParaRPr lang="zh-CN" altLang="en-US" dirty="0"/>
          </a:p>
        </p:txBody>
      </p:sp>
    </p:spTree>
    <p:extLst>
      <p:ext uri="{BB962C8B-B14F-4D97-AF65-F5344CB8AC3E}">
        <p14:creationId xmlns:p14="http://schemas.microsoft.com/office/powerpoint/2010/main" val="2741423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F9228-3E24-42E4-A881-1CFCCA32F31D}"/>
              </a:ext>
            </a:extLst>
          </p:cNvPr>
          <p:cNvSpPr>
            <a:spLocks noGrp="1"/>
          </p:cNvSpPr>
          <p:nvPr>
            <p:ph type="title"/>
          </p:nvPr>
        </p:nvSpPr>
        <p:spPr/>
        <p:txBody>
          <a:bodyPr/>
          <a:lstStyle/>
          <a:p>
            <a:endParaRPr lang="zh-CN" altLang="en-US" dirty="0"/>
          </a:p>
        </p:txBody>
      </p:sp>
      <p:graphicFrame>
        <p:nvGraphicFramePr>
          <p:cNvPr id="4" name="内容占位符 3">
            <a:extLst>
              <a:ext uri="{FF2B5EF4-FFF2-40B4-BE49-F238E27FC236}">
                <a16:creationId xmlns:a16="http://schemas.microsoft.com/office/drawing/2014/main" id="{5F912D9E-8201-4DCC-BAF2-C003A14E0CD7}"/>
              </a:ext>
            </a:extLst>
          </p:cNvPr>
          <p:cNvGraphicFramePr>
            <a:graphicFrameLocks noGrp="1"/>
          </p:cNvGraphicFramePr>
          <p:nvPr>
            <p:ph idx="1"/>
            <p:extLst>
              <p:ext uri="{D42A27DB-BD31-4B8C-83A1-F6EECF244321}">
                <p14:modId xmlns:p14="http://schemas.microsoft.com/office/powerpoint/2010/main" val="4253125991"/>
              </p:ext>
            </p:extLst>
          </p:nvPr>
        </p:nvGraphicFramePr>
        <p:xfrm>
          <a:off x="748646" y="518474"/>
          <a:ext cx="10605154" cy="5505256"/>
        </p:xfrm>
        <a:graphic>
          <a:graphicData uri="http://schemas.openxmlformats.org/drawingml/2006/table">
            <a:tbl>
              <a:tblPr firstRow="1" bandRow="1">
                <a:tableStyleId>{5C22544A-7EE6-4342-B048-85BDC9FD1C3A}</a:tableStyleId>
              </a:tblPr>
              <a:tblGrid>
                <a:gridCol w="4069538">
                  <a:extLst>
                    <a:ext uri="{9D8B030D-6E8A-4147-A177-3AD203B41FA5}">
                      <a16:colId xmlns:a16="http://schemas.microsoft.com/office/drawing/2014/main" val="177769838"/>
                    </a:ext>
                  </a:extLst>
                </a:gridCol>
                <a:gridCol w="6535616">
                  <a:extLst>
                    <a:ext uri="{9D8B030D-6E8A-4147-A177-3AD203B41FA5}">
                      <a16:colId xmlns:a16="http://schemas.microsoft.com/office/drawing/2014/main" val="758844540"/>
                    </a:ext>
                  </a:extLst>
                </a:gridCol>
              </a:tblGrid>
              <a:tr h="485649">
                <a:tc gridSpan="2">
                  <a:txBody>
                    <a:bodyPr/>
                    <a:lstStyle/>
                    <a:p>
                      <a:pPr algn="ctr">
                        <a:lnSpc>
                          <a:spcPct val="150000"/>
                        </a:lnSpc>
                        <a:spcAft>
                          <a:spcPts val="0"/>
                        </a:spcAft>
                      </a:pPr>
                      <a:r>
                        <a:rPr lang="en-US" sz="1800" dirty="0">
                          <a:effectLst/>
                        </a:rPr>
                        <a:t> </a:t>
                      </a:r>
                      <a:r>
                        <a:rPr lang="en-US" sz="1800" dirty="0" err="1">
                          <a:effectLst/>
                        </a:rPr>
                        <a:t>os</a:t>
                      </a:r>
                      <a:r>
                        <a:rPr lang="zh-CN" sz="1800" dirty="0">
                          <a:effectLst/>
                        </a:rPr>
                        <a:t>模块常用的文件操作函数</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hMerge="1">
                  <a:txBody>
                    <a:bodyPr/>
                    <a:lstStyle/>
                    <a:p>
                      <a:endParaRPr lang="zh-CN" altLang="en-US"/>
                    </a:p>
                  </a:txBody>
                  <a:tcPr/>
                </a:tc>
                <a:extLst>
                  <a:ext uri="{0D108BD9-81ED-4DB2-BD59-A6C34878D82A}">
                    <a16:rowId xmlns:a16="http://schemas.microsoft.com/office/drawing/2014/main" val="3900731896"/>
                  </a:ext>
                </a:extLst>
              </a:tr>
              <a:tr h="485649">
                <a:tc>
                  <a:txBody>
                    <a:bodyPr/>
                    <a:lstStyle/>
                    <a:p>
                      <a:pPr algn="ctr">
                        <a:lnSpc>
                          <a:spcPts val="1810"/>
                        </a:lnSpc>
                        <a:spcAft>
                          <a:spcPts val="0"/>
                        </a:spcAft>
                      </a:pPr>
                      <a:r>
                        <a:rPr lang="zh-CN" sz="1800" spc="10">
                          <a:effectLst/>
                        </a:rPr>
                        <a:t>方法</a:t>
                      </a:r>
                      <a:endParaRPr lang="zh-CN" sz="18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algn="ctr">
                        <a:lnSpc>
                          <a:spcPts val="1810"/>
                        </a:lnSpc>
                        <a:spcAft>
                          <a:spcPts val="0"/>
                        </a:spcAft>
                      </a:pPr>
                      <a:r>
                        <a:rPr lang="zh-CN" sz="1800" spc="10" dirty="0">
                          <a:effectLst/>
                        </a:rPr>
                        <a:t>功能说明</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3909378491"/>
                  </a:ext>
                </a:extLst>
              </a:tr>
              <a:tr h="485649">
                <a:tc>
                  <a:txBody>
                    <a:bodyPr/>
                    <a:lstStyle/>
                    <a:p>
                      <a:pPr marL="27305" algn="l">
                        <a:lnSpc>
                          <a:spcPts val="1805"/>
                        </a:lnSpc>
                        <a:spcAft>
                          <a:spcPts val="0"/>
                        </a:spcAft>
                      </a:pPr>
                      <a:r>
                        <a:rPr lang="en-US" sz="1800">
                          <a:effectLst/>
                        </a:rPr>
                        <a:t>rename( path1, path2)</a:t>
                      </a:r>
                      <a:endParaRPr lang="zh-CN" sz="18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marL="27305" algn="l">
                        <a:lnSpc>
                          <a:spcPts val="1805"/>
                        </a:lnSpc>
                        <a:spcAft>
                          <a:spcPts val="0"/>
                        </a:spcAft>
                      </a:pPr>
                      <a:r>
                        <a:rPr lang="zh-CN" sz="1800" dirty="0">
                          <a:effectLst/>
                        </a:rPr>
                        <a:t>文件或文件夹重命名，</a:t>
                      </a:r>
                      <a:r>
                        <a:rPr lang="en-US" sz="1800" dirty="0">
                          <a:effectLst/>
                        </a:rPr>
                        <a:t>path1</a:t>
                      </a:r>
                      <a:r>
                        <a:rPr lang="zh-CN" sz="1800" dirty="0">
                          <a:effectLst/>
                        </a:rPr>
                        <a:t>改名为</a:t>
                      </a:r>
                      <a:r>
                        <a:rPr lang="en-US" sz="1800" dirty="0">
                          <a:effectLst/>
                        </a:rPr>
                        <a:t>path2</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3792533589"/>
                  </a:ext>
                </a:extLst>
              </a:tr>
              <a:tr h="485649">
                <a:tc>
                  <a:txBody>
                    <a:bodyPr/>
                    <a:lstStyle/>
                    <a:p>
                      <a:pPr marL="27305" algn="l">
                        <a:lnSpc>
                          <a:spcPts val="1805"/>
                        </a:lnSpc>
                        <a:spcAft>
                          <a:spcPts val="0"/>
                        </a:spcAft>
                      </a:pPr>
                      <a:r>
                        <a:rPr lang="en-US" sz="1800">
                          <a:effectLst/>
                        </a:rPr>
                        <a:t>remove( file )</a:t>
                      </a:r>
                      <a:endParaRPr lang="zh-CN" sz="18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marL="27305" algn="l">
                        <a:lnSpc>
                          <a:spcPts val="1805"/>
                        </a:lnSpc>
                        <a:spcAft>
                          <a:spcPts val="0"/>
                        </a:spcAft>
                      </a:pPr>
                      <a:r>
                        <a:rPr lang="zh-CN" sz="1800" dirty="0">
                          <a:effectLst/>
                        </a:rPr>
                        <a:t>删除指定文件</a:t>
                      </a:r>
                      <a:r>
                        <a:rPr lang="en-US" sz="1800" dirty="0">
                          <a:effectLst/>
                        </a:rPr>
                        <a:t> file</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3183692696"/>
                  </a:ext>
                </a:extLst>
              </a:tr>
              <a:tr h="550667">
                <a:tc>
                  <a:txBody>
                    <a:bodyPr/>
                    <a:lstStyle/>
                    <a:p>
                      <a:pPr marL="27305" algn="l">
                        <a:lnSpc>
                          <a:spcPct val="150000"/>
                        </a:lnSpc>
                        <a:spcAft>
                          <a:spcPts val="0"/>
                        </a:spcAft>
                      </a:pPr>
                      <a:r>
                        <a:rPr lang="en-US" sz="1800">
                          <a:effectLst/>
                        </a:rPr>
                        <a:t>acc</a:t>
                      </a:r>
                      <a:r>
                        <a:rPr lang="en-US" sz="1800" spc="-5">
                          <a:effectLst/>
                        </a:rPr>
                        <a:t>ess(p</a:t>
                      </a:r>
                      <a:r>
                        <a:rPr lang="en-US" sz="1800" spc="-15">
                          <a:effectLst/>
                        </a:rPr>
                        <a:t>a</a:t>
                      </a:r>
                      <a:r>
                        <a:rPr lang="en-US" sz="1800">
                          <a:effectLst/>
                        </a:rPr>
                        <a:t>t</a:t>
                      </a:r>
                      <a:r>
                        <a:rPr lang="en-US" sz="1800" spc="-5">
                          <a:effectLst/>
                        </a:rPr>
                        <a:t>h</a:t>
                      </a:r>
                      <a:r>
                        <a:rPr lang="en-US" sz="1800">
                          <a:effectLst/>
                        </a:rPr>
                        <a:t>,</a:t>
                      </a:r>
                      <a:r>
                        <a:rPr lang="en-US" sz="1800" spc="10">
                          <a:effectLst/>
                        </a:rPr>
                        <a:t> </a:t>
                      </a:r>
                      <a:r>
                        <a:rPr lang="en-US" sz="1800">
                          <a:effectLst/>
                        </a:rPr>
                        <a:t>mod</a:t>
                      </a:r>
                      <a:r>
                        <a:rPr lang="en-US" sz="1800" spc="-10">
                          <a:effectLst/>
                        </a:rPr>
                        <a:t>e</a:t>
                      </a:r>
                      <a:r>
                        <a:rPr lang="en-US" sz="1800">
                          <a:effectLst/>
                        </a:rPr>
                        <a:t>)</a:t>
                      </a:r>
                      <a:endParaRPr lang="zh-CN" sz="18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marL="27305" algn="l">
                        <a:lnSpc>
                          <a:spcPts val="1810"/>
                        </a:lnSpc>
                        <a:spcAft>
                          <a:spcPts val="0"/>
                        </a:spcAft>
                      </a:pPr>
                      <a:r>
                        <a:rPr lang="zh-CN" sz="1800" dirty="0">
                          <a:effectLst/>
                        </a:rPr>
                        <a:t>测试是否可以按照</a:t>
                      </a:r>
                      <a:r>
                        <a:rPr lang="en-US" sz="1800" spc="5" dirty="0">
                          <a:effectLst/>
                        </a:rPr>
                        <a:t>mode</a:t>
                      </a:r>
                      <a:r>
                        <a:rPr lang="zh-CN" sz="1800" dirty="0">
                          <a:effectLst/>
                        </a:rPr>
                        <a:t>指定的权限访问文件</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3950818385"/>
                  </a:ext>
                </a:extLst>
              </a:tr>
              <a:tr h="1060385">
                <a:tc>
                  <a:txBody>
                    <a:bodyPr/>
                    <a:lstStyle/>
                    <a:p>
                      <a:pPr marL="27305" marR="27305" algn="l">
                        <a:lnSpc>
                          <a:spcPct val="150000"/>
                        </a:lnSpc>
                        <a:spcAft>
                          <a:spcPts val="0"/>
                        </a:spcAft>
                      </a:pPr>
                      <a:r>
                        <a:rPr lang="en-US" sz="1800" spc="15">
                          <a:effectLst/>
                        </a:rPr>
                        <a:t>chmod(path</a:t>
                      </a:r>
                      <a:r>
                        <a:rPr lang="en-US" sz="1800">
                          <a:effectLst/>
                        </a:rPr>
                        <a:t>, </a:t>
                      </a:r>
                      <a:r>
                        <a:rPr lang="en-US" sz="1800" spc="-15">
                          <a:effectLst/>
                        </a:rPr>
                        <a:t> </a:t>
                      </a:r>
                      <a:r>
                        <a:rPr lang="en-US" sz="1800" spc="15">
                          <a:effectLst/>
                        </a:rPr>
                        <a:t>mode</a:t>
                      </a:r>
                      <a:r>
                        <a:rPr lang="en-US" sz="1800">
                          <a:effectLst/>
                        </a:rPr>
                        <a:t>, </a:t>
                      </a:r>
                      <a:r>
                        <a:rPr lang="en-US" sz="1800" spc="20">
                          <a:effectLst/>
                        </a:rPr>
                        <a:t> </a:t>
                      </a:r>
                      <a:r>
                        <a:rPr lang="en-US" sz="1800" spc="15">
                          <a:effectLst/>
                        </a:rPr>
                        <a:t>*</a:t>
                      </a:r>
                      <a:r>
                        <a:rPr lang="en-US" sz="1800">
                          <a:effectLst/>
                        </a:rPr>
                        <a:t>, </a:t>
                      </a:r>
                      <a:r>
                        <a:rPr lang="en-US" sz="1800" spc="20">
                          <a:effectLst/>
                        </a:rPr>
                        <a:t> </a:t>
                      </a:r>
                      <a:r>
                        <a:rPr lang="en-US" sz="1800" spc="15">
                          <a:effectLst/>
                        </a:rPr>
                        <a:t>dir_fd=None, follow_syml</a:t>
                      </a:r>
                      <a:r>
                        <a:rPr lang="en-US" sz="1800" spc="5">
                          <a:effectLst/>
                        </a:rPr>
                        <a:t>i</a:t>
                      </a:r>
                      <a:r>
                        <a:rPr lang="en-US" sz="1800" spc="15">
                          <a:effectLst/>
                        </a:rPr>
                        <a:t>nks</a:t>
                      </a:r>
                      <a:r>
                        <a:rPr lang="en-US" sz="1800" spc="5">
                          <a:effectLst/>
                        </a:rPr>
                        <a:t>=</a:t>
                      </a:r>
                      <a:r>
                        <a:rPr lang="en-US" sz="1800" spc="15">
                          <a:effectLst/>
                        </a:rPr>
                        <a:t>Tr</a:t>
                      </a:r>
                      <a:r>
                        <a:rPr lang="en-US" sz="1800" spc="5">
                          <a:effectLst/>
                        </a:rPr>
                        <a:t>u</a:t>
                      </a:r>
                      <a:r>
                        <a:rPr lang="en-US" sz="1800" spc="15">
                          <a:effectLst/>
                        </a:rPr>
                        <a:t>e)</a:t>
                      </a:r>
                      <a:endParaRPr lang="zh-CN" sz="18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marL="27305" algn="l">
                        <a:lnSpc>
                          <a:spcPct val="150000"/>
                        </a:lnSpc>
                        <a:spcAft>
                          <a:spcPts val="0"/>
                        </a:spcAft>
                      </a:pPr>
                      <a:r>
                        <a:rPr lang="zh-CN" sz="1800" spc="10" dirty="0">
                          <a:effectLst/>
                        </a:rPr>
                        <a:t>改变文件的访问权限</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3239792186"/>
                  </a:ext>
                </a:extLst>
              </a:tr>
              <a:tr h="506603">
                <a:tc>
                  <a:txBody>
                    <a:bodyPr/>
                    <a:lstStyle/>
                    <a:p>
                      <a:pPr marL="27305" algn="l">
                        <a:lnSpc>
                          <a:spcPts val="1805"/>
                        </a:lnSpc>
                        <a:spcAft>
                          <a:spcPts val="0"/>
                        </a:spcAft>
                      </a:pPr>
                      <a:r>
                        <a:rPr lang="en-US" sz="1800" spc="5">
                          <a:effectLst/>
                        </a:rPr>
                        <a:t>name</a:t>
                      </a:r>
                      <a:endParaRPr lang="zh-CN" sz="18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marL="27305" algn="l">
                        <a:lnSpc>
                          <a:spcPts val="1805"/>
                        </a:lnSpc>
                        <a:spcAft>
                          <a:spcPts val="0"/>
                        </a:spcAft>
                      </a:pPr>
                      <a:r>
                        <a:rPr lang="zh-CN" sz="1800" dirty="0">
                          <a:effectLst/>
                        </a:rPr>
                        <a:t>判断现在正在实用的平台，</a:t>
                      </a:r>
                      <a:r>
                        <a:rPr lang="en-US" sz="1800" dirty="0">
                          <a:effectLst/>
                        </a:rPr>
                        <a:t>Windows </a:t>
                      </a:r>
                      <a:r>
                        <a:rPr lang="zh-CN" sz="1800" dirty="0">
                          <a:effectLst/>
                        </a:rPr>
                        <a:t>返回</a:t>
                      </a:r>
                      <a:r>
                        <a:rPr lang="en-US" sz="1800" dirty="0">
                          <a:effectLst/>
                        </a:rPr>
                        <a:t> ‘</a:t>
                      </a:r>
                      <a:r>
                        <a:rPr lang="en-US" sz="1800" dirty="0" err="1">
                          <a:effectLst/>
                        </a:rPr>
                        <a:t>nt</a:t>
                      </a:r>
                      <a:r>
                        <a:rPr lang="en-US" sz="1800" dirty="0">
                          <a:effectLst/>
                        </a:rPr>
                        <a:t>'; Linux </a:t>
                      </a:r>
                      <a:r>
                        <a:rPr lang="zh-CN" sz="1800" dirty="0">
                          <a:effectLst/>
                        </a:rPr>
                        <a:t>返回</a:t>
                      </a:r>
                      <a:r>
                        <a:rPr lang="en-US" sz="1800" dirty="0">
                          <a:effectLst/>
                        </a:rPr>
                        <a:t>’</a:t>
                      </a:r>
                      <a:r>
                        <a:rPr lang="en-US" sz="1800" dirty="0" err="1">
                          <a:effectLst/>
                        </a:rPr>
                        <a:t>posix</a:t>
                      </a:r>
                      <a:r>
                        <a:rPr lang="en-US" sz="1800" dirty="0">
                          <a:effectLst/>
                        </a:rPr>
                        <a:t>'</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1743697525"/>
                  </a:ext>
                </a:extLst>
              </a:tr>
              <a:tr h="485649">
                <a:tc>
                  <a:txBody>
                    <a:bodyPr/>
                    <a:lstStyle/>
                    <a:p>
                      <a:pPr marL="27305" algn="l">
                        <a:lnSpc>
                          <a:spcPts val="1805"/>
                        </a:lnSpc>
                        <a:spcAft>
                          <a:spcPts val="0"/>
                        </a:spcAft>
                      </a:pPr>
                      <a:r>
                        <a:rPr lang="en-US" sz="1800" spc="5">
                          <a:effectLst/>
                        </a:rPr>
                        <a:t>linesep</a:t>
                      </a:r>
                      <a:endParaRPr lang="zh-CN" sz="18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marL="27305" algn="l">
                        <a:lnSpc>
                          <a:spcPts val="1805"/>
                        </a:lnSpc>
                        <a:spcAft>
                          <a:spcPts val="0"/>
                        </a:spcAft>
                      </a:pPr>
                      <a:r>
                        <a:rPr lang="zh-CN" sz="1800" dirty="0">
                          <a:effectLst/>
                        </a:rPr>
                        <a:t>获取操作系统的换行符号，</a:t>
                      </a:r>
                      <a:r>
                        <a:rPr lang="en-US" sz="1800" dirty="0">
                          <a:effectLst/>
                        </a:rPr>
                        <a:t>window </a:t>
                      </a:r>
                      <a:r>
                        <a:rPr lang="zh-CN" sz="1800" dirty="0">
                          <a:effectLst/>
                        </a:rPr>
                        <a:t>为</a:t>
                      </a:r>
                      <a:r>
                        <a:rPr lang="en-US" sz="1800" dirty="0">
                          <a:effectLst/>
                        </a:rPr>
                        <a:t> \r\n</a:t>
                      </a:r>
                      <a:r>
                        <a:rPr lang="zh-CN" sz="1800" dirty="0">
                          <a:effectLst/>
                        </a:rPr>
                        <a:t>，</a:t>
                      </a:r>
                      <a:r>
                        <a:rPr lang="en-US" sz="1800" dirty="0" err="1">
                          <a:effectLst/>
                        </a:rPr>
                        <a:t>linux</a:t>
                      </a:r>
                      <a:r>
                        <a:rPr lang="en-US" sz="1800" dirty="0">
                          <a:effectLst/>
                        </a:rPr>
                        <a:t>/</a:t>
                      </a:r>
                      <a:r>
                        <a:rPr lang="en-US" sz="1800" dirty="0" err="1">
                          <a:effectLst/>
                        </a:rPr>
                        <a:t>unix</a:t>
                      </a:r>
                      <a:r>
                        <a:rPr lang="zh-CN" sz="1800" dirty="0">
                          <a:effectLst/>
                        </a:rPr>
                        <a:t>为</a:t>
                      </a:r>
                      <a:r>
                        <a:rPr lang="en-US" sz="1800" dirty="0">
                          <a:effectLst/>
                        </a:rPr>
                        <a:t> \n</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2474549674"/>
                  </a:ext>
                </a:extLst>
              </a:tr>
              <a:tr h="473707">
                <a:tc>
                  <a:txBody>
                    <a:bodyPr/>
                    <a:lstStyle/>
                    <a:p>
                      <a:pPr marL="27305" algn="l">
                        <a:lnSpc>
                          <a:spcPts val="1805"/>
                        </a:lnSpc>
                        <a:spcAft>
                          <a:spcPts val="0"/>
                        </a:spcAft>
                      </a:pPr>
                      <a:r>
                        <a:rPr lang="en-US" sz="1800">
                          <a:effectLst/>
                        </a:rPr>
                        <a:t>stat(file) </a:t>
                      </a:r>
                      <a:endParaRPr lang="zh-CN" sz="18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marL="27305" algn="l">
                        <a:lnSpc>
                          <a:spcPts val="1805"/>
                        </a:lnSpc>
                        <a:spcAft>
                          <a:spcPts val="0"/>
                        </a:spcAft>
                      </a:pPr>
                      <a:r>
                        <a:rPr lang="zh-CN" sz="1800" dirty="0">
                          <a:effectLst/>
                        </a:rPr>
                        <a:t>获得文件</a:t>
                      </a:r>
                      <a:r>
                        <a:rPr lang="en-US" sz="1800" dirty="0">
                          <a:effectLst/>
                        </a:rPr>
                        <a:t> file</a:t>
                      </a:r>
                      <a:r>
                        <a:rPr lang="zh-CN" sz="1800" dirty="0">
                          <a:effectLst/>
                        </a:rPr>
                        <a:t>属性</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2651877324"/>
                  </a:ext>
                </a:extLst>
              </a:tr>
              <a:tr h="485649">
                <a:tc>
                  <a:txBody>
                    <a:bodyPr/>
                    <a:lstStyle/>
                    <a:p>
                      <a:pPr marL="27305" algn="l">
                        <a:lnSpc>
                          <a:spcPts val="1805"/>
                        </a:lnSpc>
                        <a:spcAft>
                          <a:spcPts val="0"/>
                        </a:spcAft>
                      </a:pPr>
                      <a:r>
                        <a:rPr lang="en-US" sz="1800">
                          <a:effectLst/>
                        </a:rPr>
                        <a:t>system(str)</a:t>
                      </a:r>
                      <a:endParaRPr lang="zh-CN" sz="18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marL="27305" algn="l">
                        <a:lnSpc>
                          <a:spcPts val="1805"/>
                        </a:lnSpc>
                        <a:spcAft>
                          <a:spcPts val="0"/>
                        </a:spcAft>
                      </a:pPr>
                      <a:r>
                        <a:rPr lang="zh-CN" sz="1800" dirty="0">
                          <a:effectLst/>
                        </a:rPr>
                        <a:t>运行</a:t>
                      </a:r>
                      <a:r>
                        <a:rPr lang="en-US" sz="1800" dirty="0">
                          <a:effectLst/>
                        </a:rPr>
                        <a:t>shell</a:t>
                      </a:r>
                      <a:r>
                        <a:rPr lang="zh-CN" sz="1800" dirty="0">
                          <a:effectLst/>
                        </a:rPr>
                        <a:t>命令，</a:t>
                      </a:r>
                      <a:r>
                        <a:rPr lang="en-US" sz="1800" dirty="0">
                          <a:effectLst/>
                        </a:rPr>
                        <a:t>str</a:t>
                      </a:r>
                      <a:r>
                        <a:rPr lang="zh-CN" sz="1800" dirty="0">
                          <a:effectLst/>
                        </a:rPr>
                        <a:t>为命令字符串</a:t>
                      </a:r>
                      <a:endParaRPr lang="zh-CN" sz="18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1743697733"/>
                  </a:ext>
                </a:extLst>
              </a:tr>
            </a:tbl>
          </a:graphicData>
        </a:graphic>
      </p:graphicFrame>
    </p:spTree>
    <p:extLst>
      <p:ext uri="{BB962C8B-B14F-4D97-AF65-F5344CB8AC3E}">
        <p14:creationId xmlns:p14="http://schemas.microsoft.com/office/powerpoint/2010/main" val="5046453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C7590-2273-485A-9236-7212688A6E3E}"/>
              </a:ext>
            </a:extLst>
          </p:cNvPr>
          <p:cNvSpPr>
            <a:spLocks noGrp="1"/>
          </p:cNvSpPr>
          <p:nvPr>
            <p:ph type="title"/>
          </p:nvPr>
        </p:nvSpPr>
        <p:spPr/>
        <p:txBody>
          <a:bodyPr/>
          <a:lstStyle/>
          <a:p>
            <a:r>
              <a:rPr lang="en-US" altLang="zh-CN" dirty="0" err="1"/>
              <a:t>os</a:t>
            </a:r>
            <a:r>
              <a:rPr lang="zh-CN" altLang="zh-CN" dirty="0"/>
              <a:t>模块常用的文件夹操作函数</a:t>
            </a:r>
            <a:endParaRPr lang="zh-CN" altLang="en-US" dirty="0"/>
          </a:p>
        </p:txBody>
      </p:sp>
      <p:graphicFrame>
        <p:nvGraphicFramePr>
          <p:cNvPr id="4" name="内容占位符 3">
            <a:extLst>
              <a:ext uri="{FF2B5EF4-FFF2-40B4-BE49-F238E27FC236}">
                <a16:creationId xmlns:a16="http://schemas.microsoft.com/office/drawing/2014/main" id="{5A1A1FB8-35A9-4FE6-909C-F27BC3542BDF}"/>
              </a:ext>
            </a:extLst>
          </p:cNvPr>
          <p:cNvGraphicFramePr>
            <a:graphicFrameLocks noGrp="1"/>
          </p:cNvGraphicFramePr>
          <p:nvPr>
            <p:ph idx="1"/>
            <p:extLst>
              <p:ext uri="{D42A27DB-BD31-4B8C-83A1-F6EECF244321}">
                <p14:modId xmlns:p14="http://schemas.microsoft.com/office/powerpoint/2010/main" val="1155192709"/>
              </p:ext>
            </p:extLst>
          </p:nvPr>
        </p:nvGraphicFramePr>
        <p:xfrm>
          <a:off x="1291472" y="1357460"/>
          <a:ext cx="10062328" cy="4822517"/>
        </p:xfrm>
        <a:graphic>
          <a:graphicData uri="http://schemas.openxmlformats.org/drawingml/2006/table">
            <a:tbl>
              <a:tblPr firstRow="1" bandRow="1">
                <a:tableStyleId>{5C22544A-7EE6-4342-B048-85BDC9FD1C3A}</a:tableStyleId>
              </a:tblPr>
              <a:tblGrid>
                <a:gridCol w="3154676">
                  <a:extLst>
                    <a:ext uri="{9D8B030D-6E8A-4147-A177-3AD203B41FA5}">
                      <a16:colId xmlns:a16="http://schemas.microsoft.com/office/drawing/2014/main" val="3680292823"/>
                    </a:ext>
                  </a:extLst>
                </a:gridCol>
                <a:gridCol w="6907652">
                  <a:extLst>
                    <a:ext uri="{9D8B030D-6E8A-4147-A177-3AD203B41FA5}">
                      <a16:colId xmlns:a16="http://schemas.microsoft.com/office/drawing/2014/main" val="4172428793"/>
                    </a:ext>
                  </a:extLst>
                </a:gridCol>
              </a:tblGrid>
              <a:tr h="371401">
                <a:tc>
                  <a:txBody>
                    <a:bodyPr/>
                    <a:lstStyle/>
                    <a:p>
                      <a:pPr>
                        <a:lnSpc>
                          <a:spcPct val="150000"/>
                        </a:lnSpc>
                        <a:spcAft>
                          <a:spcPts val="0"/>
                        </a:spcAft>
                      </a:pPr>
                      <a:r>
                        <a:rPr lang="zh-CN" sz="1600" dirty="0">
                          <a:effectLst/>
                        </a:rPr>
                        <a:t>函数名称</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a:lnSpc>
                          <a:spcPct val="150000"/>
                        </a:lnSpc>
                        <a:spcAft>
                          <a:spcPts val="0"/>
                        </a:spcAft>
                      </a:pPr>
                      <a:r>
                        <a:rPr lang="zh-CN" sz="1600">
                          <a:effectLst/>
                        </a:rPr>
                        <a:t>使用说明</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3124687440"/>
                  </a:ext>
                </a:extLst>
              </a:tr>
              <a:tr h="378658">
                <a:tc>
                  <a:txBody>
                    <a:bodyPr/>
                    <a:lstStyle/>
                    <a:p>
                      <a:pPr>
                        <a:lnSpc>
                          <a:spcPct val="150000"/>
                        </a:lnSpc>
                        <a:spcAft>
                          <a:spcPts val="0"/>
                        </a:spcAft>
                      </a:pPr>
                      <a:r>
                        <a:rPr lang="en-US" sz="1600" dirty="0" err="1">
                          <a:effectLst/>
                        </a:rPr>
                        <a:t>mkdir</a:t>
                      </a:r>
                      <a:r>
                        <a:rPr lang="en-US" sz="1600" dirty="0">
                          <a:effectLst/>
                        </a:rPr>
                        <a:t>(path[, mode=0o777])</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a:lnSpc>
                          <a:spcPct val="150000"/>
                        </a:lnSpc>
                        <a:spcAft>
                          <a:spcPts val="0"/>
                        </a:spcAft>
                      </a:pPr>
                      <a:r>
                        <a:rPr lang="zh-CN" sz="1600">
                          <a:effectLst/>
                        </a:rPr>
                        <a:t>创建文件夹，要求上级文件夹必须存在</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893092817"/>
                  </a:ext>
                </a:extLst>
              </a:tr>
              <a:tr h="465999">
                <a:tc>
                  <a:txBody>
                    <a:bodyPr/>
                    <a:lstStyle/>
                    <a:p>
                      <a:pPr>
                        <a:lnSpc>
                          <a:spcPct val="150000"/>
                        </a:lnSpc>
                        <a:spcAft>
                          <a:spcPts val="0"/>
                        </a:spcAft>
                      </a:pPr>
                      <a:r>
                        <a:rPr lang="en-US" sz="1600" dirty="0" err="1">
                          <a:effectLst/>
                        </a:rPr>
                        <a:t>makedirs</a:t>
                      </a:r>
                      <a:r>
                        <a:rPr lang="en-US" sz="1600" dirty="0">
                          <a:effectLst/>
                        </a:rPr>
                        <a:t>(path1/path2</a:t>
                      </a:r>
                      <a:r>
                        <a:rPr lang="zh-CN" sz="1600" dirty="0">
                          <a:effectLst/>
                        </a:rPr>
                        <a:t>…</a:t>
                      </a:r>
                      <a:r>
                        <a:rPr lang="en-US" sz="1600" dirty="0">
                          <a:effectLst/>
                        </a:rPr>
                        <a:t>, mode=511)</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a:lnSpc>
                          <a:spcPct val="150000"/>
                        </a:lnSpc>
                        <a:spcAft>
                          <a:spcPts val="0"/>
                        </a:spcAft>
                      </a:pPr>
                      <a:r>
                        <a:rPr lang="zh-CN" sz="1600" dirty="0">
                          <a:effectLst/>
                        </a:rPr>
                        <a:t>创建多级文件夹，会根据需要自动创建 中间缺失的文件夹</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452929579"/>
                  </a:ext>
                </a:extLst>
              </a:tr>
              <a:tr h="371401">
                <a:tc>
                  <a:txBody>
                    <a:bodyPr/>
                    <a:lstStyle/>
                    <a:p>
                      <a:pPr>
                        <a:lnSpc>
                          <a:spcPct val="150000"/>
                        </a:lnSpc>
                        <a:spcAft>
                          <a:spcPts val="0"/>
                        </a:spcAft>
                      </a:pPr>
                      <a:r>
                        <a:rPr lang="en-US" sz="1600">
                          <a:effectLst/>
                        </a:rPr>
                        <a:t>rmdir(path)</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a:lnSpc>
                          <a:spcPct val="150000"/>
                        </a:lnSpc>
                        <a:spcAft>
                          <a:spcPts val="0"/>
                        </a:spcAft>
                      </a:pPr>
                      <a:r>
                        <a:rPr lang="zh-CN" sz="1600" dirty="0">
                          <a:effectLst/>
                        </a:rPr>
                        <a:t>删除文件夹，要求该文件夹中不能有文件或子文件夹</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128767998"/>
                  </a:ext>
                </a:extLst>
              </a:tr>
              <a:tr h="399694">
                <a:tc>
                  <a:txBody>
                    <a:bodyPr/>
                    <a:lstStyle/>
                    <a:p>
                      <a:pPr>
                        <a:lnSpc>
                          <a:spcPct val="150000"/>
                        </a:lnSpc>
                        <a:spcAft>
                          <a:spcPts val="0"/>
                        </a:spcAft>
                      </a:pPr>
                      <a:r>
                        <a:rPr lang="en-US" sz="1600">
                          <a:effectLst/>
                        </a:rPr>
                        <a:t>removedirs(path1/path2</a:t>
                      </a:r>
                      <a:r>
                        <a:rPr lang="zh-CN" sz="1600">
                          <a:effectLst/>
                        </a:rPr>
                        <a:t>…</a:t>
                      </a:r>
                      <a:r>
                        <a:rPr lang="en-US" sz="1600">
                          <a:effectLst/>
                        </a:rPr>
                        <a:t>)</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a:lnSpc>
                          <a:spcPct val="150000"/>
                        </a:lnSpc>
                        <a:spcAft>
                          <a:spcPts val="0"/>
                        </a:spcAft>
                      </a:pPr>
                      <a:r>
                        <a:rPr lang="zh-CN" sz="1600" dirty="0">
                          <a:effectLst/>
                        </a:rPr>
                        <a:t>删除多级文件夹</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4071394407"/>
                  </a:ext>
                </a:extLst>
              </a:tr>
              <a:tr h="371401">
                <a:tc>
                  <a:txBody>
                    <a:bodyPr/>
                    <a:lstStyle/>
                    <a:p>
                      <a:pPr>
                        <a:lnSpc>
                          <a:spcPct val="150000"/>
                        </a:lnSpc>
                        <a:spcAft>
                          <a:spcPts val="0"/>
                        </a:spcAft>
                      </a:pPr>
                      <a:r>
                        <a:rPr lang="en-US" sz="1600">
                          <a:effectLst/>
                        </a:rPr>
                        <a:t>listdir(path)</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a:lnSpc>
                          <a:spcPct val="150000"/>
                        </a:lnSpc>
                        <a:spcAft>
                          <a:spcPts val="0"/>
                        </a:spcAft>
                      </a:pPr>
                      <a:r>
                        <a:rPr lang="zh-CN" sz="1600" dirty="0">
                          <a:effectLst/>
                        </a:rPr>
                        <a:t>返回指定文件夹下所有文件信息</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3009592712"/>
                  </a:ext>
                </a:extLst>
              </a:tr>
              <a:tr h="371401">
                <a:tc>
                  <a:txBody>
                    <a:bodyPr/>
                    <a:lstStyle/>
                    <a:p>
                      <a:pPr>
                        <a:lnSpc>
                          <a:spcPct val="150000"/>
                        </a:lnSpc>
                        <a:spcAft>
                          <a:spcPts val="0"/>
                        </a:spcAft>
                      </a:pPr>
                      <a:r>
                        <a:rPr lang="en-US" sz="1600">
                          <a:effectLst/>
                        </a:rPr>
                        <a:t>getcwd()</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a:lnSpc>
                          <a:spcPct val="150000"/>
                        </a:lnSpc>
                        <a:spcAft>
                          <a:spcPts val="0"/>
                        </a:spcAft>
                      </a:pPr>
                      <a:r>
                        <a:rPr lang="zh-CN" sz="1600" dirty="0">
                          <a:effectLst/>
                        </a:rPr>
                        <a:t>返回当前工作文件夹</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573793281"/>
                  </a:ext>
                </a:extLst>
              </a:tr>
              <a:tr h="371401">
                <a:tc>
                  <a:txBody>
                    <a:bodyPr/>
                    <a:lstStyle/>
                    <a:p>
                      <a:pPr>
                        <a:lnSpc>
                          <a:spcPct val="150000"/>
                        </a:lnSpc>
                        <a:spcAft>
                          <a:spcPts val="0"/>
                        </a:spcAft>
                      </a:pPr>
                      <a:r>
                        <a:rPr lang="en-US" sz="1600">
                          <a:effectLst/>
                        </a:rPr>
                        <a:t>chdir(path)</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a:lnSpc>
                          <a:spcPct val="150000"/>
                        </a:lnSpc>
                        <a:spcAft>
                          <a:spcPts val="0"/>
                        </a:spcAft>
                      </a:pPr>
                      <a:r>
                        <a:rPr lang="zh-CN" sz="1600" dirty="0">
                          <a:effectLst/>
                        </a:rPr>
                        <a:t>把</a:t>
                      </a:r>
                      <a:r>
                        <a:rPr lang="en-US" sz="1600" dirty="0">
                          <a:effectLst/>
                        </a:rPr>
                        <a:t>path</a:t>
                      </a:r>
                      <a:r>
                        <a:rPr lang="zh-CN" sz="1600" dirty="0">
                          <a:effectLst/>
                        </a:rPr>
                        <a:t>设为当前工作文件夹</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526128429"/>
                  </a:ext>
                </a:extLst>
              </a:tr>
              <a:tr h="371401">
                <a:tc>
                  <a:txBody>
                    <a:bodyPr/>
                    <a:lstStyle/>
                    <a:p>
                      <a:pPr>
                        <a:lnSpc>
                          <a:spcPct val="150000"/>
                        </a:lnSpc>
                        <a:spcAft>
                          <a:spcPts val="0"/>
                        </a:spcAft>
                      </a:pPr>
                      <a:r>
                        <a:rPr lang="en-US" sz="1600">
                          <a:effectLst/>
                        </a:rPr>
                        <a:t>curdir	</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a:lnSpc>
                          <a:spcPct val="150000"/>
                        </a:lnSpc>
                        <a:spcAft>
                          <a:spcPts val="0"/>
                        </a:spcAft>
                      </a:pPr>
                      <a:r>
                        <a:rPr lang="zh-CN" sz="1600" dirty="0">
                          <a:effectLst/>
                        </a:rPr>
                        <a:t>当前文件夹</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3094537826"/>
                  </a:ext>
                </a:extLst>
              </a:tr>
              <a:tr h="344331">
                <a:tc>
                  <a:txBody>
                    <a:bodyPr/>
                    <a:lstStyle/>
                    <a:p>
                      <a:pPr marL="27305">
                        <a:lnSpc>
                          <a:spcPts val="1805"/>
                        </a:lnSpc>
                        <a:spcAft>
                          <a:spcPts val="0"/>
                        </a:spcAft>
                      </a:pPr>
                      <a:r>
                        <a:rPr lang="en-US" sz="1600" spc="5">
                          <a:effectLst/>
                        </a:rPr>
                        <a:t>sep</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marL="27305">
                        <a:lnSpc>
                          <a:spcPts val="1805"/>
                        </a:lnSpc>
                        <a:spcAft>
                          <a:spcPts val="0"/>
                        </a:spcAft>
                      </a:pPr>
                      <a:r>
                        <a:rPr lang="zh-CN" sz="1600" dirty="0">
                          <a:effectLst/>
                        </a:rPr>
                        <a:t>取系统路径间隔符号，</a:t>
                      </a:r>
                      <a:r>
                        <a:rPr lang="en-US" sz="1600" dirty="0">
                          <a:effectLst/>
                        </a:rPr>
                        <a:t>window</a:t>
                      </a:r>
                      <a:r>
                        <a:rPr lang="zh-CN" sz="1600" dirty="0">
                          <a:effectLst/>
                        </a:rPr>
                        <a:t>为</a:t>
                      </a:r>
                      <a:r>
                        <a:rPr lang="en-US" sz="1600" dirty="0">
                          <a:effectLst/>
                        </a:rPr>
                        <a:t>\</a:t>
                      </a:r>
                      <a:r>
                        <a:rPr lang="zh-CN" sz="1600" dirty="0">
                          <a:effectLst/>
                        </a:rPr>
                        <a:t>，</a:t>
                      </a:r>
                      <a:r>
                        <a:rPr lang="en-US" sz="1600" dirty="0" err="1">
                          <a:effectLst/>
                        </a:rPr>
                        <a:t>linux</a:t>
                      </a:r>
                      <a:r>
                        <a:rPr lang="en-US" sz="1600" dirty="0">
                          <a:effectLst/>
                        </a:rPr>
                        <a:t> </a:t>
                      </a:r>
                      <a:r>
                        <a:rPr lang="zh-CN" sz="1600" dirty="0">
                          <a:effectLst/>
                        </a:rPr>
                        <a:t>为</a:t>
                      </a:r>
                      <a:r>
                        <a:rPr lang="en-US" sz="1600" dirty="0">
                          <a:effectLst/>
                        </a:rPr>
                        <a:t>/</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2015766684"/>
                  </a:ext>
                </a:extLst>
              </a:tr>
              <a:tr h="768991">
                <a:tc>
                  <a:txBody>
                    <a:bodyPr/>
                    <a:lstStyle/>
                    <a:p>
                      <a:pPr>
                        <a:lnSpc>
                          <a:spcPct val="150000"/>
                        </a:lnSpc>
                        <a:spcAft>
                          <a:spcPts val="0"/>
                        </a:spcAft>
                      </a:pPr>
                      <a:r>
                        <a:rPr lang="en-US" sz="1600">
                          <a:effectLst/>
                        </a:rPr>
                        <a:t>walk(top, topdown=True, onerror=None)</a:t>
                      </a:r>
                      <a:endParaRPr lang="zh-CN" sz="160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tc>
                  <a:txBody>
                    <a:bodyPr/>
                    <a:lstStyle/>
                    <a:p>
                      <a:pPr>
                        <a:lnSpc>
                          <a:spcPct val="150000"/>
                        </a:lnSpc>
                        <a:spcAft>
                          <a:spcPts val="0"/>
                        </a:spcAft>
                      </a:pPr>
                      <a:r>
                        <a:rPr lang="zh-CN" sz="1600" dirty="0">
                          <a:effectLst/>
                        </a:rPr>
                        <a:t>遍历文件夹树，该方法返回一个元组，包括</a:t>
                      </a:r>
                      <a:r>
                        <a:rPr lang="en-US" sz="1600" dirty="0">
                          <a:effectLst/>
                        </a:rPr>
                        <a:t>3</a:t>
                      </a:r>
                      <a:r>
                        <a:rPr lang="zh-CN" sz="1600" dirty="0">
                          <a:effectLst/>
                        </a:rPr>
                        <a:t>个元素：所有路径名、所有文件夹列表与文件列表</a:t>
                      </a:r>
                      <a:endParaRPr lang="zh-CN" sz="1600" dirty="0">
                        <a:effectLst/>
                        <a:latin typeface="Times New Roman" panose="02020603050405020304" pitchFamily="18" charset="0"/>
                        <a:ea typeface="宋体" panose="02010600030101010101" pitchFamily="2" charset="-122"/>
                        <a:cs typeface="宋体" panose="02010600030101010101" pitchFamily="2" charset="-122"/>
                      </a:endParaRPr>
                    </a:p>
                  </a:txBody>
                  <a:tcPr marL="9525" marR="9525" marT="9525" marB="0"/>
                </a:tc>
                <a:extLst>
                  <a:ext uri="{0D108BD9-81ED-4DB2-BD59-A6C34878D82A}">
                    <a16:rowId xmlns:a16="http://schemas.microsoft.com/office/drawing/2014/main" val="989922756"/>
                  </a:ext>
                </a:extLst>
              </a:tr>
            </a:tbl>
          </a:graphicData>
        </a:graphic>
      </p:graphicFrame>
    </p:spTree>
    <p:extLst>
      <p:ext uri="{BB962C8B-B14F-4D97-AF65-F5344CB8AC3E}">
        <p14:creationId xmlns:p14="http://schemas.microsoft.com/office/powerpoint/2010/main" val="2166918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2E8EC-1744-4F50-B5C8-D3A112CD6BEC}"/>
              </a:ext>
            </a:extLst>
          </p:cNvPr>
          <p:cNvSpPr>
            <a:spLocks noGrp="1"/>
          </p:cNvSpPr>
          <p:nvPr>
            <p:ph type="title"/>
          </p:nvPr>
        </p:nvSpPr>
        <p:spPr>
          <a:xfrm>
            <a:off x="432847" y="381457"/>
            <a:ext cx="10515600" cy="1325563"/>
          </a:xfrm>
        </p:spPr>
        <p:txBody>
          <a:bodyPr/>
          <a:lstStyle/>
          <a:p>
            <a:r>
              <a:rPr lang="en-US" altLang="zh-CN" dirty="0" err="1"/>
              <a:t>os.path</a:t>
            </a:r>
            <a:r>
              <a:rPr lang="zh-CN" altLang="en-US" dirty="0"/>
              <a:t>模块</a:t>
            </a:r>
          </a:p>
        </p:txBody>
      </p:sp>
      <p:graphicFrame>
        <p:nvGraphicFramePr>
          <p:cNvPr id="4" name="内容占位符 3">
            <a:extLst>
              <a:ext uri="{FF2B5EF4-FFF2-40B4-BE49-F238E27FC236}">
                <a16:creationId xmlns:a16="http://schemas.microsoft.com/office/drawing/2014/main" id="{04DF4902-A1E3-46A6-B4F1-4153300A2C07}"/>
              </a:ext>
            </a:extLst>
          </p:cNvPr>
          <p:cNvGraphicFramePr>
            <a:graphicFrameLocks noGrp="1"/>
          </p:cNvGraphicFramePr>
          <p:nvPr>
            <p:ph idx="1"/>
            <p:extLst>
              <p:ext uri="{D42A27DB-BD31-4B8C-83A1-F6EECF244321}">
                <p14:modId xmlns:p14="http://schemas.microsoft.com/office/powerpoint/2010/main" val="3381310187"/>
              </p:ext>
            </p:extLst>
          </p:nvPr>
        </p:nvGraphicFramePr>
        <p:xfrm>
          <a:off x="3393648" y="381457"/>
          <a:ext cx="8365505" cy="5727114"/>
        </p:xfrm>
        <a:graphic>
          <a:graphicData uri="http://schemas.openxmlformats.org/drawingml/2006/table">
            <a:tbl>
              <a:tblPr firstRow="1" bandRow="1">
                <a:tableStyleId>{5C22544A-7EE6-4342-B048-85BDC9FD1C3A}</a:tableStyleId>
              </a:tblPr>
              <a:tblGrid>
                <a:gridCol w="2018656">
                  <a:extLst>
                    <a:ext uri="{9D8B030D-6E8A-4147-A177-3AD203B41FA5}">
                      <a16:colId xmlns:a16="http://schemas.microsoft.com/office/drawing/2014/main" val="3089050113"/>
                    </a:ext>
                  </a:extLst>
                </a:gridCol>
                <a:gridCol w="6346849">
                  <a:extLst>
                    <a:ext uri="{9D8B030D-6E8A-4147-A177-3AD203B41FA5}">
                      <a16:colId xmlns:a16="http://schemas.microsoft.com/office/drawing/2014/main" val="2213164250"/>
                    </a:ext>
                  </a:extLst>
                </a:gridCol>
              </a:tblGrid>
              <a:tr h="267927">
                <a:tc>
                  <a:txBody>
                    <a:bodyPr/>
                    <a:lstStyle/>
                    <a:p>
                      <a:pPr algn="ctr">
                        <a:lnSpc>
                          <a:spcPts val="1585"/>
                        </a:lnSpc>
                        <a:spcAft>
                          <a:spcPts val="0"/>
                        </a:spcAft>
                      </a:pPr>
                      <a:r>
                        <a:rPr lang="zh-CN" sz="1400" dirty="0">
                          <a:effectLst/>
                        </a:rPr>
                        <a:t>方法</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algn="ctr">
                        <a:lnSpc>
                          <a:spcPts val="1585"/>
                        </a:lnSpc>
                        <a:spcAft>
                          <a:spcPts val="0"/>
                        </a:spcAft>
                      </a:pPr>
                      <a:r>
                        <a:rPr lang="zh-CN" sz="1400" dirty="0">
                          <a:effectLst/>
                        </a:rPr>
                        <a:t>功能说明</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2434796375"/>
                  </a:ext>
                </a:extLst>
              </a:tr>
              <a:tr h="267927">
                <a:tc>
                  <a:txBody>
                    <a:bodyPr/>
                    <a:lstStyle/>
                    <a:p>
                      <a:pPr marL="27305">
                        <a:lnSpc>
                          <a:spcPts val="1585"/>
                        </a:lnSpc>
                        <a:spcAft>
                          <a:spcPts val="0"/>
                        </a:spcAft>
                      </a:pPr>
                      <a:r>
                        <a:rPr lang="en-US" sz="1400" spc="15">
                          <a:effectLst/>
                        </a:rPr>
                        <a:t>a</a:t>
                      </a:r>
                      <a:r>
                        <a:rPr lang="en-US" sz="1400">
                          <a:effectLst/>
                        </a:rPr>
                        <a:t>bs</a:t>
                      </a:r>
                      <a:r>
                        <a:rPr lang="en-US" sz="1400" spc="-10">
                          <a:effectLst/>
                        </a:rPr>
                        <a:t>p</a:t>
                      </a:r>
                      <a:r>
                        <a:rPr lang="en-US" sz="1400">
                          <a:effectLst/>
                        </a:rPr>
                        <a:t>a</a:t>
                      </a:r>
                      <a:r>
                        <a:rPr lang="en-US" sz="1400" spc="-10">
                          <a:effectLst/>
                        </a:rPr>
                        <a:t>th</a:t>
                      </a:r>
                      <a:r>
                        <a:rPr lang="en-US" sz="1400">
                          <a:effectLst/>
                        </a:rPr>
                        <a:t>(</a:t>
                      </a:r>
                      <a:r>
                        <a:rPr lang="en-US" sz="1400" spc="-10">
                          <a:effectLst/>
                        </a:rPr>
                        <a:t>pa</a:t>
                      </a:r>
                      <a:r>
                        <a:rPr lang="en-US" sz="1400">
                          <a:effectLst/>
                        </a:rPr>
                        <a:t>t</a:t>
                      </a:r>
                      <a:r>
                        <a:rPr lang="en-US" sz="1400" spc="-10">
                          <a:effectLst/>
                        </a:rPr>
                        <a:t>h</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5"/>
                        </a:lnSpc>
                        <a:spcAft>
                          <a:spcPts val="0"/>
                        </a:spcAft>
                      </a:pPr>
                      <a:r>
                        <a:rPr lang="zh-CN" sz="1400" spc="5" dirty="0">
                          <a:effectLst/>
                        </a:rPr>
                        <a:t>返回</a:t>
                      </a:r>
                      <a:r>
                        <a:rPr lang="zh-CN" sz="1400" dirty="0">
                          <a:effectLst/>
                        </a:rPr>
                        <a:t>给</a:t>
                      </a:r>
                      <a:r>
                        <a:rPr lang="zh-CN" sz="1400" spc="-5" dirty="0">
                          <a:effectLst/>
                        </a:rPr>
                        <a:t>定</a:t>
                      </a:r>
                      <a:r>
                        <a:rPr lang="zh-CN" sz="1400" spc="-15" dirty="0">
                          <a:effectLst/>
                        </a:rPr>
                        <a:t>路</a:t>
                      </a:r>
                      <a:r>
                        <a:rPr lang="zh-CN" sz="1400" dirty="0">
                          <a:effectLst/>
                        </a:rPr>
                        <a:t>径</a:t>
                      </a:r>
                      <a:r>
                        <a:rPr lang="zh-CN" sz="1400" spc="-5" dirty="0">
                          <a:effectLst/>
                        </a:rPr>
                        <a:t>的</a:t>
                      </a:r>
                      <a:r>
                        <a:rPr lang="zh-CN" sz="1400" spc="-15" dirty="0">
                          <a:effectLst/>
                        </a:rPr>
                        <a:t>绝</a:t>
                      </a:r>
                      <a:r>
                        <a:rPr lang="zh-CN" sz="1400" dirty="0">
                          <a:effectLst/>
                        </a:rPr>
                        <a:t>对</a:t>
                      </a:r>
                      <a:r>
                        <a:rPr lang="zh-CN" sz="1400" spc="-5" dirty="0">
                          <a:effectLst/>
                        </a:rPr>
                        <a:t>路</a:t>
                      </a:r>
                      <a:r>
                        <a:rPr lang="zh-CN" sz="1400" dirty="0">
                          <a:effectLst/>
                        </a:rPr>
                        <a:t>径</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2293748294"/>
                  </a:ext>
                </a:extLst>
              </a:tr>
              <a:tr h="267927">
                <a:tc>
                  <a:txBody>
                    <a:bodyPr/>
                    <a:lstStyle/>
                    <a:p>
                      <a:pPr marL="27305">
                        <a:lnSpc>
                          <a:spcPts val="1585"/>
                        </a:lnSpc>
                        <a:spcAft>
                          <a:spcPts val="0"/>
                        </a:spcAft>
                      </a:pPr>
                      <a:r>
                        <a:rPr lang="en-US" sz="1400" spc="15">
                          <a:effectLst/>
                        </a:rPr>
                        <a:t>b</a:t>
                      </a:r>
                      <a:r>
                        <a:rPr lang="en-US" sz="1400">
                          <a:effectLst/>
                        </a:rPr>
                        <a:t>as</a:t>
                      </a:r>
                      <a:r>
                        <a:rPr lang="en-US" sz="1400" spc="-10">
                          <a:effectLst/>
                        </a:rPr>
                        <a:t>e</a:t>
                      </a:r>
                      <a:r>
                        <a:rPr lang="en-US" sz="1400">
                          <a:effectLst/>
                        </a:rPr>
                        <a:t>n</a:t>
                      </a:r>
                      <a:r>
                        <a:rPr lang="en-US" sz="1400" spc="-10">
                          <a:effectLst/>
                        </a:rPr>
                        <a:t>am</a:t>
                      </a:r>
                      <a:r>
                        <a:rPr lang="en-US" sz="1400">
                          <a:effectLst/>
                        </a:rPr>
                        <a:t>e</a:t>
                      </a:r>
                      <a:r>
                        <a:rPr lang="en-US" sz="1400" spc="-10">
                          <a:effectLst/>
                        </a:rPr>
                        <a:t>(p</a:t>
                      </a:r>
                      <a:r>
                        <a:rPr lang="en-US" sz="1400">
                          <a:effectLst/>
                        </a:rPr>
                        <a:t>a</a:t>
                      </a:r>
                      <a:r>
                        <a:rPr lang="en-US" sz="1400" spc="-10">
                          <a:effectLst/>
                        </a:rPr>
                        <a:t>th</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5"/>
                        </a:lnSpc>
                        <a:spcAft>
                          <a:spcPts val="0"/>
                        </a:spcAft>
                      </a:pPr>
                      <a:r>
                        <a:rPr lang="zh-CN" sz="1400" spc="10" dirty="0">
                          <a:effectLst/>
                        </a:rPr>
                        <a:t>返回</a:t>
                      </a:r>
                      <a:r>
                        <a:rPr lang="zh-CN" sz="1400" dirty="0">
                          <a:effectLst/>
                        </a:rPr>
                        <a:t>指定</a:t>
                      </a:r>
                      <a:r>
                        <a:rPr lang="zh-CN" sz="1400" spc="-15" dirty="0">
                          <a:effectLst/>
                        </a:rPr>
                        <a:t>路</a:t>
                      </a:r>
                      <a:r>
                        <a:rPr lang="zh-CN" sz="1400" dirty="0">
                          <a:effectLst/>
                        </a:rPr>
                        <a:t>径的</a:t>
                      </a:r>
                      <a:r>
                        <a:rPr lang="zh-CN" sz="1400" spc="-15" dirty="0">
                          <a:effectLst/>
                        </a:rPr>
                        <a:t>最</a:t>
                      </a:r>
                      <a:r>
                        <a:rPr lang="zh-CN" sz="1400" dirty="0">
                          <a:effectLst/>
                        </a:rPr>
                        <a:t>后一</a:t>
                      </a:r>
                      <a:r>
                        <a:rPr lang="zh-CN" sz="1400" spc="-15" dirty="0">
                          <a:effectLst/>
                        </a:rPr>
                        <a:t>个</a:t>
                      </a:r>
                      <a:r>
                        <a:rPr lang="zh-CN" sz="1400" dirty="0">
                          <a:effectLst/>
                        </a:rPr>
                        <a:t>组成</a:t>
                      </a:r>
                      <a:r>
                        <a:rPr lang="zh-CN" sz="1400" spc="-15" dirty="0">
                          <a:effectLst/>
                        </a:rPr>
                        <a:t>部</a:t>
                      </a:r>
                      <a:r>
                        <a:rPr lang="zh-CN" sz="1400" dirty="0">
                          <a:effectLst/>
                        </a:rPr>
                        <a:t>分</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3073772800"/>
                  </a:ext>
                </a:extLst>
              </a:tr>
              <a:tr h="267927">
                <a:tc>
                  <a:txBody>
                    <a:bodyPr/>
                    <a:lstStyle/>
                    <a:p>
                      <a:pPr marL="27305">
                        <a:lnSpc>
                          <a:spcPts val="1585"/>
                        </a:lnSpc>
                        <a:spcAft>
                          <a:spcPts val="0"/>
                        </a:spcAft>
                      </a:pPr>
                      <a:r>
                        <a:rPr lang="en-US" sz="1400">
                          <a:effectLst/>
                        </a:rPr>
                        <a:t>commo</a:t>
                      </a:r>
                      <a:r>
                        <a:rPr lang="en-US" sz="1400" spc="-10">
                          <a:effectLst/>
                        </a:rPr>
                        <a:t>np</a:t>
                      </a:r>
                      <a:r>
                        <a:rPr lang="en-US" sz="1400">
                          <a:effectLst/>
                        </a:rPr>
                        <a:t>a</a:t>
                      </a:r>
                      <a:r>
                        <a:rPr lang="en-US" sz="1400" spc="-10">
                          <a:effectLst/>
                        </a:rPr>
                        <a:t>th</a:t>
                      </a:r>
                      <a:r>
                        <a:rPr lang="en-US" sz="1400">
                          <a:effectLst/>
                        </a:rPr>
                        <a:t>(</a:t>
                      </a:r>
                      <a:r>
                        <a:rPr lang="en-US" sz="1400" spc="-10">
                          <a:effectLst/>
                        </a:rPr>
                        <a:t>pa</a:t>
                      </a:r>
                      <a:r>
                        <a:rPr lang="en-US" sz="1400">
                          <a:effectLst/>
                        </a:rPr>
                        <a:t>t</a:t>
                      </a:r>
                      <a:r>
                        <a:rPr lang="en-US" sz="1400" spc="-10">
                          <a:effectLst/>
                        </a:rPr>
                        <a:t>hs</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5"/>
                        </a:lnSpc>
                        <a:spcAft>
                          <a:spcPts val="0"/>
                        </a:spcAft>
                      </a:pPr>
                      <a:r>
                        <a:rPr lang="zh-CN" sz="1400" dirty="0">
                          <a:effectLst/>
                        </a:rPr>
                        <a:t>返回给定的多个路径的</a:t>
                      </a:r>
                      <a:r>
                        <a:rPr lang="zh-CN" sz="1400" spc="-15" dirty="0">
                          <a:effectLst/>
                        </a:rPr>
                        <a:t>最</a:t>
                      </a:r>
                      <a:r>
                        <a:rPr lang="zh-CN" sz="1400" dirty="0">
                          <a:effectLst/>
                        </a:rPr>
                        <a:t>长公</a:t>
                      </a:r>
                      <a:r>
                        <a:rPr lang="zh-CN" sz="1400" spc="-15" dirty="0">
                          <a:effectLst/>
                        </a:rPr>
                        <a:t>共</a:t>
                      </a:r>
                      <a:r>
                        <a:rPr lang="zh-CN" sz="1400" dirty="0">
                          <a:effectLst/>
                        </a:rPr>
                        <a:t>路径</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3950203498"/>
                  </a:ext>
                </a:extLst>
              </a:tr>
              <a:tr h="267927">
                <a:tc>
                  <a:txBody>
                    <a:bodyPr/>
                    <a:lstStyle/>
                    <a:p>
                      <a:pPr marL="27305">
                        <a:lnSpc>
                          <a:spcPts val="1585"/>
                        </a:lnSpc>
                        <a:spcAft>
                          <a:spcPts val="0"/>
                        </a:spcAft>
                      </a:pPr>
                      <a:r>
                        <a:rPr lang="en-US" sz="1400">
                          <a:effectLst/>
                        </a:rPr>
                        <a:t>commo</a:t>
                      </a:r>
                      <a:r>
                        <a:rPr lang="en-US" sz="1400" spc="-10">
                          <a:effectLst/>
                        </a:rPr>
                        <a:t>np</a:t>
                      </a:r>
                      <a:r>
                        <a:rPr lang="en-US" sz="1400">
                          <a:effectLst/>
                        </a:rPr>
                        <a:t>r</a:t>
                      </a:r>
                      <a:r>
                        <a:rPr lang="en-US" sz="1400" spc="-10">
                          <a:effectLst/>
                        </a:rPr>
                        <a:t>ef</a:t>
                      </a:r>
                      <a:r>
                        <a:rPr lang="en-US" sz="1400">
                          <a:effectLst/>
                        </a:rPr>
                        <a:t>i</a:t>
                      </a:r>
                      <a:r>
                        <a:rPr lang="en-US" sz="1400" spc="-10">
                          <a:effectLst/>
                        </a:rPr>
                        <a:t>x(</a:t>
                      </a:r>
                      <a:r>
                        <a:rPr lang="en-US" sz="1400">
                          <a:effectLst/>
                        </a:rPr>
                        <a:t>p</a:t>
                      </a:r>
                      <a:r>
                        <a:rPr lang="en-US" sz="1400" spc="-10">
                          <a:effectLst/>
                        </a:rPr>
                        <a:t>at</a:t>
                      </a:r>
                      <a:r>
                        <a:rPr lang="en-US" sz="1400">
                          <a:effectLst/>
                        </a:rPr>
                        <a:t>h</a:t>
                      </a:r>
                      <a:r>
                        <a:rPr lang="en-US" sz="1400" spc="-10">
                          <a:effectLst/>
                        </a:rPr>
                        <a:t>s</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5"/>
                        </a:lnSpc>
                        <a:spcAft>
                          <a:spcPts val="0"/>
                        </a:spcAft>
                      </a:pPr>
                      <a:r>
                        <a:rPr lang="zh-CN" sz="1400" dirty="0">
                          <a:effectLst/>
                        </a:rPr>
                        <a:t>返回给定的多个路径的</a:t>
                      </a:r>
                      <a:r>
                        <a:rPr lang="zh-CN" sz="1400" spc="-15" dirty="0">
                          <a:effectLst/>
                        </a:rPr>
                        <a:t>最</a:t>
                      </a:r>
                      <a:r>
                        <a:rPr lang="zh-CN" sz="1400" dirty="0">
                          <a:effectLst/>
                        </a:rPr>
                        <a:t>长公</a:t>
                      </a:r>
                      <a:r>
                        <a:rPr lang="zh-CN" sz="1400" spc="-15" dirty="0">
                          <a:effectLst/>
                        </a:rPr>
                        <a:t>共</a:t>
                      </a:r>
                      <a:r>
                        <a:rPr lang="zh-CN" sz="1400" dirty="0">
                          <a:effectLst/>
                        </a:rPr>
                        <a:t>前缀</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4113319615"/>
                  </a:ext>
                </a:extLst>
              </a:tr>
              <a:tr h="267927">
                <a:tc>
                  <a:txBody>
                    <a:bodyPr/>
                    <a:lstStyle/>
                    <a:p>
                      <a:pPr marL="27305">
                        <a:lnSpc>
                          <a:spcPts val="1585"/>
                        </a:lnSpc>
                        <a:spcAft>
                          <a:spcPts val="0"/>
                        </a:spcAft>
                      </a:pPr>
                      <a:r>
                        <a:rPr lang="en-US" sz="1400" spc="15">
                          <a:effectLst/>
                        </a:rPr>
                        <a:t>d</a:t>
                      </a:r>
                      <a:r>
                        <a:rPr lang="en-US" sz="1400">
                          <a:effectLst/>
                        </a:rPr>
                        <a:t>ir</a:t>
                      </a:r>
                      <a:r>
                        <a:rPr lang="en-US" sz="1400" spc="-10">
                          <a:effectLst/>
                        </a:rPr>
                        <a:t>n</a:t>
                      </a:r>
                      <a:r>
                        <a:rPr lang="en-US" sz="1400">
                          <a:effectLst/>
                        </a:rPr>
                        <a:t>a</a:t>
                      </a:r>
                      <a:r>
                        <a:rPr lang="en-US" sz="1400" spc="-10">
                          <a:effectLst/>
                        </a:rPr>
                        <a:t>me</a:t>
                      </a:r>
                      <a:r>
                        <a:rPr lang="en-US" sz="1400">
                          <a:effectLst/>
                        </a:rPr>
                        <a:t>(p</a:t>
                      </a:r>
                      <a:r>
                        <a:rPr lang="en-US" sz="1400" spc="-10">
                          <a:effectLst/>
                        </a:rPr>
                        <a:t>at</a:t>
                      </a:r>
                      <a:r>
                        <a:rPr lang="en-US" sz="1400">
                          <a:effectLst/>
                        </a:rPr>
                        <a:t>h)</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5"/>
                        </a:lnSpc>
                        <a:spcAft>
                          <a:spcPts val="0"/>
                        </a:spcAft>
                      </a:pPr>
                      <a:r>
                        <a:rPr lang="zh-CN" sz="1400" spc="10" dirty="0">
                          <a:effectLst/>
                        </a:rPr>
                        <a:t>返回</a:t>
                      </a:r>
                      <a:r>
                        <a:rPr lang="zh-CN" sz="1400" dirty="0">
                          <a:effectLst/>
                        </a:rPr>
                        <a:t>给定</a:t>
                      </a:r>
                      <a:r>
                        <a:rPr lang="zh-CN" sz="1400" spc="-15" dirty="0">
                          <a:effectLst/>
                        </a:rPr>
                        <a:t>路</a:t>
                      </a:r>
                      <a:r>
                        <a:rPr lang="zh-CN" sz="1400" dirty="0">
                          <a:effectLst/>
                        </a:rPr>
                        <a:t>径的</a:t>
                      </a:r>
                      <a:r>
                        <a:rPr lang="zh-CN" sz="1400" spc="-15" dirty="0">
                          <a:effectLst/>
                        </a:rPr>
                        <a:t>文</a:t>
                      </a:r>
                      <a:r>
                        <a:rPr lang="zh-CN" sz="1400" dirty="0">
                          <a:effectLst/>
                        </a:rPr>
                        <a:t>件夹</a:t>
                      </a:r>
                      <a:r>
                        <a:rPr lang="zh-CN" sz="1400" spc="-15" dirty="0">
                          <a:effectLst/>
                        </a:rPr>
                        <a:t>部</a:t>
                      </a:r>
                      <a:r>
                        <a:rPr lang="zh-CN" sz="1400" dirty="0">
                          <a:effectLst/>
                        </a:rPr>
                        <a:t>分</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3960474447"/>
                  </a:ext>
                </a:extLst>
              </a:tr>
              <a:tr h="267927">
                <a:tc>
                  <a:txBody>
                    <a:bodyPr/>
                    <a:lstStyle/>
                    <a:p>
                      <a:pPr marL="27305">
                        <a:lnSpc>
                          <a:spcPts val="1585"/>
                        </a:lnSpc>
                        <a:spcAft>
                          <a:spcPts val="0"/>
                        </a:spcAft>
                      </a:pPr>
                      <a:r>
                        <a:rPr lang="en-US" sz="1400" spc="15">
                          <a:effectLst/>
                        </a:rPr>
                        <a:t>e</a:t>
                      </a:r>
                      <a:r>
                        <a:rPr lang="en-US" sz="1400">
                          <a:effectLst/>
                        </a:rPr>
                        <a:t>xi</a:t>
                      </a:r>
                      <a:r>
                        <a:rPr lang="en-US" sz="1400" spc="-10">
                          <a:effectLst/>
                        </a:rPr>
                        <a:t>s</a:t>
                      </a:r>
                      <a:r>
                        <a:rPr lang="en-US" sz="1400">
                          <a:effectLst/>
                        </a:rPr>
                        <a:t>t</a:t>
                      </a:r>
                      <a:r>
                        <a:rPr lang="en-US" sz="1400" spc="-10">
                          <a:effectLst/>
                        </a:rPr>
                        <a:t>s(</a:t>
                      </a:r>
                      <a:r>
                        <a:rPr lang="en-US" sz="1400">
                          <a:effectLst/>
                        </a:rPr>
                        <a:t>p</a:t>
                      </a:r>
                      <a:r>
                        <a:rPr lang="en-US" sz="1400" spc="-10">
                          <a:effectLst/>
                        </a:rPr>
                        <a:t>at</a:t>
                      </a:r>
                      <a:r>
                        <a:rPr lang="en-US" sz="1400">
                          <a:effectLst/>
                        </a:rPr>
                        <a:t>h)</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5"/>
                        </a:lnSpc>
                        <a:spcAft>
                          <a:spcPts val="0"/>
                        </a:spcAft>
                      </a:pPr>
                      <a:r>
                        <a:rPr lang="zh-CN" sz="1400" spc="10" dirty="0">
                          <a:effectLst/>
                        </a:rPr>
                        <a:t>判断</a:t>
                      </a:r>
                      <a:r>
                        <a:rPr lang="zh-CN" sz="1400" dirty="0">
                          <a:effectLst/>
                        </a:rPr>
                        <a:t>文件</a:t>
                      </a:r>
                      <a:r>
                        <a:rPr lang="zh-CN" sz="1400" spc="-15" dirty="0">
                          <a:effectLst/>
                        </a:rPr>
                        <a:t>是</a:t>
                      </a:r>
                      <a:r>
                        <a:rPr lang="zh-CN" sz="1400" dirty="0">
                          <a:effectLst/>
                        </a:rPr>
                        <a:t>否存在</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3760672762"/>
                  </a:ext>
                </a:extLst>
              </a:tr>
              <a:tr h="267927">
                <a:tc>
                  <a:txBody>
                    <a:bodyPr/>
                    <a:lstStyle/>
                    <a:p>
                      <a:pPr marL="27305">
                        <a:lnSpc>
                          <a:spcPts val="1585"/>
                        </a:lnSpc>
                        <a:spcAft>
                          <a:spcPts val="0"/>
                        </a:spcAft>
                      </a:pPr>
                      <a:r>
                        <a:rPr lang="en-US" sz="1400">
                          <a:effectLst/>
                        </a:rPr>
                        <a:t>getat</a:t>
                      </a:r>
                      <a:r>
                        <a:rPr lang="en-US" sz="1400" spc="-10">
                          <a:effectLst/>
                        </a:rPr>
                        <a:t>im</a:t>
                      </a:r>
                      <a:r>
                        <a:rPr lang="en-US" sz="1400">
                          <a:effectLst/>
                        </a:rPr>
                        <a:t>e</a:t>
                      </a:r>
                      <a:r>
                        <a:rPr lang="en-US" sz="1400" spc="-10">
                          <a:effectLst/>
                        </a:rPr>
                        <a:t>(f</a:t>
                      </a:r>
                      <a:r>
                        <a:rPr lang="en-US" sz="1400">
                          <a:effectLst/>
                        </a:rPr>
                        <a:t>i</a:t>
                      </a:r>
                      <a:r>
                        <a:rPr lang="en-US" sz="1400" spc="-10">
                          <a:effectLst/>
                        </a:rPr>
                        <a:t>le</a:t>
                      </a:r>
                      <a:r>
                        <a:rPr lang="en-US" sz="1400">
                          <a:effectLst/>
                        </a:rPr>
                        <a:t>n</a:t>
                      </a:r>
                      <a:r>
                        <a:rPr lang="en-US" sz="1400" spc="-10">
                          <a:effectLst/>
                        </a:rPr>
                        <a:t>am</a:t>
                      </a:r>
                      <a:r>
                        <a:rPr lang="en-US" sz="1400">
                          <a:effectLst/>
                        </a:rPr>
                        <a:t>e)</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5"/>
                        </a:lnSpc>
                        <a:spcAft>
                          <a:spcPts val="0"/>
                        </a:spcAft>
                      </a:pPr>
                      <a:r>
                        <a:rPr lang="zh-CN" sz="1400" spc="-5" dirty="0">
                          <a:effectLst/>
                        </a:rPr>
                        <a:t>返回文件的最后访问时间</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1479741118"/>
                  </a:ext>
                </a:extLst>
              </a:tr>
              <a:tr h="267927">
                <a:tc>
                  <a:txBody>
                    <a:bodyPr/>
                    <a:lstStyle/>
                    <a:p>
                      <a:pPr marL="27305">
                        <a:lnSpc>
                          <a:spcPts val="1580"/>
                        </a:lnSpc>
                        <a:spcAft>
                          <a:spcPts val="0"/>
                        </a:spcAft>
                      </a:pPr>
                      <a:r>
                        <a:rPr lang="en-US" sz="1400">
                          <a:effectLst/>
                        </a:rPr>
                        <a:t>getct</a:t>
                      </a:r>
                      <a:r>
                        <a:rPr lang="en-US" sz="1400" spc="-10">
                          <a:effectLst/>
                        </a:rPr>
                        <a:t>im</a:t>
                      </a:r>
                      <a:r>
                        <a:rPr lang="en-US" sz="1400">
                          <a:effectLst/>
                        </a:rPr>
                        <a:t>e</a:t>
                      </a:r>
                      <a:r>
                        <a:rPr lang="en-US" sz="1400" spc="-10">
                          <a:effectLst/>
                        </a:rPr>
                        <a:t>(f</a:t>
                      </a:r>
                      <a:r>
                        <a:rPr lang="en-US" sz="1400">
                          <a:effectLst/>
                        </a:rPr>
                        <a:t>i</a:t>
                      </a:r>
                      <a:r>
                        <a:rPr lang="en-US" sz="1400" spc="-10">
                          <a:effectLst/>
                        </a:rPr>
                        <a:t>le</a:t>
                      </a:r>
                      <a:r>
                        <a:rPr lang="en-US" sz="1400">
                          <a:effectLst/>
                        </a:rPr>
                        <a:t>n</a:t>
                      </a:r>
                      <a:r>
                        <a:rPr lang="en-US" sz="1400" spc="-10">
                          <a:effectLst/>
                        </a:rPr>
                        <a:t>am</a:t>
                      </a:r>
                      <a:r>
                        <a:rPr lang="en-US" sz="1400">
                          <a:effectLst/>
                        </a:rPr>
                        <a:t>e)</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dirty="0">
                          <a:effectLst/>
                        </a:rPr>
                        <a:t>返回文件的创建时间</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3968817303"/>
                  </a:ext>
                </a:extLst>
              </a:tr>
              <a:tr h="267927">
                <a:tc>
                  <a:txBody>
                    <a:bodyPr/>
                    <a:lstStyle/>
                    <a:p>
                      <a:pPr marL="27305">
                        <a:lnSpc>
                          <a:spcPts val="1580"/>
                        </a:lnSpc>
                        <a:spcAft>
                          <a:spcPts val="0"/>
                        </a:spcAft>
                      </a:pPr>
                      <a:r>
                        <a:rPr lang="en-US" sz="1400">
                          <a:effectLst/>
                        </a:rPr>
                        <a:t>getmt</a:t>
                      </a:r>
                      <a:r>
                        <a:rPr lang="en-US" sz="1400" spc="-10">
                          <a:effectLst/>
                        </a:rPr>
                        <a:t>im</a:t>
                      </a:r>
                      <a:r>
                        <a:rPr lang="en-US" sz="1400">
                          <a:effectLst/>
                        </a:rPr>
                        <a:t>e</a:t>
                      </a:r>
                      <a:r>
                        <a:rPr lang="en-US" sz="1400" spc="-10">
                          <a:effectLst/>
                        </a:rPr>
                        <a:t>(f</a:t>
                      </a:r>
                      <a:r>
                        <a:rPr lang="en-US" sz="1400">
                          <a:effectLst/>
                        </a:rPr>
                        <a:t>i</a:t>
                      </a:r>
                      <a:r>
                        <a:rPr lang="en-US" sz="1400" spc="-10">
                          <a:effectLst/>
                        </a:rPr>
                        <a:t>le</a:t>
                      </a:r>
                      <a:r>
                        <a:rPr lang="en-US" sz="1400">
                          <a:effectLst/>
                        </a:rPr>
                        <a:t>n</a:t>
                      </a:r>
                      <a:r>
                        <a:rPr lang="en-US" sz="1400" spc="-10">
                          <a:effectLst/>
                        </a:rPr>
                        <a:t>am</a:t>
                      </a:r>
                      <a:r>
                        <a:rPr lang="en-US" sz="1400">
                          <a:effectLst/>
                        </a:rPr>
                        <a:t>e)</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dirty="0">
                          <a:effectLst/>
                        </a:rPr>
                        <a:t>返回文件的最后修改时间</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1721254306"/>
                  </a:ext>
                </a:extLst>
              </a:tr>
              <a:tr h="267927">
                <a:tc>
                  <a:txBody>
                    <a:bodyPr/>
                    <a:lstStyle/>
                    <a:p>
                      <a:pPr marL="27305">
                        <a:lnSpc>
                          <a:spcPts val="1580"/>
                        </a:lnSpc>
                        <a:spcAft>
                          <a:spcPts val="0"/>
                        </a:spcAft>
                      </a:pPr>
                      <a:r>
                        <a:rPr lang="en-US" sz="1400" spc="15">
                          <a:effectLst/>
                        </a:rPr>
                        <a:t>g</a:t>
                      </a:r>
                      <a:r>
                        <a:rPr lang="en-US" sz="1400">
                          <a:effectLst/>
                        </a:rPr>
                        <a:t>et</a:t>
                      </a:r>
                      <a:r>
                        <a:rPr lang="en-US" sz="1400" spc="-10">
                          <a:effectLst/>
                        </a:rPr>
                        <a:t>s</a:t>
                      </a:r>
                      <a:r>
                        <a:rPr lang="en-US" sz="1400">
                          <a:effectLst/>
                        </a:rPr>
                        <a:t>i</a:t>
                      </a:r>
                      <a:r>
                        <a:rPr lang="en-US" sz="1400" spc="-10">
                          <a:effectLst/>
                        </a:rPr>
                        <a:t>ze</a:t>
                      </a:r>
                      <a:r>
                        <a:rPr lang="en-US" sz="1400">
                          <a:effectLst/>
                        </a:rPr>
                        <a:t>(</a:t>
                      </a:r>
                      <a:r>
                        <a:rPr lang="en-US" sz="1400" spc="-10">
                          <a:effectLst/>
                        </a:rPr>
                        <a:t>fi</a:t>
                      </a:r>
                      <a:r>
                        <a:rPr lang="en-US" sz="1400">
                          <a:effectLst/>
                        </a:rPr>
                        <a:t>l</a:t>
                      </a:r>
                      <a:r>
                        <a:rPr lang="en-US" sz="1400" spc="-10">
                          <a:effectLst/>
                        </a:rPr>
                        <a:t>en</a:t>
                      </a:r>
                      <a:r>
                        <a:rPr lang="en-US" sz="1400">
                          <a:effectLst/>
                        </a:rPr>
                        <a:t>a</a:t>
                      </a:r>
                      <a:r>
                        <a:rPr lang="en-US" sz="1400" spc="-10">
                          <a:effectLst/>
                        </a:rPr>
                        <a:t>me</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spc="10" dirty="0">
                          <a:effectLst/>
                        </a:rPr>
                        <a:t>返回</a:t>
                      </a:r>
                      <a:r>
                        <a:rPr lang="zh-CN" sz="1400" dirty="0">
                          <a:effectLst/>
                        </a:rPr>
                        <a:t>文件</a:t>
                      </a:r>
                      <a:r>
                        <a:rPr lang="zh-CN" sz="1400" spc="-15" dirty="0">
                          <a:effectLst/>
                        </a:rPr>
                        <a:t>的</a:t>
                      </a:r>
                      <a:r>
                        <a:rPr lang="zh-CN" sz="1400" dirty="0">
                          <a:effectLst/>
                        </a:rPr>
                        <a:t>大小</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1864514370"/>
                  </a:ext>
                </a:extLst>
              </a:tr>
              <a:tr h="267927">
                <a:tc>
                  <a:txBody>
                    <a:bodyPr/>
                    <a:lstStyle/>
                    <a:p>
                      <a:pPr marL="27305">
                        <a:lnSpc>
                          <a:spcPts val="1580"/>
                        </a:lnSpc>
                        <a:spcAft>
                          <a:spcPts val="0"/>
                        </a:spcAft>
                      </a:pPr>
                      <a:r>
                        <a:rPr lang="en-US" sz="1400">
                          <a:effectLst/>
                        </a:rPr>
                        <a:t>isabs</a:t>
                      </a:r>
                      <a:r>
                        <a:rPr lang="en-US" sz="1400" spc="-10">
                          <a:effectLst/>
                        </a:rPr>
                        <a:t>(p</a:t>
                      </a:r>
                      <a:r>
                        <a:rPr lang="en-US" sz="1400">
                          <a:effectLst/>
                        </a:rPr>
                        <a:t>a</a:t>
                      </a:r>
                      <a:r>
                        <a:rPr lang="en-US" sz="1400" spc="-10">
                          <a:effectLst/>
                        </a:rPr>
                        <a:t>th</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dirty="0">
                          <a:effectLst/>
                        </a:rPr>
                        <a:t>判断</a:t>
                      </a:r>
                      <a:r>
                        <a:rPr lang="en-US" sz="1400" spc="5" dirty="0">
                          <a:effectLst/>
                        </a:rPr>
                        <a:t>path</a:t>
                      </a:r>
                      <a:r>
                        <a:rPr lang="zh-CN" sz="1400" spc="-15" dirty="0">
                          <a:effectLst/>
                        </a:rPr>
                        <a:t>是</a:t>
                      </a:r>
                      <a:r>
                        <a:rPr lang="zh-CN" sz="1400" dirty="0">
                          <a:effectLst/>
                        </a:rPr>
                        <a:t>否为</a:t>
                      </a:r>
                      <a:r>
                        <a:rPr lang="zh-CN" sz="1400" spc="-15" dirty="0">
                          <a:effectLst/>
                        </a:rPr>
                        <a:t>绝</a:t>
                      </a:r>
                      <a:r>
                        <a:rPr lang="zh-CN" sz="1400" dirty="0">
                          <a:effectLst/>
                        </a:rPr>
                        <a:t>对路径</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1167563630"/>
                  </a:ext>
                </a:extLst>
              </a:tr>
              <a:tr h="267927">
                <a:tc>
                  <a:txBody>
                    <a:bodyPr/>
                    <a:lstStyle/>
                    <a:p>
                      <a:pPr marL="27305">
                        <a:lnSpc>
                          <a:spcPts val="1580"/>
                        </a:lnSpc>
                        <a:spcAft>
                          <a:spcPts val="0"/>
                        </a:spcAft>
                      </a:pPr>
                      <a:r>
                        <a:rPr lang="en-US" sz="1400" spc="15">
                          <a:effectLst/>
                        </a:rPr>
                        <a:t>i</a:t>
                      </a:r>
                      <a:r>
                        <a:rPr lang="en-US" sz="1400">
                          <a:effectLst/>
                        </a:rPr>
                        <a:t>sd</a:t>
                      </a:r>
                      <a:r>
                        <a:rPr lang="en-US" sz="1400" spc="-10">
                          <a:effectLst/>
                        </a:rPr>
                        <a:t>i</a:t>
                      </a:r>
                      <a:r>
                        <a:rPr lang="en-US" sz="1400">
                          <a:effectLst/>
                        </a:rPr>
                        <a:t>r</a:t>
                      </a:r>
                      <a:r>
                        <a:rPr lang="en-US" sz="1400" spc="-10">
                          <a:effectLst/>
                        </a:rPr>
                        <a:t>(p</a:t>
                      </a:r>
                      <a:r>
                        <a:rPr lang="en-US" sz="1400">
                          <a:effectLst/>
                        </a:rPr>
                        <a:t>a</a:t>
                      </a:r>
                      <a:r>
                        <a:rPr lang="en-US" sz="1400" spc="-10">
                          <a:effectLst/>
                        </a:rPr>
                        <a:t>th</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spc="10" dirty="0">
                          <a:effectLst/>
                        </a:rPr>
                        <a:t>判断</a:t>
                      </a:r>
                      <a:r>
                        <a:rPr lang="en-US" sz="1400" dirty="0">
                          <a:effectLst/>
                        </a:rPr>
                        <a:t>p</a:t>
                      </a:r>
                      <a:r>
                        <a:rPr lang="en-US" sz="1400" spc="-10" dirty="0">
                          <a:effectLst/>
                        </a:rPr>
                        <a:t>at</a:t>
                      </a:r>
                      <a:r>
                        <a:rPr lang="en-US" sz="1400" spc="5" dirty="0">
                          <a:effectLst/>
                        </a:rPr>
                        <a:t>h</a:t>
                      </a:r>
                      <a:r>
                        <a:rPr lang="zh-CN" sz="1400" spc="-15" dirty="0">
                          <a:effectLst/>
                        </a:rPr>
                        <a:t>是</a:t>
                      </a:r>
                      <a:r>
                        <a:rPr lang="zh-CN" sz="1400" dirty="0">
                          <a:effectLst/>
                        </a:rPr>
                        <a:t>否为</a:t>
                      </a:r>
                      <a:r>
                        <a:rPr lang="zh-CN" sz="1400" spc="-15" dirty="0">
                          <a:effectLst/>
                        </a:rPr>
                        <a:t>文</a:t>
                      </a:r>
                      <a:r>
                        <a:rPr lang="zh-CN" sz="1400" dirty="0">
                          <a:effectLst/>
                        </a:rPr>
                        <a:t>件夹</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2931367157"/>
                  </a:ext>
                </a:extLst>
              </a:tr>
              <a:tr h="267927">
                <a:tc>
                  <a:txBody>
                    <a:bodyPr/>
                    <a:lstStyle/>
                    <a:p>
                      <a:pPr marL="27305">
                        <a:lnSpc>
                          <a:spcPts val="1580"/>
                        </a:lnSpc>
                        <a:spcAft>
                          <a:spcPts val="0"/>
                        </a:spcAft>
                      </a:pPr>
                      <a:r>
                        <a:rPr lang="en-US" sz="1400" spc="15">
                          <a:effectLst/>
                        </a:rPr>
                        <a:t>i</a:t>
                      </a:r>
                      <a:r>
                        <a:rPr lang="en-US" sz="1400">
                          <a:effectLst/>
                        </a:rPr>
                        <a:t>sf</a:t>
                      </a:r>
                      <a:r>
                        <a:rPr lang="en-US" sz="1400" spc="-10">
                          <a:effectLst/>
                        </a:rPr>
                        <a:t>i</a:t>
                      </a:r>
                      <a:r>
                        <a:rPr lang="en-US" sz="1400">
                          <a:effectLst/>
                        </a:rPr>
                        <a:t>l</a:t>
                      </a:r>
                      <a:r>
                        <a:rPr lang="en-US" sz="1400" spc="-10">
                          <a:effectLst/>
                        </a:rPr>
                        <a:t>e(</a:t>
                      </a:r>
                      <a:r>
                        <a:rPr lang="en-US" sz="1400">
                          <a:effectLst/>
                        </a:rPr>
                        <a:t>p</a:t>
                      </a:r>
                      <a:r>
                        <a:rPr lang="en-US" sz="1400" spc="-10">
                          <a:effectLst/>
                        </a:rPr>
                        <a:t>at</a:t>
                      </a:r>
                      <a:r>
                        <a:rPr lang="en-US" sz="1400">
                          <a:effectLst/>
                        </a:rPr>
                        <a:t>h)</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spc="5" dirty="0">
                          <a:effectLst/>
                        </a:rPr>
                        <a:t>判断</a:t>
                      </a:r>
                      <a:r>
                        <a:rPr lang="en-US" sz="1400" dirty="0">
                          <a:effectLst/>
                        </a:rPr>
                        <a:t>p</a:t>
                      </a:r>
                      <a:r>
                        <a:rPr lang="en-US" sz="1400" spc="-10" dirty="0">
                          <a:effectLst/>
                        </a:rPr>
                        <a:t>at</a:t>
                      </a:r>
                      <a:r>
                        <a:rPr lang="en-US" sz="1400" spc="5" dirty="0">
                          <a:effectLst/>
                        </a:rPr>
                        <a:t>h</a:t>
                      </a:r>
                      <a:r>
                        <a:rPr lang="zh-CN" sz="1400" spc="-15" dirty="0">
                          <a:effectLst/>
                        </a:rPr>
                        <a:t>是</a:t>
                      </a:r>
                      <a:r>
                        <a:rPr lang="zh-CN" sz="1400" dirty="0">
                          <a:effectLst/>
                        </a:rPr>
                        <a:t>否</a:t>
                      </a:r>
                      <a:r>
                        <a:rPr lang="zh-CN" sz="1400" spc="-5" dirty="0">
                          <a:effectLst/>
                        </a:rPr>
                        <a:t>为</a:t>
                      </a:r>
                      <a:r>
                        <a:rPr lang="zh-CN" sz="1400" spc="-15" dirty="0">
                          <a:effectLst/>
                        </a:rPr>
                        <a:t>文</a:t>
                      </a:r>
                      <a:r>
                        <a:rPr lang="zh-CN" sz="1400" dirty="0">
                          <a:effectLst/>
                        </a:rPr>
                        <a:t>件</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2205958400"/>
                  </a:ext>
                </a:extLst>
              </a:tr>
              <a:tr h="267927">
                <a:tc>
                  <a:txBody>
                    <a:bodyPr/>
                    <a:lstStyle/>
                    <a:p>
                      <a:pPr marL="27305">
                        <a:lnSpc>
                          <a:spcPts val="1580"/>
                        </a:lnSpc>
                        <a:spcAft>
                          <a:spcPts val="0"/>
                        </a:spcAft>
                      </a:pPr>
                      <a:r>
                        <a:rPr lang="en-US" sz="1400" spc="15">
                          <a:effectLst/>
                        </a:rPr>
                        <a:t>j</a:t>
                      </a:r>
                      <a:r>
                        <a:rPr lang="en-US" sz="1400">
                          <a:effectLst/>
                        </a:rPr>
                        <a:t>oi</a:t>
                      </a:r>
                      <a:r>
                        <a:rPr lang="en-US" sz="1400" spc="-10">
                          <a:effectLst/>
                        </a:rPr>
                        <a:t>n</a:t>
                      </a:r>
                      <a:r>
                        <a:rPr lang="en-US" sz="1400">
                          <a:effectLst/>
                        </a:rPr>
                        <a:t>(</a:t>
                      </a:r>
                      <a:r>
                        <a:rPr lang="en-US" sz="1400" spc="-10">
                          <a:effectLst/>
                        </a:rPr>
                        <a:t>pa</a:t>
                      </a:r>
                      <a:r>
                        <a:rPr lang="en-US" sz="1400">
                          <a:effectLst/>
                        </a:rPr>
                        <a:t>t</a:t>
                      </a:r>
                      <a:r>
                        <a:rPr lang="en-US" sz="1400" spc="-10">
                          <a:effectLst/>
                        </a:rPr>
                        <a:t>h</a:t>
                      </a:r>
                      <a:r>
                        <a:rPr lang="en-US" sz="1400">
                          <a:effectLst/>
                        </a:rPr>
                        <a:t>, </a:t>
                      </a:r>
                      <a:r>
                        <a:rPr lang="en-US" sz="1400" spc="-35">
                          <a:effectLst/>
                        </a:rPr>
                        <a:t> </a:t>
                      </a:r>
                      <a:r>
                        <a:rPr lang="en-US" sz="1400" spc="15">
                          <a:effectLst/>
                        </a:rPr>
                        <a:t>*</a:t>
                      </a:r>
                      <a:r>
                        <a:rPr lang="en-US" sz="1400">
                          <a:effectLst/>
                        </a:rPr>
                        <a:t>pa</a:t>
                      </a:r>
                      <a:r>
                        <a:rPr lang="en-US" sz="1400" spc="-10">
                          <a:effectLst/>
                        </a:rPr>
                        <a:t>th</a:t>
                      </a:r>
                      <a:r>
                        <a:rPr lang="en-US" sz="1400">
                          <a:effectLst/>
                        </a:rPr>
                        <a:t>s)</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spc="10" dirty="0">
                          <a:effectLst/>
                        </a:rPr>
                        <a:t>连接</a:t>
                      </a:r>
                      <a:r>
                        <a:rPr lang="zh-CN" sz="1400" dirty="0">
                          <a:effectLst/>
                        </a:rPr>
                        <a:t>两个</a:t>
                      </a:r>
                      <a:r>
                        <a:rPr lang="zh-CN" sz="1400" spc="-15" dirty="0">
                          <a:effectLst/>
                        </a:rPr>
                        <a:t>或</a:t>
                      </a:r>
                      <a:r>
                        <a:rPr lang="zh-CN" sz="1400" dirty="0">
                          <a:effectLst/>
                        </a:rPr>
                        <a:t>多个</a:t>
                      </a:r>
                      <a:r>
                        <a:rPr lang="en-US" sz="1400" spc="-10" dirty="0">
                          <a:effectLst/>
                        </a:rPr>
                        <a:t>pa</a:t>
                      </a:r>
                      <a:r>
                        <a:rPr lang="en-US" sz="1400" dirty="0">
                          <a:effectLst/>
                        </a:rPr>
                        <a:t>th</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2890842489"/>
                  </a:ext>
                </a:extLst>
              </a:tr>
              <a:tr h="267927">
                <a:tc>
                  <a:txBody>
                    <a:bodyPr/>
                    <a:lstStyle/>
                    <a:p>
                      <a:pPr marL="27305">
                        <a:lnSpc>
                          <a:spcPts val="1580"/>
                        </a:lnSpc>
                        <a:spcAft>
                          <a:spcPts val="0"/>
                        </a:spcAft>
                      </a:pPr>
                      <a:r>
                        <a:rPr lang="en-US" sz="1400">
                          <a:effectLst/>
                        </a:rPr>
                        <a:t>realp</a:t>
                      </a:r>
                      <a:r>
                        <a:rPr lang="en-US" sz="1400" spc="-10">
                          <a:effectLst/>
                        </a:rPr>
                        <a:t>at</a:t>
                      </a:r>
                      <a:r>
                        <a:rPr lang="en-US" sz="1400">
                          <a:effectLst/>
                        </a:rPr>
                        <a:t>h</a:t>
                      </a:r>
                      <a:r>
                        <a:rPr lang="en-US" sz="1400" spc="-10">
                          <a:effectLst/>
                        </a:rPr>
                        <a:t>(p</a:t>
                      </a:r>
                      <a:r>
                        <a:rPr lang="en-US" sz="1400">
                          <a:effectLst/>
                        </a:rPr>
                        <a:t>a</a:t>
                      </a:r>
                      <a:r>
                        <a:rPr lang="en-US" sz="1400" spc="-10">
                          <a:effectLst/>
                        </a:rPr>
                        <a:t>th</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dirty="0">
                          <a:effectLst/>
                        </a:rPr>
                        <a:t>返回给定路径的绝对路径</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2744306928"/>
                  </a:ext>
                </a:extLst>
              </a:tr>
              <a:tr h="267927">
                <a:tc>
                  <a:txBody>
                    <a:bodyPr/>
                    <a:lstStyle/>
                    <a:p>
                      <a:pPr marL="27305">
                        <a:lnSpc>
                          <a:spcPts val="1580"/>
                        </a:lnSpc>
                        <a:spcAft>
                          <a:spcPts val="0"/>
                        </a:spcAft>
                      </a:pPr>
                      <a:r>
                        <a:rPr lang="en-US" sz="1400">
                          <a:effectLst/>
                        </a:rPr>
                        <a:t>relpa</a:t>
                      </a:r>
                      <a:r>
                        <a:rPr lang="en-US" sz="1400" spc="-10">
                          <a:effectLst/>
                        </a:rPr>
                        <a:t>th</a:t>
                      </a:r>
                      <a:r>
                        <a:rPr lang="en-US" sz="1400">
                          <a:effectLst/>
                        </a:rPr>
                        <a:t>(</a:t>
                      </a:r>
                      <a:r>
                        <a:rPr lang="en-US" sz="1400" spc="-10">
                          <a:effectLst/>
                        </a:rPr>
                        <a:t>pa</a:t>
                      </a:r>
                      <a:r>
                        <a:rPr lang="en-US" sz="1400">
                          <a:effectLst/>
                        </a:rPr>
                        <a:t>t</a:t>
                      </a:r>
                      <a:r>
                        <a:rPr lang="en-US" sz="1400" spc="-10">
                          <a:effectLst/>
                        </a:rPr>
                        <a:t>h</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dirty="0">
                          <a:effectLst/>
                        </a:rPr>
                        <a:t>返回给定路径的相对路</a:t>
                      </a:r>
                      <a:r>
                        <a:rPr lang="zh-CN" sz="1400" spc="-15" dirty="0">
                          <a:effectLst/>
                        </a:rPr>
                        <a:t>径</a:t>
                      </a:r>
                      <a:r>
                        <a:rPr lang="zh-CN" sz="1400" dirty="0">
                          <a:effectLst/>
                        </a:rPr>
                        <a:t>，不</a:t>
                      </a:r>
                      <a:r>
                        <a:rPr lang="zh-CN" sz="1400" spc="-15" dirty="0">
                          <a:effectLst/>
                        </a:rPr>
                        <a:t>能</a:t>
                      </a:r>
                      <a:r>
                        <a:rPr lang="zh-CN" sz="1400" dirty="0">
                          <a:effectLst/>
                        </a:rPr>
                        <a:t>跨越</a:t>
                      </a:r>
                      <a:r>
                        <a:rPr lang="zh-CN" sz="1400" spc="-15" dirty="0">
                          <a:effectLst/>
                        </a:rPr>
                        <a:t>磁</a:t>
                      </a:r>
                      <a:r>
                        <a:rPr lang="zh-CN" sz="1400" dirty="0">
                          <a:effectLst/>
                        </a:rPr>
                        <a:t>盘驱</a:t>
                      </a:r>
                      <a:r>
                        <a:rPr lang="zh-CN" sz="1400" spc="-15" dirty="0">
                          <a:effectLst/>
                        </a:rPr>
                        <a:t>动</a:t>
                      </a:r>
                      <a:r>
                        <a:rPr lang="zh-CN" sz="1400" dirty="0">
                          <a:effectLst/>
                        </a:rPr>
                        <a:t>器或</a:t>
                      </a:r>
                      <a:r>
                        <a:rPr lang="zh-CN" sz="1400" spc="-15" dirty="0">
                          <a:effectLst/>
                        </a:rPr>
                        <a:t>分</a:t>
                      </a:r>
                      <a:r>
                        <a:rPr lang="zh-CN" sz="1400" dirty="0">
                          <a:effectLst/>
                        </a:rPr>
                        <a:t>区</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546318803"/>
                  </a:ext>
                </a:extLst>
              </a:tr>
              <a:tr h="267927">
                <a:tc>
                  <a:txBody>
                    <a:bodyPr/>
                    <a:lstStyle/>
                    <a:p>
                      <a:pPr marL="27305">
                        <a:lnSpc>
                          <a:spcPts val="1580"/>
                        </a:lnSpc>
                        <a:spcAft>
                          <a:spcPts val="0"/>
                        </a:spcAft>
                      </a:pPr>
                      <a:r>
                        <a:rPr lang="en-US" sz="1400">
                          <a:effectLst/>
                        </a:rPr>
                        <a:t>samef</a:t>
                      </a:r>
                      <a:r>
                        <a:rPr lang="en-US" sz="1400" spc="-10">
                          <a:effectLst/>
                        </a:rPr>
                        <a:t>il</a:t>
                      </a:r>
                      <a:r>
                        <a:rPr lang="en-US" sz="1400">
                          <a:effectLst/>
                        </a:rPr>
                        <a:t>e</a:t>
                      </a:r>
                      <a:r>
                        <a:rPr lang="en-US" sz="1400" spc="-10">
                          <a:effectLst/>
                        </a:rPr>
                        <a:t>(f</a:t>
                      </a:r>
                      <a:r>
                        <a:rPr lang="en-US" sz="1400">
                          <a:effectLst/>
                        </a:rPr>
                        <a:t>1,</a:t>
                      </a:r>
                      <a:r>
                        <a:rPr lang="en-US" sz="1400" spc="-50">
                          <a:effectLst/>
                        </a:rPr>
                        <a:t> </a:t>
                      </a:r>
                      <a:r>
                        <a:rPr lang="en-US" sz="1400">
                          <a:effectLst/>
                        </a:rPr>
                        <a:t>f2)</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dirty="0">
                          <a:effectLst/>
                        </a:rPr>
                        <a:t>测试</a:t>
                      </a:r>
                      <a:r>
                        <a:rPr lang="en-US" sz="1400" spc="5" dirty="0">
                          <a:effectLst/>
                        </a:rPr>
                        <a:t>f1</a:t>
                      </a:r>
                      <a:r>
                        <a:rPr lang="zh-CN" sz="1400" dirty="0">
                          <a:effectLst/>
                        </a:rPr>
                        <a:t>和</a:t>
                      </a:r>
                      <a:r>
                        <a:rPr lang="en-US" sz="1400" spc="5" dirty="0">
                          <a:effectLst/>
                        </a:rPr>
                        <a:t>f</a:t>
                      </a:r>
                      <a:r>
                        <a:rPr lang="en-US" sz="1400" spc="-10" dirty="0">
                          <a:effectLst/>
                        </a:rPr>
                        <a:t>2</a:t>
                      </a:r>
                      <a:r>
                        <a:rPr lang="zh-CN" sz="1400" dirty="0">
                          <a:effectLst/>
                        </a:rPr>
                        <a:t>这两</a:t>
                      </a:r>
                      <a:r>
                        <a:rPr lang="zh-CN" sz="1400" spc="-15" dirty="0">
                          <a:effectLst/>
                        </a:rPr>
                        <a:t>个</a:t>
                      </a:r>
                      <a:r>
                        <a:rPr lang="zh-CN" sz="1400" dirty="0">
                          <a:effectLst/>
                        </a:rPr>
                        <a:t>路径</a:t>
                      </a:r>
                      <a:r>
                        <a:rPr lang="zh-CN" sz="1400" spc="-15" dirty="0">
                          <a:effectLst/>
                        </a:rPr>
                        <a:t>是</a:t>
                      </a:r>
                      <a:r>
                        <a:rPr lang="zh-CN" sz="1400" dirty="0">
                          <a:effectLst/>
                        </a:rPr>
                        <a:t>否引</a:t>
                      </a:r>
                      <a:r>
                        <a:rPr lang="zh-CN" sz="1400" spc="-15" dirty="0">
                          <a:effectLst/>
                        </a:rPr>
                        <a:t>用</a:t>
                      </a:r>
                      <a:r>
                        <a:rPr lang="zh-CN" sz="1400" dirty="0">
                          <a:effectLst/>
                        </a:rPr>
                        <a:t>的同</a:t>
                      </a:r>
                      <a:r>
                        <a:rPr lang="zh-CN" sz="1400" spc="-15" dirty="0">
                          <a:effectLst/>
                        </a:rPr>
                        <a:t>一</a:t>
                      </a:r>
                      <a:r>
                        <a:rPr lang="zh-CN" sz="1400" dirty="0">
                          <a:effectLst/>
                        </a:rPr>
                        <a:t>个文件</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680339799"/>
                  </a:ext>
                </a:extLst>
              </a:tr>
              <a:tr h="368574">
                <a:tc>
                  <a:txBody>
                    <a:bodyPr/>
                    <a:lstStyle/>
                    <a:p>
                      <a:pPr marL="27305">
                        <a:lnSpc>
                          <a:spcPct val="150000"/>
                        </a:lnSpc>
                        <a:spcAft>
                          <a:spcPts val="0"/>
                        </a:spcAft>
                      </a:pPr>
                      <a:r>
                        <a:rPr lang="en-US" sz="1400" spc="15">
                          <a:effectLst/>
                        </a:rPr>
                        <a:t>s</a:t>
                      </a:r>
                      <a:r>
                        <a:rPr lang="en-US" sz="1400">
                          <a:effectLst/>
                        </a:rPr>
                        <a:t>pl</a:t>
                      </a:r>
                      <a:r>
                        <a:rPr lang="en-US" sz="1400" spc="-10">
                          <a:effectLst/>
                        </a:rPr>
                        <a:t>i</a:t>
                      </a:r>
                      <a:r>
                        <a:rPr lang="en-US" sz="1400">
                          <a:effectLst/>
                        </a:rPr>
                        <a:t>t</a:t>
                      </a:r>
                      <a:r>
                        <a:rPr lang="en-US" sz="1400" spc="-10">
                          <a:effectLst/>
                        </a:rPr>
                        <a:t>(p</a:t>
                      </a:r>
                      <a:r>
                        <a:rPr lang="en-US" sz="1400">
                          <a:effectLst/>
                        </a:rPr>
                        <a:t>a</a:t>
                      </a:r>
                      <a:r>
                        <a:rPr lang="en-US" sz="1400" spc="-10">
                          <a:effectLst/>
                        </a:rPr>
                        <a:t>th</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ct val="150000"/>
                        </a:lnSpc>
                        <a:spcAft>
                          <a:spcPts val="0"/>
                        </a:spcAft>
                      </a:pPr>
                      <a:r>
                        <a:rPr lang="zh-CN" sz="1400" spc="10" dirty="0">
                          <a:effectLst/>
                        </a:rPr>
                        <a:t>以路</a:t>
                      </a:r>
                      <a:r>
                        <a:rPr lang="zh-CN" sz="1400" dirty="0">
                          <a:effectLst/>
                        </a:rPr>
                        <a:t>径中</a:t>
                      </a:r>
                      <a:r>
                        <a:rPr lang="zh-CN" sz="1400" spc="-15" dirty="0">
                          <a:effectLst/>
                        </a:rPr>
                        <a:t>的</a:t>
                      </a:r>
                      <a:r>
                        <a:rPr lang="zh-CN" sz="1400" dirty="0">
                          <a:effectLst/>
                        </a:rPr>
                        <a:t>最后</a:t>
                      </a:r>
                      <a:r>
                        <a:rPr lang="zh-CN" sz="1400" spc="-15" dirty="0">
                          <a:effectLst/>
                        </a:rPr>
                        <a:t>一</a:t>
                      </a:r>
                      <a:r>
                        <a:rPr lang="zh-CN" sz="1400" dirty="0">
                          <a:effectLst/>
                        </a:rPr>
                        <a:t>个斜</a:t>
                      </a:r>
                      <a:r>
                        <a:rPr lang="zh-CN" sz="1400" spc="-15" dirty="0">
                          <a:effectLst/>
                        </a:rPr>
                        <a:t>线</a:t>
                      </a:r>
                      <a:r>
                        <a:rPr lang="zh-CN" sz="1400" dirty="0">
                          <a:effectLst/>
                        </a:rPr>
                        <a:t>为分</a:t>
                      </a:r>
                      <a:r>
                        <a:rPr lang="zh-CN" sz="1400" spc="-15" dirty="0">
                          <a:effectLst/>
                        </a:rPr>
                        <a:t>隔</a:t>
                      </a:r>
                      <a:r>
                        <a:rPr lang="zh-CN" sz="1400" dirty="0">
                          <a:effectLst/>
                        </a:rPr>
                        <a:t>符把</a:t>
                      </a:r>
                      <a:r>
                        <a:rPr lang="zh-CN" sz="1400" spc="-15" dirty="0">
                          <a:effectLst/>
                        </a:rPr>
                        <a:t>路</a:t>
                      </a:r>
                      <a:r>
                        <a:rPr lang="zh-CN" sz="1400" dirty="0">
                          <a:effectLst/>
                        </a:rPr>
                        <a:t>径分</a:t>
                      </a:r>
                      <a:r>
                        <a:rPr lang="zh-CN" sz="1400" spc="-15" dirty="0">
                          <a:effectLst/>
                        </a:rPr>
                        <a:t>隔</a:t>
                      </a:r>
                      <a:r>
                        <a:rPr lang="zh-CN" sz="1400" dirty="0">
                          <a:effectLst/>
                        </a:rPr>
                        <a:t>成两</a:t>
                      </a:r>
                      <a:r>
                        <a:rPr lang="zh-CN" sz="1400" spc="-15" dirty="0">
                          <a:effectLst/>
                        </a:rPr>
                        <a:t>部</a:t>
                      </a:r>
                      <a:r>
                        <a:rPr lang="zh-CN" sz="1400" dirty="0">
                          <a:effectLst/>
                        </a:rPr>
                        <a:t>分，</a:t>
                      </a:r>
                      <a:r>
                        <a:rPr lang="zh-CN" sz="1400" spc="-15" dirty="0">
                          <a:effectLst/>
                        </a:rPr>
                        <a:t>以</a:t>
                      </a:r>
                      <a:r>
                        <a:rPr lang="zh-CN" sz="1400" dirty="0">
                          <a:effectLst/>
                        </a:rPr>
                        <a:t>元组</a:t>
                      </a:r>
                      <a:r>
                        <a:rPr lang="zh-CN" sz="1400" spc="-15" dirty="0">
                          <a:effectLst/>
                        </a:rPr>
                        <a:t>形</a:t>
                      </a:r>
                      <a:r>
                        <a:rPr lang="zh-CN" sz="1400" dirty="0">
                          <a:effectLst/>
                        </a:rPr>
                        <a:t>式返回</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1875736873"/>
                  </a:ext>
                </a:extLst>
              </a:tr>
              <a:tr h="267927">
                <a:tc>
                  <a:txBody>
                    <a:bodyPr/>
                    <a:lstStyle/>
                    <a:p>
                      <a:pPr marL="27305">
                        <a:lnSpc>
                          <a:spcPts val="1580"/>
                        </a:lnSpc>
                        <a:spcAft>
                          <a:spcPts val="0"/>
                        </a:spcAft>
                      </a:pPr>
                      <a:r>
                        <a:rPr lang="en-US" sz="1400">
                          <a:effectLst/>
                        </a:rPr>
                        <a:t>split</a:t>
                      </a:r>
                      <a:r>
                        <a:rPr lang="en-US" sz="1400" spc="-10">
                          <a:effectLst/>
                        </a:rPr>
                        <a:t>ex</a:t>
                      </a:r>
                      <a:r>
                        <a:rPr lang="en-US" sz="1400">
                          <a:effectLst/>
                        </a:rPr>
                        <a:t>t</a:t>
                      </a:r>
                      <a:r>
                        <a:rPr lang="en-US" sz="1400" spc="-10">
                          <a:effectLst/>
                        </a:rPr>
                        <a:t>(p</a:t>
                      </a:r>
                      <a:r>
                        <a:rPr lang="en-US" sz="1400">
                          <a:effectLst/>
                        </a:rPr>
                        <a:t>a</a:t>
                      </a:r>
                      <a:r>
                        <a:rPr lang="en-US" sz="1400" spc="-10">
                          <a:effectLst/>
                        </a:rPr>
                        <a:t>th</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dirty="0">
                          <a:effectLst/>
                        </a:rPr>
                        <a:t>从路径中分隔文件的扩</a:t>
                      </a:r>
                      <a:r>
                        <a:rPr lang="zh-CN" sz="1400" spc="-15" dirty="0">
                          <a:effectLst/>
                        </a:rPr>
                        <a:t>展</a:t>
                      </a:r>
                      <a:r>
                        <a:rPr lang="zh-CN" sz="1400" dirty="0">
                          <a:effectLst/>
                        </a:rPr>
                        <a:t>名</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3784391777"/>
                  </a:ext>
                </a:extLst>
              </a:tr>
              <a:tr h="267927">
                <a:tc>
                  <a:txBody>
                    <a:bodyPr/>
                    <a:lstStyle/>
                    <a:p>
                      <a:pPr marL="27305">
                        <a:lnSpc>
                          <a:spcPts val="1580"/>
                        </a:lnSpc>
                        <a:spcAft>
                          <a:spcPts val="0"/>
                        </a:spcAft>
                      </a:pPr>
                      <a:r>
                        <a:rPr lang="en-US" sz="1400">
                          <a:effectLst/>
                        </a:rPr>
                        <a:t>split</a:t>
                      </a:r>
                      <a:r>
                        <a:rPr lang="en-US" sz="1400" spc="-10">
                          <a:effectLst/>
                        </a:rPr>
                        <a:t>dr</a:t>
                      </a:r>
                      <a:r>
                        <a:rPr lang="en-US" sz="1400">
                          <a:effectLst/>
                        </a:rPr>
                        <a:t>i</a:t>
                      </a:r>
                      <a:r>
                        <a:rPr lang="en-US" sz="1400" spc="-10">
                          <a:effectLst/>
                        </a:rPr>
                        <a:t>ve</a:t>
                      </a:r>
                      <a:r>
                        <a:rPr lang="en-US" sz="1400">
                          <a:effectLst/>
                        </a:rPr>
                        <a:t>(</a:t>
                      </a:r>
                      <a:r>
                        <a:rPr lang="en-US" sz="1400" spc="-10">
                          <a:effectLst/>
                        </a:rPr>
                        <a:t>pa</a:t>
                      </a:r>
                      <a:r>
                        <a:rPr lang="en-US" sz="1400">
                          <a:effectLst/>
                        </a:rPr>
                        <a:t>t</a:t>
                      </a:r>
                      <a:r>
                        <a:rPr lang="en-US" sz="1400" spc="-10">
                          <a:effectLst/>
                        </a:rPr>
                        <a:t>h</a:t>
                      </a:r>
                      <a:r>
                        <a:rPr lang="en-US" sz="1400">
                          <a:effectLst/>
                        </a:rPr>
                        <a:t>)</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tc>
                  <a:txBody>
                    <a:bodyPr/>
                    <a:lstStyle/>
                    <a:p>
                      <a:pPr marL="27305">
                        <a:lnSpc>
                          <a:spcPts val="1580"/>
                        </a:lnSpc>
                        <a:spcAft>
                          <a:spcPts val="0"/>
                        </a:spcAft>
                      </a:pPr>
                      <a:r>
                        <a:rPr lang="zh-CN" sz="1400" dirty="0">
                          <a:effectLst/>
                        </a:rPr>
                        <a:t>从路径中分隔驱动器的</a:t>
                      </a:r>
                      <a:r>
                        <a:rPr lang="zh-CN" sz="1400" spc="-15" dirty="0">
                          <a:effectLst/>
                        </a:rPr>
                        <a:t>名</a:t>
                      </a:r>
                      <a:r>
                        <a:rPr lang="zh-CN" sz="1400" dirty="0">
                          <a:effectLst/>
                        </a:rPr>
                        <a:t>称</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8746" marR="8746" marT="8746" marB="0"/>
                </a:tc>
                <a:extLst>
                  <a:ext uri="{0D108BD9-81ED-4DB2-BD59-A6C34878D82A}">
                    <a16:rowId xmlns:a16="http://schemas.microsoft.com/office/drawing/2014/main" val="3366095641"/>
                  </a:ext>
                </a:extLst>
              </a:tr>
            </a:tbl>
          </a:graphicData>
        </a:graphic>
      </p:graphicFrame>
    </p:spTree>
    <p:extLst>
      <p:ext uri="{BB962C8B-B14F-4D97-AF65-F5344CB8AC3E}">
        <p14:creationId xmlns:p14="http://schemas.microsoft.com/office/powerpoint/2010/main" val="654907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28F26-3903-4F00-896C-008822B69C9C}"/>
              </a:ext>
            </a:extLst>
          </p:cNvPr>
          <p:cNvSpPr>
            <a:spLocks noGrp="1"/>
          </p:cNvSpPr>
          <p:nvPr>
            <p:ph type="ctrTitle"/>
          </p:nvPr>
        </p:nvSpPr>
        <p:spPr/>
        <p:txBody>
          <a:bodyPr/>
          <a:lstStyle/>
          <a:p>
            <a:r>
              <a:rPr lang="zh-CN" altLang="en-US" dirty="0">
                <a:solidFill>
                  <a:srgbClr val="262626"/>
                </a:solidFill>
                <a:latin typeface="微软雅黑" panose="020B0503020204020204" pitchFamily="34" charset="-122"/>
                <a:ea typeface="微软雅黑" panose="020B0503020204020204" pitchFamily="34" charset="-122"/>
              </a:rPr>
              <a:t>文件数据的存取</a:t>
            </a:r>
            <a:endParaRPr lang="zh-CN" altLang="en-US" dirty="0"/>
          </a:p>
        </p:txBody>
      </p:sp>
      <p:sp>
        <p:nvSpPr>
          <p:cNvPr id="3" name="副标题 2">
            <a:extLst>
              <a:ext uri="{FF2B5EF4-FFF2-40B4-BE49-F238E27FC236}">
                <a16:creationId xmlns:a16="http://schemas.microsoft.com/office/drawing/2014/main" id="{2477976F-47E9-4DD4-BF6B-739941BA97F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60171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2">
            <a:extLst>
              <a:ext uri="{FF2B5EF4-FFF2-40B4-BE49-F238E27FC236}">
                <a16:creationId xmlns:a16="http://schemas.microsoft.com/office/drawing/2014/main" id="{DF0673DB-BC94-4115-B198-377A7AAC1C82}"/>
              </a:ext>
            </a:extLst>
          </p:cNvPr>
          <p:cNvSpPr txBox="1">
            <a:spLocks noChangeArrowheads="1"/>
          </p:cNvSpPr>
          <p:nvPr/>
        </p:nvSpPr>
        <p:spPr bwMode="auto">
          <a:xfrm>
            <a:off x="2062164" y="1839913"/>
            <a:ext cx="8137525"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u"/>
            </a:pPr>
            <a:r>
              <a:rPr lang="zh-CN" altLang="en-US" dirty="0"/>
              <a:t>规则数据和组合数据的文件存取</a:t>
            </a:r>
            <a:endParaRPr lang="en-US" altLang="zh-CN" dirty="0"/>
          </a:p>
          <a:p>
            <a:pPr>
              <a:buFont typeface="Wingdings" panose="05000000000000000000" pitchFamily="2" charset="2"/>
              <a:buChar char="u"/>
            </a:pPr>
            <a:r>
              <a:rPr lang="en-US" altLang="zh-CN" dirty="0"/>
              <a:t>Pickle</a:t>
            </a:r>
            <a:r>
              <a:rPr lang="zh-CN" altLang="en-US" dirty="0"/>
              <a:t>模块</a:t>
            </a:r>
            <a:endParaRPr lang="en-US" altLang="zh-CN" dirty="0"/>
          </a:p>
          <a:p>
            <a:pPr>
              <a:buFont typeface="Wingdings" panose="05000000000000000000" pitchFamily="2" charset="2"/>
              <a:buChar char="u"/>
            </a:pPr>
            <a:r>
              <a:rPr lang="en-US" altLang="zh-CN" dirty="0"/>
              <a:t>Json</a:t>
            </a:r>
            <a:r>
              <a:rPr lang="zh-CN" altLang="en-US" dirty="0"/>
              <a:t>模块</a:t>
            </a:r>
          </a:p>
        </p:txBody>
      </p:sp>
      <p:sp>
        <p:nvSpPr>
          <p:cNvPr id="6148" name="矩形 2">
            <a:extLst>
              <a:ext uri="{FF2B5EF4-FFF2-40B4-BE49-F238E27FC236}">
                <a16:creationId xmlns:a16="http://schemas.microsoft.com/office/drawing/2014/main" id="{5175EF8F-26EE-4DD9-818A-CB91ECECB2D6}"/>
              </a:ext>
            </a:extLst>
          </p:cNvPr>
          <p:cNvSpPr>
            <a:spLocks noChangeArrowheads="1"/>
          </p:cNvSpPr>
          <p:nvPr/>
        </p:nvSpPr>
        <p:spPr bwMode="auto">
          <a:xfrm>
            <a:off x="2819400" y="765176"/>
            <a:ext cx="71643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4000" b="1" dirty="0">
                <a:latin typeface="Palatino Linotype" panose="02040502050505030304" pitchFamily="18" charset="0"/>
                <a:ea typeface="黑体" panose="02010609060101010101" pitchFamily="49" charset="-122"/>
              </a:rPr>
              <a:t> </a:t>
            </a:r>
            <a:r>
              <a:rPr lang="zh-CN" altLang="en-US" sz="4000" b="1" dirty="0">
                <a:latin typeface="Palatino Linotype" panose="02040502050505030304" pitchFamily="18" charset="0"/>
                <a:ea typeface="黑体" panose="02010609060101010101" pitchFamily="49" charset="-122"/>
              </a:rPr>
              <a:t>文件数据存取</a:t>
            </a:r>
            <a:endParaRPr lang="zh-CN" altLang="en-US" sz="4000" dirty="0">
              <a:solidFill>
                <a:srgbClr val="26262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42226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C66CD-E563-42BF-A057-35B6E8E86668}"/>
              </a:ext>
            </a:extLst>
          </p:cNvPr>
          <p:cNvSpPr>
            <a:spLocks noGrp="1"/>
          </p:cNvSpPr>
          <p:nvPr>
            <p:ph type="title"/>
          </p:nvPr>
        </p:nvSpPr>
        <p:spPr/>
        <p:txBody>
          <a:bodyPr/>
          <a:lstStyle/>
          <a:p>
            <a:r>
              <a:rPr lang="zh-CN" altLang="en-US" b="1" dirty="0">
                <a:latin typeface="Palatino Linotype" panose="02040502050505030304" pitchFamily="18" charset="0"/>
                <a:ea typeface="黑体" panose="02010609060101010101" pitchFamily="49" charset="-122"/>
              </a:rPr>
              <a:t>上机实验与编程</a:t>
            </a:r>
            <a:endParaRPr lang="zh-CN" altLang="en-US" dirty="0"/>
          </a:p>
        </p:txBody>
      </p:sp>
      <p:sp>
        <p:nvSpPr>
          <p:cNvPr id="3" name="内容占位符 2">
            <a:extLst>
              <a:ext uri="{FF2B5EF4-FFF2-40B4-BE49-F238E27FC236}">
                <a16:creationId xmlns:a16="http://schemas.microsoft.com/office/drawing/2014/main" id="{36C34F38-A4B8-4373-A0A1-1C83ECBC4E4D}"/>
              </a:ext>
            </a:extLst>
          </p:cNvPr>
          <p:cNvSpPr>
            <a:spLocks noGrp="1"/>
          </p:cNvSpPr>
          <p:nvPr>
            <p:ph idx="1"/>
          </p:nvPr>
        </p:nvSpPr>
        <p:spPr/>
        <p:txBody>
          <a:bodyPr>
            <a:normAutofit fontScale="92500" lnSpcReduction="10000"/>
          </a:bodyPr>
          <a:lstStyle/>
          <a:p>
            <a:r>
              <a:rPr lang="en-US" altLang="zh-CN" dirty="0"/>
              <a:t>1</a:t>
            </a:r>
            <a:r>
              <a:rPr lang="zh-CN" altLang="en-US" dirty="0"/>
              <a:t>、读写一个</a:t>
            </a:r>
            <a:r>
              <a:rPr lang="en-US" altLang="zh-CN" dirty="0"/>
              <a:t>txt</a:t>
            </a:r>
            <a:r>
              <a:rPr lang="zh-CN" altLang="en-US" dirty="0"/>
              <a:t>文件，内容自定</a:t>
            </a:r>
            <a:endParaRPr lang="en-US" altLang="zh-CN" dirty="0"/>
          </a:p>
          <a:p>
            <a:r>
              <a:rPr lang="en-US" altLang="zh-CN" dirty="0"/>
              <a:t>2</a:t>
            </a:r>
            <a:r>
              <a:rPr lang="zh-CN" altLang="en-US" dirty="0"/>
              <a:t>、一个</a:t>
            </a:r>
            <a:r>
              <a:rPr lang="en-US" altLang="zh-CN" dirty="0"/>
              <a:t>scores.txt</a:t>
            </a:r>
            <a:r>
              <a:rPr lang="zh-CN" altLang="en-US" dirty="0"/>
              <a:t>文件中存放了一个班的成绩，成绩形如</a:t>
            </a:r>
            <a:r>
              <a:rPr lang="en-US" altLang="zh-CN" dirty="0"/>
              <a:t>99,56,78.5,61,……,98</a:t>
            </a:r>
            <a:r>
              <a:rPr lang="zh-CN" altLang="en-US" dirty="0"/>
              <a:t>这样的用逗号分隔的数字，请统计该班的中的优良中及格和不及格的人数并保存成统计字典，最后字典保存成文件。</a:t>
            </a:r>
            <a:endParaRPr lang="en-US" altLang="zh-CN" dirty="0"/>
          </a:p>
          <a:p>
            <a:r>
              <a:rPr lang="en-US" altLang="zh-CN" dirty="0"/>
              <a:t>3</a:t>
            </a:r>
            <a:r>
              <a:rPr lang="zh-CN" altLang="en-US" dirty="0"/>
              <a:t>、一个</a:t>
            </a:r>
            <a:r>
              <a:rPr lang="en-US" altLang="zh-CN" dirty="0"/>
              <a:t>votes.txt</a:t>
            </a:r>
            <a:r>
              <a:rPr lang="zh-CN" altLang="en-US" dirty="0"/>
              <a:t>文件中存放了一个班的班长选举情况，情况形如韩梅梅</a:t>
            </a:r>
            <a:r>
              <a:rPr lang="en-US" altLang="zh-CN" dirty="0"/>
              <a:t>,</a:t>
            </a:r>
            <a:r>
              <a:rPr lang="zh-CN" altLang="en-US" dirty="0"/>
              <a:t>李磊</a:t>
            </a:r>
            <a:r>
              <a:rPr lang="en-US" altLang="zh-CN" dirty="0"/>
              <a:t>,</a:t>
            </a:r>
            <a:r>
              <a:rPr lang="zh-CN" altLang="en-US" dirty="0"/>
              <a:t>周鸿祎</a:t>
            </a:r>
            <a:r>
              <a:rPr lang="en-US" altLang="zh-CN" dirty="0"/>
              <a:t>.</a:t>
            </a:r>
            <a:r>
              <a:rPr lang="zh-CN" altLang="en-US" dirty="0"/>
              <a:t>马云</a:t>
            </a:r>
            <a:r>
              <a:rPr lang="en-US" altLang="zh-CN" dirty="0"/>
              <a:t>,John,……,</a:t>
            </a:r>
            <a:r>
              <a:rPr lang="zh-CN" altLang="en-US" dirty="0"/>
              <a:t>马化腾这样的用逗号分隔的人名，请统计该班的被提名的人及其得票数，并保存成统计字典，最后字典保存成文件。</a:t>
            </a:r>
            <a:endParaRPr lang="en-US" altLang="zh-CN" dirty="0"/>
          </a:p>
          <a:p>
            <a:r>
              <a:rPr lang="en-US" altLang="zh-CN" dirty="0"/>
              <a:t>4</a:t>
            </a:r>
            <a:r>
              <a:rPr lang="zh-CN" altLang="en-US" dirty="0"/>
              <a:t>、练习</a:t>
            </a:r>
            <a:r>
              <a:rPr lang="en-US" altLang="zh-CN" dirty="0" err="1"/>
              <a:t>os</a:t>
            </a:r>
            <a:r>
              <a:rPr lang="zh-CN" altLang="en-US" dirty="0"/>
              <a:t>和</a:t>
            </a:r>
            <a:r>
              <a:rPr lang="en-US" altLang="zh-CN" dirty="0" err="1"/>
              <a:t>os.path</a:t>
            </a:r>
            <a:r>
              <a:rPr lang="zh-CN" altLang="en-US" dirty="0"/>
              <a:t>中的常用函数</a:t>
            </a:r>
            <a:endParaRPr lang="en-US" altLang="zh-CN" dirty="0"/>
          </a:p>
          <a:p>
            <a:r>
              <a:rPr lang="en-US" altLang="zh-CN" dirty="0"/>
              <a:t>5</a:t>
            </a:r>
            <a:r>
              <a:rPr lang="zh-CN" altLang="en-US" dirty="0"/>
              <a:t>、遍历某个文件夹及其子文件夹中所有的文件并打印带有绝对路径的文件名</a:t>
            </a:r>
          </a:p>
          <a:p>
            <a:pPr lvl="1"/>
            <a:endParaRPr lang="zh-CN" altLang="en-US" dirty="0"/>
          </a:p>
        </p:txBody>
      </p:sp>
    </p:spTree>
    <p:extLst>
      <p:ext uri="{BB962C8B-B14F-4D97-AF65-F5344CB8AC3E}">
        <p14:creationId xmlns:p14="http://schemas.microsoft.com/office/powerpoint/2010/main" val="38251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39F8A-C45D-4C02-85A8-A17F4DC0FDA4}"/>
              </a:ext>
            </a:extLst>
          </p:cNvPr>
          <p:cNvSpPr>
            <a:spLocks noGrp="1"/>
          </p:cNvSpPr>
          <p:nvPr>
            <p:ph type="ctrTitle"/>
          </p:nvPr>
        </p:nvSpPr>
        <p:spPr/>
        <p:txBody>
          <a:bodyPr/>
          <a:lstStyle/>
          <a:p>
            <a:r>
              <a:rPr lang="zh-CN" altLang="en-US" dirty="0">
                <a:latin typeface="微软雅黑" panose="020B0503020204020204" pitchFamily="34" charset="-122"/>
                <a:ea typeface="微软雅黑" panose="020B0503020204020204" pitchFamily="34" charset="-122"/>
              </a:rPr>
              <a:t>文件操作</a:t>
            </a:r>
            <a:endParaRPr lang="zh-CN" altLang="en-US" dirty="0"/>
          </a:p>
        </p:txBody>
      </p:sp>
      <p:sp>
        <p:nvSpPr>
          <p:cNvPr id="3" name="副标题 2">
            <a:extLst>
              <a:ext uri="{FF2B5EF4-FFF2-40B4-BE49-F238E27FC236}">
                <a16:creationId xmlns:a16="http://schemas.microsoft.com/office/drawing/2014/main" id="{10719120-9C0B-49AB-921E-5DB1A24303F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7149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Box 2">
            <a:extLst>
              <a:ext uri="{FF2B5EF4-FFF2-40B4-BE49-F238E27FC236}">
                <a16:creationId xmlns:a16="http://schemas.microsoft.com/office/drawing/2014/main" id="{D40BBC26-33AB-4BEC-B7F4-C081C72BF61D}"/>
              </a:ext>
            </a:extLst>
          </p:cNvPr>
          <p:cNvSpPr txBox="1">
            <a:spLocks noChangeArrowheads="1"/>
          </p:cNvSpPr>
          <p:nvPr/>
        </p:nvSpPr>
        <p:spPr bwMode="auto">
          <a:xfrm>
            <a:off x="2062164" y="1839914"/>
            <a:ext cx="81375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文件是存储在辅助存储器上的一组数据序列，可以包含任何数据内容。概念上，文件是数据的集合和抽象。文件包括两种类型：</a:t>
            </a:r>
            <a:r>
              <a:rPr lang="zh-CN" altLang="en-US" b="1">
                <a:solidFill>
                  <a:srgbClr val="C00000"/>
                </a:solidFill>
                <a:latin typeface="Palatino Linotype" panose="02040502050505030304" pitchFamily="18" charset="0"/>
                <a:ea typeface="楷体" panose="02010609060101010101" pitchFamily="49" charset="-122"/>
              </a:rPr>
              <a:t>文本文件和二进制文件</a:t>
            </a:r>
            <a:r>
              <a:rPr lang="zh-CN" altLang="en-US">
                <a:latin typeface="Palatino Linotype" panose="02040502050505030304" pitchFamily="18" charset="0"/>
                <a:ea typeface="楷体" panose="02010609060101010101" pitchFamily="49" charset="-122"/>
              </a:rPr>
              <a:t>。</a:t>
            </a:r>
          </a:p>
        </p:txBody>
      </p:sp>
      <p:sp>
        <p:nvSpPr>
          <p:cNvPr id="9220" name="矩形 2">
            <a:extLst>
              <a:ext uri="{FF2B5EF4-FFF2-40B4-BE49-F238E27FC236}">
                <a16:creationId xmlns:a16="http://schemas.microsoft.com/office/drawing/2014/main" id="{0917EBF1-EF94-404A-B652-9E1AB7C16E01}"/>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Box 2">
            <a:extLst>
              <a:ext uri="{FF2B5EF4-FFF2-40B4-BE49-F238E27FC236}">
                <a16:creationId xmlns:a16="http://schemas.microsoft.com/office/drawing/2014/main" id="{BEA879F6-B1F1-4A5A-9537-3D2706975F1F}"/>
              </a:ext>
            </a:extLst>
          </p:cNvPr>
          <p:cNvSpPr txBox="1">
            <a:spLocks noChangeArrowheads="1"/>
          </p:cNvSpPr>
          <p:nvPr/>
        </p:nvSpPr>
        <p:spPr bwMode="auto">
          <a:xfrm>
            <a:off x="2062164" y="1839913"/>
            <a:ext cx="8137525" cy="389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文本文件一般由单一特定编码的字符组成，如</a:t>
            </a:r>
            <a:r>
              <a:rPr lang="en-US" altLang="zh-CN">
                <a:latin typeface="Palatino Linotype" panose="02040502050505030304" pitchFamily="18" charset="0"/>
                <a:ea typeface="楷体" panose="02010609060101010101" pitchFamily="49" charset="-122"/>
              </a:rPr>
              <a:t>UTF-8</a:t>
            </a:r>
            <a:r>
              <a:rPr lang="zh-CN" altLang="en-US">
                <a:latin typeface="Palatino Linotype" panose="02040502050505030304" pitchFamily="18" charset="0"/>
                <a:ea typeface="楷体" panose="02010609060101010101" pitchFamily="49" charset="-122"/>
              </a:rPr>
              <a:t>编码，内容容易统一展示和阅读。</a:t>
            </a:r>
            <a:endParaRPr lang="en-US" altLang="zh-CN">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pPr>
            <a:r>
              <a:rPr lang="zh-CN" altLang="en-US">
                <a:latin typeface="Palatino Linotype" panose="02040502050505030304" pitchFamily="18" charset="0"/>
                <a:ea typeface="楷体" panose="02010609060101010101" pitchFamily="49" charset="-122"/>
              </a:rPr>
              <a:t>二进制文件直接由比特</a:t>
            </a:r>
            <a:r>
              <a:rPr lang="en-US" altLang="zh-CN">
                <a:latin typeface="Palatino Linotype" panose="02040502050505030304" pitchFamily="18" charset="0"/>
                <a:ea typeface="楷体" panose="02010609060101010101" pitchFamily="49" charset="-122"/>
              </a:rPr>
              <a:t>0</a:t>
            </a:r>
            <a:r>
              <a:rPr lang="zh-CN" altLang="en-US">
                <a:latin typeface="Palatino Linotype" panose="02040502050505030304" pitchFamily="18" charset="0"/>
                <a:ea typeface="楷体" panose="02010609060101010101" pitchFamily="49" charset="-122"/>
              </a:rPr>
              <a:t>和比特</a:t>
            </a:r>
            <a:r>
              <a:rPr lang="en-US" altLang="zh-CN">
                <a:latin typeface="Palatino Linotype" panose="02040502050505030304" pitchFamily="18" charset="0"/>
                <a:ea typeface="楷体" panose="02010609060101010101" pitchFamily="49" charset="-122"/>
              </a:rPr>
              <a:t>1</a:t>
            </a:r>
            <a:r>
              <a:rPr lang="zh-CN" altLang="en-US">
                <a:latin typeface="Palatino Linotype" panose="02040502050505030304" pitchFamily="18" charset="0"/>
                <a:ea typeface="楷体" panose="02010609060101010101" pitchFamily="49" charset="-122"/>
              </a:rPr>
              <a:t>组成，文件内部数据的组织格式与文件用途有关。二进制是信息按照非字符但特定格式形成的文件，例如，</a:t>
            </a:r>
            <a:r>
              <a:rPr lang="en-US" altLang="zh-CN">
                <a:latin typeface="Palatino Linotype" panose="02040502050505030304" pitchFamily="18" charset="0"/>
                <a:ea typeface="楷体" panose="02010609060101010101" pitchFamily="49" charset="-122"/>
              </a:rPr>
              <a:t>png</a:t>
            </a:r>
            <a:r>
              <a:rPr lang="zh-CN" altLang="en-US">
                <a:latin typeface="Palatino Linotype" panose="02040502050505030304" pitchFamily="18" charset="0"/>
                <a:ea typeface="楷体" panose="02010609060101010101" pitchFamily="49" charset="-122"/>
              </a:rPr>
              <a:t>格式的图片文件、</a:t>
            </a:r>
            <a:r>
              <a:rPr lang="en-US" altLang="zh-CN">
                <a:latin typeface="Palatino Linotype" panose="02040502050505030304" pitchFamily="18" charset="0"/>
                <a:ea typeface="楷体" panose="02010609060101010101" pitchFamily="49" charset="-122"/>
              </a:rPr>
              <a:t>avi</a:t>
            </a:r>
            <a:r>
              <a:rPr lang="zh-CN" altLang="en-US">
                <a:latin typeface="Palatino Linotype" panose="02040502050505030304" pitchFamily="18" charset="0"/>
                <a:ea typeface="楷体" panose="02010609060101010101" pitchFamily="49" charset="-122"/>
              </a:rPr>
              <a:t>格式的视频文件。</a:t>
            </a:r>
            <a:endParaRPr lang="en-US" altLang="zh-CN">
              <a:latin typeface="Palatino Linotype" panose="02040502050505030304" pitchFamily="18" charset="0"/>
              <a:ea typeface="楷体" panose="02010609060101010101" pitchFamily="49" charset="-122"/>
            </a:endParaRPr>
          </a:p>
        </p:txBody>
      </p:sp>
      <p:sp>
        <p:nvSpPr>
          <p:cNvPr id="10244" name="矩形 2">
            <a:extLst>
              <a:ext uri="{FF2B5EF4-FFF2-40B4-BE49-F238E27FC236}">
                <a16:creationId xmlns:a16="http://schemas.microsoft.com/office/drawing/2014/main" id="{395A9F40-2F6B-4212-A711-042C624D75F2}"/>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文件的类型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Box 2">
            <a:extLst>
              <a:ext uri="{FF2B5EF4-FFF2-40B4-BE49-F238E27FC236}">
                <a16:creationId xmlns:a16="http://schemas.microsoft.com/office/drawing/2014/main" id="{158B6733-24EC-4783-947E-901C39F84B81}"/>
              </a:ext>
            </a:extLst>
          </p:cNvPr>
          <p:cNvSpPr txBox="1">
            <a:spLocks noChangeArrowheads="1"/>
          </p:cNvSpPr>
          <p:nvPr/>
        </p:nvSpPr>
        <p:spPr bwMode="auto">
          <a:xfrm>
            <a:off x="2062164" y="1839913"/>
            <a:ext cx="813752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lnSpc>
                <a:spcPct val="150000"/>
              </a:lnSpc>
              <a:spcBef>
                <a:spcPct val="0"/>
              </a:spcBef>
              <a:buClr>
                <a:srgbClr val="C00000"/>
              </a:buClr>
              <a:buFont typeface="Wingdings" panose="05000000000000000000" pitchFamily="2" charset="2"/>
              <a:buChar char="n"/>
            </a:pPr>
            <a:r>
              <a:rPr lang="zh-CN" altLang="en-US" sz="2400">
                <a:latin typeface="Palatino Linotype" panose="02040502050505030304" pitchFamily="18" charset="0"/>
                <a:ea typeface="楷体" panose="02010609060101010101" pitchFamily="49" charset="-122"/>
              </a:rPr>
              <a:t>二进制文件和文本文件最主要的区别在于是否有统一的字符编码。</a:t>
            </a:r>
            <a:endParaRPr lang="en-US" altLang="zh-CN" sz="2400">
              <a:latin typeface="Palatino Linotype" panose="02040502050505030304" pitchFamily="18" charset="0"/>
              <a:ea typeface="楷体" panose="02010609060101010101" pitchFamily="49" charset="-122"/>
            </a:endParaRPr>
          </a:p>
          <a:p>
            <a:pPr lvl="1" algn="just" eaLnBrk="1" hangingPunct="1">
              <a:lnSpc>
                <a:spcPct val="150000"/>
              </a:lnSpc>
              <a:spcBef>
                <a:spcPct val="0"/>
              </a:spcBef>
              <a:buClr>
                <a:srgbClr val="C00000"/>
              </a:buClr>
              <a:buFont typeface="Wingdings" panose="05000000000000000000" pitchFamily="2" charset="2"/>
              <a:buChar char="n"/>
            </a:pPr>
            <a:r>
              <a:rPr lang="zh-CN" altLang="en-US" sz="2400">
                <a:latin typeface="Palatino Linotype" panose="02040502050505030304" pitchFamily="18" charset="0"/>
                <a:ea typeface="楷体" panose="02010609060101010101" pitchFamily="49" charset="-122"/>
              </a:rPr>
              <a:t>无论文件创建为文本文件或者二进制文件，都可以用“文本文件方式”和“二进制文件方式”打开，但打开后的操作不同。</a:t>
            </a:r>
            <a:endParaRPr lang="en-US" altLang="zh-CN" sz="2400">
              <a:latin typeface="Palatino Linotype" panose="02040502050505030304" pitchFamily="18" charset="0"/>
              <a:ea typeface="楷体" panose="02010609060101010101" pitchFamily="49" charset="-122"/>
            </a:endParaRPr>
          </a:p>
        </p:txBody>
      </p:sp>
      <p:sp>
        <p:nvSpPr>
          <p:cNvPr id="11268" name="矩形 2">
            <a:extLst>
              <a:ext uri="{FF2B5EF4-FFF2-40B4-BE49-F238E27FC236}">
                <a16:creationId xmlns:a16="http://schemas.microsoft.com/office/drawing/2014/main" id="{6B6B66B1-6475-4175-A63E-5F7AB2B66E60}"/>
              </a:ext>
            </a:extLst>
          </p:cNvPr>
          <p:cNvSpPr>
            <a:spLocks noChangeArrowheads="1"/>
          </p:cNvSpPr>
          <p:nvPr/>
        </p:nvSpPr>
        <p:spPr bwMode="auto">
          <a:xfrm>
            <a:off x="2819400" y="765176"/>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4000">
                <a:solidFill>
                  <a:srgbClr val="262626"/>
                </a:solidFill>
                <a:latin typeface="微软雅黑" panose="020B0503020204020204" pitchFamily="34" charset="-122"/>
                <a:ea typeface="微软雅黑" panose="020B0503020204020204" pitchFamily="34" charset="-122"/>
              </a:rPr>
              <a:t>文件的类型</a:t>
            </a:r>
          </a:p>
        </p:txBody>
      </p:sp>
      <p:graphicFrame>
        <p:nvGraphicFramePr>
          <p:cNvPr id="3" name="表格 2">
            <a:extLst>
              <a:ext uri="{FF2B5EF4-FFF2-40B4-BE49-F238E27FC236}">
                <a16:creationId xmlns:a16="http://schemas.microsoft.com/office/drawing/2014/main" id="{5374547D-0F31-421D-9E30-2146A486086B}"/>
              </a:ext>
            </a:extLst>
          </p:cNvPr>
          <p:cNvGraphicFramePr>
            <a:graphicFrameLocks noGrp="1"/>
          </p:cNvGraphicFramePr>
          <p:nvPr/>
        </p:nvGraphicFramePr>
        <p:xfrm>
          <a:off x="2305050" y="4702175"/>
          <a:ext cx="7475538" cy="963295"/>
        </p:xfrm>
        <a:graphic>
          <a:graphicData uri="http://schemas.openxmlformats.org/drawingml/2006/table">
            <a:tbl>
              <a:tblPr firstRow="1" firstCol="1" bandRow="1"/>
              <a:tblGrid>
                <a:gridCol w="500205">
                  <a:extLst>
                    <a:ext uri="{9D8B030D-6E8A-4147-A177-3AD203B41FA5}">
                      <a16:colId xmlns:a16="http://schemas.microsoft.com/office/drawing/2014/main" val="4156891012"/>
                    </a:ext>
                  </a:extLst>
                </a:gridCol>
                <a:gridCol w="6975333">
                  <a:extLst>
                    <a:ext uri="{9D8B030D-6E8A-4147-A177-3AD203B41FA5}">
                      <a16:colId xmlns:a16="http://schemas.microsoft.com/office/drawing/2014/main" val="3648185312"/>
                    </a:ext>
                  </a:extLst>
                </a:gridCol>
              </a:tblGrid>
              <a:tr h="89484">
                <a:tc>
                  <a:txBody>
                    <a:bodyPr/>
                    <a:lstStyle/>
                    <a:p>
                      <a:pPr algn="ctr" fontAlgn="base">
                        <a:lnSpc>
                          <a:spcPts val="500"/>
                        </a:lnSpc>
                        <a:spcAft>
                          <a:spcPts val="0"/>
                        </a:spcAft>
                      </a:pPr>
                      <a:r>
                        <a:rPr lang="en-US" sz="12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2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789714458"/>
                  </a:ext>
                </a:extLst>
              </a:tr>
              <a:tr h="720740">
                <a:tc>
                  <a:txBody>
                    <a:bodyPr/>
                    <a:lstStyle/>
                    <a:p>
                      <a:pPr algn="ctr" fontAlgn="auto">
                        <a:lnSpc>
                          <a:spcPts val="20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3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auto">
                        <a:lnSpc>
                          <a:spcPts val="2000"/>
                        </a:lnSpc>
                        <a:spcAft>
                          <a:spcPts val="0"/>
                        </a:spcAft>
                      </a:pPr>
                      <a:r>
                        <a:rPr lang="en-US" sz="1300" b="1" kern="0" dirty="0">
                          <a:effectLst/>
                          <a:latin typeface="Courier New" panose="02070309020205020404" pitchFamily="49" charset="0"/>
                          <a:ea typeface="宋体" panose="02010600030101010101" pitchFamily="2" charset="-122"/>
                          <a:cs typeface="Times New Roman" panose="02020603050405020304" pitchFamily="18" charset="0"/>
                        </a:rPr>
                        <a:t>f = open("a.txt","</a:t>
                      </a:r>
                      <a:r>
                        <a:rPr lang="en-US" sz="1300" b="1" kern="0" dirty="0" err="1">
                          <a:effectLst/>
                          <a:latin typeface="Courier New" panose="02070309020205020404" pitchFamily="49" charset="0"/>
                          <a:ea typeface="宋体" panose="02010600030101010101" pitchFamily="2" charset="-122"/>
                          <a:cs typeface="Times New Roman" panose="02020603050405020304" pitchFamily="18" charset="0"/>
                        </a:rPr>
                        <a:t>rt</a:t>
                      </a:r>
                      <a:r>
                        <a:rPr lang="en-US" sz="1300" b="1" kern="0" dirty="0">
                          <a:effectLst/>
                          <a:latin typeface="Courier New" panose="02070309020205020404" pitchFamily="49" charset="0"/>
                          <a:ea typeface="宋体" panose="02010600030101010101" pitchFamily="2" charset="-122"/>
                          <a:cs typeface="Times New Roman" panose="02020603050405020304" pitchFamily="18" charset="0"/>
                        </a:rPr>
                        <a:t>")   #t</a:t>
                      </a:r>
                      <a:r>
                        <a:rPr lang="zh-CN" sz="1300" b="1" kern="0" dirty="0">
                          <a:effectLst/>
                          <a:latin typeface="Courier New" panose="02070309020205020404" pitchFamily="49" charset="0"/>
                          <a:ea typeface="宋体" panose="02010600030101010101" pitchFamily="2" charset="-122"/>
                          <a:cs typeface="Courier New" panose="02070309020205020404" pitchFamily="49" charset="0"/>
                        </a:rPr>
                        <a:t>表示文本文件方式</a:t>
                      </a:r>
                      <a:endParaRPr lang="zh-CN" sz="13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3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en-US" sz="1300" b="1" kern="0" dirty="0" err="1">
                          <a:effectLst/>
                          <a:latin typeface="Courier New" panose="02070309020205020404" pitchFamily="49" charset="0"/>
                          <a:ea typeface="宋体" panose="02010600030101010101" pitchFamily="2" charset="-122"/>
                          <a:cs typeface="Times New Roman" panose="02020603050405020304" pitchFamily="18" charset="0"/>
                        </a:rPr>
                        <a:t>f.readline</a:t>
                      </a:r>
                      <a:r>
                        <a:rPr lang="en-US" sz="13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3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auto">
                        <a:lnSpc>
                          <a:spcPts val="2000"/>
                        </a:lnSpc>
                        <a:spcAft>
                          <a:spcPts val="0"/>
                        </a:spcAft>
                      </a:pPr>
                      <a:r>
                        <a:rPr lang="en-US" sz="1300" b="1" kern="0" dirty="0" err="1">
                          <a:effectLst/>
                          <a:latin typeface="Courier New" panose="02070309020205020404" pitchFamily="49" charset="0"/>
                          <a:ea typeface="宋体" panose="02010600030101010101" pitchFamily="2" charset="-122"/>
                          <a:cs typeface="Times New Roman" panose="02020603050405020304" pitchFamily="18" charset="0"/>
                        </a:rPr>
                        <a:t>f.close</a:t>
                      </a:r>
                      <a:r>
                        <a:rPr lang="en-US" sz="13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3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67199466"/>
                  </a:ext>
                </a:extLst>
              </a:tr>
              <a:tr h="116877">
                <a:tc>
                  <a:txBody>
                    <a:bodyPr/>
                    <a:lstStyle/>
                    <a:p>
                      <a:pPr algn="ctr" fontAlgn="base">
                        <a:lnSpc>
                          <a:spcPts val="800"/>
                        </a:lnSpc>
                        <a:spcAft>
                          <a:spcPts val="0"/>
                        </a:spcAft>
                      </a:pPr>
                      <a:r>
                        <a:rPr lang="en-US" sz="12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3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3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97128275"/>
                  </a:ext>
                </a:extLst>
              </a:tr>
            </a:tbl>
          </a:graphicData>
        </a:graphic>
      </p:graphicFrame>
      <p:graphicFrame>
        <p:nvGraphicFramePr>
          <p:cNvPr id="4" name="表格 3">
            <a:extLst>
              <a:ext uri="{FF2B5EF4-FFF2-40B4-BE49-F238E27FC236}">
                <a16:creationId xmlns:a16="http://schemas.microsoft.com/office/drawing/2014/main" id="{6EA78191-641B-4647-B8DD-EC1EEDE6647A}"/>
              </a:ext>
            </a:extLst>
          </p:cNvPr>
          <p:cNvGraphicFramePr>
            <a:graphicFrameLocks noGrp="1"/>
          </p:cNvGraphicFramePr>
          <p:nvPr/>
        </p:nvGraphicFramePr>
        <p:xfrm>
          <a:off x="2455864" y="5778500"/>
          <a:ext cx="7350125" cy="731838"/>
        </p:xfrm>
        <a:graphic>
          <a:graphicData uri="http://schemas.openxmlformats.org/drawingml/2006/table">
            <a:tbl>
              <a:tblPr firstRow="1" firstCol="1" bandRow="1"/>
              <a:tblGrid>
                <a:gridCol w="7350125">
                  <a:extLst>
                    <a:ext uri="{9D8B030D-6E8A-4147-A177-3AD203B41FA5}">
                      <a16:colId xmlns:a16="http://schemas.microsoft.com/office/drawing/2014/main" val="800639610"/>
                    </a:ext>
                  </a:extLst>
                </a:gridCol>
              </a:tblGrid>
              <a:tr h="731838">
                <a:tc>
                  <a:txBody>
                    <a:bodyPr/>
                    <a:lstStyle/>
                    <a:p>
                      <a:pPr algn="l" fontAlgn="base">
                        <a:lnSpc>
                          <a:spcPct val="150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600" kern="0" dirty="0">
                          <a:effectLst/>
                          <a:latin typeface="Courier New" panose="02070309020205020404" pitchFamily="49" charset="0"/>
                          <a:ea typeface="宋体" panose="02010600030101010101" pitchFamily="2" charset="-122"/>
                          <a:cs typeface="Courier New" panose="02070309020205020404" pitchFamily="49" charset="0"/>
                        </a:rPr>
                        <a:t>全国计算机等级考试</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92926970"/>
                  </a:ext>
                </a:extLst>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4317</Words>
  <Application>Microsoft Office PowerPoint</Application>
  <PresentationFormat>宽屏</PresentationFormat>
  <Paragraphs>518</Paragraphs>
  <Slides>55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等线</vt:lpstr>
      <vt:lpstr>等线 Light</vt:lpstr>
      <vt:lpstr>宋体</vt:lpstr>
      <vt:lpstr>微软雅黑</vt:lpstr>
      <vt:lpstr>Arial</vt:lpstr>
      <vt:lpstr>Calibri</vt:lpstr>
      <vt:lpstr>Courier New</vt:lpstr>
      <vt:lpstr>Palatino Linotype</vt:lpstr>
      <vt:lpstr>Times New Roman</vt:lpstr>
      <vt:lpstr>Wingdings</vt:lpstr>
      <vt:lpstr>Office 主题​​</vt:lpstr>
      <vt:lpstr>Python程序设计基础</vt:lpstr>
      <vt:lpstr>Python程序设计基础</vt:lpstr>
      <vt:lpstr>Python程序设计基础</vt:lpstr>
      <vt:lpstr> 11.文件与数据处理</vt:lpstr>
      <vt:lpstr>11.文件与数据处理</vt:lpstr>
      <vt:lpstr>文件操作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二维数据的处理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文件内置库</vt:lpstr>
      <vt:lpstr>PowerPoint 演示文稿</vt:lpstr>
      <vt:lpstr>os模块常用的文件夹操作函数</vt:lpstr>
      <vt:lpstr>os.path模块</vt:lpstr>
      <vt:lpstr>文件数据的存取</vt:lpstr>
      <vt:lpstr>PowerPoint 演示文稿</vt:lpstr>
      <vt:lpstr>上机实验与编程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Python程序设计基础</dc:title>
  <dc:creator> </dc:creator>
  <cp:lastModifiedBy> </cp:lastModifiedBy>
  <cp:revision>143</cp:revision>
  <dcterms:created xsi:type="dcterms:W3CDTF">2019-01-23T01:29:25Z</dcterms:created>
  <dcterms:modified xsi:type="dcterms:W3CDTF">2020-10-26T09:09:57Z</dcterms:modified>
</cp:coreProperties>
</file>