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8"/>
  </p:notesMasterIdLst>
  <p:sldIdLst>
    <p:sldId id="256" r:id="rId2"/>
    <p:sldId id="260" r:id="rId3"/>
    <p:sldId id="334" r:id="rId4"/>
    <p:sldId id="335" r:id="rId5"/>
    <p:sldId id="337" r:id="rId6"/>
    <p:sldId id="338" r:id="rId7"/>
    <p:sldId id="341" r:id="rId8"/>
    <p:sldId id="336" r:id="rId9"/>
    <p:sldId id="339" r:id="rId10"/>
    <p:sldId id="340" r:id="rId11"/>
    <p:sldId id="323" r:id="rId12"/>
    <p:sldId id="343" r:id="rId13"/>
    <p:sldId id="344" r:id="rId14"/>
    <p:sldId id="342" r:id="rId15"/>
    <p:sldId id="328" r:id="rId16"/>
    <p:sldId id="329" r:id="rId17"/>
    <p:sldId id="330" r:id="rId18"/>
    <p:sldId id="327" r:id="rId19"/>
    <p:sldId id="345" r:id="rId20"/>
    <p:sldId id="331" r:id="rId21"/>
    <p:sldId id="347" r:id="rId22"/>
    <p:sldId id="348" r:id="rId23"/>
    <p:sldId id="349" r:id="rId24"/>
    <p:sldId id="350" r:id="rId25"/>
    <p:sldId id="351" r:id="rId26"/>
    <p:sldId id="352" r:id="rId27"/>
    <p:sldId id="353" r:id="rId28"/>
    <p:sldId id="354" r:id="rId29"/>
    <p:sldId id="346" r:id="rId30"/>
    <p:sldId id="332" r:id="rId31"/>
    <p:sldId id="333" r:id="rId32"/>
    <p:sldId id="355" r:id="rId33"/>
    <p:sldId id="356" r:id="rId34"/>
    <p:sldId id="357" r:id="rId35"/>
    <p:sldId id="359" r:id="rId36"/>
    <p:sldId id="358"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Lst>
  <p:sldSz cx="9144000" cy="5143500" type="screen16x9"/>
  <p:notesSz cx="6858000" cy="9144000"/>
  <p:embeddedFontLst>
    <p:embeddedFont>
      <p:font typeface="Quantico" panose="02000000000000000000" pitchFamily="2" charset="0"/>
      <p:regular r:id="rId59"/>
      <p:bold r:id="rId60"/>
      <p:italic r:id="rId61"/>
      <p:boldItalic r:id="rId62"/>
    </p:embeddedFont>
    <p:embeddedFont>
      <p:font typeface="Source Code Pro" panose="020B0509030403020204" pitchFamily="49"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E6B"/>
    <a:srgbClr val="FF0066"/>
    <a:srgbClr val="FF3399"/>
    <a:srgbClr val="F30303"/>
    <a:srgbClr val="B95386"/>
    <a:srgbClr val="2D3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F80935-5824-45B5-9CC3-8E4645FD7B8F}">
  <a:tblStyle styleId="{03F80935-5824-45B5-9CC3-8E4645FD7B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1F5A5E-F1DC-4F7F-9E1C-6AC38B04FD1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font" Target="fonts/font5.fntdata"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66" Type="http://schemas.openxmlformats.org/officeDocument/2006/relationships/font" Target="fonts/font8.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font" Target="fonts/font2.fntdata" /><Relationship Id="rId65"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font" Target="fonts/font6.fntdata"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font" Target="fonts/font1.fntdata"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font" Target="fonts/font4.fntdata" /><Relationship Id="rId70"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51278-169B-4DFA-9508-8300A448EDD8}" type="doc">
      <dgm:prSet loTypeId="urn:microsoft.com/office/officeart/2005/8/layout/chevron1" loCatId="process" qsTypeId="urn:microsoft.com/office/officeart/2005/8/quickstyle/simple2" qsCatId="simple" csTypeId="urn:microsoft.com/office/officeart/2005/8/colors/colorful3" csCatId="colorful" phldr="1"/>
      <dgm:spPr/>
    </dgm:pt>
    <dgm:pt modelId="{5462EBDC-9483-4C0A-AA0D-40630876596D}">
      <dgm:prSet phldrT="[Texto]" custT="1"/>
      <dgm:spPr/>
      <dgm:t>
        <a:bodyPr/>
        <a:lstStyle/>
        <a:p>
          <a:r>
            <a:rPr lang="pt-BR" sz="1800" dirty="0">
              <a:latin typeface="Quantico" panose="020B0604020202020204" charset="0"/>
            </a:rPr>
            <a:t>Entrada</a:t>
          </a:r>
        </a:p>
      </dgm:t>
    </dgm:pt>
    <dgm:pt modelId="{3C91F0B6-6344-48C5-8880-3BD9E6972F6E}" type="parTrans" cxnId="{6F137ABB-E164-4627-B5C1-DFCC4334340B}">
      <dgm:prSet/>
      <dgm:spPr/>
      <dgm:t>
        <a:bodyPr/>
        <a:lstStyle/>
        <a:p>
          <a:endParaRPr lang="pt-BR" sz="1800">
            <a:latin typeface="Quantico" panose="020B0604020202020204" charset="0"/>
          </a:endParaRPr>
        </a:p>
      </dgm:t>
    </dgm:pt>
    <dgm:pt modelId="{9B8B4F04-2E7E-40D8-AAA3-BE0A82E0D674}" type="sibTrans" cxnId="{6F137ABB-E164-4627-B5C1-DFCC4334340B}">
      <dgm:prSet/>
      <dgm:spPr/>
      <dgm:t>
        <a:bodyPr/>
        <a:lstStyle/>
        <a:p>
          <a:endParaRPr lang="pt-BR" sz="1800">
            <a:latin typeface="Quantico" panose="020B0604020202020204" charset="0"/>
          </a:endParaRPr>
        </a:p>
      </dgm:t>
    </dgm:pt>
    <dgm:pt modelId="{27EB4A18-130C-4554-A57C-93F86A9B5ECB}">
      <dgm:prSet phldrT="[Texto]" custT="1"/>
      <dgm:spPr/>
      <dgm:t>
        <a:bodyPr/>
        <a:lstStyle/>
        <a:p>
          <a:r>
            <a:rPr lang="pt-BR" sz="1500" dirty="0">
              <a:latin typeface="Quantico" panose="020B0604020202020204" charset="0"/>
            </a:rPr>
            <a:t>Processamento</a:t>
          </a:r>
        </a:p>
      </dgm:t>
    </dgm:pt>
    <dgm:pt modelId="{2A814681-DB91-4DB2-B576-619B991C58B7}" type="parTrans" cxnId="{38B97CE5-38A1-453E-B14F-096509D854FE}">
      <dgm:prSet/>
      <dgm:spPr/>
      <dgm:t>
        <a:bodyPr/>
        <a:lstStyle/>
        <a:p>
          <a:endParaRPr lang="pt-BR" sz="1800">
            <a:latin typeface="Quantico" panose="020B0604020202020204" charset="0"/>
          </a:endParaRPr>
        </a:p>
      </dgm:t>
    </dgm:pt>
    <dgm:pt modelId="{F32DC98D-D8EA-41D8-894C-47FAD2BA4E68}" type="sibTrans" cxnId="{38B97CE5-38A1-453E-B14F-096509D854FE}">
      <dgm:prSet/>
      <dgm:spPr/>
      <dgm:t>
        <a:bodyPr/>
        <a:lstStyle/>
        <a:p>
          <a:endParaRPr lang="pt-BR" sz="1800">
            <a:latin typeface="Quantico" panose="020B0604020202020204" charset="0"/>
          </a:endParaRPr>
        </a:p>
      </dgm:t>
    </dgm:pt>
    <dgm:pt modelId="{5614F30E-209D-4ADE-ADF3-389D2D176DC7}">
      <dgm:prSet phldrT="[Texto]" custT="1"/>
      <dgm:spPr/>
      <dgm:t>
        <a:bodyPr/>
        <a:lstStyle/>
        <a:p>
          <a:r>
            <a:rPr lang="pt-BR" sz="1800" dirty="0">
              <a:latin typeface="Quantico" panose="020B0604020202020204" charset="0"/>
            </a:rPr>
            <a:t>Saída</a:t>
          </a:r>
        </a:p>
      </dgm:t>
    </dgm:pt>
    <dgm:pt modelId="{82B84B74-7861-47F2-B759-ED472FFD8B09}" type="parTrans" cxnId="{9931506D-7892-4E7C-BB05-AF2752A716B0}">
      <dgm:prSet/>
      <dgm:spPr/>
      <dgm:t>
        <a:bodyPr/>
        <a:lstStyle/>
        <a:p>
          <a:endParaRPr lang="pt-BR" sz="1800">
            <a:latin typeface="Quantico" panose="020B0604020202020204" charset="0"/>
          </a:endParaRPr>
        </a:p>
      </dgm:t>
    </dgm:pt>
    <dgm:pt modelId="{607CB40F-F93E-4B38-97B8-13576E16A088}" type="sibTrans" cxnId="{9931506D-7892-4E7C-BB05-AF2752A716B0}">
      <dgm:prSet/>
      <dgm:spPr/>
      <dgm:t>
        <a:bodyPr/>
        <a:lstStyle/>
        <a:p>
          <a:endParaRPr lang="pt-BR" sz="1800">
            <a:latin typeface="Quantico" panose="020B0604020202020204" charset="0"/>
          </a:endParaRPr>
        </a:p>
      </dgm:t>
    </dgm:pt>
    <dgm:pt modelId="{A1C447C2-8287-4080-9F3E-59057B1DE6DA}" type="pres">
      <dgm:prSet presAssocID="{AC851278-169B-4DFA-9508-8300A448EDD8}" presName="Name0" presStyleCnt="0">
        <dgm:presLayoutVars>
          <dgm:dir/>
          <dgm:animLvl val="lvl"/>
          <dgm:resizeHandles val="exact"/>
        </dgm:presLayoutVars>
      </dgm:prSet>
      <dgm:spPr/>
    </dgm:pt>
    <dgm:pt modelId="{A3878A22-502B-468C-B5F7-4226F6134546}" type="pres">
      <dgm:prSet presAssocID="{5462EBDC-9483-4C0A-AA0D-40630876596D}" presName="parTxOnly" presStyleLbl="node1" presStyleIdx="0" presStyleCnt="3">
        <dgm:presLayoutVars>
          <dgm:chMax val="0"/>
          <dgm:chPref val="0"/>
          <dgm:bulletEnabled val="1"/>
        </dgm:presLayoutVars>
      </dgm:prSet>
      <dgm:spPr/>
    </dgm:pt>
    <dgm:pt modelId="{87589020-F6A2-44F9-BB0C-5F4224F91926}" type="pres">
      <dgm:prSet presAssocID="{9B8B4F04-2E7E-40D8-AAA3-BE0A82E0D674}" presName="parTxOnlySpace" presStyleCnt="0"/>
      <dgm:spPr/>
    </dgm:pt>
    <dgm:pt modelId="{3A75A477-13B7-4C18-B107-0FB2C37DF7A9}" type="pres">
      <dgm:prSet presAssocID="{27EB4A18-130C-4554-A57C-93F86A9B5ECB}" presName="parTxOnly" presStyleLbl="node1" presStyleIdx="1" presStyleCnt="3">
        <dgm:presLayoutVars>
          <dgm:chMax val="0"/>
          <dgm:chPref val="0"/>
          <dgm:bulletEnabled val="1"/>
        </dgm:presLayoutVars>
      </dgm:prSet>
      <dgm:spPr/>
    </dgm:pt>
    <dgm:pt modelId="{74D218CA-8FC2-4CDD-A2ED-F3309C113F98}" type="pres">
      <dgm:prSet presAssocID="{F32DC98D-D8EA-41D8-894C-47FAD2BA4E68}" presName="parTxOnlySpace" presStyleCnt="0"/>
      <dgm:spPr/>
    </dgm:pt>
    <dgm:pt modelId="{0C7D98D3-6C0F-44C9-B48A-0CA490F6E209}" type="pres">
      <dgm:prSet presAssocID="{5614F30E-209D-4ADE-ADF3-389D2D176DC7}" presName="parTxOnly" presStyleLbl="node1" presStyleIdx="2" presStyleCnt="3">
        <dgm:presLayoutVars>
          <dgm:chMax val="0"/>
          <dgm:chPref val="0"/>
          <dgm:bulletEnabled val="1"/>
        </dgm:presLayoutVars>
      </dgm:prSet>
      <dgm:spPr/>
    </dgm:pt>
  </dgm:ptLst>
  <dgm:cxnLst>
    <dgm:cxn modelId="{F8AD456A-920C-4FE0-A721-D7F4811A030B}" type="presOf" srcId="{AC851278-169B-4DFA-9508-8300A448EDD8}" destId="{A1C447C2-8287-4080-9F3E-59057B1DE6DA}" srcOrd="0" destOrd="0" presId="urn:microsoft.com/office/officeart/2005/8/layout/chevron1"/>
    <dgm:cxn modelId="{9931506D-7892-4E7C-BB05-AF2752A716B0}" srcId="{AC851278-169B-4DFA-9508-8300A448EDD8}" destId="{5614F30E-209D-4ADE-ADF3-389D2D176DC7}" srcOrd="2" destOrd="0" parTransId="{82B84B74-7861-47F2-B759-ED472FFD8B09}" sibTransId="{607CB40F-F93E-4B38-97B8-13576E16A088}"/>
    <dgm:cxn modelId="{4B955055-C19A-4C6C-B474-CD68D6358D82}" type="presOf" srcId="{27EB4A18-130C-4554-A57C-93F86A9B5ECB}" destId="{3A75A477-13B7-4C18-B107-0FB2C37DF7A9}" srcOrd="0" destOrd="0" presId="urn:microsoft.com/office/officeart/2005/8/layout/chevron1"/>
    <dgm:cxn modelId="{FFBE158E-9270-48B8-8B69-42E5055B9F36}" type="presOf" srcId="{5462EBDC-9483-4C0A-AA0D-40630876596D}" destId="{A3878A22-502B-468C-B5F7-4226F6134546}" srcOrd="0" destOrd="0" presId="urn:microsoft.com/office/officeart/2005/8/layout/chevron1"/>
    <dgm:cxn modelId="{29D89BA5-8F49-47F1-96CF-FB3802535D72}" type="presOf" srcId="{5614F30E-209D-4ADE-ADF3-389D2D176DC7}" destId="{0C7D98D3-6C0F-44C9-B48A-0CA490F6E209}" srcOrd="0" destOrd="0" presId="urn:microsoft.com/office/officeart/2005/8/layout/chevron1"/>
    <dgm:cxn modelId="{6F137ABB-E164-4627-B5C1-DFCC4334340B}" srcId="{AC851278-169B-4DFA-9508-8300A448EDD8}" destId="{5462EBDC-9483-4C0A-AA0D-40630876596D}" srcOrd="0" destOrd="0" parTransId="{3C91F0B6-6344-48C5-8880-3BD9E6972F6E}" sibTransId="{9B8B4F04-2E7E-40D8-AAA3-BE0A82E0D674}"/>
    <dgm:cxn modelId="{38B97CE5-38A1-453E-B14F-096509D854FE}" srcId="{AC851278-169B-4DFA-9508-8300A448EDD8}" destId="{27EB4A18-130C-4554-A57C-93F86A9B5ECB}" srcOrd="1" destOrd="0" parTransId="{2A814681-DB91-4DB2-B576-619B991C58B7}" sibTransId="{F32DC98D-D8EA-41D8-894C-47FAD2BA4E68}"/>
    <dgm:cxn modelId="{1B47C908-745D-4898-9DFB-2EFB30092B8A}" type="presParOf" srcId="{A1C447C2-8287-4080-9F3E-59057B1DE6DA}" destId="{A3878A22-502B-468C-B5F7-4226F6134546}" srcOrd="0" destOrd="0" presId="urn:microsoft.com/office/officeart/2005/8/layout/chevron1"/>
    <dgm:cxn modelId="{1E5E19D9-3B8D-48DF-A352-8DF990271E2D}" type="presParOf" srcId="{A1C447C2-8287-4080-9F3E-59057B1DE6DA}" destId="{87589020-F6A2-44F9-BB0C-5F4224F91926}" srcOrd="1" destOrd="0" presId="urn:microsoft.com/office/officeart/2005/8/layout/chevron1"/>
    <dgm:cxn modelId="{B331DF52-1E56-4C7E-A857-DA0BD2FBAF68}" type="presParOf" srcId="{A1C447C2-8287-4080-9F3E-59057B1DE6DA}" destId="{3A75A477-13B7-4C18-B107-0FB2C37DF7A9}" srcOrd="2" destOrd="0" presId="urn:microsoft.com/office/officeart/2005/8/layout/chevron1"/>
    <dgm:cxn modelId="{FC15AF0B-85FC-4C35-97D4-22EB606F2F7A}" type="presParOf" srcId="{A1C447C2-8287-4080-9F3E-59057B1DE6DA}" destId="{74D218CA-8FC2-4CDD-A2ED-F3309C113F98}" srcOrd="3" destOrd="0" presId="urn:microsoft.com/office/officeart/2005/8/layout/chevron1"/>
    <dgm:cxn modelId="{142F8B53-210D-4999-B1D1-936B9E17A8BF}" type="presParOf" srcId="{A1C447C2-8287-4080-9F3E-59057B1DE6DA}" destId="{0C7D98D3-6C0F-44C9-B48A-0CA490F6E2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78A22-502B-468C-B5F7-4226F6134546}">
      <dsp:nvSpPr>
        <dsp:cNvPr id="0" name=""/>
        <dsp:cNvSpPr/>
      </dsp:nvSpPr>
      <dsp:spPr>
        <a:xfrm>
          <a:off x="2116" y="1548363"/>
          <a:ext cx="2578805" cy="10315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pt-BR" sz="1800" kern="1200" dirty="0">
              <a:latin typeface="Quantico" panose="020B0604020202020204" charset="0"/>
            </a:rPr>
            <a:t>Entrada</a:t>
          </a:r>
        </a:p>
      </dsp:txBody>
      <dsp:txXfrm>
        <a:off x="517877" y="1548363"/>
        <a:ext cx="1547283" cy="1031522"/>
      </dsp:txXfrm>
    </dsp:sp>
    <dsp:sp modelId="{3A75A477-13B7-4C18-B107-0FB2C37DF7A9}">
      <dsp:nvSpPr>
        <dsp:cNvPr id="0" name=""/>
        <dsp:cNvSpPr/>
      </dsp:nvSpPr>
      <dsp:spPr>
        <a:xfrm>
          <a:off x="2323041" y="1548363"/>
          <a:ext cx="2578805" cy="1031522"/>
        </a:xfrm>
        <a:prstGeom prst="chevron">
          <a:avLst/>
        </a:prstGeom>
        <a:solidFill>
          <a:schemeClr val="accent3">
            <a:hueOff val="-9161785"/>
            <a:satOff val="-20135"/>
            <a:lumOff val="2166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pt-BR" sz="1500" kern="1200" dirty="0">
              <a:latin typeface="Quantico" panose="020B0604020202020204" charset="0"/>
            </a:rPr>
            <a:t>Processamento</a:t>
          </a:r>
        </a:p>
      </dsp:txBody>
      <dsp:txXfrm>
        <a:off x="2838802" y="1548363"/>
        <a:ext cx="1547283" cy="1031522"/>
      </dsp:txXfrm>
    </dsp:sp>
    <dsp:sp modelId="{0C7D98D3-6C0F-44C9-B48A-0CA490F6E209}">
      <dsp:nvSpPr>
        <dsp:cNvPr id="0" name=""/>
        <dsp:cNvSpPr/>
      </dsp:nvSpPr>
      <dsp:spPr>
        <a:xfrm>
          <a:off x="4643966" y="1548363"/>
          <a:ext cx="2578805" cy="1031522"/>
        </a:xfrm>
        <a:prstGeom prst="chevron">
          <a:avLst/>
        </a:prstGeom>
        <a:solidFill>
          <a:schemeClr val="accent3">
            <a:hueOff val="-18323569"/>
            <a:satOff val="-40271"/>
            <a:lumOff val="43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pt-BR" sz="1800" kern="1200" dirty="0">
              <a:latin typeface="Quantico" panose="020B0604020202020204" charset="0"/>
            </a:rPr>
            <a:t>Saída</a:t>
          </a:r>
        </a:p>
      </dsp:txBody>
      <dsp:txXfrm>
        <a:off x="5159727" y="1548363"/>
        <a:ext cx="1547283" cy="10315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31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74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15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99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189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213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717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266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869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2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13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828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30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589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171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80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556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821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099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50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283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283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848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034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02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828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563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9912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02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13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740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36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092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075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834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306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72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664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877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69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6847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62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654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667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114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4856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3213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04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6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725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38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7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3.xml" /><Relationship Id="rId1" Type="http://schemas.openxmlformats.org/officeDocument/2006/relationships/slideLayout" Target="../slideLayouts/slideLayout3.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4925" y="2640622"/>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dk1"/>
                </a:solidFill>
                <a:latin typeface="Quantico"/>
                <a:ea typeface="Quantico"/>
                <a:cs typeface="Quantico"/>
                <a:sym typeface="Quantico"/>
              </a:rPr>
              <a:t>/&gt;</a:t>
            </a:r>
            <a:endParaRPr sz="3600" dirty="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399" y="1569622"/>
            <a:ext cx="4388207"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dirty="0">
                <a:solidFill>
                  <a:schemeClr val="tx1"/>
                </a:solidFill>
              </a:rPr>
            </a:br>
            <a:r>
              <a:rPr lang="en" dirty="0">
                <a:solidFill>
                  <a:srgbClr val="FF0066"/>
                </a:solidFill>
              </a:rPr>
              <a:t>ARDUINO</a:t>
            </a:r>
            <a:endParaRPr dirty="0">
              <a:solidFill>
                <a:srgbClr val="FF0066"/>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Aline Francisca</a:t>
            </a:r>
          </a:p>
          <a:p>
            <a:pPr marL="0" lvl="0" indent="0" algn="l" rtl="0">
              <a:spcBef>
                <a:spcPts val="0"/>
              </a:spcBef>
              <a:spcAft>
                <a:spcPts val="0"/>
              </a:spcAft>
              <a:buNone/>
            </a:pPr>
            <a:r>
              <a:rPr lang="en" dirty="0"/>
              <a:t>Marcos Costa</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MICROCONTROLADORES</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Sensores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76755"/>
            <a:ext cx="7171824" cy="1081236"/>
          </a:xfrm>
        </p:spPr>
        <p:txBody>
          <a:bodyPr/>
          <a:lstStyle/>
          <a:p>
            <a:pPr marL="152400" indent="0" algn="just">
              <a:buNone/>
            </a:pPr>
            <a:r>
              <a:rPr lang="pt-BR" sz="2300" b="1" dirty="0">
                <a:solidFill>
                  <a:srgbClr val="94EE6B"/>
                </a:solidFill>
                <a:latin typeface="Quantico" panose="020B0604020202020204" charset="0"/>
              </a:rPr>
              <a:t>Sensor de Luz (Exemplo: LDR - Light </a:t>
            </a:r>
            <a:r>
              <a:rPr lang="pt-BR" sz="2300" b="1" dirty="0" err="1">
                <a:solidFill>
                  <a:srgbClr val="94EE6B"/>
                </a:solidFill>
                <a:latin typeface="Quantico" panose="020B0604020202020204" charset="0"/>
              </a:rPr>
              <a:t>Dependent</a:t>
            </a:r>
            <a:r>
              <a:rPr lang="pt-BR" sz="2300" b="1" dirty="0">
                <a:solidFill>
                  <a:srgbClr val="94EE6B"/>
                </a:solidFill>
                <a:latin typeface="Quantico" panose="020B0604020202020204" charset="0"/>
              </a:rPr>
              <a:t> Resistor): </a:t>
            </a:r>
            <a:r>
              <a:rPr lang="pt-BR" sz="2300" dirty="0">
                <a:latin typeface="Quantico" panose="020B0604020202020204" charset="0"/>
              </a:rPr>
              <a:t>Esse sensor mede a intensidade da luz no ambiente. É útil para ajustar a luminosidade de telas, acender luzes conforme a luz natural diminui, etc.</a:t>
            </a:r>
          </a:p>
          <a:p>
            <a:pPr marL="152400" indent="0" algn="just">
              <a:buNone/>
            </a:pPr>
            <a:r>
              <a:rPr lang="pt-BR" sz="2300" b="1" dirty="0">
                <a:solidFill>
                  <a:srgbClr val="94EE6B"/>
                </a:solidFill>
                <a:latin typeface="Quantico" panose="020B0604020202020204" charset="0"/>
              </a:rPr>
              <a:t>Sensor Ultrassônico: </a:t>
            </a:r>
            <a:r>
              <a:rPr lang="pt-BR" sz="2300" dirty="0">
                <a:latin typeface="Quantico" panose="020B0604020202020204" charset="0"/>
              </a:rPr>
              <a:t>Esse sensor mede a distância até um objeto usando ondas ultrassônicas. Pode ser usado para criar sistemas de detecção de obstáculos, como estacionamento automático em carros.</a:t>
            </a:r>
          </a:p>
        </p:txBody>
      </p:sp>
    </p:spTree>
    <p:extLst>
      <p:ext uri="{BB962C8B-B14F-4D97-AF65-F5344CB8AC3E}">
        <p14:creationId xmlns:p14="http://schemas.microsoft.com/office/powerpoint/2010/main" val="371040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Sensores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298640"/>
            <a:ext cx="7171824" cy="1081236"/>
          </a:xfrm>
        </p:spPr>
        <p:txBody>
          <a:bodyPr/>
          <a:lstStyle/>
          <a:p>
            <a:pPr marL="152400" indent="0" algn="just">
              <a:buNone/>
            </a:pPr>
            <a:r>
              <a:rPr lang="pt-BR" sz="2400" b="1" dirty="0">
                <a:solidFill>
                  <a:srgbClr val="94EE6B"/>
                </a:solidFill>
                <a:latin typeface="Quantico" panose="020B0604020202020204" charset="0"/>
              </a:rPr>
              <a:t>Sensor de Gás: </a:t>
            </a:r>
            <a:r>
              <a:rPr lang="pt-BR" sz="2400" dirty="0">
                <a:latin typeface="Quantico" panose="020B0604020202020204" charset="0"/>
              </a:rPr>
              <a:t>Sensores de gás detectam a presença e concentração de gases no ambiente, sendo utilizados para monitorar a qualidade do ar, por exemplo.</a:t>
            </a:r>
          </a:p>
        </p:txBody>
      </p:sp>
    </p:spTree>
    <p:extLst>
      <p:ext uri="{BB962C8B-B14F-4D97-AF65-F5344CB8AC3E}">
        <p14:creationId xmlns:p14="http://schemas.microsoft.com/office/powerpoint/2010/main" val="134755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Sensores – Arduino com Python</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84149"/>
            <a:ext cx="7171824" cy="1081236"/>
          </a:xfrm>
        </p:spPr>
        <p:txBody>
          <a:bodyPr/>
          <a:lstStyle/>
          <a:p>
            <a:pPr marL="152400" indent="0" algn="just">
              <a:buNone/>
            </a:pPr>
            <a:r>
              <a:rPr lang="pt-BR" sz="2400" dirty="0">
                <a:latin typeface="Quantico" panose="020B0604020202020204" charset="0"/>
              </a:rPr>
              <a:t>Para utilizar sensores com Arduino e Python, você precisará de hardware compatível com comunicação entre o Arduino e o computador (por exemplo, a interface serial). Você pode usar bibliotecas específicas do Arduino, como a "</a:t>
            </a:r>
            <a:r>
              <a:rPr lang="pt-BR" sz="2400" dirty="0" err="1">
                <a:solidFill>
                  <a:srgbClr val="94EE6B"/>
                </a:solidFill>
                <a:latin typeface="Quantico" panose="020B0604020202020204" charset="0"/>
              </a:rPr>
              <a:t>pyFirmata</a:t>
            </a:r>
            <a:r>
              <a:rPr lang="pt-BR" sz="2400" dirty="0">
                <a:latin typeface="Quantico" panose="020B0604020202020204" charset="0"/>
              </a:rPr>
              <a:t>", para fazer a comunicação entre Python e Arduino, permitindo que você leia dados dos sensores e envie comandos para atuar nos dispositivos de saída.</a:t>
            </a:r>
          </a:p>
        </p:txBody>
      </p:sp>
    </p:spTree>
    <p:extLst>
      <p:ext uri="{BB962C8B-B14F-4D97-AF65-F5344CB8AC3E}">
        <p14:creationId xmlns:p14="http://schemas.microsoft.com/office/powerpoint/2010/main" val="339591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298640"/>
            <a:ext cx="7171824" cy="1081236"/>
          </a:xfrm>
        </p:spPr>
        <p:txBody>
          <a:bodyPr/>
          <a:lstStyle/>
          <a:p>
            <a:pPr marL="152400" indent="0" algn="just">
              <a:buNone/>
            </a:pPr>
            <a:r>
              <a:rPr lang="pt-BR" sz="2400" dirty="0">
                <a:latin typeface="Quantico" panose="020B0604020202020204" charset="0"/>
              </a:rPr>
              <a:t>É importante compreender como cada tipo de sensor funciona e quais informações ele fornece para poder interpretar os dados corretamente e tomar decisões adequadas no seu programa.</a:t>
            </a:r>
          </a:p>
        </p:txBody>
      </p:sp>
      <p:sp>
        <p:nvSpPr>
          <p:cNvPr id="4" name="Google Shape;257;p30">
            <a:extLst>
              <a:ext uri="{FF2B5EF4-FFF2-40B4-BE49-F238E27FC236}">
                <a16:creationId xmlns:a16="http://schemas.microsoft.com/office/drawing/2014/main" id="{E879703E-8631-2DBE-0A63-9BBA1EFE5499}"/>
              </a:ext>
            </a:extLst>
          </p:cNvPr>
          <p:cNvSpPr txBox="1">
            <a:spLocks/>
          </p:cNvSpPr>
          <p:nvPr/>
        </p:nvSpPr>
        <p:spPr>
          <a:xfrm>
            <a:off x="872400" y="627900"/>
            <a:ext cx="770400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pt-BR" dirty="0">
                <a:solidFill>
                  <a:schemeClr val="lt2"/>
                </a:solidFill>
              </a:rPr>
              <a:t>&lt;/ </a:t>
            </a:r>
            <a:r>
              <a:rPr lang="pt-BR" dirty="0">
                <a:solidFill>
                  <a:srgbClr val="FF3399"/>
                </a:solidFill>
              </a:rPr>
              <a:t>Sensores – Arduino com Python</a:t>
            </a:r>
          </a:p>
        </p:txBody>
      </p:sp>
    </p:spTree>
    <p:extLst>
      <p:ext uri="{BB962C8B-B14F-4D97-AF65-F5344CB8AC3E}">
        <p14:creationId xmlns:p14="http://schemas.microsoft.com/office/powerpoint/2010/main" val="297513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43771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PROCESSAMENTO</a:t>
            </a:r>
            <a:br>
              <a:rPr lang="en" dirty="0"/>
            </a:br>
            <a:r>
              <a:rPr lang="en" dirty="0">
                <a:solidFill>
                  <a:srgbClr val="94EE6B"/>
                </a:solidFill>
              </a:rPr>
              <a:t>ARDUINO</a:t>
            </a:r>
            <a:endParaRPr dirty="0">
              <a:solidFill>
                <a:srgbClr val="94EE6B"/>
              </a:solidFill>
            </a:endParaRPr>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350196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Sobre o Arduino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O microcontrolador do Arduino é um chip pequeno e poderoso que pode ser programado para ler entradas e tomar decisões baseadas nessas entradas, como controlar luzes, motores e outros dispositivos eletrônicos. O microcontrolador também pode enviar informações de saída, como informações para um display de LCD, para um computador ou para a internet.</a:t>
            </a:r>
          </a:p>
        </p:txBody>
      </p:sp>
    </p:spTree>
    <p:extLst>
      <p:ext uri="{BB962C8B-B14F-4D97-AF65-F5344CB8AC3E}">
        <p14:creationId xmlns:p14="http://schemas.microsoft.com/office/powerpoint/2010/main" val="200819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Sobre o Arduino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304133"/>
            <a:ext cx="7171824" cy="1081236"/>
          </a:xfrm>
        </p:spPr>
        <p:txBody>
          <a:bodyPr/>
          <a:lstStyle/>
          <a:p>
            <a:pPr marL="152400" indent="0" algn="just">
              <a:buNone/>
            </a:pPr>
            <a:r>
              <a:rPr lang="pt-BR" sz="2400" dirty="0">
                <a:latin typeface="Quantico" panose="020B0604020202020204" charset="0"/>
              </a:rPr>
              <a:t>O Arduino foi desenvolvido para tornar a programação e a eletrônica mais acessíveis para pessoas de todas as idades e habilidades. Ele utiliza uma linguagem de programação fácil de aprender baseada em C++ e possui uma ampla comunidade de usuários que compartilham projetos e conhecimentos.</a:t>
            </a:r>
          </a:p>
        </p:txBody>
      </p:sp>
    </p:spTree>
    <p:extLst>
      <p:ext uri="{BB962C8B-B14F-4D97-AF65-F5344CB8AC3E}">
        <p14:creationId xmlns:p14="http://schemas.microsoft.com/office/powerpoint/2010/main" val="387620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Sobre o Arduino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Uma das características únicas do Arduino é sua flexibilidade e modularidade. Existem muitos tipos diferentes de placas Arduino disponíveis, cada uma com diferentes recursos e especificações. Além disso, o Arduino pode ser facilmente expandido com módulos adicionais, como sensores e atuadores, para tornar os projetos ainda mais interessantes e complexos.</a:t>
            </a:r>
          </a:p>
        </p:txBody>
      </p:sp>
    </p:spTree>
    <p:extLst>
      <p:ext uri="{BB962C8B-B14F-4D97-AF65-F5344CB8AC3E}">
        <p14:creationId xmlns:p14="http://schemas.microsoft.com/office/powerpoint/2010/main" val="109041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Tipos de Arduino</a:t>
            </a:r>
            <a:endParaRPr dirty="0">
              <a:solidFill>
                <a:srgbClr val="FF3399"/>
              </a:solidFill>
            </a:endParaRPr>
          </a:p>
        </p:txBody>
      </p:sp>
      <p:pic>
        <p:nvPicPr>
          <p:cNvPr id="1026" name="Picture 2">
            <a:extLst>
              <a:ext uri="{FF2B5EF4-FFF2-40B4-BE49-F238E27FC236}">
                <a16:creationId xmlns:a16="http://schemas.microsoft.com/office/drawing/2014/main" id="{6804A8DF-5E56-7261-8691-9C1D92B13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977" y="1149350"/>
            <a:ext cx="5746046" cy="323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0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43771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SAÍDA</a:t>
            </a:r>
            <a:br>
              <a:rPr lang="en" dirty="0"/>
            </a:br>
            <a:r>
              <a:rPr lang="en" dirty="0">
                <a:solidFill>
                  <a:srgbClr val="94EE6B"/>
                </a:solidFill>
              </a:rPr>
              <a:t>ATUADORES</a:t>
            </a:r>
            <a:endParaRPr dirty="0">
              <a:solidFill>
                <a:srgbClr val="94EE6B"/>
              </a:solidFill>
            </a:endParaRPr>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5852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43771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INICIANDO</a:t>
            </a: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Atuadores são dispositivos que convertem sinais elétricos ou comandos do programa em ações físicas ou alterações no ambiente. Enquanto os sensores fornecem informações de entrada para o programa, os atuadores executam ações com base nas decisões tomadas pelo programa após processar essas informações. Eles são a parte da "saída" no ciclo de entrada, processamento e saída.</a:t>
            </a:r>
          </a:p>
        </p:txBody>
      </p:sp>
    </p:spTree>
    <p:extLst>
      <p:ext uri="{BB962C8B-B14F-4D97-AF65-F5344CB8AC3E}">
        <p14:creationId xmlns:p14="http://schemas.microsoft.com/office/powerpoint/2010/main" val="330039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Aqui estão alguns exemplos de atuadores que podem ser usados com Arduino e Python:</a:t>
            </a:r>
          </a:p>
          <a:p>
            <a:pPr marL="152400" indent="0" algn="just">
              <a:buNone/>
            </a:pPr>
            <a:endParaRPr lang="pt-BR" sz="2400" dirty="0">
              <a:latin typeface="Quantico" panose="020B0604020202020204" charset="0"/>
            </a:endParaRPr>
          </a:p>
          <a:p>
            <a:pPr marL="152400" indent="0" algn="just">
              <a:buNone/>
            </a:pPr>
            <a:r>
              <a:rPr lang="pt-BR" sz="2400" b="1" dirty="0">
                <a:solidFill>
                  <a:srgbClr val="94EE6B"/>
                </a:solidFill>
                <a:latin typeface="Quantico" panose="020B0604020202020204" charset="0"/>
              </a:rPr>
              <a:t>LEDs: </a:t>
            </a:r>
            <a:r>
              <a:rPr lang="pt-BR" sz="2400" dirty="0">
                <a:latin typeface="Quantico" panose="020B0604020202020204" charset="0"/>
              </a:rPr>
              <a:t>Os LEDs (Light </a:t>
            </a:r>
            <a:r>
              <a:rPr lang="pt-BR" sz="2400" dirty="0" err="1">
                <a:latin typeface="Quantico" panose="020B0604020202020204" charset="0"/>
              </a:rPr>
              <a:t>Emitting</a:t>
            </a:r>
            <a:r>
              <a:rPr lang="pt-BR" sz="2400" dirty="0">
                <a:latin typeface="Quantico" panose="020B0604020202020204" charset="0"/>
              </a:rPr>
              <a:t> </a:t>
            </a:r>
            <a:r>
              <a:rPr lang="pt-BR" sz="2400" dirty="0" err="1">
                <a:latin typeface="Quantico" panose="020B0604020202020204" charset="0"/>
              </a:rPr>
              <a:t>Diodes</a:t>
            </a:r>
            <a:r>
              <a:rPr lang="pt-BR" sz="2400" dirty="0">
                <a:latin typeface="Quantico" panose="020B0604020202020204" charset="0"/>
              </a:rPr>
              <a:t>) são dispositivos de iluminação que podem ser ligados ou desligados por um sinal elétrico. Eles são frequentemente usados para indicar estados, como status de um sistema, ou como parte de uma saída visual.</a:t>
            </a:r>
          </a:p>
        </p:txBody>
      </p:sp>
    </p:spTree>
    <p:extLst>
      <p:ext uri="{BB962C8B-B14F-4D97-AF65-F5344CB8AC3E}">
        <p14:creationId xmlns:p14="http://schemas.microsoft.com/office/powerpoint/2010/main" val="1481337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338029"/>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850573"/>
            <a:ext cx="7171824" cy="1081236"/>
          </a:xfrm>
        </p:spPr>
        <p:txBody>
          <a:bodyPr/>
          <a:lstStyle/>
          <a:p>
            <a:pPr marL="152400" indent="0" algn="just">
              <a:buNone/>
            </a:pPr>
            <a:r>
              <a:rPr lang="pt-BR" sz="2200" b="1" dirty="0">
                <a:solidFill>
                  <a:srgbClr val="94EE6B"/>
                </a:solidFill>
                <a:latin typeface="Quantico" panose="020B0604020202020204" charset="0"/>
              </a:rPr>
              <a:t>Motores: </a:t>
            </a:r>
            <a:r>
              <a:rPr lang="pt-BR" sz="2200" dirty="0">
                <a:latin typeface="Quantico" panose="020B0604020202020204" charset="0"/>
              </a:rPr>
              <a:t>Motores são atuadores que geram movimento. Eles podem ser usados para criar movimento em robôs, controlar portas automáticas, ajustar posições em sistemas de controle, entre outros.</a:t>
            </a:r>
          </a:p>
          <a:p>
            <a:pPr marL="152400" indent="0" algn="just">
              <a:buNone/>
            </a:pPr>
            <a:r>
              <a:rPr lang="pt-BR" sz="2200" b="1" dirty="0">
                <a:solidFill>
                  <a:srgbClr val="94EE6B"/>
                </a:solidFill>
                <a:latin typeface="Quantico" panose="020B0604020202020204" charset="0"/>
              </a:rPr>
              <a:t>Servo Motores: </a:t>
            </a:r>
            <a:r>
              <a:rPr lang="pt-BR" sz="2200" dirty="0">
                <a:latin typeface="Quantico" panose="020B0604020202020204" charset="0"/>
              </a:rPr>
              <a:t>Servo motores são motores que podem ser controlados com precisão em termos de posição. Eles são frequentemente usados para movimentar partes de um sistema em uma posição específica, como braços robóticos ou superfícies móveis.</a:t>
            </a:r>
          </a:p>
        </p:txBody>
      </p:sp>
    </p:spTree>
    <p:extLst>
      <p:ext uri="{BB962C8B-B14F-4D97-AF65-F5344CB8AC3E}">
        <p14:creationId xmlns:p14="http://schemas.microsoft.com/office/powerpoint/2010/main" val="339536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b="1" dirty="0">
                <a:solidFill>
                  <a:srgbClr val="94EE6B"/>
                </a:solidFill>
                <a:latin typeface="Quantico" panose="020B0604020202020204" charset="0"/>
              </a:rPr>
              <a:t>Displays: </a:t>
            </a:r>
            <a:r>
              <a:rPr lang="pt-BR" sz="2400" dirty="0">
                <a:latin typeface="Quantico" panose="020B0604020202020204" charset="0"/>
              </a:rPr>
              <a:t>Displays, como telas LCD ou OLED, são usados para mostrar informações visuais. Eles podem exibir textos, gráficos e outras informações geradas pelo programa.</a:t>
            </a:r>
          </a:p>
          <a:p>
            <a:pPr marL="152400" indent="0" algn="just">
              <a:buNone/>
            </a:pPr>
            <a:endParaRPr lang="pt-BR" sz="2400" dirty="0">
              <a:latin typeface="Quantico" panose="020B0604020202020204" charset="0"/>
            </a:endParaRPr>
          </a:p>
          <a:p>
            <a:pPr marL="152400" indent="0" algn="just">
              <a:buNone/>
            </a:pPr>
            <a:r>
              <a:rPr lang="pt-BR" sz="2400" b="1" dirty="0" err="1">
                <a:solidFill>
                  <a:srgbClr val="94EE6B"/>
                </a:solidFill>
                <a:latin typeface="Quantico" panose="020B0604020202020204" charset="0"/>
              </a:rPr>
              <a:t>Buzzer</a:t>
            </a:r>
            <a:r>
              <a:rPr lang="pt-BR" sz="2400" b="1" dirty="0">
                <a:solidFill>
                  <a:srgbClr val="94EE6B"/>
                </a:solidFill>
                <a:latin typeface="Quantico" panose="020B0604020202020204" charset="0"/>
              </a:rPr>
              <a:t>: </a:t>
            </a:r>
            <a:r>
              <a:rPr lang="pt-BR" sz="2400" dirty="0">
                <a:latin typeface="Quantico" panose="020B0604020202020204" charset="0"/>
              </a:rPr>
              <a:t>O </a:t>
            </a:r>
            <a:r>
              <a:rPr lang="pt-BR" sz="2400" dirty="0" err="1">
                <a:latin typeface="Quantico" panose="020B0604020202020204" charset="0"/>
              </a:rPr>
              <a:t>buzzer</a:t>
            </a:r>
            <a:r>
              <a:rPr lang="pt-BR" sz="2400" dirty="0">
                <a:latin typeface="Quantico" panose="020B0604020202020204" charset="0"/>
              </a:rPr>
              <a:t> é um componente que emite sons quando alimentado com um sinal elétrico. Pode ser usado para emitir alertas sonoros ou criar efeitos sonoros em projetos.</a:t>
            </a:r>
          </a:p>
        </p:txBody>
      </p:sp>
    </p:spTree>
    <p:extLst>
      <p:ext uri="{BB962C8B-B14F-4D97-AF65-F5344CB8AC3E}">
        <p14:creationId xmlns:p14="http://schemas.microsoft.com/office/powerpoint/2010/main" val="3178979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b="1" dirty="0">
                <a:solidFill>
                  <a:srgbClr val="94EE6B"/>
                </a:solidFill>
                <a:latin typeface="Quantico" panose="020B0604020202020204" charset="0"/>
              </a:rPr>
              <a:t>Válvulas e Relés: </a:t>
            </a:r>
            <a:r>
              <a:rPr lang="pt-BR" sz="2400" dirty="0">
                <a:latin typeface="Quantico" panose="020B0604020202020204" charset="0"/>
              </a:rPr>
              <a:t>Válvulas e relés são usados para controlar fluxos de líquidos ou energia elétrica, respectivamente. Eles são úteis para automatizar sistemas, como sistemas de irrigação ou controle de aparelhos elétricos.</a:t>
            </a:r>
          </a:p>
        </p:txBody>
      </p:sp>
    </p:spTree>
    <p:extLst>
      <p:ext uri="{BB962C8B-B14F-4D97-AF65-F5344CB8AC3E}">
        <p14:creationId xmlns:p14="http://schemas.microsoft.com/office/powerpoint/2010/main" val="88253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 – Arduino com Python </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Assim como com os sensores, a integração dos atuadores com Arduino e Python é possível usando bibliotecas como "</a:t>
            </a:r>
            <a:r>
              <a:rPr lang="pt-BR" sz="2400" dirty="0" err="1">
                <a:solidFill>
                  <a:srgbClr val="94EE6B"/>
                </a:solidFill>
                <a:latin typeface="Quantico" panose="020B0604020202020204" charset="0"/>
              </a:rPr>
              <a:t>pyFirmata</a:t>
            </a:r>
            <a:r>
              <a:rPr lang="pt-BR" sz="2400" dirty="0">
                <a:latin typeface="Quantico" panose="020B0604020202020204" charset="0"/>
              </a:rPr>
              <a:t>". Com essas bibliotecas, você pode enviar comandos para os pinos do Arduino que estão conectados aos atuadores, acionando-os conforme necessário.</a:t>
            </a:r>
          </a:p>
        </p:txBody>
      </p:sp>
    </p:spTree>
    <p:extLst>
      <p:ext uri="{BB962C8B-B14F-4D97-AF65-F5344CB8AC3E}">
        <p14:creationId xmlns:p14="http://schemas.microsoft.com/office/powerpoint/2010/main" val="73370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 – Arduino com Python </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 combinação de sensores e atuadores permite criar projetos mais complexos e interativos. Por exemplo, você pode usar um sensor de movimento para detectar a presença de alguém e, em seguida, acionar um atuador como um LED ou um motor para responder a essa detecção.</a:t>
            </a:r>
          </a:p>
        </p:txBody>
      </p:sp>
    </p:spTree>
    <p:extLst>
      <p:ext uri="{BB962C8B-B14F-4D97-AF65-F5344CB8AC3E}">
        <p14:creationId xmlns:p14="http://schemas.microsoft.com/office/powerpoint/2010/main" val="259979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Atuadores – Arduino com Python </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Lembre-se de que a escolha dos atuadores dependerá das ações físicas que você deseja realizar em seu projeto. É importante entender as especificações e limitações de cada atuador para garantir um funcionamento correto e seguro.</a:t>
            </a:r>
          </a:p>
        </p:txBody>
      </p:sp>
    </p:spTree>
    <p:extLst>
      <p:ext uri="{BB962C8B-B14F-4D97-AF65-F5344CB8AC3E}">
        <p14:creationId xmlns:p14="http://schemas.microsoft.com/office/powerpoint/2010/main" val="738305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43771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4EE6B"/>
                </a:solidFill>
              </a:rPr>
              <a:t>SERIAL</a:t>
            </a:r>
            <a:endParaRPr dirty="0">
              <a:solidFill>
                <a:srgbClr val="94EE6B"/>
              </a:solidFill>
            </a:endParaRPr>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04529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 comunicação serial é uma maneira de enviar e receber dados entre dispositivos eletrônicos, como o Arduino e o Python, utilizando um cabo serial ou uma conexão sem fio, como Bluetooth ou Wi-Fi. No caso da comunicação serial entre o Arduino e o Python, utilizaremos o cabo USB que acompanha seu Arduino.</a:t>
            </a:r>
          </a:p>
        </p:txBody>
      </p:sp>
    </p:spTree>
    <p:extLst>
      <p:ext uri="{BB962C8B-B14F-4D97-AF65-F5344CB8AC3E}">
        <p14:creationId xmlns:p14="http://schemas.microsoft.com/office/powerpoint/2010/main" val="51106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Fluxo</a:t>
            </a:r>
            <a:endParaRPr dirty="0">
              <a:solidFill>
                <a:srgbClr val="FF3399"/>
              </a:solidFill>
            </a:endParaRPr>
          </a:p>
        </p:txBody>
      </p:sp>
      <p:graphicFrame>
        <p:nvGraphicFramePr>
          <p:cNvPr id="2" name="Diagrama 1">
            <a:extLst>
              <a:ext uri="{FF2B5EF4-FFF2-40B4-BE49-F238E27FC236}">
                <a16:creationId xmlns:a16="http://schemas.microsoft.com/office/drawing/2014/main" id="{7294E846-F2C4-5AE4-FF34-65B5DD8A384D}"/>
              </a:ext>
            </a:extLst>
          </p:cNvPr>
          <p:cNvGraphicFramePr/>
          <p:nvPr/>
        </p:nvGraphicFramePr>
        <p:xfrm>
          <a:off x="970845" y="475500"/>
          <a:ext cx="7224888" cy="412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ixaDeTexto 2">
            <a:extLst>
              <a:ext uri="{FF2B5EF4-FFF2-40B4-BE49-F238E27FC236}">
                <a16:creationId xmlns:a16="http://schemas.microsoft.com/office/drawing/2014/main" id="{6F747714-419B-C290-C427-4F8014A091D4}"/>
              </a:ext>
            </a:extLst>
          </p:cNvPr>
          <p:cNvSpPr txBox="1"/>
          <p:nvPr/>
        </p:nvSpPr>
        <p:spPr>
          <a:xfrm>
            <a:off x="1600606" y="3206045"/>
            <a:ext cx="5966698" cy="338554"/>
          </a:xfrm>
          <a:prstGeom prst="rect">
            <a:avLst/>
          </a:prstGeom>
          <a:noFill/>
        </p:spPr>
        <p:txBody>
          <a:bodyPr wrap="none" rtlCol="0">
            <a:spAutoFit/>
          </a:bodyPr>
          <a:lstStyle/>
          <a:p>
            <a:r>
              <a:rPr lang="pt-BR" sz="1600" b="1" dirty="0">
                <a:solidFill>
                  <a:srgbClr val="94EE6B"/>
                </a:solidFill>
                <a:latin typeface="Quantico" panose="020B0604020202020204" charset="0"/>
              </a:rPr>
              <a:t>SENSORES          MICROCONTROLADOR              ATUADORES</a:t>
            </a:r>
          </a:p>
        </p:txBody>
      </p:sp>
    </p:spTree>
    <p:extLst>
      <p:ext uri="{BB962C8B-B14F-4D97-AF65-F5344CB8AC3E}">
        <p14:creationId xmlns:p14="http://schemas.microsoft.com/office/powerpoint/2010/main" val="6474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 comunicação serial é realizada através de um protocolo, que é um conjunto de regras e procedimentos que definem a forma como os dados são transmitidos e recebidos. O protocolo de comunicação serial utilizado pelo Arduino é chamado de "Serial", e é implementado na biblioteca "</a:t>
            </a:r>
            <a:r>
              <a:rPr lang="pt-BR" sz="2400" dirty="0" err="1">
                <a:latin typeface="Quantico" panose="020B0604020202020204" charset="0"/>
              </a:rPr>
              <a:t>Serial.h</a:t>
            </a:r>
            <a:r>
              <a:rPr lang="pt-BR" sz="2400" dirty="0">
                <a:latin typeface="Quantico" panose="020B0604020202020204" charset="0"/>
              </a:rPr>
              <a:t>", que é acionada quando utilizamos o comando "</a:t>
            </a:r>
            <a:r>
              <a:rPr lang="pt-BR" sz="2400" dirty="0" err="1">
                <a:latin typeface="Quantico" panose="020B0604020202020204" charset="0"/>
              </a:rPr>
              <a:t>Serial.begin</a:t>
            </a:r>
            <a:r>
              <a:rPr lang="pt-BR" sz="2400" dirty="0">
                <a:latin typeface="Quantico" panose="020B0604020202020204" charset="0"/>
              </a:rPr>
              <a:t>“.</a:t>
            </a:r>
          </a:p>
        </p:txBody>
      </p:sp>
    </p:spTree>
    <p:extLst>
      <p:ext uri="{BB962C8B-B14F-4D97-AF65-F5344CB8AC3E}">
        <p14:creationId xmlns:p14="http://schemas.microsoft.com/office/powerpoint/2010/main" val="651984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No Python, é possível usar a biblioteca "</a:t>
            </a:r>
            <a:r>
              <a:rPr lang="pt-BR" sz="2400" dirty="0" err="1">
                <a:latin typeface="Quantico" panose="020B0604020202020204" charset="0"/>
              </a:rPr>
              <a:t>pyserial</a:t>
            </a:r>
            <a:r>
              <a:rPr lang="pt-BR" sz="2400" dirty="0">
                <a:latin typeface="Quantico" panose="020B0604020202020204" charset="0"/>
              </a:rPr>
              <a:t>" para realizar a comunicação serial com o Arduino.</a:t>
            </a:r>
          </a:p>
        </p:txBody>
      </p:sp>
      <p:pic>
        <p:nvPicPr>
          <p:cNvPr id="2050" name="Picture 2" descr="Python - Comunicação serial com Arduino e pyserial - Cleiton Bueno">
            <a:extLst>
              <a:ext uri="{FF2B5EF4-FFF2-40B4-BE49-F238E27FC236}">
                <a16:creationId xmlns:a16="http://schemas.microsoft.com/office/drawing/2014/main" id="{A0CD63A4-01FA-D291-5CB4-75F0B8D82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2" y="2491050"/>
            <a:ext cx="52482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2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dirty="0">
                <a:latin typeface="Quantico" panose="020B0604020202020204" charset="0"/>
              </a:rPr>
              <a:t>As portas seriais são uma das principais formas de comunicação utilizadas pelo Arduino para se conectar a outros dispositivos, como computadores, sensores, módulos e periféricos. Essa comunicação é baseada no padrão de comunicação serial assíncrona, que envia dados bit a bit através de um único fio em uma determinada taxa de transmissão, permitindo a troca de informações entre dispositivos.</a:t>
            </a:r>
          </a:p>
        </p:txBody>
      </p:sp>
    </p:spTree>
    <p:extLst>
      <p:ext uri="{BB962C8B-B14F-4D97-AF65-F5344CB8AC3E}">
        <p14:creationId xmlns:p14="http://schemas.microsoft.com/office/powerpoint/2010/main" val="981861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000" dirty="0">
                <a:latin typeface="Quantico" panose="020B0604020202020204" charset="0"/>
              </a:rPr>
              <a:t>Existem dois tipos principais de portas seriais no Arduino:</a:t>
            </a:r>
          </a:p>
          <a:p>
            <a:pPr marL="152400" indent="0" algn="just">
              <a:buNone/>
            </a:pPr>
            <a:endParaRPr lang="pt-BR" sz="2000" dirty="0">
              <a:latin typeface="Quantico" panose="020B0604020202020204" charset="0"/>
            </a:endParaRPr>
          </a:p>
          <a:p>
            <a:pPr marL="152400" indent="0" algn="just">
              <a:buNone/>
            </a:pPr>
            <a:r>
              <a:rPr lang="pt-BR" sz="2000" b="1" dirty="0">
                <a:solidFill>
                  <a:srgbClr val="94EE6B"/>
                </a:solidFill>
                <a:latin typeface="Quantico" panose="020B0604020202020204" charset="0"/>
              </a:rPr>
              <a:t>Porta Serial Hardware (Serial): </a:t>
            </a:r>
            <a:r>
              <a:rPr lang="pt-BR" sz="2000" dirty="0">
                <a:latin typeface="Quantico" panose="020B0604020202020204" charset="0"/>
              </a:rPr>
              <a:t>O Arduino possui uma porta serial hardware integrada, geralmente denominada "Serial" ou "Serial0", dependendo do modelo do Arduino. Essa porta é usada principalmente para depuração e comunicação com o computador, permitindo enviar e receber dados através do cabo USB conectado ao Arduino. Isso facilita o monitoramento e a interação com o código durante o desenvolvimento.</a:t>
            </a:r>
          </a:p>
        </p:txBody>
      </p:sp>
    </p:spTree>
    <p:extLst>
      <p:ext uri="{BB962C8B-B14F-4D97-AF65-F5344CB8AC3E}">
        <p14:creationId xmlns:p14="http://schemas.microsoft.com/office/powerpoint/2010/main" val="35033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Serial</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000" b="1" dirty="0">
                <a:solidFill>
                  <a:srgbClr val="94EE6B"/>
                </a:solidFill>
                <a:latin typeface="Quantico" panose="020B0604020202020204" charset="0"/>
              </a:rPr>
              <a:t>Portas Seriais de Software (</a:t>
            </a:r>
            <a:r>
              <a:rPr lang="pt-BR" sz="2000" b="1" dirty="0" err="1">
                <a:solidFill>
                  <a:srgbClr val="94EE6B"/>
                </a:solidFill>
                <a:latin typeface="Quantico" panose="020B0604020202020204" charset="0"/>
              </a:rPr>
              <a:t>SoftwareSerial</a:t>
            </a:r>
            <a:r>
              <a:rPr lang="pt-BR" sz="2000" b="1" dirty="0">
                <a:solidFill>
                  <a:srgbClr val="94EE6B"/>
                </a:solidFill>
                <a:latin typeface="Quantico" panose="020B0604020202020204" charset="0"/>
              </a:rPr>
              <a:t> ou </a:t>
            </a:r>
            <a:r>
              <a:rPr lang="pt-BR" sz="2000" b="1" dirty="0" err="1">
                <a:solidFill>
                  <a:srgbClr val="94EE6B"/>
                </a:solidFill>
                <a:latin typeface="Quantico" panose="020B0604020202020204" charset="0"/>
              </a:rPr>
              <a:t>AltSoftSerial</a:t>
            </a:r>
            <a:r>
              <a:rPr lang="pt-BR" sz="2000" b="1" dirty="0">
                <a:solidFill>
                  <a:srgbClr val="94EE6B"/>
                </a:solidFill>
                <a:latin typeface="Quantico" panose="020B0604020202020204" charset="0"/>
              </a:rPr>
              <a:t>): </a:t>
            </a:r>
            <a:r>
              <a:rPr lang="pt-BR" sz="2000" dirty="0">
                <a:latin typeface="Quantico" panose="020B0604020202020204" charset="0"/>
              </a:rPr>
              <a:t>Alguns modelos de Arduino não possuem várias portas seriais hardware ou podem precisar usá-las para outros fins. Nesses casos, é possível utilizar bibliotecas para criar portas seriais adicionais (virtuais) por meio de software. As duas bibliotecas mais comuns para esse fim são a "</a:t>
            </a:r>
            <a:r>
              <a:rPr lang="pt-BR" sz="2000" dirty="0" err="1">
                <a:latin typeface="Quantico" panose="020B0604020202020204" charset="0"/>
              </a:rPr>
              <a:t>SoftwareSerial</a:t>
            </a:r>
            <a:r>
              <a:rPr lang="pt-BR" sz="2000" dirty="0">
                <a:latin typeface="Quantico" panose="020B0604020202020204" charset="0"/>
              </a:rPr>
              <a:t>" e a "</a:t>
            </a:r>
            <a:r>
              <a:rPr lang="pt-BR" sz="2000" dirty="0" err="1">
                <a:latin typeface="Quantico" panose="020B0604020202020204" charset="0"/>
              </a:rPr>
              <a:t>AltSoftSerial</a:t>
            </a:r>
            <a:r>
              <a:rPr lang="pt-BR" sz="2000" dirty="0">
                <a:latin typeface="Quantico" panose="020B0604020202020204" charset="0"/>
              </a:rPr>
              <a:t>". Com elas, você pode criar portas seriais adicionais em outros pinos do Arduino para se comunicar com dispositivos que exigem uma conexão serial.</a:t>
            </a:r>
          </a:p>
        </p:txBody>
      </p:sp>
    </p:spTree>
    <p:extLst>
      <p:ext uri="{BB962C8B-B14F-4D97-AF65-F5344CB8AC3E}">
        <p14:creationId xmlns:p14="http://schemas.microsoft.com/office/powerpoint/2010/main" val="512587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Como usar as portas seriais do Arduino: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b="1" dirty="0">
                <a:solidFill>
                  <a:srgbClr val="94EE6B"/>
                </a:solidFill>
                <a:latin typeface="Quantico" panose="020B0604020202020204" charset="0"/>
              </a:rPr>
              <a:t>Inicialização: </a:t>
            </a:r>
            <a:r>
              <a:rPr lang="pt-BR" sz="2400" dirty="0">
                <a:latin typeface="Quantico" panose="020B0604020202020204" charset="0"/>
              </a:rPr>
              <a:t>Antes de usar a porta serial, é necessário inicializá-la em uma determinada taxa de transmissão (</a:t>
            </a:r>
            <a:r>
              <a:rPr lang="pt-BR" sz="2400" dirty="0" err="1">
                <a:latin typeface="Quantico" panose="020B0604020202020204" charset="0"/>
              </a:rPr>
              <a:t>baud</a:t>
            </a:r>
            <a:r>
              <a:rPr lang="pt-BR" sz="2400" dirty="0">
                <a:latin typeface="Quantico" panose="020B0604020202020204" charset="0"/>
              </a:rPr>
              <a:t> rate). Isso é feito no início do código com a função "</a:t>
            </a:r>
            <a:r>
              <a:rPr lang="pt-BR" sz="2400" dirty="0" err="1">
                <a:latin typeface="Quantico" panose="020B0604020202020204" charset="0"/>
              </a:rPr>
              <a:t>Serial.begin</a:t>
            </a:r>
            <a:r>
              <a:rPr lang="pt-BR" sz="2400" dirty="0">
                <a:latin typeface="Quantico" panose="020B0604020202020204" charset="0"/>
              </a:rPr>
              <a:t>(</a:t>
            </a:r>
            <a:r>
              <a:rPr lang="pt-BR" sz="2400" dirty="0" err="1">
                <a:latin typeface="Quantico" panose="020B0604020202020204" charset="0"/>
              </a:rPr>
              <a:t>baud_rate</a:t>
            </a:r>
            <a:r>
              <a:rPr lang="pt-BR" sz="2400" dirty="0">
                <a:latin typeface="Quantico" panose="020B0604020202020204" charset="0"/>
              </a:rPr>
              <a:t>);". Por exemplo, "</a:t>
            </a:r>
            <a:r>
              <a:rPr lang="pt-BR" sz="2400" dirty="0" err="1">
                <a:latin typeface="Quantico" panose="020B0604020202020204" charset="0"/>
              </a:rPr>
              <a:t>Serial.begin</a:t>
            </a:r>
            <a:r>
              <a:rPr lang="pt-BR" sz="2400" dirty="0">
                <a:latin typeface="Quantico" panose="020B0604020202020204" charset="0"/>
              </a:rPr>
              <a:t>(9600);" define a taxa de transmissão para 9600 </a:t>
            </a:r>
            <a:r>
              <a:rPr lang="pt-BR" sz="2400" dirty="0" err="1">
                <a:latin typeface="Quantico" panose="020B0604020202020204" charset="0"/>
              </a:rPr>
              <a:t>bps</a:t>
            </a:r>
            <a:r>
              <a:rPr lang="pt-BR" sz="2400" dirty="0">
                <a:latin typeface="Quantico" panose="020B0604020202020204" charset="0"/>
              </a:rPr>
              <a:t> (bits por segundo), que é uma das taxas mais comuns para comunicação serial.</a:t>
            </a:r>
          </a:p>
        </p:txBody>
      </p:sp>
    </p:spTree>
    <p:extLst>
      <p:ext uri="{BB962C8B-B14F-4D97-AF65-F5344CB8AC3E}">
        <p14:creationId xmlns:p14="http://schemas.microsoft.com/office/powerpoint/2010/main" val="108050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Como usar as portas seriais do Arduino: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b="1" dirty="0">
                <a:solidFill>
                  <a:srgbClr val="94EE6B"/>
                </a:solidFill>
                <a:latin typeface="Quantico" panose="020B0604020202020204" charset="0"/>
              </a:rPr>
              <a:t>Envio de dados: </a:t>
            </a:r>
            <a:r>
              <a:rPr lang="pt-BR" sz="2400" dirty="0">
                <a:latin typeface="Quantico" panose="020B0604020202020204" charset="0"/>
              </a:rPr>
              <a:t>Para enviar dados pela porta serial, você utiliza a função "</a:t>
            </a:r>
            <a:r>
              <a:rPr lang="pt-BR" sz="2400" dirty="0" err="1">
                <a:latin typeface="Quantico" panose="020B0604020202020204" charset="0"/>
              </a:rPr>
              <a:t>Serial.print</a:t>
            </a:r>
            <a:r>
              <a:rPr lang="pt-BR" sz="2400" dirty="0">
                <a:latin typeface="Quantico" panose="020B0604020202020204" charset="0"/>
              </a:rPr>
              <a:t>()" ou "</a:t>
            </a:r>
            <a:r>
              <a:rPr lang="pt-BR" sz="2400" dirty="0" err="1">
                <a:latin typeface="Quantico" panose="020B0604020202020204" charset="0"/>
              </a:rPr>
              <a:t>Serial.println</a:t>
            </a:r>
            <a:r>
              <a:rPr lang="pt-BR" sz="2400" dirty="0">
                <a:latin typeface="Quantico" panose="020B0604020202020204" charset="0"/>
              </a:rPr>
              <a:t>()". A primeira função envia os dados como estão, enquanto a segunda adiciona uma quebra de linha após o envio. Por exemplo, "</a:t>
            </a:r>
            <a:r>
              <a:rPr lang="pt-BR" sz="2400" dirty="0" err="1">
                <a:latin typeface="Quantico" panose="020B0604020202020204" charset="0"/>
              </a:rPr>
              <a:t>Serial.print</a:t>
            </a:r>
            <a:r>
              <a:rPr lang="pt-BR" sz="2400" dirty="0">
                <a:latin typeface="Quantico" panose="020B0604020202020204" charset="0"/>
              </a:rPr>
              <a:t>("</a:t>
            </a:r>
            <a:r>
              <a:rPr lang="pt-BR" sz="2400" dirty="0" err="1">
                <a:latin typeface="Quantico" panose="020B0604020202020204" charset="0"/>
              </a:rPr>
              <a:t>Hello</a:t>
            </a:r>
            <a:r>
              <a:rPr lang="pt-BR" sz="2400" dirty="0">
                <a:latin typeface="Quantico" panose="020B0604020202020204" charset="0"/>
              </a:rPr>
              <a:t> world!");" ou "</a:t>
            </a:r>
            <a:r>
              <a:rPr lang="pt-BR" sz="2400" dirty="0" err="1">
                <a:latin typeface="Quantico" panose="020B0604020202020204" charset="0"/>
              </a:rPr>
              <a:t>Serial.println</a:t>
            </a:r>
            <a:r>
              <a:rPr lang="pt-BR" sz="2400" dirty="0">
                <a:latin typeface="Quantico" panose="020B0604020202020204" charset="0"/>
              </a:rPr>
              <a:t>("</a:t>
            </a:r>
            <a:r>
              <a:rPr lang="pt-BR" sz="2400" dirty="0" err="1">
                <a:latin typeface="Quantico" panose="020B0604020202020204" charset="0"/>
              </a:rPr>
              <a:t>Hello</a:t>
            </a:r>
            <a:r>
              <a:rPr lang="pt-BR" sz="2400" dirty="0">
                <a:latin typeface="Quantico" panose="020B0604020202020204" charset="0"/>
              </a:rPr>
              <a:t> world!");".</a:t>
            </a:r>
          </a:p>
          <a:p>
            <a:pPr marL="152400" indent="0" algn="just">
              <a:buNone/>
            </a:pPr>
            <a:endParaRPr lang="pt-BR" sz="2400" dirty="0">
              <a:latin typeface="Quantico" panose="020B0604020202020204" charset="0"/>
            </a:endParaRPr>
          </a:p>
        </p:txBody>
      </p:sp>
    </p:spTree>
    <p:extLst>
      <p:ext uri="{BB962C8B-B14F-4D97-AF65-F5344CB8AC3E}">
        <p14:creationId xmlns:p14="http://schemas.microsoft.com/office/powerpoint/2010/main" val="1049541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Como usar as portas seriais do Arduino: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b="1" dirty="0">
                <a:solidFill>
                  <a:srgbClr val="94EE6B"/>
                </a:solidFill>
                <a:latin typeface="Quantico" panose="020B0604020202020204" charset="0"/>
              </a:rPr>
              <a:t>Recebimento de dados: </a:t>
            </a:r>
            <a:r>
              <a:rPr lang="pt-BR" sz="2200" dirty="0">
                <a:latin typeface="Quantico" panose="020B0604020202020204" charset="0"/>
              </a:rPr>
              <a:t>Para receber dados pela porta serial, você pode usar a função "</a:t>
            </a:r>
            <a:r>
              <a:rPr lang="pt-BR" sz="2200" dirty="0" err="1">
                <a:latin typeface="Quantico" panose="020B0604020202020204" charset="0"/>
              </a:rPr>
              <a:t>Serial.read</a:t>
            </a:r>
            <a:r>
              <a:rPr lang="pt-BR" sz="2200" dirty="0">
                <a:latin typeface="Quantico" panose="020B0604020202020204" charset="0"/>
              </a:rPr>
              <a:t>()". Essa função retorna o byte recebido ou -1 se não houver dados disponíveis no buffer.</a:t>
            </a:r>
          </a:p>
          <a:p>
            <a:pPr marL="152400" indent="0" algn="just">
              <a:buNone/>
            </a:pPr>
            <a:endParaRPr lang="pt-BR" sz="700" dirty="0">
              <a:latin typeface="Quantico" panose="020B0604020202020204" charset="0"/>
            </a:endParaRPr>
          </a:p>
          <a:p>
            <a:pPr marL="152400" indent="0" algn="just">
              <a:buNone/>
            </a:pPr>
            <a:r>
              <a:rPr lang="pt-BR" sz="2200" b="1" dirty="0">
                <a:solidFill>
                  <a:srgbClr val="94EE6B"/>
                </a:solidFill>
                <a:latin typeface="Quantico" panose="020B0604020202020204" charset="0"/>
              </a:rPr>
              <a:t>Monitoramento: </a:t>
            </a:r>
            <a:r>
              <a:rPr lang="pt-BR" sz="2200" dirty="0">
                <a:latin typeface="Quantico" panose="020B0604020202020204" charset="0"/>
              </a:rPr>
              <a:t>Para monitorar as informações enviadas e recebidas pela porta serial, você pode usar o Monitor Serial da IDE do Arduino. Ele exibe as mensagens enviadas pelo seu Arduino e permite interagir com ele por meio da digitação de comandos.</a:t>
            </a:r>
          </a:p>
        </p:txBody>
      </p:sp>
    </p:spTree>
    <p:extLst>
      <p:ext uri="{BB962C8B-B14F-4D97-AF65-F5344CB8AC3E}">
        <p14:creationId xmlns:p14="http://schemas.microsoft.com/office/powerpoint/2010/main" val="1353517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Como usar as portas seriais do Arduino: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Vale ressaltar que, ao usar portas seriais de software, é preciso ter atenção à taxa de transmissão, uma vez que ela pode afetar a estabilidade da comunicação, especialmente em taxas mais altas.</a:t>
            </a:r>
          </a:p>
          <a:p>
            <a:pPr marL="152400" indent="0" algn="just">
              <a:buNone/>
            </a:pPr>
            <a:endParaRPr lang="pt-BR" sz="2400" dirty="0">
              <a:latin typeface="Quantico" panose="020B0604020202020204" charset="0"/>
            </a:endParaRPr>
          </a:p>
        </p:txBody>
      </p:sp>
    </p:spTree>
    <p:extLst>
      <p:ext uri="{BB962C8B-B14F-4D97-AF65-F5344CB8AC3E}">
        <p14:creationId xmlns:p14="http://schemas.microsoft.com/office/powerpoint/2010/main" val="3534875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As taxas de transmissão (</a:t>
            </a:r>
            <a:r>
              <a:rPr lang="pt-BR" sz="2400" dirty="0" err="1">
                <a:latin typeface="Quantico" panose="020B0604020202020204" charset="0"/>
              </a:rPr>
              <a:t>baud</a:t>
            </a:r>
            <a:r>
              <a:rPr lang="pt-BR" sz="2400" dirty="0">
                <a:latin typeface="Quantico" panose="020B0604020202020204" charset="0"/>
              </a:rPr>
              <a:t> rates) são a velocidade em que os dados são transmitidos através de uma comunicação serial. Elas indicam a quantidade de bits que são enviados ou recebidos por segundo. Quanto maior a taxa de transmissão, mais rápida é a comunicação serial e, consequentemente, maior a quantidade de dados transmitidos em um determinado período.</a:t>
            </a:r>
          </a:p>
        </p:txBody>
      </p:sp>
    </p:spTree>
    <p:extLst>
      <p:ext uri="{BB962C8B-B14F-4D97-AF65-F5344CB8AC3E}">
        <p14:creationId xmlns:p14="http://schemas.microsoft.com/office/powerpoint/2010/main" val="350633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Fluxo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dirty="0">
                <a:solidFill>
                  <a:srgbClr val="94EE6B"/>
                </a:solidFill>
                <a:latin typeface="Quantico" panose="020B0604020202020204" charset="0"/>
              </a:rPr>
              <a:t>Entrada: </a:t>
            </a:r>
            <a:r>
              <a:rPr lang="pt-BR" sz="2200" dirty="0">
                <a:latin typeface="Quantico" panose="020B0604020202020204" charset="0"/>
              </a:rPr>
              <a:t>É a informação que um programa recebe do ambiente externo. No contexto de programação de Arduino, as entradas geralmente vêm de sensores, como sensores de temperatura, luz, movimento, etc.</a:t>
            </a:r>
          </a:p>
        </p:txBody>
      </p:sp>
      <p:pic>
        <p:nvPicPr>
          <p:cNvPr id="3074" name="Picture 2" descr="O que é um sensor e quais os tipos? - Blog da Eletrônica">
            <a:extLst>
              <a:ext uri="{FF2B5EF4-FFF2-40B4-BE49-F238E27FC236}">
                <a16:creationId xmlns:a16="http://schemas.microsoft.com/office/drawing/2014/main" id="{85CA4203-92F9-9979-B533-7A96F155F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380" y="2571750"/>
            <a:ext cx="3421239" cy="192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34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As taxas de transmissão mais comuns em comunicação serial são:</a:t>
            </a:r>
          </a:p>
          <a:p>
            <a:pPr marL="152400" indent="0" algn="just">
              <a:buNone/>
            </a:pPr>
            <a:endParaRPr lang="pt-BR" sz="900" dirty="0">
              <a:latin typeface="Quantico" panose="020B0604020202020204" charset="0"/>
            </a:endParaRPr>
          </a:p>
          <a:p>
            <a:pPr marL="152400" indent="0" algn="just">
              <a:buNone/>
            </a:pPr>
            <a:r>
              <a:rPr lang="pt-BR" sz="2400" b="1" dirty="0">
                <a:solidFill>
                  <a:srgbClr val="94EE6B"/>
                </a:solidFill>
                <a:latin typeface="Quantico" panose="020B0604020202020204" charset="0"/>
              </a:rPr>
              <a:t>300 </a:t>
            </a:r>
            <a:r>
              <a:rPr lang="pt-BR" sz="2400" b="1" dirty="0" err="1">
                <a:solidFill>
                  <a:srgbClr val="94EE6B"/>
                </a:solidFill>
                <a:latin typeface="Quantico" panose="020B0604020202020204" charset="0"/>
              </a:rPr>
              <a:t>bps</a:t>
            </a:r>
            <a:r>
              <a:rPr lang="pt-BR" sz="2400" b="1" dirty="0">
                <a:solidFill>
                  <a:srgbClr val="94EE6B"/>
                </a:solidFill>
                <a:latin typeface="Quantico" panose="020B0604020202020204" charset="0"/>
              </a:rPr>
              <a:t> (bits por segundo): </a:t>
            </a:r>
            <a:r>
              <a:rPr lang="pt-BR" sz="2400" dirty="0">
                <a:latin typeface="Quantico" panose="020B0604020202020204" charset="0"/>
              </a:rPr>
              <a:t>Uma taxa de transmissão bastante lenta, geralmente utilizada em aplicações muito simples ou em situações onde a distância de comunicação é significativa e precisa ser mantida em velocidades mais baixas para garantir a integridade dos dados.</a:t>
            </a:r>
          </a:p>
        </p:txBody>
      </p:sp>
    </p:spTree>
    <p:extLst>
      <p:ext uri="{BB962C8B-B14F-4D97-AF65-F5344CB8AC3E}">
        <p14:creationId xmlns:p14="http://schemas.microsoft.com/office/powerpoint/2010/main" val="677760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b="1" dirty="0">
                <a:solidFill>
                  <a:srgbClr val="94EE6B"/>
                </a:solidFill>
                <a:latin typeface="Quantico" panose="020B0604020202020204" charset="0"/>
              </a:rPr>
              <a:t>1200 </a:t>
            </a:r>
            <a:r>
              <a:rPr lang="pt-BR" sz="2200" b="1" dirty="0" err="1">
                <a:solidFill>
                  <a:srgbClr val="94EE6B"/>
                </a:solidFill>
                <a:latin typeface="Quantico" panose="020B0604020202020204" charset="0"/>
              </a:rPr>
              <a:t>bps</a:t>
            </a:r>
            <a:r>
              <a:rPr lang="pt-BR" sz="2200" b="1" dirty="0">
                <a:solidFill>
                  <a:srgbClr val="94EE6B"/>
                </a:solidFill>
                <a:latin typeface="Quantico" panose="020B0604020202020204" charset="0"/>
              </a:rPr>
              <a:t>: </a:t>
            </a:r>
            <a:r>
              <a:rPr lang="pt-BR" sz="2200" dirty="0">
                <a:latin typeface="Quantico" panose="020B0604020202020204" charset="0"/>
              </a:rPr>
              <a:t>Uma taxa um pouco mais rápida, mas ainda considerada lenta em comparação com as opções mais modernas. É adequada para aplicações simples que não exigem a transmissão rápida de dados.</a:t>
            </a:r>
          </a:p>
          <a:p>
            <a:pPr marL="152400" indent="0" algn="just">
              <a:buNone/>
            </a:pPr>
            <a:endParaRPr lang="pt-BR" sz="2200" dirty="0">
              <a:latin typeface="Quantico" panose="020B0604020202020204" charset="0"/>
            </a:endParaRPr>
          </a:p>
          <a:p>
            <a:pPr marL="152400" indent="0" algn="just">
              <a:buNone/>
            </a:pPr>
            <a:r>
              <a:rPr lang="pt-BR" sz="2200" b="1" dirty="0">
                <a:solidFill>
                  <a:srgbClr val="94EE6B"/>
                </a:solidFill>
                <a:latin typeface="Quantico" panose="020B0604020202020204" charset="0"/>
              </a:rPr>
              <a:t>2400 </a:t>
            </a:r>
            <a:r>
              <a:rPr lang="pt-BR" sz="2200" b="1" dirty="0" err="1">
                <a:solidFill>
                  <a:srgbClr val="94EE6B"/>
                </a:solidFill>
                <a:latin typeface="Quantico" panose="020B0604020202020204" charset="0"/>
              </a:rPr>
              <a:t>bps</a:t>
            </a:r>
            <a:r>
              <a:rPr lang="pt-BR" sz="2200" b="1" dirty="0">
                <a:solidFill>
                  <a:srgbClr val="94EE6B"/>
                </a:solidFill>
                <a:latin typeface="Quantico" panose="020B0604020202020204" charset="0"/>
              </a:rPr>
              <a:t>: </a:t>
            </a:r>
            <a:r>
              <a:rPr lang="pt-BR" sz="2200" dirty="0">
                <a:latin typeface="Quantico" panose="020B0604020202020204" charset="0"/>
              </a:rPr>
              <a:t>Outra taxa intermediária, também mais lenta em relação às opções modernas. Pode ser usada em aplicações básicas e em situações onde a comunicação não precisa ser extremamente rápida.</a:t>
            </a:r>
          </a:p>
        </p:txBody>
      </p:sp>
    </p:spTree>
    <p:extLst>
      <p:ext uri="{BB962C8B-B14F-4D97-AF65-F5344CB8AC3E}">
        <p14:creationId xmlns:p14="http://schemas.microsoft.com/office/powerpoint/2010/main" val="3448448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000" b="1" dirty="0">
                <a:solidFill>
                  <a:srgbClr val="94EE6B"/>
                </a:solidFill>
                <a:latin typeface="Quantico" panose="020B0604020202020204" charset="0"/>
              </a:rPr>
              <a:t>9600 </a:t>
            </a:r>
            <a:r>
              <a:rPr lang="pt-BR" sz="2000" b="1" dirty="0" err="1">
                <a:solidFill>
                  <a:srgbClr val="94EE6B"/>
                </a:solidFill>
                <a:latin typeface="Quantico" panose="020B0604020202020204" charset="0"/>
              </a:rPr>
              <a:t>bps</a:t>
            </a:r>
            <a:r>
              <a:rPr lang="pt-BR" sz="2000" b="1" dirty="0">
                <a:solidFill>
                  <a:srgbClr val="94EE6B"/>
                </a:solidFill>
                <a:latin typeface="Quantico" panose="020B0604020202020204" charset="0"/>
              </a:rPr>
              <a:t>: </a:t>
            </a:r>
            <a:r>
              <a:rPr lang="pt-BR" sz="2000" dirty="0">
                <a:latin typeface="Quantico" panose="020B0604020202020204" charset="0"/>
              </a:rPr>
              <a:t>Uma das taxas mais comuns e populares, utilizada em muitos projetos Arduino. É rápida o suficiente para muitas aplicações e permite a troca de dados relativamente rápida entre o Arduino e outros dispositivos.</a:t>
            </a:r>
          </a:p>
          <a:p>
            <a:pPr marL="152400" indent="0" algn="just">
              <a:buNone/>
            </a:pPr>
            <a:endParaRPr lang="pt-BR" sz="1000" dirty="0">
              <a:latin typeface="Quantico" panose="020B0604020202020204" charset="0"/>
            </a:endParaRPr>
          </a:p>
          <a:p>
            <a:pPr marL="152400" indent="0" algn="just">
              <a:buNone/>
            </a:pPr>
            <a:r>
              <a:rPr lang="pt-BR" sz="2000" b="1" dirty="0">
                <a:solidFill>
                  <a:srgbClr val="94EE6B"/>
                </a:solidFill>
                <a:latin typeface="Quantico" panose="020B0604020202020204" charset="0"/>
              </a:rPr>
              <a:t>19200 </a:t>
            </a:r>
            <a:r>
              <a:rPr lang="pt-BR" sz="2000" b="1" dirty="0" err="1">
                <a:solidFill>
                  <a:srgbClr val="94EE6B"/>
                </a:solidFill>
                <a:latin typeface="Quantico" panose="020B0604020202020204" charset="0"/>
              </a:rPr>
              <a:t>bps</a:t>
            </a:r>
            <a:r>
              <a:rPr lang="pt-BR" sz="2000" b="1" dirty="0">
                <a:solidFill>
                  <a:srgbClr val="94EE6B"/>
                </a:solidFill>
                <a:latin typeface="Quantico" panose="020B0604020202020204" charset="0"/>
              </a:rPr>
              <a:t>, 38400 </a:t>
            </a:r>
            <a:r>
              <a:rPr lang="pt-BR" sz="2000" b="1" dirty="0" err="1">
                <a:solidFill>
                  <a:srgbClr val="94EE6B"/>
                </a:solidFill>
                <a:latin typeface="Quantico" panose="020B0604020202020204" charset="0"/>
              </a:rPr>
              <a:t>bps</a:t>
            </a:r>
            <a:r>
              <a:rPr lang="pt-BR" sz="2000" b="1" dirty="0">
                <a:solidFill>
                  <a:srgbClr val="94EE6B"/>
                </a:solidFill>
                <a:latin typeface="Quantico" panose="020B0604020202020204" charset="0"/>
              </a:rPr>
              <a:t>, 57600 </a:t>
            </a:r>
            <a:r>
              <a:rPr lang="pt-BR" sz="2000" b="1" dirty="0" err="1">
                <a:solidFill>
                  <a:srgbClr val="94EE6B"/>
                </a:solidFill>
                <a:latin typeface="Quantico" panose="020B0604020202020204" charset="0"/>
              </a:rPr>
              <a:t>bps</a:t>
            </a:r>
            <a:r>
              <a:rPr lang="pt-BR" sz="2000" b="1" dirty="0">
                <a:solidFill>
                  <a:srgbClr val="94EE6B"/>
                </a:solidFill>
                <a:latin typeface="Quantico" panose="020B0604020202020204" charset="0"/>
              </a:rPr>
              <a:t>: </a:t>
            </a:r>
            <a:r>
              <a:rPr lang="pt-BR" sz="2000" dirty="0">
                <a:latin typeface="Quantico" panose="020B0604020202020204" charset="0"/>
              </a:rPr>
              <a:t>Essas taxas são utilizadas quando a comunicação precisa ser mais rápida do que 9600 </a:t>
            </a:r>
            <a:r>
              <a:rPr lang="pt-BR" sz="2000" dirty="0" err="1">
                <a:latin typeface="Quantico" panose="020B0604020202020204" charset="0"/>
              </a:rPr>
              <a:t>bps</a:t>
            </a:r>
            <a:r>
              <a:rPr lang="pt-BR" sz="2000" dirty="0">
                <a:latin typeface="Quantico" panose="020B0604020202020204" charset="0"/>
              </a:rPr>
              <a:t>, mas ainda não é necessário chegar aos níveis das taxas mais altas. Podem ser úteis em projetos mais exigentes em termos de velocidade de comunicação.</a:t>
            </a:r>
          </a:p>
        </p:txBody>
      </p:sp>
    </p:spTree>
    <p:extLst>
      <p:ext uri="{BB962C8B-B14F-4D97-AF65-F5344CB8AC3E}">
        <p14:creationId xmlns:p14="http://schemas.microsoft.com/office/powerpoint/2010/main" val="2746208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lt2"/>
                </a:solidFill>
              </a:rPr>
              <a:t>&lt;/ </a:t>
            </a:r>
            <a:r>
              <a:rPr lang="pt-BR" sz="2800" dirty="0">
                <a:solidFill>
                  <a:srgbClr val="FF3399"/>
                </a:solidFill>
              </a:rPr>
              <a:t>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b="1" dirty="0">
                <a:solidFill>
                  <a:srgbClr val="94EE6B"/>
                </a:solidFill>
                <a:latin typeface="Quantico" panose="020B0604020202020204" charset="0"/>
              </a:rPr>
              <a:t>115200 </a:t>
            </a:r>
            <a:r>
              <a:rPr lang="pt-BR" sz="2400" b="1" dirty="0" err="1">
                <a:solidFill>
                  <a:srgbClr val="94EE6B"/>
                </a:solidFill>
                <a:latin typeface="Quantico" panose="020B0604020202020204" charset="0"/>
              </a:rPr>
              <a:t>bps</a:t>
            </a:r>
            <a:r>
              <a:rPr lang="pt-BR" sz="2400" b="1" dirty="0">
                <a:solidFill>
                  <a:srgbClr val="94EE6B"/>
                </a:solidFill>
                <a:latin typeface="Quantico" panose="020B0604020202020204" charset="0"/>
              </a:rPr>
              <a:t>: </a:t>
            </a:r>
            <a:r>
              <a:rPr lang="pt-BR" sz="2400" dirty="0">
                <a:latin typeface="Quantico" panose="020B0604020202020204" charset="0"/>
              </a:rPr>
              <a:t>Uma taxa de transmissão muito rápida, amplamente usada em projetos que exigem transferência rápida de dados entre dispositivos. Muitos módulos, sensores e periféricos modernos suportam essa taxa e utilizá-la pode proporcionar uma comunicação eficiente.</a:t>
            </a:r>
          </a:p>
        </p:txBody>
      </p:sp>
    </p:spTree>
    <p:extLst>
      <p:ext uri="{BB962C8B-B14F-4D97-AF65-F5344CB8AC3E}">
        <p14:creationId xmlns:p14="http://schemas.microsoft.com/office/powerpoint/2010/main" val="1578050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Diferenças entre 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A principal diferença entre as taxas de transmissão é a velocidade com que os dados são transmitidos. Taxas mais altas permitem uma comunicação mais rápida, o que pode ser benéfico em projetos que exigem uma taxa de atualização rápida, transferência de grandes volumes de dados ou respostas mais rápidas a comandos.</a:t>
            </a:r>
          </a:p>
        </p:txBody>
      </p:sp>
    </p:spTree>
    <p:extLst>
      <p:ext uri="{BB962C8B-B14F-4D97-AF65-F5344CB8AC3E}">
        <p14:creationId xmlns:p14="http://schemas.microsoft.com/office/powerpoint/2010/main" val="2733579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Diferenças entre 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dirty="0">
                <a:latin typeface="Quantico" panose="020B0604020202020204" charset="0"/>
              </a:rPr>
              <a:t>No entanto, é importante considerar que taxas de transmissão mais altas também podem levar a problemas de estabilidade em certos casos. Por exemplo, em comunicações de longa distância ou em ambientes com muita interferência, taxas muito altas podem resultar em erros na transmissão. Portanto, a escolha da taxa de transmissão adequada dependerá das necessidades específicas do seu projeto e das características do ambiente em que ele será executado.</a:t>
            </a:r>
          </a:p>
        </p:txBody>
      </p:sp>
    </p:spTree>
    <p:extLst>
      <p:ext uri="{BB962C8B-B14F-4D97-AF65-F5344CB8AC3E}">
        <p14:creationId xmlns:p14="http://schemas.microsoft.com/office/powerpoint/2010/main" val="3406575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Diferenças entre taxas de transmissão:</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r>
              <a:rPr lang="pt-BR" sz="2100" dirty="0">
                <a:latin typeface="Quantico" panose="020B0604020202020204" charset="0"/>
              </a:rPr>
              <a:t>Em resumo, ao selecionar a taxa de transmissão no seu projeto Arduino, é necessário equilibrar a velocidade necessária para a comunicação com a confiabilidade e a estabilidade da transmissão. Se a comunicação for muito lenta, pode resultar em atrasos significativos no processamento dos dados, enquanto taxas muito altas podem introduzir erros e falhas na transmissão. Experimentar diferentes taxas e verificar a estabilidade da comunicação é uma abordagem comum para encontrar o melhor ajuste para o seu projeto específico.</a:t>
            </a:r>
          </a:p>
          <a:p>
            <a:pPr marL="152400" indent="0" algn="just">
              <a:buNone/>
            </a:pPr>
            <a:endParaRPr lang="pt-BR" sz="2100" dirty="0">
              <a:latin typeface="Quantico" panose="020B0604020202020204" charset="0"/>
            </a:endParaRPr>
          </a:p>
          <a:p>
            <a:pPr marL="152400" indent="0" algn="just">
              <a:buNone/>
            </a:pPr>
            <a:endParaRPr lang="pt-BR" sz="2100" dirty="0">
              <a:latin typeface="Quantico" panose="020B0604020202020204" charset="0"/>
            </a:endParaRPr>
          </a:p>
        </p:txBody>
      </p:sp>
    </p:spTree>
    <p:extLst>
      <p:ext uri="{BB962C8B-B14F-4D97-AF65-F5344CB8AC3E}">
        <p14:creationId xmlns:p14="http://schemas.microsoft.com/office/powerpoint/2010/main" val="3035637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2200" b="1" dirty="0">
              <a:solidFill>
                <a:srgbClr val="94EE6B"/>
              </a:solidFill>
              <a:latin typeface="Quantico" panose="020B0604020202020204" charset="0"/>
            </a:endParaRPr>
          </a:p>
          <a:p>
            <a:pPr marL="152400" indent="0" algn="just">
              <a:buNone/>
            </a:pPr>
            <a:r>
              <a:rPr lang="pt-BR" sz="2200" b="1" dirty="0">
                <a:solidFill>
                  <a:srgbClr val="94EE6B"/>
                </a:solidFill>
                <a:latin typeface="Quantico" panose="020B0604020202020204" charset="0"/>
              </a:rPr>
              <a:t>Compatibilidade: </a:t>
            </a:r>
            <a:r>
              <a:rPr lang="pt-BR" sz="2200" dirty="0">
                <a:latin typeface="Quantico" panose="020B0604020202020204" charset="0"/>
              </a:rPr>
              <a:t>A taxa de 9600 </a:t>
            </a:r>
            <a:r>
              <a:rPr lang="pt-BR" sz="2200" dirty="0" err="1">
                <a:latin typeface="Quantico" panose="020B0604020202020204" charset="0"/>
              </a:rPr>
              <a:t>bps</a:t>
            </a:r>
            <a:r>
              <a:rPr lang="pt-BR" sz="2200" dirty="0">
                <a:latin typeface="Quantico" panose="020B0604020202020204" charset="0"/>
              </a:rPr>
              <a:t> é amplamente suportada por muitos dispositivos e periféricos, incluindo módulos, sensores e displays. Muitos desses dispositivos têm a taxa de 9600 </a:t>
            </a:r>
            <a:r>
              <a:rPr lang="pt-BR" sz="2200" dirty="0" err="1">
                <a:latin typeface="Quantico" panose="020B0604020202020204" charset="0"/>
              </a:rPr>
              <a:t>bps</a:t>
            </a:r>
            <a:r>
              <a:rPr lang="pt-BR" sz="2200" dirty="0">
                <a:latin typeface="Quantico" panose="020B0604020202020204" charset="0"/>
              </a:rPr>
              <a:t> como a configuração padrão para a comunicação serial. Portanto, usar essa taxa garante uma maior compatibilidade e facilidade de integração com diversos componentes.</a:t>
            </a:r>
          </a:p>
        </p:txBody>
      </p:sp>
    </p:spTree>
    <p:extLst>
      <p:ext uri="{BB962C8B-B14F-4D97-AF65-F5344CB8AC3E}">
        <p14:creationId xmlns:p14="http://schemas.microsoft.com/office/powerpoint/2010/main" val="137807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2200" dirty="0">
              <a:latin typeface="Quantico" panose="020B0604020202020204" charset="0"/>
            </a:endParaRPr>
          </a:p>
          <a:p>
            <a:pPr marL="152400" indent="0" algn="just">
              <a:buNone/>
            </a:pPr>
            <a:r>
              <a:rPr lang="pt-BR" sz="2200" b="1" dirty="0">
                <a:solidFill>
                  <a:srgbClr val="94EE6B"/>
                </a:solidFill>
                <a:latin typeface="Quantico" panose="020B0604020202020204" charset="0"/>
              </a:rPr>
              <a:t>Estabilidade e confiabilidade: </a:t>
            </a:r>
            <a:r>
              <a:rPr lang="pt-BR" sz="2200" dirty="0">
                <a:latin typeface="Quantico" panose="020B0604020202020204" charset="0"/>
              </a:rPr>
              <a:t>Taxas de transmissão mais baixas, como 9600 </a:t>
            </a:r>
            <a:r>
              <a:rPr lang="pt-BR" sz="2200" dirty="0" err="1">
                <a:latin typeface="Quantico" panose="020B0604020202020204" charset="0"/>
              </a:rPr>
              <a:t>bps</a:t>
            </a:r>
            <a:r>
              <a:rPr lang="pt-BR" sz="2200" dirty="0">
                <a:latin typeface="Quantico" panose="020B0604020202020204" charset="0"/>
              </a:rPr>
              <a:t>, são geralmente mais estáveis e confiáveis em comparação com taxas mais altas. Isso é especialmente importante quando se trabalha com fios mais longos ou em ambientes com interferência elétrica ou eletromagnética. A comunicação em 9600 </a:t>
            </a:r>
            <a:r>
              <a:rPr lang="pt-BR" sz="2200" dirty="0" err="1">
                <a:latin typeface="Quantico" panose="020B0604020202020204" charset="0"/>
              </a:rPr>
              <a:t>bps</a:t>
            </a:r>
            <a:r>
              <a:rPr lang="pt-BR" sz="2200" dirty="0">
                <a:latin typeface="Quantico" panose="020B0604020202020204" charset="0"/>
              </a:rPr>
              <a:t> é menos susceptível a erros e perdas de dados em condições adversas.</a:t>
            </a:r>
          </a:p>
        </p:txBody>
      </p:sp>
    </p:spTree>
    <p:extLst>
      <p:ext uri="{BB962C8B-B14F-4D97-AF65-F5344CB8AC3E}">
        <p14:creationId xmlns:p14="http://schemas.microsoft.com/office/powerpoint/2010/main" val="90024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2200" dirty="0">
              <a:latin typeface="Quantico" panose="020B0604020202020204" charset="0"/>
            </a:endParaRPr>
          </a:p>
          <a:p>
            <a:pPr marL="152400" indent="0" algn="just">
              <a:buNone/>
            </a:pPr>
            <a:r>
              <a:rPr lang="pt-BR" sz="2200" b="1" dirty="0">
                <a:solidFill>
                  <a:srgbClr val="94EE6B"/>
                </a:solidFill>
                <a:latin typeface="Quantico" panose="020B0604020202020204" charset="0"/>
              </a:rPr>
              <a:t>Velocidade suficiente para muitos projetos: </a:t>
            </a:r>
            <a:r>
              <a:rPr lang="pt-BR" sz="2200" dirty="0">
                <a:latin typeface="Quantico" panose="020B0604020202020204" charset="0"/>
              </a:rPr>
              <a:t>Para muitos projetos, a taxa de 9600 </a:t>
            </a:r>
            <a:r>
              <a:rPr lang="pt-BR" sz="2200" dirty="0" err="1">
                <a:latin typeface="Quantico" panose="020B0604020202020204" charset="0"/>
              </a:rPr>
              <a:t>bps</a:t>
            </a:r>
            <a:r>
              <a:rPr lang="pt-BR" sz="2200" dirty="0">
                <a:latin typeface="Quantico" panose="020B0604020202020204" charset="0"/>
              </a:rPr>
              <a:t> é mais do que suficiente para a comunicação entre o Arduino e outros dispositivos. Para aplicações simples, como exibir dados em um display ou controlar alguns atuadores, essa taxa oferece uma transferência rápida o bastante.</a:t>
            </a:r>
          </a:p>
          <a:p>
            <a:pPr marL="152400" indent="0" algn="just">
              <a:buNone/>
            </a:pPr>
            <a:endParaRPr lang="pt-BR" sz="2200" dirty="0">
              <a:latin typeface="Quantico" panose="020B0604020202020204" charset="0"/>
            </a:endParaRPr>
          </a:p>
        </p:txBody>
      </p:sp>
    </p:spTree>
    <p:extLst>
      <p:ext uri="{BB962C8B-B14F-4D97-AF65-F5344CB8AC3E}">
        <p14:creationId xmlns:p14="http://schemas.microsoft.com/office/powerpoint/2010/main" val="94065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Fluxo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b="1" dirty="0">
                <a:solidFill>
                  <a:srgbClr val="94EE6B"/>
                </a:solidFill>
                <a:latin typeface="Quantico" panose="020B0604020202020204" charset="0"/>
              </a:rPr>
              <a:t>Processamento: </a:t>
            </a:r>
            <a:r>
              <a:rPr lang="pt-BR" sz="2200" dirty="0">
                <a:latin typeface="Quantico" panose="020B0604020202020204" charset="0"/>
              </a:rPr>
              <a:t>Após receber as entradas, o programa executa um conjunto de instruções para processar e analisar esses dados. Isso pode envolver cálculos, tomada de decisões e outras operações.</a:t>
            </a:r>
          </a:p>
        </p:txBody>
      </p:sp>
      <p:pic>
        <p:nvPicPr>
          <p:cNvPr id="4098" name="Picture 2" descr="Calculo GIFs | Tenor">
            <a:extLst>
              <a:ext uri="{FF2B5EF4-FFF2-40B4-BE49-F238E27FC236}">
                <a16:creationId xmlns:a16="http://schemas.microsoft.com/office/drawing/2014/main" id="{6EF17893-A5DF-F0AD-8CAC-E83D36084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004" y="2571750"/>
            <a:ext cx="3079751" cy="16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706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r>
              <a:rPr lang="pt-BR" sz="2200" b="1" dirty="0">
                <a:solidFill>
                  <a:srgbClr val="94EE6B"/>
                </a:solidFill>
                <a:latin typeface="Quantico" panose="020B0604020202020204" charset="0"/>
              </a:rPr>
              <a:t>Fácil monitoramento e depuração: </a:t>
            </a:r>
            <a:r>
              <a:rPr lang="pt-BR" sz="2200" dirty="0">
                <a:latin typeface="Quantico" panose="020B0604020202020204" charset="0"/>
              </a:rPr>
              <a:t>A taxa de 9600 </a:t>
            </a:r>
            <a:r>
              <a:rPr lang="pt-BR" sz="2200" dirty="0" err="1">
                <a:latin typeface="Quantico" panose="020B0604020202020204" charset="0"/>
              </a:rPr>
              <a:t>bps</a:t>
            </a:r>
            <a:r>
              <a:rPr lang="pt-BR" sz="2200" dirty="0">
                <a:latin typeface="Quantico" panose="020B0604020202020204" charset="0"/>
              </a:rPr>
              <a:t> é rápida o suficiente para permitir um monitoramento adequado das mensagens enviadas e recebidas pelo Arduino durante o desenvolvimento. Ao usar a taxa de 9600 </a:t>
            </a:r>
            <a:r>
              <a:rPr lang="pt-BR" sz="2200" dirty="0" err="1">
                <a:latin typeface="Quantico" panose="020B0604020202020204" charset="0"/>
              </a:rPr>
              <a:t>bps</a:t>
            </a:r>
            <a:r>
              <a:rPr lang="pt-BR" sz="2200" dirty="0">
                <a:latin typeface="Quantico" panose="020B0604020202020204" charset="0"/>
              </a:rPr>
              <a:t>, as mensagens são exibidas de forma legível no Monitor Serial da IDE do Arduino, o que facilita o acompanhamento do funcionamento do código e a depuração de problemas.</a:t>
            </a:r>
          </a:p>
        </p:txBody>
      </p:sp>
    </p:spTree>
    <p:extLst>
      <p:ext uri="{BB962C8B-B14F-4D97-AF65-F5344CB8AC3E}">
        <p14:creationId xmlns:p14="http://schemas.microsoft.com/office/powerpoint/2010/main" val="3894109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2200" dirty="0">
              <a:latin typeface="Quantico" panose="020B0604020202020204" charset="0"/>
            </a:endParaRPr>
          </a:p>
          <a:p>
            <a:pPr marL="152400" indent="0" algn="just">
              <a:buNone/>
            </a:pPr>
            <a:r>
              <a:rPr lang="pt-BR" sz="2200" b="1" dirty="0">
                <a:solidFill>
                  <a:srgbClr val="94EE6B"/>
                </a:solidFill>
                <a:latin typeface="Quantico" panose="020B0604020202020204" charset="0"/>
              </a:rPr>
              <a:t>Consumo de recursos: </a:t>
            </a:r>
            <a:r>
              <a:rPr lang="pt-BR" sz="2200" dirty="0">
                <a:latin typeface="Quantico" panose="020B0604020202020204" charset="0"/>
              </a:rPr>
              <a:t>Taxas de transmissão mais altas podem exigir mais recursos do Arduino, como processamento e memória, para lidar com a comunicação serial em velocidades mais rápidas. Isso pode ser um problema em projetos com limitações de recursos, como o uso de modelos de Arduino com menor poder de processamento ou memória limitada.</a:t>
            </a:r>
          </a:p>
        </p:txBody>
      </p:sp>
    </p:spTree>
    <p:extLst>
      <p:ext uri="{BB962C8B-B14F-4D97-AF65-F5344CB8AC3E}">
        <p14:creationId xmlns:p14="http://schemas.microsoft.com/office/powerpoint/2010/main" val="4003983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por que a taxa de 9600 é a mais utilizada?</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2200" dirty="0">
              <a:latin typeface="Quantico" panose="020B0604020202020204" charset="0"/>
            </a:endParaRPr>
          </a:p>
          <a:p>
            <a:pPr marL="152400" indent="0" algn="just">
              <a:buNone/>
            </a:pPr>
            <a:r>
              <a:rPr lang="pt-BR" sz="2200" dirty="0">
                <a:latin typeface="Quantico" panose="020B0604020202020204" charset="0"/>
              </a:rPr>
              <a:t>Apesar das vantagens da taxa de 9600 </a:t>
            </a:r>
            <a:r>
              <a:rPr lang="pt-BR" sz="2200" dirty="0" err="1">
                <a:latin typeface="Quantico" panose="020B0604020202020204" charset="0"/>
              </a:rPr>
              <a:t>bps</a:t>
            </a:r>
            <a:r>
              <a:rPr lang="pt-BR" sz="2200" dirty="0">
                <a:latin typeface="Quantico" panose="020B0604020202020204" charset="0"/>
              </a:rPr>
              <a:t>, em projetos que demandam uma comunicação mais rápida e têm dispositivos que suportam taxas maiores, taxas de transmissão mais altas, como 115200 </a:t>
            </a:r>
            <a:r>
              <a:rPr lang="pt-BR" sz="2200" dirty="0" err="1">
                <a:latin typeface="Quantico" panose="020B0604020202020204" charset="0"/>
              </a:rPr>
              <a:t>bps</a:t>
            </a:r>
            <a:r>
              <a:rPr lang="pt-BR" sz="2200" dirty="0">
                <a:latin typeface="Quantico" panose="020B0604020202020204" charset="0"/>
              </a:rPr>
              <a:t>, podem ser escolhidas para melhorar a eficiência da comunicação.</a:t>
            </a:r>
          </a:p>
          <a:p>
            <a:pPr marL="152400" indent="0" algn="just">
              <a:buNone/>
            </a:pPr>
            <a:endParaRPr lang="pt-BR" sz="2200" dirty="0">
              <a:latin typeface="Quantico" panose="020B0604020202020204" charset="0"/>
            </a:endParaRPr>
          </a:p>
          <a:p>
            <a:pPr marL="152400" indent="0" algn="just">
              <a:buNone/>
            </a:pPr>
            <a:endParaRPr lang="pt-BR" sz="2200" dirty="0">
              <a:latin typeface="Quantico" panose="020B0604020202020204" charset="0"/>
            </a:endParaRPr>
          </a:p>
        </p:txBody>
      </p:sp>
    </p:spTree>
    <p:extLst>
      <p:ext uri="{BB962C8B-B14F-4D97-AF65-F5344CB8AC3E}">
        <p14:creationId xmlns:p14="http://schemas.microsoft.com/office/powerpoint/2010/main" val="2802820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Testando a comunicação serial</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r>
              <a:rPr lang="pt-BR" sz="1940" dirty="0">
                <a:latin typeface="Quantico" panose="020B0604020202020204" charset="0"/>
              </a:rPr>
              <a:t>Para iniciar a comunicação serial entre o Arduino e o Python, é necessário definir a taxa de transmissão, em que os dados serão enviados. Essa taxa de transmissão deve ser a mesma nos dois dispositivos para que a comunicação seja bem-sucedida.</a:t>
            </a:r>
          </a:p>
          <a:p>
            <a:pPr marL="152400" indent="0" algn="just">
              <a:buNone/>
            </a:pPr>
            <a:r>
              <a:rPr lang="pt-BR" sz="1940" dirty="0">
                <a:latin typeface="Quantico" panose="020B0604020202020204" charset="0"/>
              </a:rPr>
              <a:t>A partir daí, é possível enviar dados do Arduino para o Python e vice-versa. No Arduino, para enviar dados pela comunicação serial, é utilizado o comando </a:t>
            </a:r>
            <a:r>
              <a:rPr lang="pt-BR" sz="1940" b="1" dirty="0">
                <a:solidFill>
                  <a:srgbClr val="94EE6B"/>
                </a:solidFill>
                <a:latin typeface="Quantico" panose="020B0604020202020204" charset="0"/>
              </a:rPr>
              <a:t>"</a:t>
            </a:r>
            <a:r>
              <a:rPr lang="pt-BR" sz="1940" b="1" dirty="0" err="1">
                <a:solidFill>
                  <a:srgbClr val="94EE6B"/>
                </a:solidFill>
                <a:latin typeface="Quantico" panose="020B0604020202020204" charset="0"/>
              </a:rPr>
              <a:t>Serial.print</a:t>
            </a:r>
            <a:r>
              <a:rPr lang="pt-BR" sz="1940" b="1" dirty="0">
                <a:solidFill>
                  <a:srgbClr val="94EE6B"/>
                </a:solidFill>
                <a:latin typeface="Quantico" panose="020B0604020202020204" charset="0"/>
              </a:rPr>
              <a:t>()" </a:t>
            </a:r>
            <a:r>
              <a:rPr lang="pt-BR" sz="1940" dirty="0">
                <a:latin typeface="Quantico" panose="020B0604020202020204" charset="0"/>
              </a:rPr>
              <a:t>ou </a:t>
            </a:r>
            <a:r>
              <a:rPr lang="pt-BR" sz="1940" b="1" dirty="0">
                <a:solidFill>
                  <a:srgbClr val="94EE6B"/>
                </a:solidFill>
                <a:latin typeface="Quantico" panose="020B0604020202020204" charset="0"/>
              </a:rPr>
              <a:t>"</a:t>
            </a:r>
            <a:r>
              <a:rPr lang="pt-BR" sz="1940" b="1" dirty="0" err="1">
                <a:solidFill>
                  <a:srgbClr val="94EE6B"/>
                </a:solidFill>
                <a:latin typeface="Quantico" panose="020B0604020202020204" charset="0"/>
              </a:rPr>
              <a:t>Serial.write</a:t>
            </a:r>
            <a:r>
              <a:rPr lang="pt-BR" sz="1940" b="1" dirty="0">
                <a:solidFill>
                  <a:srgbClr val="94EE6B"/>
                </a:solidFill>
                <a:latin typeface="Quantico" panose="020B0604020202020204" charset="0"/>
              </a:rPr>
              <a:t>()"</a:t>
            </a:r>
            <a:r>
              <a:rPr lang="pt-BR" sz="1940" dirty="0">
                <a:latin typeface="Quantico" panose="020B0604020202020204" charset="0"/>
              </a:rPr>
              <a:t>, que envia dados como texto ou bytes. No Python, para receber dados do Arduino, é utilizado o método </a:t>
            </a:r>
            <a:r>
              <a:rPr lang="pt-BR" sz="1940" b="1" dirty="0">
                <a:solidFill>
                  <a:srgbClr val="94EE6B"/>
                </a:solidFill>
                <a:latin typeface="Quantico" panose="020B0604020202020204" charset="0"/>
              </a:rPr>
              <a:t>"</a:t>
            </a:r>
            <a:r>
              <a:rPr lang="pt-BR" sz="1940" b="1" dirty="0" err="1">
                <a:solidFill>
                  <a:srgbClr val="94EE6B"/>
                </a:solidFill>
                <a:latin typeface="Quantico" panose="020B0604020202020204" charset="0"/>
              </a:rPr>
              <a:t>serial.readline</a:t>
            </a:r>
            <a:r>
              <a:rPr lang="pt-BR" sz="1940" b="1" dirty="0">
                <a:solidFill>
                  <a:srgbClr val="94EE6B"/>
                </a:solidFill>
                <a:latin typeface="Quantico" panose="020B0604020202020204" charset="0"/>
              </a:rPr>
              <a:t>()" </a:t>
            </a:r>
            <a:r>
              <a:rPr lang="pt-BR" sz="1940" dirty="0">
                <a:latin typeface="Quantico" panose="020B0604020202020204" charset="0"/>
              </a:rPr>
              <a:t>para ler uma linha de dados recebidos.</a:t>
            </a:r>
          </a:p>
          <a:p>
            <a:pPr marL="152400" indent="0" algn="just">
              <a:buNone/>
            </a:pPr>
            <a:endParaRPr lang="pt-BR" sz="1940" dirty="0">
              <a:latin typeface="Quantico" panose="020B0604020202020204" charset="0"/>
            </a:endParaRPr>
          </a:p>
          <a:p>
            <a:pPr marL="152400" indent="0" algn="just">
              <a:buNone/>
            </a:pPr>
            <a:endParaRPr lang="pt-BR" sz="1940" dirty="0">
              <a:latin typeface="Quantico" panose="020B0604020202020204" charset="0"/>
            </a:endParaRPr>
          </a:p>
        </p:txBody>
      </p:sp>
    </p:spTree>
    <p:extLst>
      <p:ext uri="{BB962C8B-B14F-4D97-AF65-F5344CB8AC3E}">
        <p14:creationId xmlns:p14="http://schemas.microsoft.com/office/powerpoint/2010/main" val="3582469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Montando o circuito</a:t>
            </a:r>
            <a:endParaRPr sz="2800" dirty="0">
              <a:solidFill>
                <a:srgbClr val="FF3399"/>
              </a:solidFill>
            </a:endParaRPr>
          </a:p>
        </p:txBody>
      </p:sp>
    </p:spTree>
    <p:extLst>
      <p:ext uri="{BB962C8B-B14F-4D97-AF65-F5344CB8AC3E}">
        <p14:creationId xmlns:p14="http://schemas.microsoft.com/office/powerpoint/2010/main" val="2285996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Arduino IDE</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1940" dirty="0">
              <a:latin typeface="Quantico" panose="020B0604020202020204" charset="0"/>
            </a:endParaRPr>
          </a:p>
          <a:p>
            <a:pPr marL="152400" indent="0" algn="just">
              <a:buNone/>
            </a:pPr>
            <a:endParaRPr lang="pt-BR" sz="1940" dirty="0">
              <a:latin typeface="Quantico" panose="020B0604020202020204" charset="0"/>
            </a:endParaRPr>
          </a:p>
        </p:txBody>
      </p:sp>
      <p:pic>
        <p:nvPicPr>
          <p:cNvPr id="4" name="Imagem 3">
            <a:extLst>
              <a:ext uri="{FF2B5EF4-FFF2-40B4-BE49-F238E27FC236}">
                <a16:creationId xmlns:a16="http://schemas.microsoft.com/office/drawing/2014/main" id="{4BDC6CE2-101E-471F-A901-42B5B5A31062}"/>
              </a:ext>
            </a:extLst>
          </p:cNvPr>
          <p:cNvPicPr>
            <a:picLocks noChangeAspect="1"/>
          </p:cNvPicPr>
          <p:nvPr/>
        </p:nvPicPr>
        <p:blipFill>
          <a:blip r:embed="rId3"/>
          <a:stretch>
            <a:fillRect/>
          </a:stretch>
        </p:blipFill>
        <p:spPr>
          <a:xfrm>
            <a:off x="2265107" y="1200358"/>
            <a:ext cx="4733925" cy="3143250"/>
          </a:xfrm>
          <a:prstGeom prst="rect">
            <a:avLst/>
          </a:prstGeom>
        </p:spPr>
      </p:pic>
    </p:spTree>
    <p:extLst>
      <p:ext uri="{BB962C8B-B14F-4D97-AF65-F5344CB8AC3E}">
        <p14:creationId xmlns:p14="http://schemas.microsoft.com/office/powerpoint/2010/main" val="2236263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lvl="0"/>
            <a:r>
              <a:rPr lang="en" sz="2800" dirty="0">
                <a:solidFill>
                  <a:schemeClr val="lt2"/>
                </a:solidFill>
              </a:rPr>
              <a:t>&lt;/ </a:t>
            </a:r>
            <a:r>
              <a:rPr lang="pt-BR" sz="2800" dirty="0">
                <a:solidFill>
                  <a:srgbClr val="FF3399"/>
                </a:solidFill>
              </a:rPr>
              <a:t>Arduino IDE</a:t>
            </a:r>
            <a:endParaRPr sz="2800"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39763"/>
            <a:ext cx="7171824" cy="1081236"/>
          </a:xfrm>
        </p:spPr>
        <p:txBody>
          <a:bodyPr/>
          <a:lstStyle/>
          <a:p>
            <a:pPr marL="152400" indent="0" algn="just">
              <a:buNone/>
            </a:pPr>
            <a:endParaRPr lang="pt-BR" sz="1940" dirty="0">
              <a:latin typeface="Quantico" panose="020B0604020202020204" charset="0"/>
            </a:endParaRPr>
          </a:p>
          <a:p>
            <a:pPr marL="152400" indent="0" algn="just">
              <a:buNone/>
            </a:pPr>
            <a:endParaRPr lang="pt-BR" sz="1940" dirty="0">
              <a:latin typeface="Quantico" panose="020B0604020202020204" charset="0"/>
            </a:endParaRPr>
          </a:p>
        </p:txBody>
      </p:sp>
      <p:pic>
        <p:nvPicPr>
          <p:cNvPr id="3" name="Imagem 2">
            <a:extLst>
              <a:ext uri="{FF2B5EF4-FFF2-40B4-BE49-F238E27FC236}">
                <a16:creationId xmlns:a16="http://schemas.microsoft.com/office/drawing/2014/main" id="{8E2ED461-0F2A-4DA6-B2E9-060806800CAA}"/>
              </a:ext>
            </a:extLst>
          </p:cNvPr>
          <p:cNvPicPr>
            <a:picLocks noChangeAspect="1"/>
          </p:cNvPicPr>
          <p:nvPr/>
        </p:nvPicPr>
        <p:blipFill>
          <a:blip r:embed="rId3"/>
          <a:stretch>
            <a:fillRect/>
          </a:stretch>
        </p:blipFill>
        <p:spPr>
          <a:xfrm>
            <a:off x="1875521" y="1033200"/>
            <a:ext cx="5339562" cy="3457748"/>
          </a:xfrm>
          <a:prstGeom prst="rect">
            <a:avLst/>
          </a:prstGeom>
        </p:spPr>
      </p:pic>
    </p:spTree>
    <p:extLst>
      <p:ext uri="{BB962C8B-B14F-4D97-AF65-F5344CB8AC3E}">
        <p14:creationId xmlns:p14="http://schemas.microsoft.com/office/powerpoint/2010/main" val="37762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Fluxo</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200" dirty="0">
                <a:solidFill>
                  <a:srgbClr val="94EE6B"/>
                </a:solidFill>
                <a:latin typeface="Quantico" panose="020B0604020202020204" charset="0"/>
              </a:rPr>
              <a:t>Saída: </a:t>
            </a:r>
            <a:r>
              <a:rPr lang="pt-BR" sz="2200" dirty="0">
                <a:latin typeface="Quantico" panose="020B0604020202020204" charset="0"/>
              </a:rPr>
              <a:t>Com base no processamento realizado, o programa pode acionar dispositivos de saída, como LEDs, motores, displays, etc., para apresentar informações ou executar ações no ambiente externo.</a:t>
            </a:r>
          </a:p>
        </p:txBody>
      </p:sp>
      <p:pic>
        <p:nvPicPr>
          <p:cNvPr id="5122" name="Picture 2" descr="AQUISIÇÃO DE DADOS C EXPERIMENTO D João Bosco ISIÇÃO DE DADOS COM ARDUINO E  SMARTPHONE: EXPERIMENTO DO PÊNDULO SIMPLES. Jo">
            <a:extLst>
              <a:ext uri="{FF2B5EF4-FFF2-40B4-BE49-F238E27FC236}">
                <a16:creationId xmlns:a16="http://schemas.microsoft.com/office/drawing/2014/main" id="{5D77FFF9-AABD-F53A-0A51-8A6FB4624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713" y="2571750"/>
            <a:ext cx="4501620" cy="180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7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43771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ENTRADA</a:t>
            </a:r>
            <a:br>
              <a:rPr lang="en" dirty="0"/>
            </a:br>
            <a:r>
              <a:rPr lang="en" dirty="0">
                <a:solidFill>
                  <a:srgbClr val="94EE6B"/>
                </a:solidFill>
              </a:rPr>
              <a:t>SENSORES</a:t>
            </a:r>
            <a:endParaRPr dirty="0">
              <a:solidFill>
                <a:srgbClr val="94EE6B"/>
              </a:solidFill>
            </a:endParaRPr>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15744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Sensores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1033200"/>
            <a:ext cx="7171824" cy="1081236"/>
          </a:xfrm>
        </p:spPr>
        <p:txBody>
          <a:bodyPr/>
          <a:lstStyle/>
          <a:p>
            <a:pPr marL="152400" indent="0" algn="just">
              <a:buNone/>
            </a:pPr>
            <a:r>
              <a:rPr lang="pt-BR" sz="2400" dirty="0">
                <a:latin typeface="Quantico" panose="020B0604020202020204" charset="0"/>
              </a:rPr>
              <a:t>Os sensores são dispositivos eletrônicos que detectam e medem variações no ambiente ao redor deles. Eles fornecem informações para o programa, permitindo que ele tome decisões ou execute ações com base nessas informações. No contexto de programação de Arduino com Python, existem vários tipos de sensores que você pode utilizar. Vou dar alguns exemplos:</a:t>
            </a:r>
          </a:p>
        </p:txBody>
      </p:sp>
    </p:spTree>
    <p:extLst>
      <p:ext uri="{BB962C8B-B14F-4D97-AF65-F5344CB8AC3E}">
        <p14:creationId xmlns:p14="http://schemas.microsoft.com/office/powerpoint/2010/main" val="161512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pt-BR" dirty="0">
                <a:solidFill>
                  <a:srgbClr val="FF3399"/>
                </a:solidFill>
              </a:rPr>
              <a:t>Sensores</a:t>
            </a:r>
            <a:endParaRPr dirty="0">
              <a:solidFill>
                <a:srgbClr val="FF3399"/>
              </a:solidFill>
            </a:endParaRPr>
          </a:p>
        </p:txBody>
      </p:sp>
      <p:sp>
        <p:nvSpPr>
          <p:cNvPr id="22" name="Espaço Reservado para Texto 2">
            <a:extLst>
              <a:ext uri="{FF2B5EF4-FFF2-40B4-BE49-F238E27FC236}">
                <a16:creationId xmlns:a16="http://schemas.microsoft.com/office/drawing/2014/main" id="{CDCD4F22-2BDA-4803-A053-83AF22BF7600}"/>
              </a:ext>
            </a:extLst>
          </p:cNvPr>
          <p:cNvSpPr>
            <a:spLocks noGrp="1"/>
          </p:cNvSpPr>
          <p:nvPr>
            <p:ph type="body" idx="1"/>
          </p:nvPr>
        </p:nvSpPr>
        <p:spPr>
          <a:xfrm>
            <a:off x="986088" y="976755"/>
            <a:ext cx="7171824" cy="1081236"/>
          </a:xfrm>
        </p:spPr>
        <p:txBody>
          <a:bodyPr/>
          <a:lstStyle/>
          <a:p>
            <a:pPr marL="152400" indent="0" algn="just">
              <a:buNone/>
            </a:pPr>
            <a:r>
              <a:rPr lang="pt-BR" sz="2300" b="1" dirty="0">
                <a:solidFill>
                  <a:srgbClr val="94EE6B"/>
                </a:solidFill>
                <a:latin typeface="Quantico" panose="020B0604020202020204" charset="0"/>
              </a:rPr>
              <a:t>Sensor de Temperatura (Exemplo: DHT11): </a:t>
            </a:r>
            <a:r>
              <a:rPr lang="pt-BR" sz="2300" dirty="0">
                <a:latin typeface="Quantico" panose="020B0604020202020204" charset="0"/>
              </a:rPr>
              <a:t>Esse sensor mede a temperatura e a umidade do ambiente. Ele fornece valores que o programa pode usar para ajustar sistemas de controle de climatização, acionar ventoinhas, etc.</a:t>
            </a:r>
          </a:p>
          <a:p>
            <a:pPr marL="152400" indent="0" algn="just">
              <a:buNone/>
            </a:pPr>
            <a:r>
              <a:rPr lang="pt-BR" sz="2300" b="1" dirty="0">
                <a:solidFill>
                  <a:srgbClr val="94EE6B"/>
                </a:solidFill>
                <a:latin typeface="Quantico" panose="020B0604020202020204" charset="0"/>
              </a:rPr>
              <a:t>Sensor de Movimento (Exemplo: PIR - Passive </a:t>
            </a:r>
            <a:r>
              <a:rPr lang="pt-BR" sz="2300" b="1" dirty="0" err="1">
                <a:solidFill>
                  <a:srgbClr val="94EE6B"/>
                </a:solidFill>
                <a:latin typeface="Quantico" panose="020B0604020202020204" charset="0"/>
              </a:rPr>
              <a:t>Infrared</a:t>
            </a:r>
            <a:r>
              <a:rPr lang="pt-BR" sz="2300" b="1" dirty="0">
                <a:solidFill>
                  <a:srgbClr val="94EE6B"/>
                </a:solidFill>
                <a:latin typeface="Quantico" panose="020B0604020202020204" charset="0"/>
              </a:rPr>
              <a:t> Sensor): </a:t>
            </a:r>
            <a:r>
              <a:rPr lang="pt-BR" sz="2300" dirty="0">
                <a:latin typeface="Quantico" panose="020B0604020202020204" charset="0"/>
              </a:rPr>
              <a:t>Esse sensor detecta movimento dentro de seu alcance. Pode ser usado para ativar luzes automaticamente quando alguém entra em uma sala.</a:t>
            </a:r>
          </a:p>
        </p:txBody>
      </p:sp>
    </p:spTree>
    <p:extLst>
      <p:ext uri="{BB962C8B-B14F-4D97-AF65-F5344CB8AC3E}">
        <p14:creationId xmlns:p14="http://schemas.microsoft.com/office/powerpoint/2010/main" val="1359523614"/>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5905</TotalTime>
  <Words>2997</Words>
  <Application>Microsoft Office PowerPoint</Application>
  <PresentationFormat>Apresentação na tela (16:9)</PresentationFormat>
  <Paragraphs>160</Paragraphs>
  <Slides>56</Slides>
  <Notes>56</Notes>
  <HiddenSlides>0</HiddenSlides>
  <MMClips>0</MMClips>
  <ScaleCrop>false</ScaleCrop>
  <HeadingPairs>
    <vt:vector size="4" baseType="variant">
      <vt:variant>
        <vt:lpstr>Tema</vt:lpstr>
      </vt:variant>
      <vt:variant>
        <vt:i4>1</vt:i4>
      </vt:variant>
      <vt:variant>
        <vt:lpstr>Títulos de slides</vt:lpstr>
      </vt:variant>
      <vt:variant>
        <vt:i4>56</vt:i4>
      </vt:variant>
    </vt:vector>
  </HeadingPairs>
  <TitlesOfParts>
    <vt:vector size="57" baseType="lpstr">
      <vt:lpstr>New Operating System Design Pitch Deck by Slidesgo</vt:lpstr>
      <vt:lpstr> ARDUINO</vt:lpstr>
      <vt:lpstr>INICIANDO</vt:lpstr>
      <vt:lpstr>&lt;/ Fluxo</vt:lpstr>
      <vt:lpstr>&lt;/ Fluxo</vt:lpstr>
      <vt:lpstr>&lt;/ Fluxo</vt:lpstr>
      <vt:lpstr>&lt;/ Fluxo</vt:lpstr>
      <vt:lpstr>ENTRADA SENSORES</vt:lpstr>
      <vt:lpstr>&lt;/ Sensores</vt:lpstr>
      <vt:lpstr>&lt;/ Sensores</vt:lpstr>
      <vt:lpstr>&lt;/ Sensores</vt:lpstr>
      <vt:lpstr>&lt;/ Sensores</vt:lpstr>
      <vt:lpstr>&lt;/ Sensores – Arduino com Python</vt:lpstr>
      <vt:lpstr>Apresentação do PowerPoint</vt:lpstr>
      <vt:lpstr>PROCESSAMENTO ARDUINO</vt:lpstr>
      <vt:lpstr>&lt;/ Sobre o Arduino</vt:lpstr>
      <vt:lpstr>&lt;/ Sobre o Arduino</vt:lpstr>
      <vt:lpstr>&lt;/ Sobre o Arduino</vt:lpstr>
      <vt:lpstr>&lt;/ Tipos de Arduino</vt:lpstr>
      <vt:lpstr>SAÍDA ATUADORES</vt:lpstr>
      <vt:lpstr>&lt;/ Atuadores</vt:lpstr>
      <vt:lpstr>&lt;/ Atuadores</vt:lpstr>
      <vt:lpstr>&lt;/ Atuadores</vt:lpstr>
      <vt:lpstr>&lt;/ Atuadores</vt:lpstr>
      <vt:lpstr>&lt;/ Atuadores</vt:lpstr>
      <vt:lpstr>&lt;/ Atuadores – Arduino com Python </vt:lpstr>
      <vt:lpstr>&lt;/ Atuadores – Arduino com Python </vt:lpstr>
      <vt:lpstr>&lt;/ Atuadores – Arduino com Python </vt:lpstr>
      <vt:lpstr>SERIAL</vt:lpstr>
      <vt:lpstr>&lt;/ Serial</vt:lpstr>
      <vt:lpstr>&lt;/ Serial</vt:lpstr>
      <vt:lpstr>&lt;/ Serial</vt:lpstr>
      <vt:lpstr>&lt;/ Serial</vt:lpstr>
      <vt:lpstr>&lt;/ Serial</vt:lpstr>
      <vt:lpstr>&lt;/ Serial</vt:lpstr>
      <vt:lpstr>&lt;/ Como usar as portas seriais do Arduino:</vt:lpstr>
      <vt:lpstr>&lt;/ Como usar as portas seriais do Arduino:</vt:lpstr>
      <vt:lpstr>&lt;/ Como usar as portas seriais do Arduino:</vt:lpstr>
      <vt:lpstr>&lt;/ Como usar as portas seriais do Arduino:</vt:lpstr>
      <vt:lpstr>&lt;/ Taxas de Transmissão</vt:lpstr>
      <vt:lpstr>&lt;/ Taxas de Transmissão</vt:lpstr>
      <vt:lpstr>&lt;/ Taxas de Transmissão</vt:lpstr>
      <vt:lpstr>&lt;/ Taxas de Transmissão</vt:lpstr>
      <vt:lpstr>&lt;/ Taxas de Transmissão</vt:lpstr>
      <vt:lpstr>&lt;/ Diferenças entre taxas de transmissão:</vt:lpstr>
      <vt:lpstr>&lt;/ Diferenças entre taxas de transmissão:</vt:lpstr>
      <vt:lpstr>&lt;/ Diferenças entre taxas de transmissão:</vt:lpstr>
      <vt:lpstr>&lt;/ por que a taxa de 9600 é a mais utilizada?</vt:lpstr>
      <vt:lpstr>&lt;/ por que a taxa de 9600 é a mais utilizada?</vt:lpstr>
      <vt:lpstr>&lt;/ por que a taxa de 9600 é a mais utilizada?</vt:lpstr>
      <vt:lpstr>&lt;/ por que a taxa de 9600 é a mais utilizada?</vt:lpstr>
      <vt:lpstr>&lt;/ por que a taxa de 9600 é a mais utilizada?</vt:lpstr>
      <vt:lpstr>&lt;/ por que a taxa de 9600 é a mais utilizada?</vt:lpstr>
      <vt:lpstr>&lt;/ Testando a comunicação serial</vt:lpstr>
      <vt:lpstr>&lt;/ Montando o circuito</vt:lpstr>
      <vt:lpstr>&lt;/ Arduino IDE</vt:lpstr>
      <vt:lpstr>&lt;/ Arduino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MICROCONTROLADORES PYTHON COM ARDUINO</dc:title>
  <dc:creator>ALINE FRANCISCA DOS SANTOS</dc:creator>
  <cp:lastModifiedBy>Erick Caique</cp:lastModifiedBy>
  <cp:revision>39</cp:revision>
  <dcterms:modified xsi:type="dcterms:W3CDTF">2023-08-28T22:24:04Z</dcterms:modified>
</cp:coreProperties>
</file>