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256" r:id="rId2"/>
  </p:sldIdLst>
  <p:sldSz cx="43919775" cy="23760113"/>
  <p:notesSz cx="6858000" cy="9144000"/>
  <p:defaultTextStyle>
    <a:defPPr>
      <a:defRPr lang="it-IT"/>
    </a:defPPr>
    <a:lvl1pPr marL="0" algn="l" defTabSz="4216290" rtl="0" eaLnBrk="1" latinLnBrk="0" hangingPunct="1">
      <a:defRPr sz="8300" kern="1200">
        <a:solidFill>
          <a:schemeClr val="tx1"/>
        </a:solidFill>
        <a:latin typeface="+mn-lt"/>
        <a:ea typeface="+mn-ea"/>
        <a:cs typeface="+mn-cs"/>
      </a:defRPr>
    </a:lvl1pPr>
    <a:lvl2pPr marL="2108144" algn="l" defTabSz="4216290" rtl="0" eaLnBrk="1" latinLnBrk="0" hangingPunct="1">
      <a:defRPr sz="8300" kern="1200">
        <a:solidFill>
          <a:schemeClr val="tx1"/>
        </a:solidFill>
        <a:latin typeface="+mn-lt"/>
        <a:ea typeface="+mn-ea"/>
        <a:cs typeface="+mn-cs"/>
      </a:defRPr>
    </a:lvl2pPr>
    <a:lvl3pPr marL="4216290" algn="l" defTabSz="4216290" rtl="0" eaLnBrk="1" latinLnBrk="0" hangingPunct="1">
      <a:defRPr sz="8300" kern="1200">
        <a:solidFill>
          <a:schemeClr val="tx1"/>
        </a:solidFill>
        <a:latin typeface="+mn-lt"/>
        <a:ea typeface="+mn-ea"/>
        <a:cs typeface="+mn-cs"/>
      </a:defRPr>
    </a:lvl3pPr>
    <a:lvl4pPr marL="6324434" algn="l" defTabSz="4216290" rtl="0" eaLnBrk="1" latinLnBrk="0" hangingPunct="1">
      <a:defRPr sz="8300" kern="1200">
        <a:solidFill>
          <a:schemeClr val="tx1"/>
        </a:solidFill>
        <a:latin typeface="+mn-lt"/>
        <a:ea typeface="+mn-ea"/>
        <a:cs typeface="+mn-cs"/>
      </a:defRPr>
    </a:lvl4pPr>
    <a:lvl5pPr marL="8432579" algn="l" defTabSz="4216290" rtl="0" eaLnBrk="1" latinLnBrk="0" hangingPunct="1">
      <a:defRPr sz="8300" kern="1200">
        <a:solidFill>
          <a:schemeClr val="tx1"/>
        </a:solidFill>
        <a:latin typeface="+mn-lt"/>
        <a:ea typeface="+mn-ea"/>
        <a:cs typeface="+mn-cs"/>
      </a:defRPr>
    </a:lvl5pPr>
    <a:lvl6pPr marL="10540723" algn="l" defTabSz="4216290" rtl="0" eaLnBrk="1" latinLnBrk="0" hangingPunct="1">
      <a:defRPr sz="8300" kern="1200">
        <a:solidFill>
          <a:schemeClr val="tx1"/>
        </a:solidFill>
        <a:latin typeface="+mn-lt"/>
        <a:ea typeface="+mn-ea"/>
        <a:cs typeface="+mn-cs"/>
      </a:defRPr>
    </a:lvl6pPr>
    <a:lvl7pPr marL="12648867" algn="l" defTabSz="4216290" rtl="0" eaLnBrk="1" latinLnBrk="0" hangingPunct="1">
      <a:defRPr sz="8300" kern="1200">
        <a:solidFill>
          <a:schemeClr val="tx1"/>
        </a:solidFill>
        <a:latin typeface="+mn-lt"/>
        <a:ea typeface="+mn-ea"/>
        <a:cs typeface="+mn-cs"/>
      </a:defRPr>
    </a:lvl7pPr>
    <a:lvl8pPr marL="14757013" algn="l" defTabSz="4216290" rtl="0" eaLnBrk="1" latinLnBrk="0" hangingPunct="1">
      <a:defRPr sz="8300" kern="1200">
        <a:solidFill>
          <a:schemeClr val="tx1"/>
        </a:solidFill>
        <a:latin typeface="+mn-lt"/>
        <a:ea typeface="+mn-ea"/>
        <a:cs typeface="+mn-cs"/>
      </a:defRPr>
    </a:lvl8pPr>
    <a:lvl9pPr marL="16865157" algn="l" defTabSz="4216290"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974"/>
    <p:restoredTop sz="86420"/>
  </p:normalViewPr>
  <p:slideViewPr>
    <p:cSldViewPr snapToGrid="0" snapToObjects="1">
      <p:cViewPr varScale="1">
        <p:scale>
          <a:sx n="31" d="100"/>
          <a:sy n="31" d="100"/>
        </p:scale>
        <p:origin x="1112" y="2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55F89-18E3-EB4B-979B-57D0528F3345}" type="datetimeFigureOut">
              <a:rPr lang="fr-FR" smtClean="0"/>
              <a:t>21/02/2021</a:t>
            </a:fld>
            <a:endParaRPr lang="fr-FR"/>
          </a:p>
        </p:txBody>
      </p:sp>
      <p:sp>
        <p:nvSpPr>
          <p:cNvPr id="4" name="Espace réservé de l'image des diapositives 3"/>
          <p:cNvSpPr>
            <a:spLocks noGrp="1" noRot="1" noChangeAspect="1"/>
          </p:cNvSpPr>
          <p:nvPr>
            <p:ph type="sldImg" idx="2"/>
          </p:nvPr>
        </p:nvSpPr>
        <p:spPr>
          <a:xfrm>
            <a:off x="577850" y="1143000"/>
            <a:ext cx="57023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9804B-66CA-514B-A4E1-875B2862ED24}" type="slidenum">
              <a:rPr lang="fr-FR" smtClean="0"/>
              <a:t>‹N°›</a:t>
            </a:fld>
            <a:endParaRPr lang="fr-FR"/>
          </a:p>
        </p:txBody>
      </p:sp>
    </p:spTree>
    <p:extLst>
      <p:ext uri="{BB962C8B-B14F-4D97-AF65-F5344CB8AC3E}">
        <p14:creationId xmlns:p14="http://schemas.microsoft.com/office/powerpoint/2010/main" val="306307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119804B-66CA-514B-A4E1-875B2862ED24}" type="slidenum">
              <a:rPr lang="fr-FR" smtClean="0"/>
              <a:t>1</a:t>
            </a:fld>
            <a:endParaRPr lang="fr-FR"/>
          </a:p>
        </p:txBody>
      </p:sp>
    </p:spTree>
    <p:extLst>
      <p:ext uri="{BB962C8B-B14F-4D97-AF65-F5344CB8AC3E}">
        <p14:creationId xmlns:p14="http://schemas.microsoft.com/office/powerpoint/2010/main" val="98830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489972" y="3888520"/>
            <a:ext cx="32939831" cy="8272039"/>
          </a:xfrm>
        </p:spPr>
        <p:txBody>
          <a:bodyPr anchor="b"/>
          <a:lstStyle>
            <a:lvl1pPr algn="ctr">
              <a:defRPr sz="20788"/>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489972" y="12479561"/>
            <a:ext cx="32939831" cy="5736526"/>
          </a:xfrm>
        </p:spPr>
        <p:txBody>
          <a:bodyPr/>
          <a:lstStyle>
            <a:lvl1pPr marL="0" indent="0" algn="ctr">
              <a:buNone/>
              <a:defRPr sz="8315"/>
            </a:lvl1pPr>
            <a:lvl2pPr marL="1584015" indent="0" algn="ctr">
              <a:buNone/>
              <a:defRPr sz="6929"/>
            </a:lvl2pPr>
            <a:lvl3pPr marL="3168030" indent="0" algn="ctr">
              <a:buNone/>
              <a:defRPr sz="6236"/>
            </a:lvl3pPr>
            <a:lvl4pPr marL="4752045" indent="0" algn="ctr">
              <a:buNone/>
              <a:defRPr sz="5543"/>
            </a:lvl4pPr>
            <a:lvl5pPr marL="6336060" indent="0" algn="ctr">
              <a:buNone/>
              <a:defRPr sz="5543"/>
            </a:lvl5pPr>
            <a:lvl6pPr marL="7920076" indent="0" algn="ctr">
              <a:buNone/>
              <a:defRPr sz="5543"/>
            </a:lvl6pPr>
            <a:lvl7pPr marL="9504091" indent="0" algn="ctr">
              <a:buNone/>
              <a:defRPr sz="5543"/>
            </a:lvl7pPr>
            <a:lvl8pPr marL="11088106" indent="0" algn="ctr">
              <a:buNone/>
              <a:defRPr sz="5543"/>
            </a:lvl8pPr>
            <a:lvl9pPr marL="12672121" indent="0" algn="ctr">
              <a:buNone/>
              <a:defRPr sz="5543"/>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19/02/21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19/02/21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30089" y="1265006"/>
            <a:ext cx="9470201" cy="2013559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019485" y="1265006"/>
            <a:ext cx="27861607" cy="2013559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19/02/21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1B49A2-50A4-A947-A20F-08D5FCCD2D46}" type="datetimeFigureOut">
              <a:rPr lang="it-IT" smtClean="0"/>
              <a:t>19/02/21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996610" y="5923532"/>
            <a:ext cx="37880806" cy="9883545"/>
          </a:xfrm>
        </p:spPr>
        <p:txBody>
          <a:bodyPr anchor="b"/>
          <a:lstStyle>
            <a:lvl1pPr>
              <a:defRPr sz="20788"/>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996610" y="15900579"/>
            <a:ext cx="37880806" cy="5197523"/>
          </a:xfrm>
        </p:spPr>
        <p:txBody>
          <a:bodyPr/>
          <a:lstStyle>
            <a:lvl1pPr marL="0" indent="0">
              <a:buNone/>
              <a:defRPr sz="8315">
                <a:solidFill>
                  <a:schemeClr val="tx1">
                    <a:tint val="75000"/>
                  </a:schemeClr>
                </a:solidFill>
              </a:defRPr>
            </a:lvl1pPr>
            <a:lvl2pPr marL="1584015" indent="0">
              <a:buNone/>
              <a:defRPr sz="6929">
                <a:solidFill>
                  <a:schemeClr val="tx1">
                    <a:tint val="75000"/>
                  </a:schemeClr>
                </a:solidFill>
              </a:defRPr>
            </a:lvl2pPr>
            <a:lvl3pPr marL="3168030" indent="0">
              <a:buNone/>
              <a:defRPr sz="6236">
                <a:solidFill>
                  <a:schemeClr val="tx1">
                    <a:tint val="75000"/>
                  </a:schemeClr>
                </a:solidFill>
              </a:defRPr>
            </a:lvl3pPr>
            <a:lvl4pPr marL="4752045" indent="0">
              <a:buNone/>
              <a:defRPr sz="5543">
                <a:solidFill>
                  <a:schemeClr val="tx1">
                    <a:tint val="75000"/>
                  </a:schemeClr>
                </a:solidFill>
              </a:defRPr>
            </a:lvl4pPr>
            <a:lvl5pPr marL="6336060" indent="0">
              <a:buNone/>
              <a:defRPr sz="5543">
                <a:solidFill>
                  <a:schemeClr val="tx1">
                    <a:tint val="75000"/>
                  </a:schemeClr>
                </a:solidFill>
              </a:defRPr>
            </a:lvl5pPr>
            <a:lvl6pPr marL="7920076" indent="0">
              <a:buNone/>
              <a:defRPr sz="5543">
                <a:solidFill>
                  <a:schemeClr val="tx1">
                    <a:tint val="75000"/>
                  </a:schemeClr>
                </a:solidFill>
              </a:defRPr>
            </a:lvl6pPr>
            <a:lvl7pPr marL="9504091" indent="0">
              <a:buNone/>
              <a:defRPr sz="5543">
                <a:solidFill>
                  <a:schemeClr val="tx1">
                    <a:tint val="75000"/>
                  </a:schemeClr>
                </a:solidFill>
              </a:defRPr>
            </a:lvl7pPr>
            <a:lvl8pPr marL="11088106" indent="0">
              <a:buNone/>
              <a:defRPr sz="5543">
                <a:solidFill>
                  <a:schemeClr val="tx1">
                    <a:tint val="75000"/>
                  </a:schemeClr>
                </a:solidFill>
              </a:defRPr>
            </a:lvl8pPr>
            <a:lvl9pPr marL="12672121" indent="0">
              <a:buNone/>
              <a:defRPr sz="5543">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B1B49A2-50A4-A947-A20F-08D5FCCD2D46}" type="datetimeFigureOut">
              <a:rPr lang="it-IT" smtClean="0"/>
              <a:t>19/02/21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019485" y="6325030"/>
            <a:ext cx="18665904" cy="150755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22234386" y="6325030"/>
            <a:ext cx="18665904" cy="150755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B1B49A2-50A4-A947-A20F-08D5FCCD2D46}" type="datetimeFigureOut">
              <a:rPr lang="it-IT" smtClean="0"/>
              <a:t>19/02/21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3025205" y="1265008"/>
            <a:ext cx="37880806" cy="4592524"/>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025207" y="5824529"/>
            <a:ext cx="18580122" cy="2854512"/>
          </a:xfrm>
        </p:spPr>
        <p:txBody>
          <a:bodyPr anchor="b"/>
          <a:lstStyle>
            <a:lvl1pPr marL="0" indent="0">
              <a:buNone/>
              <a:defRPr sz="8315" b="1"/>
            </a:lvl1pPr>
            <a:lvl2pPr marL="1584015" indent="0">
              <a:buNone/>
              <a:defRPr sz="6929" b="1"/>
            </a:lvl2pPr>
            <a:lvl3pPr marL="3168030" indent="0">
              <a:buNone/>
              <a:defRPr sz="6236" b="1"/>
            </a:lvl3pPr>
            <a:lvl4pPr marL="4752045" indent="0">
              <a:buNone/>
              <a:defRPr sz="5543" b="1"/>
            </a:lvl4pPr>
            <a:lvl5pPr marL="6336060" indent="0">
              <a:buNone/>
              <a:defRPr sz="5543" b="1"/>
            </a:lvl5pPr>
            <a:lvl6pPr marL="7920076" indent="0">
              <a:buNone/>
              <a:defRPr sz="5543" b="1"/>
            </a:lvl6pPr>
            <a:lvl7pPr marL="9504091" indent="0">
              <a:buNone/>
              <a:defRPr sz="5543" b="1"/>
            </a:lvl7pPr>
            <a:lvl8pPr marL="11088106" indent="0">
              <a:buNone/>
              <a:defRPr sz="5543" b="1"/>
            </a:lvl8pPr>
            <a:lvl9pPr marL="12672121" indent="0">
              <a:buNone/>
              <a:defRPr sz="5543" b="1"/>
            </a:lvl9pPr>
          </a:lstStyle>
          <a:p>
            <a:pPr lvl="0"/>
            <a:r>
              <a:rPr lang="it-IT"/>
              <a:t>Fare clic per modificare gli stili del testo dello schema</a:t>
            </a:r>
          </a:p>
        </p:txBody>
      </p:sp>
      <p:sp>
        <p:nvSpPr>
          <p:cNvPr id="4" name="Content Placeholder 3"/>
          <p:cNvSpPr>
            <a:spLocks noGrp="1"/>
          </p:cNvSpPr>
          <p:nvPr>
            <p:ph sz="half" idx="2"/>
          </p:nvPr>
        </p:nvSpPr>
        <p:spPr>
          <a:xfrm>
            <a:off x="3025207" y="8679041"/>
            <a:ext cx="18580122" cy="127655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22234386" y="5824529"/>
            <a:ext cx="18671625" cy="2854512"/>
          </a:xfrm>
        </p:spPr>
        <p:txBody>
          <a:bodyPr anchor="b"/>
          <a:lstStyle>
            <a:lvl1pPr marL="0" indent="0">
              <a:buNone/>
              <a:defRPr sz="8315" b="1"/>
            </a:lvl1pPr>
            <a:lvl2pPr marL="1584015" indent="0">
              <a:buNone/>
              <a:defRPr sz="6929" b="1"/>
            </a:lvl2pPr>
            <a:lvl3pPr marL="3168030" indent="0">
              <a:buNone/>
              <a:defRPr sz="6236" b="1"/>
            </a:lvl3pPr>
            <a:lvl4pPr marL="4752045" indent="0">
              <a:buNone/>
              <a:defRPr sz="5543" b="1"/>
            </a:lvl4pPr>
            <a:lvl5pPr marL="6336060" indent="0">
              <a:buNone/>
              <a:defRPr sz="5543" b="1"/>
            </a:lvl5pPr>
            <a:lvl6pPr marL="7920076" indent="0">
              <a:buNone/>
              <a:defRPr sz="5543" b="1"/>
            </a:lvl6pPr>
            <a:lvl7pPr marL="9504091" indent="0">
              <a:buNone/>
              <a:defRPr sz="5543" b="1"/>
            </a:lvl7pPr>
            <a:lvl8pPr marL="11088106" indent="0">
              <a:buNone/>
              <a:defRPr sz="5543" b="1"/>
            </a:lvl8pPr>
            <a:lvl9pPr marL="12672121" indent="0">
              <a:buNone/>
              <a:defRPr sz="5543" b="1"/>
            </a:lvl9pPr>
          </a:lstStyle>
          <a:p>
            <a:pPr lvl="0"/>
            <a:r>
              <a:rPr lang="it-IT"/>
              <a:t>Fare clic per modificare gli stili del testo dello schema</a:t>
            </a:r>
          </a:p>
        </p:txBody>
      </p:sp>
      <p:sp>
        <p:nvSpPr>
          <p:cNvPr id="6" name="Content Placeholder 5"/>
          <p:cNvSpPr>
            <a:spLocks noGrp="1"/>
          </p:cNvSpPr>
          <p:nvPr>
            <p:ph sz="quarter" idx="4"/>
          </p:nvPr>
        </p:nvSpPr>
        <p:spPr>
          <a:xfrm>
            <a:off x="22234386" y="8679041"/>
            <a:ext cx="18671625" cy="127655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B1B49A2-50A4-A947-A20F-08D5FCCD2D46}" type="datetimeFigureOut">
              <a:rPr lang="it-IT" smtClean="0"/>
              <a:t>19/02/21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B1B49A2-50A4-A947-A20F-08D5FCCD2D46}" type="datetimeFigureOut">
              <a:rPr lang="it-IT" smtClean="0"/>
              <a:t>19/02/21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B49A2-50A4-A947-A20F-08D5FCCD2D46}" type="datetimeFigureOut">
              <a:rPr lang="it-IT" smtClean="0"/>
              <a:t>19/02/21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25207" y="1584008"/>
            <a:ext cx="14165269" cy="5544026"/>
          </a:xfrm>
        </p:spPr>
        <p:txBody>
          <a:bodyPr anchor="b"/>
          <a:lstStyle>
            <a:lvl1pPr>
              <a:defRPr sz="11087"/>
            </a:lvl1pPr>
          </a:lstStyle>
          <a:p>
            <a:r>
              <a:rPr lang="it-IT"/>
              <a:t>Fare clic per modificare lo stile del titolo dello schema</a:t>
            </a:r>
            <a:endParaRPr lang="en-US" dirty="0"/>
          </a:p>
        </p:txBody>
      </p:sp>
      <p:sp>
        <p:nvSpPr>
          <p:cNvPr id="3" name="Content Placeholder 2"/>
          <p:cNvSpPr>
            <a:spLocks noGrp="1"/>
          </p:cNvSpPr>
          <p:nvPr>
            <p:ph idx="1"/>
          </p:nvPr>
        </p:nvSpPr>
        <p:spPr>
          <a:xfrm>
            <a:off x="18671625" y="3421018"/>
            <a:ext cx="22234386" cy="16885080"/>
          </a:xfrm>
        </p:spPr>
        <p:txBody>
          <a:bodyPr/>
          <a:lstStyle>
            <a:lvl1pPr>
              <a:defRPr sz="11087"/>
            </a:lvl1pPr>
            <a:lvl2pPr>
              <a:defRPr sz="9701"/>
            </a:lvl2pPr>
            <a:lvl3pPr>
              <a:defRPr sz="8315"/>
            </a:lvl3pPr>
            <a:lvl4pPr>
              <a:defRPr sz="6929"/>
            </a:lvl4pPr>
            <a:lvl5pPr>
              <a:defRPr sz="6929"/>
            </a:lvl5pPr>
            <a:lvl6pPr>
              <a:defRPr sz="6929"/>
            </a:lvl6pPr>
            <a:lvl7pPr>
              <a:defRPr sz="6929"/>
            </a:lvl7pPr>
            <a:lvl8pPr>
              <a:defRPr sz="6929"/>
            </a:lvl8pPr>
            <a:lvl9pPr>
              <a:defRPr sz="6929"/>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3025207" y="7128034"/>
            <a:ext cx="14165269" cy="13205565"/>
          </a:xfrm>
        </p:spPr>
        <p:txBody>
          <a:bodyPr/>
          <a:lstStyle>
            <a:lvl1pPr marL="0" indent="0">
              <a:buNone/>
              <a:defRPr sz="5543"/>
            </a:lvl1pPr>
            <a:lvl2pPr marL="1584015" indent="0">
              <a:buNone/>
              <a:defRPr sz="4850"/>
            </a:lvl2pPr>
            <a:lvl3pPr marL="3168030" indent="0">
              <a:buNone/>
              <a:defRPr sz="4158"/>
            </a:lvl3pPr>
            <a:lvl4pPr marL="4752045" indent="0">
              <a:buNone/>
              <a:defRPr sz="3465"/>
            </a:lvl4pPr>
            <a:lvl5pPr marL="6336060" indent="0">
              <a:buNone/>
              <a:defRPr sz="3465"/>
            </a:lvl5pPr>
            <a:lvl6pPr marL="7920076" indent="0">
              <a:buNone/>
              <a:defRPr sz="3465"/>
            </a:lvl6pPr>
            <a:lvl7pPr marL="9504091" indent="0">
              <a:buNone/>
              <a:defRPr sz="3465"/>
            </a:lvl7pPr>
            <a:lvl8pPr marL="11088106" indent="0">
              <a:buNone/>
              <a:defRPr sz="3465"/>
            </a:lvl8pPr>
            <a:lvl9pPr marL="12672121" indent="0">
              <a:buNone/>
              <a:defRPr sz="346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B1B49A2-50A4-A947-A20F-08D5FCCD2D46}" type="datetimeFigureOut">
              <a:rPr lang="it-IT" smtClean="0"/>
              <a:t>19/02/21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25207" y="1584008"/>
            <a:ext cx="14165269" cy="5544026"/>
          </a:xfrm>
        </p:spPr>
        <p:txBody>
          <a:bodyPr anchor="b"/>
          <a:lstStyle>
            <a:lvl1pPr>
              <a:defRPr sz="11087"/>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8671625" y="3421018"/>
            <a:ext cx="22234386" cy="16885080"/>
          </a:xfrm>
        </p:spPr>
        <p:txBody>
          <a:bodyPr anchor="t"/>
          <a:lstStyle>
            <a:lvl1pPr marL="0" indent="0">
              <a:buNone/>
              <a:defRPr sz="11087"/>
            </a:lvl1pPr>
            <a:lvl2pPr marL="1584015" indent="0">
              <a:buNone/>
              <a:defRPr sz="9701"/>
            </a:lvl2pPr>
            <a:lvl3pPr marL="3168030" indent="0">
              <a:buNone/>
              <a:defRPr sz="8315"/>
            </a:lvl3pPr>
            <a:lvl4pPr marL="4752045" indent="0">
              <a:buNone/>
              <a:defRPr sz="6929"/>
            </a:lvl4pPr>
            <a:lvl5pPr marL="6336060" indent="0">
              <a:buNone/>
              <a:defRPr sz="6929"/>
            </a:lvl5pPr>
            <a:lvl6pPr marL="7920076" indent="0">
              <a:buNone/>
              <a:defRPr sz="6929"/>
            </a:lvl6pPr>
            <a:lvl7pPr marL="9504091" indent="0">
              <a:buNone/>
              <a:defRPr sz="6929"/>
            </a:lvl7pPr>
            <a:lvl8pPr marL="11088106" indent="0">
              <a:buNone/>
              <a:defRPr sz="6929"/>
            </a:lvl8pPr>
            <a:lvl9pPr marL="12672121" indent="0">
              <a:buNone/>
              <a:defRPr sz="6929"/>
            </a:lvl9pPr>
          </a:lstStyle>
          <a:p>
            <a:r>
              <a:rPr lang="it-IT"/>
              <a:t>Trascinare l'immagine su un segnaposto o fare clic sull'icona per aggiungerla</a:t>
            </a:r>
            <a:endParaRPr lang="en-US" dirty="0"/>
          </a:p>
        </p:txBody>
      </p:sp>
      <p:sp>
        <p:nvSpPr>
          <p:cNvPr id="4" name="Text Placeholder 3"/>
          <p:cNvSpPr>
            <a:spLocks noGrp="1"/>
          </p:cNvSpPr>
          <p:nvPr>
            <p:ph type="body" sz="half" idx="2"/>
          </p:nvPr>
        </p:nvSpPr>
        <p:spPr>
          <a:xfrm>
            <a:off x="3025207" y="7128034"/>
            <a:ext cx="14165269" cy="13205565"/>
          </a:xfrm>
        </p:spPr>
        <p:txBody>
          <a:bodyPr/>
          <a:lstStyle>
            <a:lvl1pPr marL="0" indent="0">
              <a:buNone/>
              <a:defRPr sz="5543"/>
            </a:lvl1pPr>
            <a:lvl2pPr marL="1584015" indent="0">
              <a:buNone/>
              <a:defRPr sz="4850"/>
            </a:lvl2pPr>
            <a:lvl3pPr marL="3168030" indent="0">
              <a:buNone/>
              <a:defRPr sz="4158"/>
            </a:lvl3pPr>
            <a:lvl4pPr marL="4752045" indent="0">
              <a:buNone/>
              <a:defRPr sz="3465"/>
            </a:lvl4pPr>
            <a:lvl5pPr marL="6336060" indent="0">
              <a:buNone/>
              <a:defRPr sz="3465"/>
            </a:lvl5pPr>
            <a:lvl6pPr marL="7920076" indent="0">
              <a:buNone/>
              <a:defRPr sz="3465"/>
            </a:lvl6pPr>
            <a:lvl7pPr marL="9504091" indent="0">
              <a:buNone/>
              <a:defRPr sz="3465"/>
            </a:lvl7pPr>
            <a:lvl8pPr marL="11088106" indent="0">
              <a:buNone/>
              <a:defRPr sz="3465"/>
            </a:lvl8pPr>
            <a:lvl9pPr marL="12672121" indent="0">
              <a:buNone/>
              <a:defRPr sz="346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B1B49A2-50A4-A947-A20F-08D5FCCD2D46}" type="datetimeFigureOut">
              <a:rPr lang="it-IT" smtClean="0"/>
              <a:t>19/02/21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BC54C96-5863-854B-B345-FCE956E576EF}"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485" y="1265008"/>
            <a:ext cx="37880806" cy="459252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019485" y="6325030"/>
            <a:ext cx="37880806" cy="150755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3019485" y="22022106"/>
            <a:ext cx="9881949" cy="1265006"/>
          </a:xfrm>
          <a:prstGeom prst="rect">
            <a:avLst/>
          </a:prstGeom>
        </p:spPr>
        <p:txBody>
          <a:bodyPr vert="horz" lIns="91440" tIns="45720" rIns="91440" bIns="45720" rtlCol="0" anchor="ctr"/>
          <a:lstStyle>
            <a:lvl1pPr algn="l">
              <a:defRPr sz="4158">
                <a:solidFill>
                  <a:schemeClr val="tx1">
                    <a:tint val="75000"/>
                  </a:schemeClr>
                </a:solidFill>
              </a:defRPr>
            </a:lvl1pPr>
          </a:lstStyle>
          <a:p>
            <a:fld id="{4B1B49A2-50A4-A947-A20F-08D5FCCD2D46}" type="datetimeFigureOut">
              <a:rPr lang="it-IT" smtClean="0"/>
              <a:t>19/02/21</a:t>
            </a:fld>
            <a:endParaRPr lang="it-IT"/>
          </a:p>
        </p:txBody>
      </p:sp>
      <p:sp>
        <p:nvSpPr>
          <p:cNvPr id="5" name="Footer Placeholder 4"/>
          <p:cNvSpPr>
            <a:spLocks noGrp="1"/>
          </p:cNvSpPr>
          <p:nvPr>
            <p:ph type="ftr" sz="quarter" idx="3"/>
          </p:nvPr>
        </p:nvSpPr>
        <p:spPr>
          <a:xfrm>
            <a:off x="14548426" y="22022106"/>
            <a:ext cx="14822924" cy="1265006"/>
          </a:xfrm>
          <a:prstGeom prst="rect">
            <a:avLst/>
          </a:prstGeom>
        </p:spPr>
        <p:txBody>
          <a:bodyPr vert="horz" lIns="91440" tIns="45720" rIns="91440" bIns="45720" rtlCol="0" anchor="ctr"/>
          <a:lstStyle>
            <a:lvl1pPr algn="ctr">
              <a:defRPr sz="4158">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31018341" y="22022106"/>
            <a:ext cx="9881949" cy="1265006"/>
          </a:xfrm>
          <a:prstGeom prst="rect">
            <a:avLst/>
          </a:prstGeom>
        </p:spPr>
        <p:txBody>
          <a:bodyPr vert="horz" lIns="91440" tIns="45720" rIns="91440" bIns="45720" rtlCol="0" anchor="ctr"/>
          <a:lstStyle>
            <a:lvl1pPr algn="r">
              <a:defRPr sz="4158">
                <a:solidFill>
                  <a:schemeClr val="tx1">
                    <a:tint val="75000"/>
                  </a:schemeClr>
                </a:solidFill>
              </a:defRPr>
            </a:lvl1pPr>
          </a:lstStyle>
          <a:p>
            <a:fld id="{EBC54C96-5863-854B-B345-FCE956E576EF}" type="slidenum">
              <a:rPr lang="it-IT" smtClean="0"/>
              <a:t>‹N°›</a:t>
            </a:fld>
            <a:endParaRPr lang="it-IT"/>
          </a:p>
        </p:txBody>
      </p:sp>
    </p:spTree>
    <p:extLst>
      <p:ext uri="{BB962C8B-B14F-4D97-AF65-F5344CB8AC3E}">
        <p14:creationId xmlns:p14="http://schemas.microsoft.com/office/powerpoint/2010/main" val="21469831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168030" rtl="0" eaLnBrk="1" latinLnBrk="0" hangingPunct="1">
        <a:lnSpc>
          <a:spcPct val="90000"/>
        </a:lnSpc>
        <a:spcBef>
          <a:spcPct val="0"/>
        </a:spcBef>
        <a:buNone/>
        <a:defRPr sz="15244" kern="1200">
          <a:solidFill>
            <a:schemeClr val="tx1"/>
          </a:solidFill>
          <a:latin typeface="+mj-lt"/>
          <a:ea typeface="+mj-ea"/>
          <a:cs typeface="+mj-cs"/>
        </a:defRPr>
      </a:lvl1pPr>
    </p:titleStyle>
    <p:bodyStyle>
      <a:lvl1pPr marL="792008" indent="-792008" algn="l" defTabSz="3168030" rtl="0" eaLnBrk="1" latinLnBrk="0" hangingPunct="1">
        <a:lnSpc>
          <a:spcPct val="90000"/>
        </a:lnSpc>
        <a:spcBef>
          <a:spcPts val="3465"/>
        </a:spcBef>
        <a:buFont typeface="Arial" panose="020B0604020202020204" pitchFamily="34" charset="0"/>
        <a:buChar char="•"/>
        <a:defRPr sz="9701" kern="1200">
          <a:solidFill>
            <a:schemeClr val="tx1"/>
          </a:solidFill>
          <a:latin typeface="+mn-lt"/>
          <a:ea typeface="+mn-ea"/>
          <a:cs typeface="+mn-cs"/>
        </a:defRPr>
      </a:lvl1pPr>
      <a:lvl2pPr marL="2376023" indent="-792008" algn="l" defTabSz="3168030" rtl="0" eaLnBrk="1" latinLnBrk="0" hangingPunct="1">
        <a:lnSpc>
          <a:spcPct val="90000"/>
        </a:lnSpc>
        <a:spcBef>
          <a:spcPts val="1732"/>
        </a:spcBef>
        <a:buFont typeface="Arial" panose="020B0604020202020204" pitchFamily="34" charset="0"/>
        <a:buChar char="•"/>
        <a:defRPr sz="8315" kern="1200">
          <a:solidFill>
            <a:schemeClr val="tx1"/>
          </a:solidFill>
          <a:latin typeface="+mn-lt"/>
          <a:ea typeface="+mn-ea"/>
          <a:cs typeface="+mn-cs"/>
        </a:defRPr>
      </a:lvl2pPr>
      <a:lvl3pPr marL="3960038" indent="-792008" algn="l" defTabSz="3168030" rtl="0" eaLnBrk="1" latinLnBrk="0" hangingPunct="1">
        <a:lnSpc>
          <a:spcPct val="90000"/>
        </a:lnSpc>
        <a:spcBef>
          <a:spcPts val="1732"/>
        </a:spcBef>
        <a:buFont typeface="Arial" panose="020B0604020202020204" pitchFamily="34" charset="0"/>
        <a:buChar char="•"/>
        <a:defRPr sz="6929" kern="1200">
          <a:solidFill>
            <a:schemeClr val="tx1"/>
          </a:solidFill>
          <a:latin typeface="+mn-lt"/>
          <a:ea typeface="+mn-ea"/>
          <a:cs typeface="+mn-cs"/>
        </a:defRPr>
      </a:lvl3pPr>
      <a:lvl4pPr marL="554405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4pPr>
      <a:lvl5pPr marL="7128068"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5pPr>
      <a:lvl6pPr marL="871208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6pPr>
      <a:lvl7pPr marL="10296098"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7pPr>
      <a:lvl8pPr marL="11880113"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8pPr>
      <a:lvl9pPr marL="13464129" indent="-792008" algn="l" defTabSz="3168030" rtl="0" eaLnBrk="1" latinLnBrk="0" hangingPunct="1">
        <a:lnSpc>
          <a:spcPct val="90000"/>
        </a:lnSpc>
        <a:spcBef>
          <a:spcPts val="1732"/>
        </a:spcBef>
        <a:buFont typeface="Arial" panose="020B0604020202020204" pitchFamily="34" charset="0"/>
        <a:buChar char="•"/>
        <a:defRPr sz="6236" kern="1200">
          <a:solidFill>
            <a:schemeClr val="tx1"/>
          </a:solidFill>
          <a:latin typeface="+mn-lt"/>
          <a:ea typeface="+mn-ea"/>
          <a:cs typeface="+mn-cs"/>
        </a:defRPr>
      </a:lvl9pPr>
    </p:bodyStyle>
    <p:otherStyle>
      <a:defPPr>
        <a:defRPr lang="en-US"/>
      </a:defPPr>
      <a:lvl1pPr marL="0" algn="l" defTabSz="3168030" rtl="0" eaLnBrk="1" latinLnBrk="0" hangingPunct="1">
        <a:defRPr sz="6236" kern="1200">
          <a:solidFill>
            <a:schemeClr val="tx1"/>
          </a:solidFill>
          <a:latin typeface="+mn-lt"/>
          <a:ea typeface="+mn-ea"/>
          <a:cs typeface="+mn-cs"/>
        </a:defRPr>
      </a:lvl1pPr>
      <a:lvl2pPr marL="1584015" algn="l" defTabSz="3168030" rtl="0" eaLnBrk="1" latinLnBrk="0" hangingPunct="1">
        <a:defRPr sz="6236" kern="1200">
          <a:solidFill>
            <a:schemeClr val="tx1"/>
          </a:solidFill>
          <a:latin typeface="+mn-lt"/>
          <a:ea typeface="+mn-ea"/>
          <a:cs typeface="+mn-cs"/>
        </a:defRPr>
      </a:lvl2pPr>
      <a:lvl3pPr marL="3168030" algn="l" defTabSz="3168030" rtl="0" eaLnBrk="1" latinLnBrk="0" hangingPunct="1">
        <a:defRPr sz="6236" kern="1200">
          <a:solidFill>
            <a:schemeClr val="tx1"/>
          </a:solidFill>
          <a:latin typeface="+mn-lt"/>
          <a:ea typeface="+mn-ea"/>
          <a:cs typeface="+mn-cs"/>
        </a:defRPr>
      </a:lvl3pPr>
      <a:lvl4pPr marL="4752045" algn="l" defTabSz="3168030" rtl="0" eaLnBrk="1" latinLnBrk="0" hangingPunct="1">
        <a:defRPr sz="6236" kern="1200">
          <a:solidFill>
            <a:schemeClr val="tx1"/>
          </a:solidFill>
          <a:latin typeface="+mn-lt"/>
          <a:ea typeface="+mn-ea"/>
          <a:cs typeface="+mn-cs"/>
        </a:defRPr>
      </a:lvl4pPr>
      <a:lvl5pPr marL="6336060" algn="l" defTabSz="3168030" rtl="0" eaLnBrk="1" latinLnBrk="0" hangingPunct="1">
        <a:defRPr sz="6236" kern="1200">
          <a:solidFill>
            <a:schemeClr val="tx1"/>
          </a:solidFill>
          <a:latin typeface="+mn-lt"/>
          <a:ea typeface="+mn-ea"/>
          <a:cs typeface="+mn-cs"/>
        </a:defRPr>
      </a:lvl5pPr>
      <a:lvl6pPr marL="7920076" algn="l" defTabSz="3168030" rtl="0" eaLnBrk="1" latinLnBrk="0" hangingPunct="1">
        <a:defRPr sz="6236" kern="1200">
          <a:solidFill>
            <a:schemeClr val="tx1"/>
          </a:solidFill>
          <a:latin typeface="+mn-lt"/>
          <a:ea typeface="+mn-ea"/>
          <a:cs typeface="+mn-cs"/>
        </a:defRPr>
      </a:lvl6pPr>
      <a:lvl7pPr marL="9504091" algn="l" defTabSz="3168030" rtl="0" eaLnBrk="1" latinLnBrk="0" hangingPunct="1">
        <a:defRPr sz="6236" kern="1200">
          <a:solidFill>
            <a:schemeClr val="tx1"/>
          </a:solidFill>
          <a:latin typeface="+mn-lt"/>
          <a:ea typeface="+mn-ea"/>
          <a:cs typeface="+mn-cs"/>
        </a:defRPr>
      </a:lvl7pPr>
      <a:lvl8pPr marL="11088106" algn="l" defTabSz="3168030" rtl="0" eaLnBrk="1" latinLnBrk="0" hangingPunct="1">
        <a:defRPr sz="6236" kern="1200">
          <a:solidFill>
            <a:schemeClr val="tx1"/>
          </a:solidFill>
          <a:latin typeface="+mn-lt"/>
          <a:ea typeface="+mn-ea"/>
          <a:cs typeface="+mn-cs"/>
        </a:defRPr>
      </a:lvl8pPr>
      <a:lvl9pPr marL="12672121" algn="l" defTabSz="3168030" rtl="0" eaLnBrk="1" latinLnBrk="0" hangingPunct="1">
        <a:defRPr sz="62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cv.or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dlib.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 y="228600"/>
            <a:ext cx="43919775" cy="2400657"/>
          </a:xfrm>
          <a:prstGeom prst="rect">
            <a:avLst/>
          </a:prstGeom>
          <a:noFill/>
        </p:spPr>
        <p:txBody>
          <a:bodyPr wrap="square" rtlCol="0">
            <a:spAutoFit/>
          </a:bodyPr>
          <a:lstStyle/>
          <a:p>
            <a:pPr algn="ctr"/>
            <a:r>
              <a:rPr lang="fr-FR" sz="7500" b="1">
                <a:solidFill>
                  <a:srgbClr val="FF0000"/>
                </a:solidFill>
                <a:latin typeface="Times New Roman" charset="0"/>
                <a:ea typeface="Times New Roman" charset="0"/>
                <a:cs typeface="Times New Roman" charset="0"/>
              </a:rPr>
              <a:t>Systèmes de reconnaissance des expressions faciales (REF)</a:t>
            </a:r>
          </a:p>
          <a:p>
            <a:pPr algn="ctr"/>
            <a:endParaRPr lang="fr-FR" sz="7500" b="1">
              <a:solidFill>
                <a:srgbClr val="FF0000"/>
              </a:solidFill>
              <a:latin typeface="Times New Roman" charset="0"/>
              <a:ea typeface="Times New Roman" charset="0"/>
              <a:cs typeface="Times New Roman" charset="0"/>
            </a:endParaRPr>
          </a:p>
        </p:txBody>
      </p:sp>
      <p:sp>
        <p:nvSpPr>
          <p:cNvPr id="7" name="Rettangolo 6"/>
          <p:cNvSpPr/>
          <p:nvPr/>
        </p:nvSpPr>
        <p:spPr>
          <a:xfrm>
            <a:off x="0" y="1415326"/>
            <a:ext cx="43919774" cy="3247043"/>
          </a:xfrm>
          <a:prstGeom prst="rect">
            <a:avLst/>
          </a:prstGeom>
        </p:spPr>
        <p:txBody>
          <a:bodyPr wrap="square">
            <a:spAutoFit/>
          </a:bodyPr>
          <a:lstStyle/>
          <a:p>
            <a:pPr algn="ctr"/>
            <a:r>
              <a:rPr lang="fr-FR" sz="5500" b="1">
                <a:latin typeface="Times New Roman" charset="0"/>
                <a:ea typeface="Times New Roman" charset="0"/>
                <a:cs typeface="Times New Roman" charset="0"/>
              </a:rPr>
              <a:t>Léopold CLEMENT– A2</a:t>
            </a:r>
          </a:p>
          <a:p>
            <a:pPr algn="ctr"/>
            <a:r>
              <a:rPr lang="fr-FR" sz="5000">
                <a:latin typeface="Times New Roman" charset="0"/>
                <a:ea typeface="Times New Roman" charset="0"/>
                <a:cs typeface="Times New Roman" charset="0"/>
              </a:rPr>
              <a:t>ISEP</a:t>
            </a:r>
          </a:p>
          <a:p>
            <a:pPr algn="ctr"/>
            <a:r>
              <a:rPr lang="fr-FR" sz="5000">
                <a:latin typeface="Times New Roman" charset="0"/>
                <a:ea typeface="Times New Roman" charset="0"/>
                <a:cs typeface="Times New Roman" charset="0"/>
              </a:rPr>
              <a:t>28 rue Notre-Dame des Champs 75006 Paris</a:t>
            </a:r>
          </a:p>
          <a:p>
            <a:pPr algn="ctr"/>
            <a:r>
              <a:rPr lang="fr-FR" sz="5000">
                <a:latin typeface="Times New Roman" charset="0"/>
                <a:ea typeface="Times New Roman" charset="0"/>
                <a:cs typeface="Times New Roman" charset="0"/>
              </a:rPr>
              <a:t>leopold.clement@isep.fr</a:t>
            </a:r>
          </a:p>
        </p:txBody>
      </p:sp>
      <p:sp>
        <p:nvSpPr>
          <p:cNvPr id="13" name="Rettangolo arrotondato 12"/>
          <p:cNvSpPr/>
          <p:nvPr/>
        </p:nvSpPr>
        <p:spPr>
          <a:xfrm>
            <a:off x="552156" y="5040000"/>
            <a:ext cx="10440000" cy="9749426"/>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marL="742950" indent="-742950" algn="ctr">
              <a:spcAft>
                <a:spcPts val="3000"/>
              </a:spcAft>
              <a:buAutoNum type="arabicPeriod"/>
            </a:pPr>
            <a:r>
              <a:rPr lang="fr-FR" sz="4000" b="1" dirty="0">
                <a:solidFill>
                  <a:srgbClr val="FF0000"/>
                </a:solidFill>
                <a:latin typeface="Times New Roman" charset="0"/>
                <a:ea typeface="Times New Roman" charset="0"/>
                <a:cs typeface="Times New Roman" charset="0"/>
              </a:rPr>
              <a:t>Introduction</a:t>
            </a:r>
          </a:p>
          <a:p>
            <a:pPr algn="just">
              <a:spcAft>
                <a:spcPts val="3000"/>
              </a:spcAft>
            </a:pPr>
            <a:r>
              <a:rPr lang="fr-FR" sz="3200" dirty="0">
                <a:solidFill>
                  <a:schemeClr val="tx1"/>
                </a:solidFill>
                <a:latin typeface="Times New Roman" charset="0"/>
                <a:ea typeface="Times New Roman" charset="0"/>
                <a:cs typeface="Times New Roman" charset="0"/>
              </a:rPr>
              <a:t>Les expressions faciales sont l’un des premiers moyens de communication entre êtres humains. Elles sont générées par les muscles du visage et sont indentifiables par des caractéristiques au niveau des yeux, de la bouche et du nez comme par exemple un sourire ou un sentiment de dégout. Les systèmes de reconnaissance d’émotions sont des outils informatiques se basant sur ces caractéristiques pour analyser le visage et prédire son émotion</a:t>
            </a:r>
          </a:p>
          <a:p>
            <a:pPr algn="just">
              <a:spcAft>
                <a:spcPts val="3000"/>
              </a:spcAft>
            </a:pPr>
            <a:r>
              <a:rPr lang="fr-FR" sz="3200" dirty="0">
                <a:solidFill>
                  <a:schemeClr val="tx1"/>
                </a:solidFill>
                <a:latin typeface="Times New Roman" charset="0"/>
                <a:cs typeface="Times New Roman" charset="0"/>
              </a:rPr>
              <a:t>Le psychologue Paul Eckmann a déterminé [1] qu’il existait six expressions faciales fondamentales universellement reconnues : la joie, la tristesse, la colère, la peur, la surprise et le dégout.   Nous nous focaliserons sur l’étude et la prédiction de ces six émotions.</a:t>
            </a:r>
          </a:p>
          <a:p>
            <a:pPr>
              <a:spcAft>
                <a:spcPts val="3000"/>
              </a:spcAft>
            </a:pPr>
            <a:endParaRPr lang="fr-FR" sz="3200" b="1" dirty="0">
              <a:solidFill>
                <a:srgbClr val="FF0000"/>
              </a:solidFill>
              <a:latin typeface="Times New Roman" charset="0"/>
              <a:ea typeface="Times New Roman" charset="0"/>
              <a:cs typeface="Times New Roman" charset="0"/>
            </a:endParaRPr>
          </a:p>
        </p:txBody>
      </p:sp>
      <p:sp>
        <p:nvSpPr>
          <p:cNvPr id="18" name="Rettangolo arrotondato 17"/>
          <p:cNvSpPr/>
          <p:nvPr/>
        </p:nvSpPr>
        <p:spPr>
          <a:xfrm>
            <a:off x="22059541" y="5113050"/>
            <a:ext cx="10440000" cy="5350909"/>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endParaRPr lang="fr-FR" sz="2500" dirty="0">
              <a:solidFill>
                <a:schemeClr val="tx1"/>
              </a:solidFill>
              <a:latin typeface="Times New Roman" charset="0"/>
              <a:ea typeface="Times New Roman" charset="0"/>
              <a:cs typeface="Times New Roman" charset="0"/>
            </a:endParaRPr>
          </a:p>
        </p:txBody>
      </p:sp>
      <p:sp>
        <p:nvSpPr>
          <p:cNvPr id="19" name="Rettangolo arrotondato 18"/>
          <p:cNvSpPr/>
          <p:nvPr/>
        </p:nvSpPr>
        <p:spPr>
          <a:xfrm>
            <a:off x="32819497" y="17124218"/>
            <a:ext cx="10440000" cy="621458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fr-FR" sz="4000" b="1" dirty="0">
                <a:solidFill>
                  <a:srgbClr val="FF0000"/>
                </a:solidFill>
                <a:latin typeface="Times New Roman" charset="0"/>
                <a:ea typeface="Times New Roman" charset="0"/>
                <a:cs typeface="Times New Roman" charset="0"/>
              </a:rPr>
              <a:t>Références</a:t>
            </a:r>
          </a:p>
          <a:p>
            <a:pPr algn="just">
              <a:spcAft>
                <a:spcPts val="1200"/>
              </a:spcAft>
            </a:pPr>
            <a:r>
              <a:rPr lang="fr-FR" sz="4000" dirty="0">
                <a:solidFill>
                  <a:schemeClr val="tx1"/>
                </a:solidFill>
                <a:latin typeface="Times New Roman" charset="0"/>
                <a:ea typeface="Times New Roman" charset="0"/>
                <a:cs typeface="Times New Roman" charset="0"/>
              </a:rPr>
              <a:t>[</a:t>
            </a:r>
            <a:r>
              <a:rPr lang="fr-FR" sz="3200" dirty="0">
                <a:solidFill>
                  <a:schemeClr val="tx1"/>
                </a:solidFill>
                <a:latin typeface="Times New Roman" charset="0"/>
                <a:cs typeface="Times New Roman" charset="0"/>
              </a:rPr>
              <a:t>1] Paul EKMAN, Emotions </a:t>
            </a:r>
            <a:r>
              <a:rPr lang="fr-FR" sz="3200" dirty="0" err="1">
                <a:solidFill>
                  <a:schemeClr val="tx1"/>
                </a:solidFill>
                <a:latin typeface="Times New Roman" charset="0"/>
                <a:cs typeface="Times New Roman" charset="0"/>
              </a:rPr>
              <a:t>Revealed</a:t>
            </a:r>
            <a:r>
              <a:rPr lang="fr-FR" sz="3200" dirty="0">
                <a:solidFill>
                  <a:schemeClr val="tx1"/>
                </a:solidFill>
                <a:latin typeface="Times New Roman" charset="0"/>
                <a:cs typeface="Times New Roman" charset="0"/>
              </a:rPr>
              <a:t>: </a:t>
            </a:r>
            <a:r>
              <a:rPr lang="fr-FR" sz="3200" dirty="0" err="1">
                <a:solidFill>
                  <a:schemeClr val="tx1"/>
                </a:solidFill>
                <a:latin typeface="Times New Roman" charset="0"/>
                <a:cs typeface="Times New Roman" charset="0"/>
              </a:rPr>
              <a:t>Recognizing</a:t>
            </a:r>
            <a:r>
              <a:rPr lang="fr-FR" sz="3200" dirty="0">
                <a:solidFill>
                  <a:schemeClr val="tx1"/>
                </a:solidFill>
                <a:latin typeface="Times New Roman" charset="0"/>
                <a:cs typeface="Times New Roman" charset="0"/>
              </a:rPr>
              <a:t> Faces and Feelings to </a:t>
            </a:r>
            <a:r>
              <a:rPr lang="fr-FR" sz="3200" dirty="0" err="1">
                <a:solidFill>
                  <a:schemeClr val="tx1"/>
                </a:solidFill>
                <a:latin typeface="Times New Roman" charset="0"/>
                <a:cs typeface="Times New Roman" charset="0"/>
              </a:rPr>
              <a:t>Improve</a:t>
            </a:r>
            <a:r>
              <a:rPr lang="fr-FR" sz="3200" dirty="0">
                <a:solidFill>
                  <a:schemeClr val="tx1"/>
                </a:solidFill>
                <a:latin typeface="Times New Roman" charset="0"/>
                <a:cs typeface="Times New Roman" charset="0"/>
              </a:rPr>
              <a:t> Communication and </a:t>
            </a:r>
            <a:r>
              <a:rPr lang="fr-FR" sz="3200" dirty="0" err="1">
                <a:solidFill>
                  <a:schemeClr val="tx1"/>
                </a:solidFill>
                <a:latin typeface="Times New Roman" charset="0"/>
                <a:cs typeface="Times New Roman" charset="0"/>
              </a:rPr>
              <a:t>Emotional</a:t>
            </a:r>
            <a:r>
              <a:rPr lang="fr-FR" sz="3200" dirty="0">
                <a:solidFill>
                  <a:schemeClr val="tx1"/>
                </a:solidFill>
                <a:latin typeface="Times New Roman" charset="0"/>
                <a:cs typeface="Times New Roman" charset="0"/>
              </a:rPr>
              <a:t> Life</a:t>
            </a:r>
          </a:p>
          <a:p>
            <a:pPr algn="just">
              <a:spcAft>
                <a:spcPts val="1200"/>
              </a:spcAft>
            </a:pPr>
            <a:r>
              <a:rPr lang="fr-FR" sz="3200" dirty="0">
                <a:solidFill>
                  <a:schemeClr val="tx1"/>
                </a:solidFill>
                <a:latin typeface="Times New Roman" charset="0"/>
                <a:cs typeface="Times New Roman" charset="0"/>
              </a:rPr>
              <a:t>[2] </a:t>
            </a:r>
            <a:r>
              <a:rPr lang="fr-FR" sz="3200" dirty="0">
                <a:solidFill>
                  <a:schemeClr val="tx1"/>
                </a:solidFill>
                <a:latin typeface="Times New Roman" charset="0"/>
                <a:cs typeface="Times New Roman" charset="0"/>
                <a:hlinkClick r:id="rId3"/>
              </a:rPr>
              <a:t>https://opencv.org</a:t>
            </a:r>
            <a:endParaRPr lang="fr-FR" sz="3200" dirty="0">
              <a:solidFill>
                <a:schemeClr val="tx1"/>
              </a:solidFill>
              <a:latin typeface="Times New Roman" charset="0"/>
              <a:cs typeface="Times New Roman" charset="0"/>
            </a:endParaRPr>
          </a:p>
          <a:p>
            <a:pPr algn="just">
              <a:spcAft>
                <a:spcPts val="1200"/>
              </a:spcAft>
            </a:pPr>
            <a:r>
              <a:rPr lang="fr-FR" sz="3200" dirty="0">
                <a:solidFill>
                  <a:schemeClr val="tx1"/>
                </a:solidFill>
                <a:latin typeface="Times New Roman" charset="0"/>
                <a:cs typeface="Times New Roman" charset="0"/>
              </a:rPr>
              <a:t>[3] </a:t>
            </a:r>
            <a:r>
              <a:rPr lang="fr-FR" sz="3200" dirty="0">
                <a:solidFill>
                  <a:schemeClr val="tx1"/>
                </a:solidFill>
                <a:latin typeface="Times New Roman" charset="0"/>
                <a:cs typeface="Times New Roman" charset="0"/>
                <a:hlinkClick r:id="rId4"/>
              </a:rPr>
              <a:t>http://dlib.net</a:t>
            </a:r>
            <a:endParaRPr lang="fr-FR" sz="3200" dirty="0">
              <a:solidFill>
                <a:schemeClr val="tx1"/>
              </a:solidFill>
              <a:latin typeface="Times New Roman" charset="0"/>
              <a:cs typeface="Times New Roman" charset="0"/>
            </a:endParaRPr>
          </a:p>
          <a:p>
            <a:pPr algn="just">
              <a:spcAft>
                <a:spcPts val="1200"/>
              </a:spcAft>
            </a:pPr>
            <a:r>
              <a:rPr lang="fr-FR" sz="3200" dirty="0">
                <a:solidFill>
                  <a:schemeClr val="tx1"/>
                </a:solidFill>
                <a:latin typeface="Times New Roman" charset="0"/>
                <a:cs typeface="Times New Roman" charset="0"/>
              </a:rPr>
              <a:t>[4] Reconnaissance d’</a:t>
            </a:r>
            <a:r>
              <a:rPr lang="fr-FR" sz="3200" dirty="0" err="1">
                <a:solidFill>
                  <a:schemeClr val="tx1"/>
                </a:solidFill>
                <a:latin typeface="Times New Roman" charset="0"/>
                <a:cs typeface="Times New Roman" charset="0"/>
              </a:rPr>
              <a:t>états</a:t>
            </a:r>
            <a:r>
              <a:rPr lang="fr-FR" sz="3200" dirty="0">
                <a:solidFill>
                  <a:schemeClr val="tx1"/>
                </a:solidFill>
                <a:latin typeface="Times New Roman" charset="0"/>
                <a:cs typeface="Times New Roman" charset="0"/>
              </a:rPr>
              <a:t> </a:t>
            </a:r>
            <a:r>
              <a:rPr lang="fr-FR" sz="3200" dirty="0" err="1">
                <a:solidFill>
                  <a:schemeClr val="tx1"/>
                </a:solidFill>
                <a:latin typeface="Times New Roman" charset="0"/>
                <a:cs typeface="Times New Roman" charset="0"/>
              </a:rPr>
              <a:t>émotionnels</a:t>
            </a:r>
            <a:r>
              <a:rPr lang="fr-FR" sz="3200" dirty="0">
                <a:solidFill>
                  <a:schemeClr val="tx1"/>
                </a:solidFill>
                <a:latin typeface="Times New Roman" charset="0"/>
                <a:cs typeface="Times New Roman" charset="0"/>
              </a:rPr>
              <a:t> par analyse visuelle du visage et apprentissage machine, Khadija </a:t>
            </a:r>
            <a:r>
              <a:rPr lang="fr-FR" sz="3200" dirty="0" err="1">
                <a:solidFill>
                  <a:schemeClr val="tx1"/>
                </a:solidFill>
                <a:latin typeface="Times New Roman" charset="0"/>
                <a:cs typeface="Times New Roman" charset="0"/>
              </a:rPr>
              <a:t>Lekdioui</a:t>
            </a:r>
            <a:r>
              <a:rPr lang="fr-FR" sz="3200" dirty="0">
                <a:solidFill>
                  <a:schemeClr val="tx1"/>
                </a:solidFill>
                <a:latin typeface="Times New Roman" charset="0"/>
                <a:cs typeface="Times New Roman" charset="0"/>
              </a:rPr>
              <a:t>, 2018</a:t>
            </a:r>
          </a:p>
          <a:p>
            <a:pPr algn="just">
              <a:spcAft>
                <a:spcPts val="3000"/>
              </a:spcAft>
            </a:pPr>
            <a:endParaRPr lang="fr-FR" sz="3200" dirty="0">
              <a:solidFill>
                <a:schemeClr val="tx1"/>
              </a:solidFill>
              <a:latin typeface="Times New Roman" charset="0"/>
              <a:cs typeface="Times New Roman" charset="0"/>
            </a:endParaRPr>
          </a:p>
          <a:p>
            <a:pPr algn="just">
              <a:spcAft>
                <a:spcPts val="3000"/>
              </a:spcAft>
            </a:pPr>
            <a:endParaRPr lang="fr-FR" sz="3200" dirty="0">
              <a:solidFill>
                <a:schemeClr val="tx1"/>
              </a:solidFill>
              <a:latin typeface="Times New Roman" charset="0"/>
              <a:cs typeface="Times New Roman" charset="0"/>
            </a:endParaRPr>
          </a:p>
          <a:p>
            <a:pPr algn="just">
              <a:spcAft>
                <a:spcPts val="3000"/>
              </a:spcAft>
            </a:pPr>
            <a:endParaRPr lang="fr-FR" sz="3200" dirty="0">
              <a:solidFill>
                <a:schemeClr val="tx1"/>
              </a:solidFill>
              <a:latin typeface="Times New Roman" charset="0"/>
              <a:cs typeface="Times New Roman" charset="0"/>
            </a:endParaRPr>
          </a:p>
          <a:p>
            <a:pPr algn="ctr">
              <a:spcAft>
                <a:spcPts val="3000"/>
              </a:spcAft>
            </a:pPr>
            <a:endParaRPr lang="fr-FR" sz="4000" b="1" dirty="0">
              <a:solidFill>
                <a:srgbClr val="FF0000"/>
              </a:solidFill>
              <a:latin typeface="Times New Roman" charset="0"/>
              <a:ea typeface="Times New Roman" charset="0"/>
              <a:cs typeface="Times New Roman" charset="0"/>
            </a:endParaRPr>
          </a:p>
        </p:txBody>
      </p:sp>
      <p:sp>
        <p:nvSpPr>
          <p:cNvPr id="20" name="Rettangolo arrotondato 19"/>
          <p:cNvSpPr/>
          <p:nvPr/>
        </p:nvSpPr>
        <p:spPr>
          <a:xfrm>
            <a:off x="498494" y="15177635"/>
            <a:ext cx="10440000" cy="8161163"/>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marL="742950" indent="-742950" algn="ctr">
              <a:spcAft>
                <a:spcPts val="3000"/>
              </a:spcAft>
              <a:buAutoNum type="arabicPeriod" startAt="2"/>
            </a:pPr>
            <a:r>
              <a:rPr lang="fr-FR" sz="4000" b="1" dirty="0">
                <a:solidFill>
                  <a:srgbClr val="FF0000"/>
                </a:solidFill>
                <a:latin typeface="Times New Roman" charset="0"/>
                <a:ea typeface="Times New Roman" charset="0"/>
                <a:cs typeface="Times New Roman" charset="0"/>
              </a:rPr>
              <a:t>Fonctionnement</a:t>
            </a:r>
            <a:endParaRPr lang="fr-FR" sz="2000" b="1" dirty="0">
              <a:solidFill>
                <a:schemeClr val="tx1"/>
              </a:solidFill>
              <a:latin typeface="Times New Roman" charset="0"/>
              <a:ea typeface="Times New Roman" charset="0"/>
              <a:cs typeface="Times New Roman" charset="0"/>
            </a:endParaRPr>
          </a:p>
          <a:p>
            <a:pPr algn="just">
              <a:spcAft>
                <a:spcPts val="3000"/>
              </a:spcAft>
            </a:pPr>
            <a:r>
              <a:rPr lang="fr-FR" sz="3200" dirty="0">
                <a:solidFill>
                  <a:schemeClr val="tx1"/>
                </a:solidFill>
                <a:latin typeface="Times New Roman" charset="0"/>
                <a:cs typeface="Times New Roman" charset="0"/>
              </a:rPr>
              <a:t>L’objectif d’un système de reconnaissance faciale des émotions est d’analyser un visage venant d’une photo ou d’une image provenant d’une vidéo pour donner une estimation de l’émotion du visage. Comme ce système est basé sur les expressions faciales, il est important de déterminer les zones et les points caractéristiques du visage pour aider à la reconnaissance de l’expression.</a:t>
            </a:r>
          </a:p>
          <a:p>
            <a:pPr lvl="0" algn="just">
              <a:spcAft>
                <a:spcPts val="3000"/>
              </a:spcAft>
            </a:pPr>
            <a:r>
              <a:rPr lang="fr-FR" sz="3200" dirty="0">
                <a:solidFill>
                  <a:schemeClr val="tx1"/>
                </a:solidFill>
                <a:latin typeface="Times New Roman" charset="0"/>
                <a:cs typeface="Times New Roman" charset="0"/>
              </a:rPr>
              <a:t>Les 3 étapes d’un système REF sont : l’acquisition et la détection du visage, la détermination et l’extraction des points caractéristiques du visage détecté et enfin la reconnaissance de l’émotion grâce à l’apprentissage automatique par classification. </a:t>
            </a:r>
          </a:p>
          <a:p>
            <a:pPr lvl="0" algn="just">
              <a:spcAft>
                <a:spcPts val="3000"/>
              </a:spcAft>
            </a:pPr>
            <a:endParaRPr lang="fr-FR" sz="3200" dirty="0">
              <a:solidFill>
                <a:schemeClr val="tx1"/>
              </a:solidFill>
              <a:latin typeface="Times New Roman" charset="0"/>
              <a:cs typeface="Times New Roman" charset="0"/>
            </a:endParaRPr>
          </a:p>
          <a:p>
            <a:pPr algn="just">
              <a:spcAft>
                <a:spcPts val="3000"/>
              </a:spcAft>
            </a:pPr>
            <a:endParaRPr lang="fr-FR" sz="4000" b="1" dirty="0">
              <a:solidFill>
                <a:srgbClr val="FF0000"/>
              </a:solidFill>
              <a:latin typeface="Times New Roman" charset="0"/>
              <a:ea typeface="Times New Roman" charset="0"/>
              <a:cs typeface="Times New Roman" charset="0"/>
            </a:endParaRPr>
          </a:p>
        </p:txBody>
      </p:sp>
      <p:sp>
        <p:nvSpPr>
          <p:cNvPr id="21" name="Rettangolo arrotondato 20"/>
          <p:cNvSpPr/>
          <p:nvPr/>
        </p:nvSpPr>
        <p:spPr>
          <a:xfrm>
            <a:off x="11299585" y="5060686"/>
            <a:ext cx="10440000" cy="18278113"/>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fr-FR" sz="4000" b="1" dirty="0">
                <a:solidFill>
                  <a:srgbClr val="FF0000"/>
                </a:solidFill>
                <a:latin typeface="Times New Roman" charset="0"/>
                <a:ea typeface="Times New Roman" charset="0"/>
                <a:cs typeface="Times New Roman" charset="0"/>
              </a:rPr>
              <a:t>3. Méthode</a:t>
            </a:r>
          </a:p>
          <a:p>
            <a:pPr algn="just">
              <a:spcAft>
                <a:spcPts val="3000"/>
              </a:spcAft>
            </a:pPr>
            <a:r>
              <a:rPr lang="fr-FR" sz="3200" dirty="0">
                <a:solidFill>
                  <a:schemeClr val="tx1"/>
                </a:solidFill>
                <a:latin typeface="Times New Roman" charset="0"/>
                <a:ea typeface="Times New Roman" charset="0"/>
                <a:cs typeface="Times New Roman" charset="0"/>
              </a:rPr>
              <a:t>Nous configurons et analysons un algorithme développé en Python de reconnaissance d’émotions à partir d’images. La méthode pour établir un algorithme fonctionnel est d’implémenter les trois étapes vues dans la partie 2. </a:t>
            </a:r>
          </a:p>
          <a:p>
            <a:pPr algn="just">
              <a:spcAft>
                <a:spcPts val="3000"/>
              </a:spcAft>
            </a:pPr>
            <a:r>
              <a:rPr lang="fr-FR" sz="3200" dirty="0">
                <a:solidFill>
                  <a:schemeClr val="tx1"/>
                </a:solidFill>
                <a:latin typeface="Times New Roman" charset="0"/>
                <a:ea typeface="Times New Roman" charset="0"/>
                <a:cs typeface="Times New Roman" charset="0"/>
              </a:rPr>
              <a:t>La première étape est de charger une image et de la convertir en niveau de gris (pour faciliter la reconnaissance du visage dans l’image) grâce aux fonctions de la bibliothèque graphique libre </a:t>
            </a:r>
            <a:r>
              <a:rPr lang="fr-FR" sz="3200" dirty="0" err="1">
                <a:solidFill>
                  <a:schemeClr val="tx1"/>
                </a:solidFill>
                <a:latin typeface="Times New Roman" charset="0"/>
                <a:ea typeface="Times New Roman" charset="0"/>
                <a:cs typeface="Times New Roman" charset="0"/>
              </a:rPr>
              <a:t>OpenCV</a:t>
            </a:r>
            <a:r>
              <a:rPr lang="fr-FR" sz="3200" dirty="0">
                <a:solidFill>
                  <a:schemeClr val="tx1"/>
                </a:solidFill>
                <a:latin typeface="Times New Roman" charset="0"/>
                <a:ea typeface="Times New Roman" charset="0"/>
                <a:cs typeface="Times New Roman" charset="0"/>
              </a:rPr>
              <a:t> [2] spécialisée dans le traitement d’image. Ensuite, on détecte le visage de l’individu sur l’image grâce à une fonction de la bibliothèque </a:t>
            </a:r>
            <a:r>
              <a:rPr lang="fr-FR" sz="3200" dirty="0" err="1">
                <a:solidFill>
                  <a:schemeClr val="tx1"/>
                </a:solidFill>
                <a:latin typeface="Times New Roman" charset="0"/>
                <a:ea typeface="Times New Roman" charset="0"/>
                <a:cs typeface="Times New Roman" charset="0"/>
              </a:rPr>
              <a:t>Dlib</a:t>
            </a:r>
            <a:r>
              <a:rPr lang="fr-FR" sz="3200" dirty="0">
                <a:solidFill>
                  <a:schemeClr val="tx1"/>
                </a:solidFill>
                <a:latin typeface="Times New Roman" charset="0"/>
                <a:ea typeface="Times New Roman" charset="0"/>
                <a:cs typeface="Times New Roman" charset="0"/>
              </a:rPr>
              <a:t> [3].</a:t>
            </a:r>
          </a:p>
          <a:p>
            <a:pPr algn="just">
              <a:spcAft>
                <a:spcPts val="3000"/>
              </a:spcAft>
            </a:pPr>
            <a:r>
              <a:rPr lang="fr-FR" sz="3200" dirty="0">
                <a:solidFill>
                  <a:schemeClr val="tx1"/>
                </a:solidFill>
                <a:latin typeface="Times New Roman" charset="0"/>
                <a:ea typeface="Times New Roman" charset="0"/>
                <a:cs typeface="Times New Roman" charset="0"/>
              </a:rPr>
              <a:t>La deuxième étape consiste à déterminer les points caractéristiques du visage détecté et de les extraire en données exploitable par le classificateur. Pour cela, nous utilisons également la bibliothèque </a:t>
            </a:r>
            <a:r>
              <a:rPr lang="fr-FR" sz="3200" dirty="0" err="1">
                <a:solidFill>
                  <a:schemeClr val="tx1"/>
                </a:solidFill>
                <a:latin typeface="Times New Roman" charset="0"/>
                <a:ea typeface="Times New Roman" charset="0"/>
                <a:cs typeface="Times New Roman" charset="0"/>
              </a:rPr>
              <a:t>Dlib</a:t>
            </a:r>
            <a:r>
              <a:rPr lang="fr-FR" sz="3200" dirty="0">
                <a:solidFill>
                  <a:schemeClr val="tx1"/>
                </a:solidFill>
                <a:latin typeface="Times New Roman" charset="0"/>
                <a:ea typeface="Times New Roman" charset="0"/>
                <a:cs typeface="Times New Roman" charset="0"/>
              </a:rPr>
              <a:t> [3] pour sa fonction </a:t>
            </a:r>
            <a:r>
              <a:rPr lang="fr-FR" sz="3200" i="1" dirty="0" err="1">
                <a:solidFill>
                  <a:schemeClr val="tx1"/>
                </a:solidFill>
                <a:latin typeface="Times New Roman" charset="0"/>
                <a:ea typeface="Times New Roman" charset="0"/>
                <a:cs typeface="Times New Roman" charset="0"/>
              </a:rPr>
              <a:t>shape_predictor</a:t>
            </a:r>
            <a:r>
              <a:rPr lang="fr-FR" sz="3200" i="1" dirty="0">
                <a:solidFill>
                  <a:schemeClr val="tx1"/>
                </a:solidFill>
                <a:latin typeface="Times New Roman" charset="0"/>
                <a:ea typeface="Times New Roman" charset="0"/>
                <a:cs typeface="Times New Roman" charset="0"/>
              </a:rPr>
              <a:t>(). </a:t>
            </a:r>
            <a:r>
              <a:rPr lang="fr-FR" sz="3200" dirty="0">
                <a:solidFill>
                  <a:schemeClr val="tx1"/>
                </a:solidFill>
                <a:latin typeface="Times New Roman" charset="0"/>
                <a:ea typeface="Times New Roman" charset="0"/>
                <a:cs typeface="Times New Roman" charset="0"/>
              </a:rPr>
              <a:t>Cette fonction se base sur un modèle préformé pour estimer l’emplacement de 68 coordonnées (x, y) qui cartographient les points du visage sur le visage d’une personne. Pour faciliter la classification, nous choisissions de faire une liste de la forme [x1, y1, x2, y2, …, x68, y68] pour caractériser les points caractéristiques d’une seule image.</a:t>
            </a:r>
          </a:p>
          <a:p>
            <a:pPr algn="just">
              <a:spcAft>
                <a:spcPts val="3000"/>
              </a:spcAft>
            </a:pPr>
            <a:r>
              <a:rPr lang="fr-FR" sz="3200" dirty="0">
                <a:solidFill>
                  <a:schemeClr val="tx1"/>
                </a:solidFill>
                <a:latin typeface="Times New Roman" charset="0"/>
                <a:ea typeface="Times New Roman" charset="0"/>
                <a:cs typeface="Times New Roman" charset="0"/>
              </a:rPr>
              <a:t>La troisième  étape est la création du modèle de références pour chaque émotion. Cette dernière étape est basée sur l’apprentissage automatique par classification. Nous utilisons la base de données CK+ qui contient 927 photos numérisées en résolution de 640 × 490 pixels de 97 étudiants universitaires âgés de 18 à 30 ans [4]. Nous utilisons 80% des images (741) pour l’apprentissage du classificateur.</a:t>
            </a:r>
          </a:p>
          <a:p>
            <a:pPr algn="just">
              <a:spcAft>
                <a:spcPts val="3000"/>
              </a:spcAft>
            </a:pPr>
            <a:endParaRPr lang="fr-FR" sz="3200" dirty="0">
              <a:solidFill>
                <a:schemeClr val="tx1"/>
              </a:solidFill>
              <a:latin typeface="Times New Roman" charset="0"/>
              <a:ea typeface="Times New Roman" charset="0"/>
              <a:cs typeface="Times New Roman" charset="0"/>
            </a:endParaRPr>
          </a:p>
          <a:p>
            <a:pPr algn="just">
              <a:spcAft>
                <a:spcPts val="3000"/>
              </a:spcAft>
            </a:pPr>
            <a:endParaRPr lang="fr-FR" sz="3200" dirty="0">
              <a:solidFill>
                <a:schemeClr val="tx1"/>
              </a:solidFill>
              <a:latin typeface="Times New Roman" charset="0"/>
              <a:ea typeface="Times New Roman" charset="0"/>
              <a:cs typeface="Times New Roman" charset="0"/>
            </a:endParaRPr>
          </a:p>
          <a:p>
            <a:pPr algn="just">
              <a:spcAft>
                <a:spcPts val="3000"/>
              </a:spcAft>
            </a:pPr>
            <a:endParaRPr lang="fr-FR" sz="3200" dirty="0">
              <a:solidFill>
                <a:schemeClr val="tx1"/>
              </a:solidFill>
              <a:latin typeface="Times New Roman" charset="0"/>
              <a:ea typeface="Times New Roman" charset="0"/>
              <a:cs typeface="Times New Roman" charset="0"/>
            </a:endParaRPr>
          </a:p>
          <a:p>
            <a:pPr algn="just">
              <a:spcAft>
                <a:spcPts val="3000"/>
              </a:spcAft>
            </a:pPr>
            <a:endParaRPr lang="fr-FR" sz="3200" dirty="0">
              <a:solidFill>
                <a:schemeClr val="tx1"/>
              </a:solidFill>
              <a:latin typeface="Times New Roman" charset="0"/>
              <a:ea typeface="Times New Roman" charset="0"/>
              <a:cs typeface="Times New Roman" charset="0"/>
            </a:endParaRPr>
          </a:p>
          <a:p>
            <a:pPr algn="just">
              <a:spcAft>
                <a:spcPts val="3000"/>
              </a:spcAft>
            </a:pPr>
            <a:endParaRPr lang="fr-FR" sz="3200" dirty="0">
              <a:solidFill>
                <a:schemeClr val="tx1"/>
              </a:solidFill>
              <a:latin typeface="Times New Roman" charset="0"/>
              <a:ea typeface="Times New Roman" charset="0"/>
              <a:cs typeface="Times New Roman" charset="0"/>
            </a:endParaRPr>
          </a:p>
        </p:txBody>
      </p:sp>
      <p:sp>
        <p:nvSpPr>
          <p:cNvPr id="23" name="Rettangolo arrotondato 22"/>
          <p:cNvSpPr/>
          <p:nvPr/>
        </p:nvSpPr>
        <p:spPr>
          <a:xfrm>
            <a:off x="22059541" y="10914641"/>
            <a:ext cx="10440000" cy="12424158"/>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fr-FR" sz="4000" b="1" dirty="0">
                <a:solidFill>
                  <a:srgbClr val="FF0000"/>
                </a:solidFill>
                <a:latin typeface="Times New Roman" charset="0"/>
                <a:ea typeface="Times New Roman" charset="0"/>
                <a:cs typeface="Times New Roman" charset="0"/>
              </a:rPr>
              <a:t>4. Expérimentation et résultats</a:t>
            </a:r>
            <a:endParaRPr lang="fr-FR" sz="3000" dirty="0">
              <a:solidFill>
                <a:schemeClr val="tx1"/>
              </a:solidFill>
              <a:latin typeface="Times New Roman" charset="0"/>
              <a:ea typeface="Times New Roman" charset="0"/>
              <a:cs typeface="Times New Roman" charset="0"/>
            </a:endParaRPr>
          </a:p>
          <a:p>
            <a:pPr algn="just">
              <a:spcAft>
                <a:spcPts val="3000"/>
              </a:spcAft>
            </a:pPr>
            <a:r>
              <a:rPr lang="fr-FR" sz="3200" dirty="0">
                <a:solidFill>
                  <a:schemeClr val="tx1"/>
                </a:solidFill>
                <a:latin typeface="Times New Roman" charset="0"/>
                <a:ea typeface="Times New Roman" charset="0"/>
                <a:cs typeface="Times New Roman" charset="0"/>
              </a:rPr>
              <a:t>Nous réalisions donc l’apprentissage avec le jeu de données d’entrainement comportant 741 images. On réalise la détection du visage et des points caractéristiques puis on les extrait pour chaque image des données d’entrainement. On obtient donc une liste de 741 listes [x1, y1, x2, y2, …, x68, y68]  de coordonnées décrivant les points caractéristiques du visage de chaque image. On réalise le même processus sur le jeu de données de test (186 images).</a:t>
            </a:r>
          </a:p>
          <a:p>
            <a:pPr algn="just">
              <a:spcAft>
                <a:spcPts val="3000"/>
              </a:spcAft>
            </a:pPr>
            <a:r>
              <a:rPr lang="fr-FR" sz="3200" dirty="0">
                <a:solidFill>
                  <a:schemeClr val="tx1"/>
                </a:solidFill>
                <a:latin typeface="Times New Roman" charset="0"/>
                <a:ea typeface="Times New Roman" charset="0"/>
                <a:cs typeface="Times New Roman" charset="0"/>
              </a:rPr>
              <a:t>Ensuite, nous comparerons les prédictions faites par le classificateur et les vrais résultats, ce qui nous indiquera le pourcentage de bonne prédiction de l’algorithme et donc la qualité du système de détection d’émotion.</a:t>
            </a:r>
          </a:p>
          <a:p>
            <a:pPr algn="just">
              <a:spcAft>
                <a:spcPts val="3000"/>
              </a:spcAft>
            </a:pPr>
            <a:r>
              <a:rPr lang="fr-FR" sz="3200" dirty="0">
                <a:solidFill>
                  <a:schemeClr val="tx1"/>
                </a:solidFill>
                <a:latin typeface="Times New Roman" charset="0"/>
                <a:ea typeface="Times New Roman" charset="0"/>
                <a:cs typeface="Times New Roman" charset="0"/>
              </a:rPr>
              <a:t>Nous comparons deux classificateurs : le SVC (Classificateur Vectoriel de Support) avec un noyau linéaire et le classificateur de forêts aléatoires. Nous obtenons, pour le classificateur vectoriel de support, un pourcentage de 91,3% de prédiction juste sur nos données de tests et pour le classificateur de forêts aléatoires un pourcentage de 94,6% de prédiction juste.</a:t>
            </a:r>
          </a:p>
          <a:p>
            <a:pPr algn="just">
              <a:spcAft>
                <a:spcPts val="3000"/>
              </a:spcAft>
            </a:pPr>
            <a:endParaRPr lang="fr-FR" sz="3200" dirty="0">
              <a:solidFill>
                <a:schemeClr val="tx1"/>
              </a:solidFill>
              <a:latin typeface="Times New Roman" charset="0"/>
              <a:ea typeface="Times New Roman" charset="0"/>
              <a:cs typeface="Times New Roman" charset="0"/>
            </a:endParaRPr>
          </a:p>
        </p:txBody>
      </p:sp>
      <p:sp>
        <p:nvSpPr>
          <p:cNvPr id="24" name="Rettangolo arrotondato 23"/>
          <p:cNvSpPr/>
          <p:nvPr/>
        </p:nvSpPr>
        <p:spPr>
          <a:xfrm>
            <a:off x="32819497" y="5060687"/>
            <a:ext cx="10440000" cy="11689458"/>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fr-FR" sz="4000" b="1" dirty="0">
                <a:solidFill>
                  <a:srgbClr val="FF0000"/>
                </a:solidFill>
                <a:latin typeface="Times New Roman" charset="0"/>
                <a:ea typeface="Times New Roman" charset="0"/>
                <a:cs typeface="Times New Roman" charset="0"/>
              </a:rPr>
              <a:t>5. Conclusions</a:t>
            </a:r>
          </a:p>
          <a:p>
            <a:pPr algn="just">
              <a:spcAft>
                <a:spcPts val="3000"/>
              </a:spcAft>
            </a:pPr>
            <a:r>
              <a:rPr lang="fr-FR" sz="3200" dirty="0">
                <a:solidFill>
                  <a:schemeClr val="tx1"/>
                </a:solidFill>
                <a:latin typeface="Times New Roman" charset="0"/>
                <a:ea typeface="Times New Roman" charset="0"/>
                <a:cs typeface="Times New Roman" charset="0"/>
              </a:rPr>
              <a:t>On remarque que le taux de prédiction juste est plus haut pour le classificateur de forêts aléatoires que le SVC. Il est, en effet, plus robuste et plus précis en raison du nombre d'arbres de décision participant au processus. Par ailleurs, l’apprentissage des classificateurs a bien fonctionné car on obtient la bonne prédiction de l’émotion des visages des images de test 9 fois sur 10.</a:t>
            </a:r>
          </a:p>
          <a:p>
            <a:pPr algn="just">
              <a:spcAft>
                <a:spcPts val="3000"/>
              </a:spcAft>
            </a:pPr>
            <a:r>
              <a:rPr lang="fr-FR" sz="3200" dirty="0">
                <a:solidFill>
                  <a:schemeClr val="tx1"/>
                </a:solidFill>
                <a:latin typeface="Times New Roman" charset="0"/>
                <a:ea typeface="Times New Roman" charset="0"/>
                <a:cs typeface="Times New Roman" charset="0"/>
              </a:rPr>
              <a:t>Malheureusement, les images du jeu de données de test sont tirées de la même base d’images que les données d’apprentissage. Les visages et les poses sont les mêmes pour l’apprentissage et le test. La détection d’émotion venant d’image plus complexe, avec des poses moins évidentes et pas forcément de face pourrait donc poser problème à l’algorithme.</a:t>
            </a:r>
          </a:p>
          <a:p>
            <a:pPr algn="just">
              <a:spcAft>
                <a:spcPts val="3000"/>
              </a:spcAft>
            </a:pPr>
            <a:r>
              <a:rPr lang="fr-FR" sz="3200" dirty="0">
                <a:solidFill>
                  <a:schemeClr val="tx1"/>
                </a:solidFill>
                <a:latin typeface="Times New Roman" charset="0"/>
                <a:ea typeface="Times New Roman" charset="0"/>
                <a:cs typeface="Times New Roman" charset="0"/>
              </a:rPr>
              <a:t>Ce domaine de recherche est en constante évolution avec un but d’humaniser les relations homme-machine. Un système REF avec détection en temps réel à partir d’une </a:t>
            </a:r>
            <a:r>
              <a:rPr lang="fr-FR" sz="3200">
                <a:solidFill>
                  <a:schemeClr val="tx1"/>
                </a:solidFill>
                <a:latin typeface="Times New Roman" charset="0"/>
                <a:ea typeface="Times New Roman" charset="0"/>
                <a:cs typeface="Times New Roman" charset="0"/>
              </a:rPr>
              <a:t>vidéo contribuerai </a:t>
            </a:r>
            <a:r>
              <a:rPr lang="fr-FR" sz="3200" dirty="0">
                <a:solidFill>
                  <a:schemeClr val="tx1"/>
                </a:solidFill>
                <a:latin typeface="Times New Roman" charset="0"/>
                <a:ea typeface="Times New Roman" charset="0"/>
                <a:cs typeface="Times New Roman" charset="0"/>
              </a:rPr>
              <a:t>dans ce sens.</a:t>
            </a:r>
          </a:p>
          <a:p>
            <a:pPr algn="just">
              <a:spcAft>
                <a:spcPts val="3000"/>
              </a:spcAft>
            </a:pPr>
            <a:endParaRPr lang="fr-FR" sz="3200" dirty="0">
              <a:solidFill>
                <a:schemeClr val="tx1"/>
              </a:solidFill>
              <a:latin typeface="Times New Roman" charset="0"/>
              <a:ea typeface="Times New Roman" charset="0"/>
              <a:cs typeface="Times New Roman" charset="0"/>
            </a:endParaRPr>
          </a:p>
          <a:p>
            <a:pPr algn="just">
              <a:spcAft>
                <a:spcPts val="3000"/>
              </a:spcAft>
            </a:pPr>
            <a:endParaRPr lang="fr-FR" sz="3200" dirty="0">
              <a:solidFill>
                <a:schemeClr val="tx1"/>
              </a:solidFill>
              <a:latin typeface="Times New Roman" charset="0"/>
              <a:ea typeface="Times New Roman" charset="0"/>
              <a:cs typeface="Times New Roman" charset="0"/>
            </a:endParaRPr>
          </a:p>
          <a:p>
            <a:pPr algn="just">
              <a:spcAft>
                <a:spcPts val="3000"/>
              </a:spcAft>
            </a:pPr>
            <a:endParaRPr lang="fr-FR" sz="3200" dirty="0">
              <a:solidFill>
                <a:schemeClr val="tx1"/>
              </a:solidFill>
              <a:latin typeface="Times New Roman" charset="0"/>
              <a:ea typeface="Times New Roman" charset="0"/>
              <a:cs typeface="Times New Roman" charset="0"/>
            </a:endParaRPr>
          </a:p>
        </p:txBody>
      </p:sp>
      <p:pic>
        <p:nvPicPr>
          <p:cNvPr id="8" name="Graphique 7">
            <a:extLst>
              <a:ext uri="{FF2B5EF4-FFF2-40B4-BE49-F238E27FC236}">
                <a16:creationId xmlns:a16="http://schemas.microsoft.com/office/drawing/2014/main" id="{01FA20A2-5E83-C943-8F83-52CB112568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138678" y="1037695"/>
            <a:ext cx="5972343" cy="2505638"/>
          </a:xfrm>
          <a:prstGeom prst="rect">
            <a:avLst/>
          </a:prstGeom>
        </p:spPr>
      </p:pic>
      <p:pic>
        <p:nvPicPr>
          <p:cNvPr id="25" name="Image 24">
            <a:extLst>
              <a:ext uri="{FF2B5EF4-FFF2-40B4-BE49-F238E27FC236}">
                <a16:creationId xmlns:a16="http://schemas.microsoft.com/office/drawing/2014/main" id="{A0092183-1FC0-A141-B1A7-5FE795883AFA}"/>
              </a:ext>
            </a:extLst>
          </p:cNvPr>
          <p:cNvPicPr/>
          <p:nvPr/>
        </p:nvPicPr>
        <p:blipFill rotWithShape="1">
          <a:blip r:embed="rId7"/>
          <a:srcRect l="3804" r="8692"/>
          <a:stretch/>
        </p:blipFill>
        <p:spPr bwMode="auto">
          <a:xfrm>
            <a:off x="22293300" y="5444837"/>
            <a:ext cx="10039556" cy="46188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7508064"/>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3161</TotalTime>
  <Words>947</Words>
  <Application>Microsoft Macintosh PowerPoint</Application>
  <PresentationFormat>Personnalisé</PresentationFormat>
  <Paragraphs>36</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Tema di Office</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Carlos BADER</dc:creator>
  <cp:keywords/>
  <dc:description/>
  <cp:lastModifiedBy>Léopold CLEMENT</cp:lastModifiedBy>
  <cp:revision>33</cp:revision>
  <cp:lastPrinted>2017-11-20T14:06:19Z</cp:lastPrinted>
  <dcterms:created xsi:type="dcterms:W3CDTF">2017-11-20T12:34:18Z</dcterms:created>
  <dcterms:modified xsi:type="dcterms:W3CDTF">2021-02-21T20:35:15Z</dcterms:modified>
  <cp:category/>
</cp:coreProperties>
</file>