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3" r:id="rId5"/>
    <p:sldId id="267" r:id="rId6"/>
    <p:sldId id="269" r:id="rId7"/>
    <p:sldId id="261" r:id="rId8"/>
    <p:sldId id="259" r:id="rId9"/>
    <p:sldId id="271" r:id="rId10"/>
    <p:sldId id="266" r:id="rId11"/>
    <p:sldId id="270" r:id="rId12"/>
    <p:sldId id="268" r:id="rId13"/>
    <p:sldId id="272" r:id="rId14"/>
    <p:sldId id="264" r:id="rId15"/>
    <p:sldId id="265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03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93D8F-816B-6E44-B776-BBFA644C05A0}" type="datetimeFigureOut">
              <a:rPr lang="en-US" smtClean="0"/>
              <a:t>3/15/22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08C97-26AC-EE4A-AEA0-A32FD84D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21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08C97-26AC-EE4A-AEA0-A32FD84D4E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19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08C97-26AC-EE4A-AEA0-A32FD84D4E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82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08C97-26AC-EE4A-AEA0-A32FD84D4E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15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304E-3C36-3A47-A34F-94A908877904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969A6634-5A82-4D4E-A184-9A0767D0A85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84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304E-3C36-3A47-A34F-94A908877904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6634-5A82-4D4E-A184-9A0767D0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3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304E-3C36-3A47-A34F-94A908877904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6634-5A82-4D4E-A184-9A0767D0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5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304E-3C36-3A47-A34F-94A908877904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6634-5A82-4D4E-A184-9A0767D0A85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58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304E-3C36-3A47-A34F-94A908877904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6634-5A82-4D4E-A184-9A0767D0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3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304E-3C36-3A47-A34F-94A908877904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6634-5A82-4D4E-A184-9A0767D0A8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05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304E-3C36-3A47-A34F-94A908877904}" type="datetimeFigureOut">
              <a:rPr lang="en-US" smtClean="0"/>
              <a:t>3/2/22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6634-5A82-4D4E-A184-9A0767D0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7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304E-3C36-3A47-A34F-94A908877904}" type="datetimeFigureOut">
              <a:rPr lang="en-US" smtClean="0"/>
              <a:t>3/2/22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6634-5A82-4D4E-A184-9A0767D0A85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35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304E-3C36-3A47-A34F-94A908877904}" type="datetimeFigureOut">
              <a:rPr lang="en-US" smtClean="0"/>
              <a:t>3/2/22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6634-5A82-4D4E-A184-9A0767D0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9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304E-3C36-3A47-A34F-94A908877904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6634-5A82-4D4E-A184-9A0767D0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43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304E-3C36-3A47-A34F-94A908877904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6634-5A82-4D4E-A184-9A0767D0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0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540304E-3C36-3A47-A34F-94A908877904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A6634-5A82-4D4E-A184-9A0767D0A852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6327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neisse/scrapped-lyrics-from-6-genres?select=lyrics-data.csv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neisse/scrapped-lyrics-from-6-genr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4E6D3-CE45-2345-937C-834F01A599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Music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0F0C5-75FE-C44A-B6BC-A12A515002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Alec Arroyo</a:t>
            </a:r>
          </a:p>
        </p:txBody>
      </p:sp>
    </p:spTree>
    <p:extLst>
      <p:ext uri="{BB962C8B-B14F-4D97-AF65-F5344CB8AC3E}">
        <p14:creationId xmlns:p14="http://schemas.microsoft.com/office/powerpoint/2010/main" val="484594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63D9-F15A-7642-B516-357CC65D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22196-844C-4748-881E-32442AA91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808056"/>
            <a:ext cx="7796540" cy="5241888"/>
          </a:xfrm>
        </p:spPr>
        <p:txBody>
          <a:bodyPr/>
          <a:lstStyle/>
          <a:p>
            <a:r>
              <a:rPr lang="en-US" dirty="0" err="1"/>
              <a:t>MultinomialNB</a:t>
            </a:r>
            <a:r>
              <a:rPr lang="en-US" dirty="0"/>
              <a:t> function - </a:t>
            </a:r>
            <a:r>
              <a:rPr lang="en-US" dirty="0" err="1"/>
              <a:t>sklearn.naive_bayes</a:t>
            </a:r>
            <a:r>
              <a:rPr lang="en-US" dirty="0"/>
              <a:t> package</a:t>
            </a:r>
          </a:p>
          <a:p>
            <a:r>
              <a:rPr lang="en-US" dirty="0"/>
              <a:t>Unigram Boolean Count Vectorizer w/ min doc frequency equal to 5</a:t>
            </a:r>
          </a:p>
          <a:p>
            <a:r>
              <a:rPr lang="en-US" dirty="0"/>
              <a:t>Initial accuracy of 62.99% using holdout method</a:t>
            </a:r>
          </a:p>
          <a:p>
            <a:r>
              <a:rPr lang="en-US" dirty="0"/>
              <a:t>Model predicted Rock, </a:t>
            </a:r>
            <a:r>
              <a:rPr lang="en-US" dirty="0" err="1"/>
              <a:t>Sertanejo</a:t>
            </a:r>
            <a:r>
              <a:rPr lang="en-US" dirty="0"/>
              <a:t>, Hip Hop the best</a:t>
            </a:r>
          </a:p>
          <a:p>
            <a:r>
              <a:rPr lang="en-US" dirty="0"/>
              <a:t>Model predicted Funk Carioca the worst</a:t>
            </a:r>
          </a:p>
          <a:p>
            <a:r>
              <a:rPr lang="en-US" dirty="0"/>
              <a:t>Confusion Matrix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C26D47-A0A1-9044-8E6C-A9EAA791D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4972716"/>
            <a:ext cx="84836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37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BF18F-5CDB-7847-8B38-16E814C5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8134A-6DA6-0748-A5EB-DEFEE7CA2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981200"/>
            <a:ext cx="7796540" cy="4068744"/>
          </a:xfrm>
        </p:spPr>
        <p:txBody>
          <a:bodyPr/>
          <a:lstStyle/>
          <a:p>
            <a:r>
              <a:rPr lang="en-US" dirty="0"/>
              <a:t>Cross Validation accuracy: 71.05%</a:t>
            </a:r>
          </a:p>
          <a:p>
            <a:r>
              <a:rPr lang="en-US" dirty="0"/>
              <a:t>Number of folds = 3</a:t>
            </a:r>
          </a:p>
          <a:p>
            <a:r>
              <a:rPr lang="en-US" dirty="0"/>
              <a:t>Funk Carioca had the best precision score at 79%</a:t>
            </a:r>
          </a:p>
          <a:p>
            <a:r>
              <a:rPr lang="en-US" dirty="0"/>
              <a:t>Rock had the best recall score at 94%</a:t>
            </a:r>
          </a:p>
          <a:p>
            <a:r>
              <a:rPr lang="en-US" dirty="0" err="1"/>
              <a:t>Sertanejo</a:t>
            </a:r>
            <a:r>
              <a:rPr lang="en-US" dirty="0"/>
              <a:t> had the best FI-Score at 73%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D4FE4B-DA69-5C45-8C6D-4F0AD8CBC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056" y="4278922"/>
            <a:ext cx="5301887" cy="242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15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796A-08F2-3A44-A7AC-874DBB1ED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8A668-C43C-974F-BC7D-82341A502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453662"/>
            <a:ext cx="7796540" cy="4596282"/>
          </a:xfrm>
        </p:spPr>
        <p:txBody>
          <a:bodyPr/>
          <a:lstStyle/>
          <a:p>
            <a:r>
              <a:rPr lang="en-US" dirty="0" err="1"/>
              <a:t>LinearSVC</a:t>
            </a:r>
            <a:r>
              <a:rPr lang="en-US" dirty="0"/>
              <a:t> - </a:t>
            </a:r>
            <a:r>
              <a:rPr lang="en-US" dirty="0" err="1"/>
              <a:t>sklearn.svm</a:t>
            </a:r>
            <a:r>
              <a:rPr lang="en-US" dirty="0"/>
              <a:t> package</a:t>
            </a:r>
          </a:p>
          <a:p>
            <a:r>
              <a:rPr lang="en-US" dirty="0"/>
              <a:t>Initial accuracy of 68.15% using holdout method</a:t>
            </a:r>
          </a:p>
          <a:p>
            <a:r>
              <a:rPr lang="en-US" dirty="0"/>
              <a:t>Model predicted Rock, </a:t>
            </a:r>
            <a:r>
              <a:rPr lang="en-US" dirty="0" err="1"/>
              <a:t>Sertanejo</a:t>
            </a:r>
            <a:r>
              <a:rPr lang="en-US" dirty="0"/>
              <a:t>, Pop the most</a:t>
            </a:r>
          </a:p>
          <a:p>
            <a:r>
              <a:rPr lang="en-US" dirty="0"/>
              <a:t>Model predicted Funk Carioca the least</a:t>
            </a:r>
          </a:p>
          <a:p>
            <a:r>
              <a:rPr lang="en-US" dirty="0"/>
              <a:t>Confusion Matrix: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27CA09-8030-F14B-8264-31B0CE82E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839" y="4972716"/>
            <a:ext cx="84963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69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ACA1-0336-CF4E-BEE8-ED95E41A8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21F37-D5CB-B44A-BE11-249B3CE08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735015"/>
            <a:ext cx="7796540" cy="4314929"/>
          </a:xfrm>
        </p:spPr>
        <p:txBody>
          <a:bodyPr/>
          <a:lstStyle/>
          <a:p>
            <a:r>
              <a:rPr lang="en-US" dirty="0"/>
              <a:t>Cross Validation accuracy: 68.16%</a:t>
            </a:r>
          </a:p>
          <a:p>
            <a:r>
              <a:rPr lang="en-US" dirty="0"/>
              <a:t>Number of folds = 3</a:t>
            </a:r>
          </a:p>
          <a:p>
            <a:r>
              <a:rPr lang="en-US" dirty="0"/>
              <a:t>Funk Carioca had the best precision score at 79%</a:t>
            </a:r>
          </a:p>
          <a:p>
            <a:r>
              <a:rPr lang="en-US" dirty="0"/>
              <a:t>Rock had the best recall score at 79%</a:t>
            </a:r>
          </a:p>
          <a:p>
            <a:r>
              <a:rPr lang="en-US" dirty="0"/>
              <a:t>Rock has the best F1-Score at 78%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92C32F-DA98-394E-8BE0-2DBB18246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369" y="4192954"/>
            <a:ext cx="5347262" cy="242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48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D30CB-D9D1-CB43-A067-05566D7DC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7AE6B-6496-1E46-9CF7-BA6C394A6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Trained and tested Naïve Bayes model to 71.05% accuracy to predict genre of music based on lyrics</a:t>
            </a:r>
          </a:p>
          <a:p>
            <a:r>
              <a:rPr lang="en-US" sz="2400" dirty="0"/>
              <a:t>Trained and tested SVM model to 68.16% accuracy to predict genre of music based on lyrics</a:t>
            </a:r>
          </a:p>
          <a:p>
            <a:r>
              <a:rPr lang="en-US" sz="2400" b="1" dirty="0"/>
              <a:t>These models can be used to declare the genre of music for new/young artists that are undeclared based on their song lyrics</a:t>
            </a:r>
          </a:p>
          <a:p>
            <a:r>
              <a:rPr lang="en-US" sz="2400" dirty="0"/>
              <a:t>Working on getting most frequent phrases/words</a:t>
            </a:r>
          </a:p>
          <a:p>
            <a:r>
              <a:rPr lang="en-US" sz="2400" dirty="0"/>
              <a:t>Working on removing bias by eliminating large portion of Pop and Rock data and adding Funk Carioca data</a:t>
            </a:r>
          </a:p>
        </p:txBody>
      </p:sp>
    </p:spTree>
    <p:extLst>
      <p:ext uri="{BB962C8B-B14F-4D97-AF65-F5344CB8AC3E}">
        <p14:creationId xmlns:p14="http://schemas.microsoft.com/office/powerpoint/2010/main" val="4196894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7DE-E951-F44E-853E-59679727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DF67A-F0A6-D145-A525-DCE924598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625869"/>
            <a:ext cx="7796540" cy="51500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Most Popular Genres of Music: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Metric can be used to inform the company to hire mostly Pop or Rock artists for best profit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3AEC3A-A9B9-9742-858E-050A45A65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069" y="2811408"/>
            <a:ext cx="2159000" cy="2362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CA4D26-394B-C740-973E-8FD86BCAB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599" y="2347858"/>
            <a:ext cx="49276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647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FF493-9446-D447-9A95-E3ED367AD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3688F-307C-E54A-A4F3-035A91891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 Dataset: </a:t>
            </a:r>
            <a:r>
              <a:rPr lang="en-US" dirty="0">
                <a:hlinkClick r:id="rId2"/>
              </a:rPr>
              <a:t>https://www.kaggle.com/neisse/scrapped-lyrics-from-6-genres?select=lyrics-data.csv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31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2A950-67F9-FC45-A0FA-9F7E8433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Business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EC552-B87A-A149-8D92-46A8E973F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a company in the music industry, I want to find valuable information based on the lyrics of some of the most popular artists for different genres of music</a:t>
            </a:r>
          </a:p>
          <a:p>
            <a:r>
              <a:rPr lang="en-US" dirty="0"/>
              <a:t>Findings will include most frequently used words, trending lyrics, popular genres of music, and music genre prediction</a:t>
            </a:r>
          </a:p>
          <a:p>
            <a:r>
              <a:rPr lang="en-US" dirty="0"/>
              <a:t>These results can be applied when choosing and signing future artists</a:t>
            </a:r>
          </a:p>
          <a:p>
            <a:r>
              <a:rPr lang="en-US" dirty="0"/>
              <a:t>Will use machine learning models to predict genre of music based on song lyrics</a:t>
            </a:r>
          </a:p>
        </p:txBody>
      </p:sp>
    </p:spTree>
    <p:extLst>
      <p:ext uri="{BB962C8B-B14F-4D97-AF65-F5344CB8AC3E}">
        <p14:creationId xmlns:p14="http://schemas.microsoft.com/office/powerpoint/2010/main" val="4150680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A729-13F9-7C47-A7DA-DB65F35CD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580CE-58D9-6A4C-8534-42E4E5F74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Data was gathered from Kaggle: </a:t>
            </a:r>
            <a:r>
              <a:rPr lang="en-US" sz="1800" dirty="0">
                <a:hlinkClick r:id="rId2"/>
              </a:rPr>
              <a:t>https://www.kaggle.com/neisse/scrapped-lyrics-from-6-genre</a:t>
            </a:r>
            <a:endParaRPr lang="en-US" sz="1800" dirty="0"/>
          </a:p>
          <a:p>
            <a:r>
              <a:rPr lang="en-US" sz="1800" dirty="0"/>
              <a:t>Artists Data CSV – 3,200 rows of data</a:t>
            </a:r>
          </a:p>
          <a:p>
            <a:r>
              <a:rPr lang="en-US" sz="1800" dirty="0"/>
              <a:t>Lyrics Data CSV – 209,522 rows of data</a:t>
            </a:r>
          </a:p>
          <a:p>
            <a:r>
              <a:rPr lang="en-US" sz="1800" dirty="0"/>
              <a:t>6 different genres of music</a:t>
            </a:r>
          </a:p>
          <a:p>
            <a:r>
              <a:rPr lang="en-US" sz="1800" dirty="0"/>
              <a:t>Several different fields</a:t>
            </a:r>
          </a:p>
          <a:p>
            <a:pPr lvl="1"/>
            <a:r>
              <a:rPr lang="en-US" sz="1600" dirty="0"/>
              <a:t>Artist</a:t>
            </a:r>
          </a:p>
          <a:p>
            <a:pPr lvl="1"/>
            <a:r>
              <a:rPr lang="en-US" sz="1600" dirty="0"/>
              <a:t>Song</a:t>
            </a:r>
          </a:p>
          <a:p>
            <a:pPr lvl="1"/>
            <a:r>
              <a:rPr lang="en-US" sz="1600" dirty="0"/>
              <a:t>Lyrics</a:t>
            </a:r>
          </a:p>
          <a:p>
            <a:pPr lvl="1"/>
            <a:r>
              <a:rPr lang="en-US" sz="1600" dirty="0"/>
              <a:t>Popularity</a:t>
            </a:r>
          </a:p>
          <a:p>
            <a:pPr lvl="1"/>
            <a:r>
              <a:rPr lang="en-US" sz="1600" dirty="0"/>
              <a:t>Genre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2A042A-7600-0D47-B19B-9B42F536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010" y="3429000"/>
            <a:ext cx="2438400" cy="2400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B66F36-2D37-3445-BC68-F9B9B204B603}"/>
              </a:ext>
            </a:extLst>
          </p:cNvPr>
          <p:cNvSpPr txBox="1"/>
          <p:nvPr/>
        </p:nvSpPr>
        <p:spPr>
          <a:xfrm>
            <a:off x="7118443" y="6049944"/>
            <a:ext cx="274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 of Artists Per Genre</a:t>
            </a:r>
          </a:p>
        </p:txBody>
      </p:sp>
    </p:spTree>
    <p:extLst>
      <p:ext uri="{BB962C8B-B14F-4D97-AF65-F5344CB8AC3E}">
        <p14:creationId xmlns:p14="http://schemas.microsoft.com/office/powerpoint/2010/main" val="109673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DD3E9-A79F-0A4D-86C2-AF0AE4996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View of the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A642D5-A917-8745-8715-8FC18FFF6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67" y="1854195"/>
            <a:ext cx="3860800" cy="4064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29BBCE-C4AB-424D-A1B9-402CD79BB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319" y="1854195"/>
            <a:ext cx="6146800" cy="411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FDC844-089D-3144-A50D-89FCC8D5696D}"/>
              </a:ext>
            </a:extLst>
          </p:cNvPr>
          <p:cNvSpPr txBox="1"/>
          <p:nvPr/>
        </p:nvSpPr>
        <p:spPr>
          <a:xfrm>
            <a:off x="2176628" y="6096837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Artists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DF7B3F-F73A-A448-8E1C-3EDFAB2D03A0}"/>
              </a:ext>
            </a:extLst>
          </p:cNvPr>
          <p:cNvSpPr txBox="1"/>
          <p:nvPr/>
        </p:nvSpPr>
        <p:spPr>
          <a:xfrm>
            <a:off x="7055640" y="6096837"/>
            <a:ext cx="2356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Songs/Lyrics Dataset</a:t>
            </a:r>
          </a:p>
        </p:txBody>
      </p:sp>
    </p:spTree>
    <p:extLst>
      <p:ext uri="{BB962C8B-B14F-4D97-AF65-F5344CB8AC3E}">
        <p14:creationId xmlns:p14="http://schemas.microsoft.com/office/powerpoint/2010/main" val="1193756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CBF48-E031-4D48-A994-32338F10C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72B429-C7A2-B349-9284-02EE24C9C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579" y="3617089"/>
            <a:ext cx="8136842" cy="29621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B3471D-C146-5640-A3DC-FF5C9E0E55C8}"/>
              </a:ext>
            </a:extLst>
          </p:cNvPr>
          <p:cNvSpPr txBox="1"/>
          <p:nvPr/>
        </p:nvSpPr>
        <p:spPr>
          <a:xfrm>
            <a:off x="6385541" y="2871579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Combined Two Datasets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EC7789-84BB-B24F-81C0-D4BD86297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623" y="139647"/>
            <a:ext cx="4725377" cy="32893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5CD891-90C5-2C44-8C70-20FCD1C55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4236" y="457092"/>
            <a:ext cx="1007077" cy="94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74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89F5-705C-034B-8A50-8443642B8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6E091-3AEC-CC4A-823B-DC1562ED8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Lots of special characters</a:t>
            </a:r>
          </a:p>
          <a:p>
            <a:r>
              <a:rPr lang="en-US" dirty="0"/>
              <a:t>Mixture of lowercase/uppercase words</a:t>
            </a:r>
          </a:p>
          <a:p>
            <a:r>
              <a:rPr lang="en-US" dirty="0"/>
              <a:t>Song lyrics were in different languages such as Spanish, English, Portuguese</a:t>
            </a:r>
          </a:p>
          <a:p>
            <a:r>
              <a:rPr lang="en-US" dirty="0"/>
              <a:t>Not properly balanced</a:t>
            </a:r>
          </a:p>
          <a:p>
            <a:pPr lvl="1"/>
            <a:r>
              <a:rPr lang="en-US" dirty="0"/>
              <a:t>To many songs for Rock</a:t>
            </a:r>
          </a:p>
          <a:p>
            <a:pPr lvl="1"/>
            <a:r>
              <a:rPr lang="en-US" dirty="0"/>
              <a:t>Too little songs for Funk Carioca</a:t>
            </a:r>
          </a:p>
          <a:p>
            <a:r>
              <a:rPr lang="en-US" dirty="0"/>
              <a:t>All these needed to be accounted for when preprocessing data</a:t>
            </a:r>
          </a:p>
        </p:txBody>
      </p:sp>
    </p:spTree>
    <p:extLst>
      <p:ext uri="{BB962C8B-B14F-4D97-AF65-F5344CB8AC3E}">
        <p14:creationId xmlns:p14="http://schemas.microsoft.com/office/powerpoint/2010/main" val="1411908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4732-3821-C64A-8ABF-7D0E19F40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Preprocessing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A6FA0-B756-1E4E-87E7-D14D6E89A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5"/>
            <a:ext cx="7796540" cy="4383853"/>
          </a:xfrm>
        </p:spPr>
        <p:txBody>
          <a:bodyPr>
            <a:normAutofit/>
          </a:bodyPr>
          <a:lstStyle/>
          <a:p>
            <a:r>
              <a:rPr lang="en-US" dirty="0"/>
              <a:t>Focusing on Lyrics field</a:t>
            </a:r>
          </a:p>
          <a:p>
            <a:r>
              <a:rPr lang="en-US" dirty="0"/>
              <a:t>Making all words lowercase</a:t>
            </a:r>
          </a:p>
          <a:p>
            <a:r>
              <a:rPr lang="en-US" dirty="0"/>
              <a:t>Adding Stemming – </a:t>
            </a:r>
            <a:r>
              <a:rPr lang="en-US" dirty="0" err="1"/>
              <a:t>PorterStemmer</a:t>
            </a:r>
            <a:r>
              <a:rPr lang="en-US" dirty="0"/>
              <a:t>()</a:t>
            </a:r>
          </a:p>
          <a:p>
            <a:r>
              <a:rPr lang="en-US" dirty="0"/>
              <a:t>Remove Stop words – NLTK</a:t>
            </a:r>
          </a:p>
          <a:p>
            <a:pPr lvl="1"/>
            <a:r>
              <a:rPr lang="en-US" dirty="0"/>
              <a:t>Words removed from English, Spanish, Portuguese, German</a:t>
            </a:r>
          </a:p>
          <a:p>
            <a:r>
              <a:rPr lang="en-US" dirty="0"/>
              <a:t>Removing Punctuation</a:t>
            </a:r>
          </a:p>
          <a:p>
            <a:r>
              <a:rPr lang="en-US" dirty="0"/>
              <a:t>Removing Whitespace</a:t>
            </a:r>
          </a:p>
          <a:p>
            <a:r>
              <a:rPr lang="en-US" dirty="0"/>
              <a:t>Removing Nulls/Blanks</a:t>
            </a:r>
          </a:p>
        </p:txBody>
      </p:sp>
    </p:spTree>
    <p:extLst>
      <p:ext uri="{BB962C8B-B14F-4D97-AF65-F5344CB8AC3E}">
        <p14:creationId xmlns:p14="http://schemas.microsoft.com/office/powerpoint/2010/main" val="3976941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F5FC-A0F4-A146-9F02-6D9EE00FA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Classification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743C2-920D-0C4F-A20C-B671E692B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Naïve Bayes Classification – will be running model to train and test data to predict the genre of music based on lyrics</a:t>
            </a:r>
          </a:p>
          <a:p>
            <a:r>
              <a:rPr lang="en-US" dirty="0"/>
              <a:t>Support Vector Machine - will be running model to train and test data to predict the genre of music based on lyrics</a:t>
            </a:r>
          </a:p>
          <a:p>
            <a:r>
              <a:rPr lang="en-US" dirty="0"/>
              <a:t>Splitting/Training techniques</a:t>
            </a:r>
          </a:p>
          <a:p>
            <a:pPr lvl="1"/>
            <a:r>
              <a:rPr lang="en-US" dirty="0"/>
              <a:t>Holdout method</a:t>
            </a:r>
          </a:p>
          <a:p>
            <a:pPr lvl="1"/>
            <a:r>
              <a:rPr lang="en-US" dirty="0"/>
              <a:t>Cross Validation with number of folds =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985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15E2-1535-804D-89E8-9DBE014B4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8A79C-49CE-C942-A21C-F5B4C3F87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808056"/>
            <a:ext cx="7796540" cy="5241888"/>
          </a:xfrm>
        </p:spPr>
        <p:txBody>
          <a:bodyPr/>
          <a:lstStyle/>
          <a:p>
            <a:r>
              <a:rPr lang="en-US" dirty="0"/>
              <a:t>X = </a:t>
            </a:r>
            <a:r>
              <a:rPr lang="en-US" dirty="0" err="1"/>
              <a:t>testdata</a:t>
            </a:r>
            <a:r>
              <a:rPr lang="en-US" dirty="0"/>
              <a:t>['Lyric'].values</a:t>
            </a:r>
          </a:p>
          <a:p>
            <a:r>
              <a:rPr lang="en-US" dirty="0"/>
              <a:t>Y = </a:t>
            </a:r>
            <a:r>
              <a:rPr lang="en-US" dirty="0" err="1"/>
              <a:t>testdata</a:t>
            </a:r>
            <a:r>
              <a:rPr lang="en-US" dirty="0"/>
              <a:t>['Genre'].values</a:t>
            </a:r>
          </a:p>
          <a:p>
            <a:r>
              <a:rPr lang="en-US" dirty="0"/>
              <a:t>Library: </a:t>
            </a:r>
            <a:r>
              <a:rPr lang="en-US" dirty="0" err="1"/>
              <a:t>sklearn.model_selection</a:t>
            </a:r>
            <a:endParaRPr lang="en-US" dirty="0"/>
          </a:p>
          <a:p>
            <a:r>
              <a:rPr lang="en-US" dirty="0"/>
              <a:t>Function: </a:t>
            </a:r>
            <a:r>
              <a:rPr lang="en-US" dirty="0" err="1"/>
              <a:t>train_test_split</a:t>
            </a:r>
            <a:r>
              <a:rPr lang="en-US" dirty="0"/>
              <a:t>()</a:t>
            </a:r>
          </a:p>
          <a:p>
            <a:r>
              <a:rPr lang="en-US" dirty="0"/>
              <a:t>Data was split at 60% training, 40% testing</a:t>
            </a:r>
          </a:p>
          <a:p>
            <a:r>
              <a:rPr lang="en-US" dirty="0"/>
              <a:t>Training Count = 95,217</a:t>
            </a:r>
          </a:p>
          <a:p>
            <a:r>
              <a:rPr lang="en-US" dirty="0"/>
              <a:t>Testing Count = 63,478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50A52D-6AF4-E740-A218-E7613FAD6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801" y="5529244"/>
            <a:ext cx="6578600" cy="596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5620B1-E8EA-F743-BDFE-7A9ADAE37CFE}"/>
              </a:ext>
            </a:extLst>
          </p:cNvPr>
          <p:cNvSpPr txBox="1"/>
          <p:nvPr/>
        </p:nvSpPr>
        <p:spPr>
          <a:xfrm>
            <a:off x="4619681" y="6202344"/>
            <a:ext cx="3018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 Training Ex Per Genre</a:t>
            </a:r>
          </a:p>
        </p:txBody>
      </p:sp>
    </p:spTree>
    <p:extLst>
      <p:ext uri="{BB962C8B-B14F-4D97-AF65-F5344CB8AC3E}">
        <p14:creationId xmlns:p14="http://schemas.microsoft.com/office/powerpoint/2010/main" val="2808369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{B4E36679-C34A-5D46-B9F8-193CADA79864}tf16401378</Template>
  <TotalTime>21969</TotalTime>
  <Words>664</Words>
  <Application>Microsoft Macintosh PowerPoint</Application>
  <PresentationFormat>Widescreen</PresentationFormat>
  <Paragraphs>106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MS Shell Dlg 2</vt:lpstr>
      <vt:lpstr>Wingdings</vt:lpstr>
      <vt:lpstr>Wingdings 3</vt:lpstr>
      <vt:lpstr>Madison</vt:lpstr>
      <vt:lpstr>Music Data Analysis</vt:lpstr>
      <vt:lpstr>Business Case</vt:lpstr>
      <vt:lpstr>Data Source</vt:lpstr>
      <vt:lpstr>View of the Data</vt:lpstr>
      <vt:lpstr>Visualizing the Data</vt:lpstr>
      <vt:lpstr>Challenges with the Dataset</vt:lpstr>
      <vt:lpstr>Data Preprocessing Steps</vt:lpstr>
      <vt:lpstr>Classification Models</vt:lpstr>
      <vt:lpstr>Splitting the Dataset</vt:lpstr>
      <vt:lpstr>Naïve Bayes Model</vt:lpstr>
      <vt:lpstr>Naïve Bayes Cont.</vt:lpstr>
      <vt:lpstr>Support Vector Machines</vt:lpstr>
      <vt:lpstr>SVM Cont.</vt:lpstr>
      <vt:lpstr>Key Findings</vt:lpstr>
      <vt:lpstr>Key Findings Cont.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Data Analysis</dc:title>
  <dc:creator>Alec Arroyo</dc:creator>
  <cp:lastModifiedBy>Alec Arroyo</cp:lastModifiedBy>
  <cp:revision>59</cp:revision>
  <dcterms:created xsi:type="dcterms:W3CDTF">2022-02-15T18:06:50Z</dcterms:created>
  <dcterms:modified xsi:type="dcterms:W3CDTF">2022-03-17T00:00:23Z</dcterms:modified>
</cp:coreProperties>
</file>