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58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8C53-8867-4C40-90B4-E516618A3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9FB40-880E-4F58-A9DF-C19A1C8C4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2FBAF-5159-4705-989F-C8B0AB41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335D-01C2-4A64-9D9D-AC26331A20B6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60B3E-E975-4754-A461-0601DD31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81B5-11C2-48AA-B37E-EEAA5E8B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4E2F-5EA7-47C4-8EDD-C4FED310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67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E965-23FB-49CB-8079-554963555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E1775-A3AE-42CC-B2C9-4811D114A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62658-C5C6-4B7C-8744-4431B9EC9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335D-01C2-4A64-9D9D-AC26331A20B6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001C9-08DF-49D3-95A8-35F9693F7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77057-927A-4A3F-A534-4891303C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4E2F-5EA7-47C4-8EDD-C4FED310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2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C08621-127A-4055-93B7-90C2DD790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DE21D-AB2C-4BA7-B52C-5CB420A11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9C56F-7164-41D4-8643-B62F2EF6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335D-01C2-4A64-9D9D-AC26331A20B6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2785A-F497-4923-860C-4DDBA992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EF246-CDC5-4B2D-985F-972EF2DA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4E2F-5EA7-47C4-8EDD-C4FED310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7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BC34-7435-47D2-9B5C-8D5D37E5A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F1C43-0FA0-4382-B5F7-A9D2BF490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51272-B212-4B44-8C68-8D11797AE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335D-01C2-4A64-9D9D-AC26331A20B6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78CF3-A9B2-4CE4-8E98-843A68E5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8B78-D5FB-40A9-A056-CD8B14BA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4E2F-5EA7-47C4-8EDD-C4FED310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1C8C8-0166-4293-BF43-40D889C5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2409E-F635-43AA-A631-C050AA159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18711-D775-488A-803F-9551A0BA8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335D-01C2-4A64-9D9D-AC26331A20B6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B64CA-8CD6-4AC8-8E66-D9EEFC66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84702-58B3-4C23-BE28-23A9A2DB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4E2F-5EA7-47C4-8EDD-C4FED310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976E-2282-4780-BE9F-A99DE63D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1CF4A-8F64-4E79-AF20-39C48C538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DD591-C39F-412A-8CC2-C6FE56A60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87930-C163-4A03-BD17-9E689D02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335D-01C2-4A64-9D9D-AC26331A20B6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85A5D-8B42-420A-BE08-DABEA867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20CF5-0241-429B-9692-E1F50931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4E2F-5EA7-47C4-8EDD-C4FED310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3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8DA56-C28E-49D4-9840-1608E6F0F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942F3-3C3C-4361-B02D-0F3B5FC2A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FE582-1329-4A7E-B38C-703372C36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91441-17BF-4313-B5FF-D82ED98B0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FDFB30-93DC-425D-9A6A-D759A66F0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9FCF06-4546-4B27-9841-E55EFA99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335D-01C2-4A64-9D9D-AC26331A20B6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EFADF5-770D-45BA-B237-85B6F671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55547-AFAA-4618-8F0C-22191D1F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4E2F-5EA7-47C4-8EDD-C4FED310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0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97C1-C603-4141-AD20-60BB3EA3D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4F78D-E610-4196-888A-51BF2595C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335D-01C2-4A64-9D9D-AC26331A20B6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17B6D-F08F-40E6-94FB-7AE2CC08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35B8A-1B30-441C-8E1C-47A377AE8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4E2F-5EA7-47C4-8EDD-C4FED310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8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403D96-9F23-4B39-B596-2920D96B1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335D-01C2-4A64-9D9D-AC26331A20B6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2AD06-9067-4998-A12E-68A81C58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0A2CF-5B77-4787-AC7D-B87DF2A8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4E2F-5EA7-47C4-8EDD-C4FED310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DD86-425D-4251-9098-D6AE7D8D8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98EBC-0593-4DE5-B7DB-4B2C47029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BB4FF-98FE-43E8-A21F-0A757FAC0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1C31C-9DE4-4A83-A2EC-470997D10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335D-01C2-4A64-9D9D-AC26331A20B6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E1F5D-D152-4414-B0D2-8CA610BE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2F66-F220-4808-BCCD-829E5649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4E2F-5EA7-47C4-8EDD-C4FED310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1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0A5B-0CA7-4543-99AC-75D5DABF4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DC06BE-CAB1-4EDC-A721-4F1F0193E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5987A-79E3-49D6-9E37-08421EFE3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FC665-29AF-4F61-A74E-0DAF82B36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335D-01C2-4A64-9D9D-AC26331A20B6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E9536-2219-429A-BA91-C0A0FBA1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C414E-9E32-4FE6-B28B-EF7111E7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4E2F-5EA7-47C4-8EDD-C4FED310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8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5721F8-8AAC-432B-A963-82C24AFE6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22988-81A8-4B2D-98E8-59ECE1040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270AD-A663-4BF2-BB30-CEE940055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4335D-01C2-4A64-9D9D-AC26331A20B6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06A78-5187-4A52-94CA-0841059D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84D57-3437-4FA2-A7C3-8800C00A5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04E2F-5EA7-47C4-8EDD-C4FED310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9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542F3-603F-4A05-A359-61192C9C18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ID4096" dirty="0"/>
              <a:t>Multiple Files Upload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A71BD-2E64-4175-8513-2745533B5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ID4096" dirty="0"/>
              <a:t>Author: Cong Le Van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51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38062B2-8564-4EA8-B158-80091CF35233}"/>
              </a:ext>
            </a:extLst>
          </p:cNvPr>
          <p:cNvSpPr/>
          <p:nvPr/>
        </p:nvSpPr>
        <p:spPr>
          <a:xfrm>
            <a:off x="134220" y="2869841"/>
            <a:ext cx="4563609" cy="169631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0A2261-D0F1-4F20-BED6-100D49AA0BBC}"/>
              </a:ext>
            </a:extLst>
          </p:cNvPr>
          <p:cNvSpPr/>
          <p:nvPr/>
        </p:nvSpPr>
        <p:spPr>
          <a:xfrm>
            <a:off x="6523948" y="2737352"/>
            <a:ext cx="3797170" cy="1828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5FBC9B-660F-420E-82F8-708C6231BA3A}"/>
              </a:ext>
            </a:extLst>
          </p:cNvPr>
          <p:cNvSpPr/>
          <p:nvPr/>
        </p:nvSpPr>
        <p:spPr>
          <a:xfrm>
            <a:off x="205089" y="3109191"/>
            <a:ext cx="1274534" cy="1084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ID4096" dirty="0"/>
              <a:t>Routers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F013B9-A3DA-4E59-AEFB-E19CAE79CC21}"/>
              </a:ext>
            </a:extLst>
          </p:cNvPr>
          <p:cNvSpPr/>
          <p:nvPr/>
        </p:nvSpPr>
        <p:spPr>
          <a:xfrm>
            <a:off x="1624344" y="3067651"/>
            <a:ext cx="1503855" cy="112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ID4096" dirty="0"/>
              <a:t>Components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D76323-5D5B-45C3-84FA-19F7D42F3A41}"/>
              </a:ext>
            </a:extLst>
          </p:cNvPr>
          <p:cNvSpPr/>
          <p:nvPr/>
        </p:nvSpPr>
        <p:spPr>
          <a:xfrm>
            <a:off x="6616595" y="3036542"/>
            <a:ext cx="1710403" cy="116141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ID4096" dirty="0"/>
              <a:t>Spring </a:t>
            </a:r>
          </a:p>
          <a:p>
            <a:pPr algn="ctr"/>
            <a:r>
              <a:rPr lang="LID4096" dirty="0"/>
              <a:t>Rest </a:t>
            </a:r>
          </a:p>
          <a:p>
            <a:pPr algn="ctr"/>
            <a:r>
              <a:rPr lang="LID4096" dirty="0"/>
              <a:t>Controller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F34D000-21EA-4E84-BDAD-64A598413510}"/>
              </a:ext>
            </a:extLst>
          </p:cNvPr>
          <p:cNvSpPr/>
          <p:nvPr/>
        </p:nvSpPr>
        <p:spPr>
          <a:xfrm>
            <a:off x="3294848" y="3067652"/>
            <a:ext cx="1274534" cy="1125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ID4096" dirty="0"/>
              <a:t>Services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3DABD73-B7D5-4035-A961-D6641E306846}"/>
              </a:ext>
            </a:extLst>
          </p:cNvPr>
          <p:cNvSpPr/>
          <p:nvPr/>
        </p:nvSpPr>
        <p:spPr>
          <a:xfrm>
            <a:off x="4911235" y="2869841"/>
            <a:ext cx="1363507" cy="153933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ID4096" dirty="0"/>
              <a:t>Axios </a:t>
            </a:r>
          </a:p>
          <a:p>
            <a:pPr algn="ctr"/>
            <a:r>
              <a:rPr lang="LID4096" dirty="0"/>
              <a:t>HTTP</a:t>
            </a:r>
          </a:p>
          <a:p>
            <a:pPr algn="ctr"/>
            <a:r>
              <a:rPr lang="LID4096" dirty="0"/>
              <a:t>Library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8070265-57C4-4BFD-86DA-A84B92FD28D4}"/>
              </a:ext>
            </a:extLst>
          </p:cNvPr>
          <p:cNvSpPr/>
          <p:nvPr/>
        </p:nvSpPr>
        <p:spPr>
          <a:xfrm>
            <a:off x="8497777" y="3032012"/>
            <a:ext cx="1710403" cy="116141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ID4096" dirty="0"/>
              <a:t>Spring </a:t>
            </a:r>
          </a:p>
          <a:p>
            <a:pPr algn="ctr"/>
            <a:r>
              <a:rPr lang="LID4096" dirty="0"/>
              <a:t>Data JPA </a:t>
            </a:r>
          </a:p>
          <a:p>
            <a:pPr algn="ctr"/>
            <a:endParaRPr lang="en-US" dirty="0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278E7152-D843-47E5-9116-474BC0765775}"/>
              </a:ext>
            </a:extLst>
          </p:cNvPr>
          <p:cNvSpPr/>
          <p:nvPr/>
        </p:nvSpPr>
        <p:spPr>
          <a:xfrm>
            <a:off x="10826991" y="2733483"/>
            <a:ext cx="1280057" cy="1539331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ID4096" dirty="0"/>
              <a:t>MySQL</a:t>
            </a: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3526C625-DF86-4378-BEB7-4B96CE325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166" y="2275804"/>
            <a:ext cx="1503855" cy="833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781554-02E9-4A78-911D-F545C24BC55E}"/>
              </a:ext>
            </a:extLst>
          </p:cNvPr>
          <p:cNvSpPr txBox="1"/>
          <p:nvPr/>
        </p:nvSpPr>
        <p:spPr>
          <a:xfrm>
            <a:off x="6543211" y="2698320"/>
            <a:ext cx="395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F62916-A48F-43A0-BE14-2D81AF8CD9A8}"/>
              </a:ext>
            </a:extLst>
          </p:cNvPr>
          <p:cNvSpPr txBox="1"/>
          <p:nvPr/>
        </p:nvSpPr>
        <p:spPr>
          <a:xfrm>
            <a:off x="6533351" y="2758978"/>
            <a:ext cx="3787767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28" name="Picture 28">
            <a:extLst>
              <a:ext uri="{FF2B5EF4-FFF2-40B4-BE49-F238E27FC236}">
                <a16:creationId xmlns:a16="http://schemas.microsoft.com/office/drawing/2014/main" id="{4634279B-AA61-4DF3-ABEC-D904B1FD1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960" y="2337132"/>
            <a:ext cx="1858740" cy="644311"/>
          </a:xfrm>
          <a:prstGeom prst="rect">
            <a:avLst/>
          </a:prstGeom>
        </p:spPr>
      </p:pic>
      <p:sp>
        <p:nvSpPr>
          <p:cNvPr id="34" name="Arrow: Right 33">
            <a:extLst>
              <a:ext uri="{FF2B5EF4-FFF2-40B4-BE49-F238E27FC236}">
                <a16:creationId xmlns:a16="http://schemas.microsoft.com/office/drawing/2014/main" id="{9EBEF1FA-D7E5-46A1-BD45-21AF782C0CF0}"/>
              </a:ext>
            </a:extLst>
          </p:cNvPr>
          <p:cNvSpPr/>
          <p:nvPr/>
        </p:nvSpPr>
        <p:spPr>
          <a:xfrm>
            <a:off x="4527760" y="3153340"/>
            <a:ext cx="2088835" cy="176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Left 36">
            <a:extLst>
              <a:ext uri="{FF2B5EF4-FFF2-40B4-BE49-F238E27FC236}">
                <a16:creationId xmlns:a16="http://schemas.microsoft.com/office/drawing/2014/main" id="{F56400DD-7309-4A64-ACE2-F9488E6EF800}"/>
              </a:ext>
            </a:extLst>
          </p:cNvPr>
          <p:cNvSpPr/>
          <p:nvPr/>
        </p:nvSpPr>
        <p:spPr>
          <a:xfrm>
            <a:off x="4485013" y="3955743"/>
            <a:ext cx="2131582" cy="2376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Left 38">
            <a:extLst>
              <a:ext uri="{FF2B5EF4-FFF2-40B4-BE49-F238E27FC236}">
                <a16:creationId xmlns:a16="http://schemas.microsoft.com/office/drawing/2014/main" id="{6C442853-6E4C-4D58-B383-AE1D0C53C1DD}"/>
              </a:ext>
            </a:extLst>
          </p:cNvPr>
          <p:cNvSpPr/>
          <p:nvPr/>
        </p:nvSpPr>
        <p:spPr>
          <a:xfrm>
            <a:off x="10134747" y="3639507"/>
            <a:ext cx="692244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65E73D68-E6BB-457E-9ED4-FAE54C53F7BD}"/>
              </a:ext>
            </a:extLst>
          </p:cNvPr>
          <p:cNvSpPr/>
          <p:nvPr/>
        </p:nvSpPr>
        <p:spPr>
          <a:xfrm>
            <a:off x="10208180" y="3106684"/>
            <a:ext cx="692244" cy="386801"/>
          </a:xfrm>
          <a:prstGeom prst="rightArrow">
            <a:avLst>
              <a:gd name="adj1" fmla="val 50000"/>
              <a:gd name="adj2" fmla="val 355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6F00D8-916C-436E-A2CE-E675357BAEEF}"/>
              </a:ext>
            </a:extLst>
          </p:cNvPr>
          <p:cNvSpPr txBox="1"/>
          <p:nvPr/>
        </p:nvSpPr>
        <p:spPr>
          <a:xfrm>
            <a:off x="134220" y="221754"/>
            <a:ext cx="371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LID4096" sz="2400" dirty="0"/>
              <a:t>SYSTEM ARCHITECTURE </a:t>
            </a:r>
            <a:endParaRPr lang="en-US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D6C13E-E857-4A08-88B3-C94EEA38428B}"/>
              </a:ext>
            </a:extLst>
          </p:cNvPr>
          <p:cNvSpPr txBox="1"/>
          <p:nvPr/>
        </p:nvSpPr>
        <p:spPr>
          <a:xfrm>
            <a:off x="110263" y="986897"/>
            <a:ext cx="38218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LID4096" sz="2000" dirty="0"/>
              <a:t>Frontend: Reactjs</a:t>
            </a:r>
          </a:p>
          <a:p>
            <a:pPr algn="l"/>
            <a:r>
              <a:rPr lang="LID4096" sz="2000" dirty="0"/>
              <a:t>Backend: Java Spring Boot</a:t>
            </a:r>
          </a:p>
          <a:p>
            <a:pPr algn="l"/>
            <a:r>
              <a:rPr lang="LID4096" sz="2000" dirty="0"/>
              <a:t>Database: MySQL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411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C8DEC-E892-45F5-9EB4-13DEE3C0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ID4096" dirty="0"/>
              <a:t>Backend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19517-41EA-4354-978D-39E8CF8E2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LID4096" dirty="0">
                <a:latin typeface="+mj-lt"/>
              </a:rPr>
              <a:t>Filename: </a:t>
            </a:r>
            <a:r>
              <a:rPr lang="en-US" dirty="0">
                <a:latin typeface="+mj-lt"/>
              </a:rPr>
              <a:t>backend-upload-files</a:t>
            </a:r>
            <a:endParaRPr lang="LID4096" dirty="0">
              <a:latin typeface="+mj-lt"/>
            </a:endParaRPr>
          </a:p>
          <a:p>
            <a:endParaRPr lang="LID4096" dirty="0">
              <a:latin typeface="+mj-lt"/>
            </a:endParaRPr>
          </a:p>
          <a:p>
            <a:r>
              <a:rPr lang="LID4096" dirty="0">
                <a:latin typeface="+mj-lt"/>
              </a:rPr>
              <a:t>Technology</a:t>
            </a:r>
          </a:p>
          <a:p>
            <a:pPr lvl="1"/>
            <a:r>
              <a:rPr lang="LID4096" sz="2800" dirty="0">
                <a:latin typeface="+mj-lt"/>
              </a:rPr>
              <a:t>Java 8</a:t>
            </a:r>
          </a:p>
          <a:p>
            <a:pPr lvl="1"/>
            <a:r>
              <a:rPr lang="en-US" sz="2800" b="0" i="0" dirty="0">
                <a:effectLst/>
                <a:latin typeface="+mj-lt"/>
              </a:rPr>
              <a:t>Spring Boot 2</a:t>
            </a:r>
            <a:endParaRPr lang="LID4096" sz="2800" b="0" i="0" dirty="0">
              <a:effectLst/>
              <a:latin typeface="+mj-lt"/>
            </a:endParaRPr>
          </a:p>
          <a:p>
            <a:pPr lvl="1"/>
            <a:r>
              <a:rPr lang="en-US" sz="2800" b="0" i="0" dirty="0">
                <a:effectLst/>
                <a:latin typeface="+mj-lt"/>
              </a:rPr>
              <a:t>MySQL Database</a:t>
            </a:r>
            <a:endParaRPr lang="LID4096" sz="2800" dirty="0">
              <a:latin typeface="+mj-lt"/>
            </a:endParaRPr>
          </a:p>
          <a:p>
            <a:pPr lvl="1"/>
            <a:r>
              <a:rPr lang="en-US" sz="2800" b="0" i="0" dirty="0">
                <a:effectLst/>
                <a:latin typeface="+mj-lt"/>
              </a:rPr>
              <a:t>Maven 3.6.1</a:t>
            </a:r>
            <a:endParaRPr lang="LID4096" sz="2800" b="0" i="0" dirty="0">
              <a:effectLst/>
              <a:latin typeface="+mj-lt"/>
            </a:endParaRPr>
          </a:p>
          <a:p>
            <a:pPr lvl="1"/>
            <a:endParaRPr lang="LID4096" sz="2800" dirty="0">
              <a:latin typeface="+mj-lt"/>
            </a:endParaRPr>
          </a:p>
          <a:p>
            <a:r>
              <a:rPr lang="LID4096" dirty="0">
                <a:latin typeface="+mj-lt"/>
              </a:rPr>
              <a:t>How to run: </a:t>
            </a:r>
          </a:p>
          <a:p>
            <a:pPr lvl="1"/>
            <a:r>
              <a:rPr lang="LID4096" sz="2800" dirty="0">
                <a:latin typeface="+mj-lt"/>
              </a:rPr>
              <a:t>We used to </a:t>
            </a:r>
            <a:r>
              <a:rPr lang="en-US" sz="2800" dirty="0">
                <a:latin typeface="+mj-lt"/>
              </a:rPr>
              <a:t>spring-tool-suite-4</a:t>
            </a:r>
            <a:r>
              <a:rPr lang="LID4096" sz="2800" dirty="0">
                <a:latin typeface="+mj-lt"/>
              </a:rPr>
              <a:t> to run backend </a:t>
            </a:r>
          </a:p>
          <a:p>
            <a:pPr lvl="1"/>
            <a:r>
              <a:rPr lang="LID4096" sz="2800" dirty="0">
                <a:latin typeface="+mj-lt"/>
              </a:rPr>
              <a:t>Before running,Create database </a:t>
            </a:r>
            <a:r>
              <a:rPr lang="en-US" sz="2800" dirty="0" err="1">
                <a:latin typeface="+mj-lt"/>
              </a:rPr>
              <a:t>database_upload_files</a:t>
            </a:r>
            <a:r>
              <a:rPr lang="LID4096" sz="2800" dirty="0">
                <a:latin typeface="+mj-lt"/>
              </a:rPr>
              <a:t> using mySQL Workbench</a:t>
            </a:r>
          </a:p>
          <a:p>
            <a:pPr marL="457200" lvl="1" indent="0">
              <a:buNone/>
            </a:pPr>
            <a:endParaRPr lang="LID4096" dirty="0">
              <a:solidFill>
                <a:srgbClr val="6B6B6B"/>
              </a:solidFill>
              <a:latin typeface="Verdana" panose="020B0604030504040204" pitchFamily="34" charset="0"/>
            </a:endParaRPr>
          </a:p>
          <a:p>
            <a:pPr lvl="1"/>
            <a:endParaRPr lang="LID4096" b="0" i="0" dirty="0">
              <a:solidFill>
                <a:srgbClr val="6B6B6B"/>
              </a:solidFill>
              <a:effectLst/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endParaRPr lang="en-US" b="0" i="0" dirty="0">
              <a:solidFill>
                <a:srgbClr val="6B6B6B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85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CA62-7BBA-4AAD-8DAE-65714F387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ID4096"/>
              <a:t>Backend-source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02AA8-4F55-426B-9945-F73C36CE1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843740" cy="5032375"/>
          </a:xfrm>
        </p:spPr>
        <p:txBody>
          <a:bodyPr/>
          <a:lstStyle/>
          <a:p>
            <a:r>
              <a:rPr lang="LID4096" dirty="0"/>
              <a:t>Structure Code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AF01C9-76D1-4C43-9295-4E2BA0B86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103" y="2259651"/>
            <a:ext cx="2745449" cy="446894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8FF14E-1C01-4EE9-8831-5FBD36C94272}"/>
              </a:ext>
            </a:extLst>
          </p:cNvPr>
          <p:cNvSpPr txBox="1">
            <a:spLocks/>
          </p:cNvSpPr>
          <p:nvPr/>
        </p:nvSpPr>
        <p:spPr>
          <a:xfrm>
            <a:off x="5097843" y="1825626"/>
            <a:ext cx="6900814" cy="243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ID4096" dirty="0"/>
              <a:t>Define controller for upload file</a:t>
            </a:r>
          </a:p>
          <a:p>
            <a:pPr lvl="1"/>
            <a:r>
              <a:rPr lang="en-US" b="0" i="0" dirty="0">
                <a:effectLst/>
                <a:latin typeface="Verdana" panose="020B0604030504040204" pitchFamily="34" charset="0"/>
              </a:rPr>
              <a:t>POST /</a:t>
            </a:r>
            <a:r>
              <a:rPr lang="LID4096" b="0" i="0" dirty="0">
                <a:effectLst/>
                <a:latin typeface="Verdana" panose="020B0604030504040204" pitchFamily="34" charset="0"/>
              </a:rPr>
              <a:t>files</a:t>
            </a:r>
            <a:r>
              <a:rPr lang="en-US" b="0" i="0" dirty="0">
                <a:effectLst/>
                <a:latin typeface="Verdana" panose="020B0604030504040204" pitchFamily="34" charset="0"/>
              </a:rPr>
              <a:t>: </a:t>
            </a:r>
            <a:r>
              <a:rPr lang="en-US" b="0" i="0" dirty="0" err="1">
                <a:effectLst/>
                <a:latin typeface="Verdana" panose="020B0604030504040204" pitchFamily="34" charset="0"/>
              </a:rPr>
              <a:t>uploadFile</a:t>
            </a:r>
            <a:r>
              <a:rPr lang="en-US" b="0" i="0" dirty="0">
                <a:effectLst/>
                <a:latin typeface="Verdana" panose="020B0604030504040204" pitchFamily="34" charset="0"/>
              </a:rPr>
              <a:t>()</a:t>
            </a:r>
          </a:p>
          <a:p>
            <a:pPr lvl="1"/>
            <a:r>
              <a:rPr lang="en-US" b="0" i="0" dirty="0">
                <a:effectLst/>
                <a:latin typeface="Verdana" panose="020B0604030504040204" pitchFamily="34" charset="0"/>
              </a:rPr>
              <a:t>GET /files: </a:t>
            </a:r>
            <a:r>
              <a:rPr lang="en-US" b="0" i="0" dirty="0" err="1">
                <a:effectLst/>
                <a:latin typeface="Verdana" panose="020B0604030504040204" pitchFamily="34" charset="0"/>
              </a:rPr>
              <a:t>getListFiles</a:t>
            </a:r>
            <a:r>
              <a:rPr lang="en-US" b="0" i="0" dirty="0">
                <a:effectLst/>
                <a:latin typeface="Verdana" panose="020B0604030504040204" pitchFamily="34" charset="0"/>
              </a:rPr>
              <a:t>()</a:t>
            </a:r>
          </a:p>
          <a:p>
            <a:pPr lvl="1"/>
            <a:r>
              <a:rPr lang="en-US" b="0" i="0" dirty="0">
                <a:effectLst/>
                <a:latin typeface="Verdana" panose="020B0604030504040204" pitchFamily="34" charset="0"/>
              </a:rPr>
              <a:t>GET /files/</a:t>
            </a:r>
            <a:r>
              <a:rPr lang="LID4096" b="0" i="0" dirty="0">
                <a:effectLst/>
                <a:latin typeface="Verdana" panose="020B0604030504040204" pitchFamily="34" charset="0"/>
              </a:rPr>
              <a:t>{id}</a:t>
            </a:r>
            <a:r>
              <a:rPr lang="en-US" b="0" i="0" dirty="0">
                <a:effectLst/>
                <a:latin typeface="Verdana" panose="020B0604030504040204" pitchFamily="34" charset="0"/>
              </a:rPr>
              <a:t>: </a:t>
            </a:r>
            <a:r>
              <a:rPr lang="en-US" b="0" i="0" dirty="0" err="1">
                <a:effectLst/>
                <a:latin typeface="Verdana" panose="020B0604030504040204" pitchFamily="34" charset="0"/>
              </a:rPr>
              <a:t>getFile</a:t>
            </a:r>
            <a:r>
              <a:rPr lang="en-US" b="0" i="0" dirty="0">
                <a:effectLst/>
                <a:latin typeface="Verdana" panose="020B0604030504040204" pitchFamily="34" charset="0"/>
              </a:rPr>
              <a:t>()</a:t>
            </a:r>
            <a:endParaRPr lang="LID4096" b="0" i="0" dirty="0">
              <a:effectLst/>
              <a:latin typeface="Verdana" panose="020B0604030504040204" pitchFamily="34" charset="0"/>
            </a:endParaRPr>
          </a:p>
          <a:p>
            <a:pPr lvl="1"/>
            <a:r>
              <a:rPr lang="LID4096" dirty="0">
                <a:latin typeface="Verdana" panose="020B0604030504040204" pitchFamily="34" charset="0"/>
              </a:rPr>
              <a:t>DELETE /files/{id}: deleteFile()</a:t>
            </a:r>
            <a:endParaRPr lang="en-US" b="0" i="0" dirty="0">
              <a:effectLst/>
              <a:latin typeface="Verdana" panose="020B060403050404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4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07F9-7C37-410D-9F39-7F096B96A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ID4096" dirty="0"/>
              <a:t>Frontend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47038-B60F-45E6-BC1C-970EF1D04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LID4096" dirty="0">
                <a:latin typeface="+mj-lt"/>
              </a:rPr>
              <a:t>Filename: </a:t>
            </a:r>
            <a:r>
              <a:rPr lang="en-US" dirty="0">
                <a:latin typeface="+mj-lt"/>
              </a:rPr>
              <a:t>frontend-upload-files</a:t>
            </a:r>
            <a:endParaRPr lang="LID4096" dirty="0">
              <a:latin typeface="+mj-lt"/>
            </a:endParaRPr>
          </a:p>
          <a:p>
            <a:endParaRPr lang="LID4096" dirty="0">
              <a:latin typeface="+mj-lt"/>
            </a:endParaRPr>
          </a:p>
          <a:p>
            <a:r>
              <a:rPr lang="LID4096" dirty="0">
                <a:latin typeface="+mj-lt"/>
              </a:rPr>
              <a:t>Technology</a:t>
            </a:r>
          </a:p>
          <a:p>
            <a:pPr lvl="1"/>
            <a:r>
              <a:rPr lang="LID4096" sz="2800" dirty="0">
                <a:latin typeface="+mj-lt"/>
              </a:rPr>
              <a:t>React 17</a:t>
            </a:r>
          </a:p>
          <a:p>
            <a:pPr lvl="1"/>
            <a:r>
              <a:rPr lang="en-US" sz="2800" b="0" i="0" dirty="0" err="1">
                <a:effectLst/>
                <a:latin typeface="+mj-lt"/>
              </a:rPr>
              <a:t>Axios</a:t>
            </a:r>
            <a:r>
              <a:rPr lang="en-US" sz="2800" b="0" i="0" dirty="0">
                <a:effectLst/>
                <a:latin typeface="+mj-lt"/>
              </a:rPr>
              <a:t> 0.21.1</a:t>
            </a:r>
          </a:p>
          <a:p>
            <a:pPr lvl="1"/>
            <a:r>
              <a:rPr lang="en-US" sz="2800" b="0" i="0" dirty="0">
                <a:effectLst/>
                <a:latin typeface="+mj-lt"/>
              </a:rPr>
              <a:t>Bootstrap </a:t>
            </a:r>
            <a:r>
              <a:rPr lang="LID4096" sz="2800" dirty="0">
                <a:latin typeface="+mj-lt"/>
              </a:rPr>
              <a:t>5</a:t>
            </a:r>
          </a:p>
          <a:p>
            <a:pPr lvl="1"/>
            <a:endParaRPr lang="LID4096" sz="2800" dirty="0">
              <a:latin typeface="+mj-lt"/>
            </a:endParaRPr>
          </a:p>
          <a:p>
            <a:r>
              <a:rPr lang="LID4096" dirty="0">
                <a:latin typeface="+mj-lt"/>
              </a:rPr>
              <a:t>How to run: </a:t>
            </a:r>
          </a:p>
          <a:p>
            <a:pPr lvl="1"/>
            <a:r>
              <a:rPr lang="LID4096" sz="2800" dirty="0">
                <a:latin typeface="+mj-lt"/>
              </a:rPr>
              <a:t>Import code to visual studito code</a:t>
            </a:r>
          </a:p>
          <a:p>
            <a:pPr lvl="1"/>
            <a:r>
              <a:rPr lang="en-US" sz="2800" dirty="0">
                <a:latin typeface="+mj-lt"/>
              </a:rPr>
              <a:t>C</a:t>
            </a:r>
            <a:r>
              <a:rPr lang="LID4096" sz="2800" dirty="0">
                <a:latin typeface="+mj-lt"/>
              </a:rPr>
              <a:t>ommand to install library : npm install</a:t>
            </a:r>
          </a:p>
          <a:p>
            <a:pPr lvl="1"/>
            <a:r>
              <a:rPr lang="LID4096" sz="2800" dirty="0">
                <a:latin typeface="+mj-lt"/>
              </a:rPr>
              <a:t>Command to run app: npm start </a:t>
            </a:r>
          </a:p>
        </p:txBody>
      </p:sp>
    </p:spTree>
    <p:extLst>
      <p:ext uri="{BB962C8B-B14F-4D97-AF65-F5344CB8AC3E}">
        <p14:creationId xmlns:p14="http://schemas.microsoft.com/office/powerpoint/2010/main" val="292547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4E7AC-C044-42CC-8BB8-6A0070C2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ID4096" dirty="0"/>
              <a:t>Frontend-source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CAA6F-CFD1-49A1-849D-3E3960AA1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076" y="1978024"/>
            <a:ext cx="6868720" cy="4879975"/>
          </a:xfrm>
        </p:spPr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</a:rPr>
              <a:t>Web API for File Upload &amp; Storage</a:t>
            </a:r>
            <a:endParaRPr lang="LID4096" b="1" i="0" dirty="0">
              <a:solidFill>
                <a:srgbClr val="333333"/>
              </a:solidFill>
              <a:effectLst/>
            </a:endParaRPr>
          </a:p>
          <a:p>
            <a:pPr lvl="1"/>
            <a:r>
              <a:rPr lang="en-US" sz="2000" b="0" i="0" dirty="0">
                <a:solidFill>
                  <a:srgbClr val="6B6B6B"/>
                </a:solidFill>
                <a:effectLst/>
                <a:latin typeface="+mj-lt"/>
              </a:rPr>
              <a:t>Here are APIs that we will use </a:t>
            </a:r>
            <a:r>
              <a:rPr lang="en-US" sz="2000" b="0" i="0" dirty="0" err="1">
                <a:solidFill>
                  <a:srgbClr val="6B6B6B"/>
                </a:solidFill>
                <a:effectLst/>
                <a:latin typeface="+mj-lt"/>
              </a:rPr>
              <a:t>Axios</a:t>
            </a:r>
            <a:r>
              <a:rPr lang="en-US" sz="2000" b="0" i="0" dirty="0">
                <a:solidFill>
                  <a:srgbClr val="6B6B6B"/>
                </a:solidFill>
                <a:effectLst/>
                <a:latin typeface="+mj-lt"/>
              </a:rPr>
              <a:t> to make HTTP requests:</a:t>
            </a:r>
          </a:p>
          <a:p>
            <a:br>
              <a:rPr lang="en-US" dirty="0"/>
            </a:br>
            <a:endParaRPr lang="en-US" b="1" i="0" dirty="0">
              <a:solidFill>
                <a:srgbClr val="333333"/>
              </a:solidFill>
              <a:effectLst/>
              <a:latin typeface="roboto slab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A5C3AD-9878-41F1-B01D-DDC66C4B7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953" y="2492612"/>
            <a:ext cx="2885770" cy="422745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9FB108-F78D-4CFD-97C6-29D13AB4C845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4156501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ID4096" dirty="0"/>
              <a:t>Structure Code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E0AA5E2-F1C3-4EF4-8023-1FC0266F6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952914"/>
              </p:ext>
            </p:extLst>
          </p:nvPr>
        </p:nvGraphicFramePr>
        <p:xfrm>
          <a:off x="5260077" y="3269776"/>
          <a:ext cx="6748056" cy="2449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9352">
                  <a:extLst>
                    <a:ext uri="{9D8B030D-6E8A-4147-A177-3AD203B41FA5}">
                      <a16:colId xmlns:a16="http://schemas.microsoft.com/office/drawing/2014/main" val="1125364991"/>
                    </a:ext>
                  </a:extLst>
                </a:gridCol>
                <a:gridCol w="2249352">
                  <a:extLst>
                    <a:ext uri="{9D8B030D-6E8A-4147-A177-3AD203B41FA5}">
                      <a16:colId xmlns:a16="http://schemas.microsoft.com/office/drawing/2014/main" val="162487767"/>
                    </a:ext>
                  </a:extLst>
                </a:gridCol>
                <a:gridCol w="2249352">
                  <a:extLst>
                    <a:ext uri="{9D8B030D-6E8A-4147-A177-3AD203B41FA5}">
                      <a16:colId xmlns:a16="http://schemas.microsoft.com/office/drawing/2014/main" val="3242272117"/>
                    </a:ext>
                  </a:extLst>
                </a:gridCol>
              </a:tblGrid>
              <a:tr h="489804">
                <a:tc>
                  <a:txBody>
                    <a:bodyPr/>
                    <a:lstStyle/>
                    <a:p>
                      <a:r>
                        <a:rPr lang="LID4096" dirty="0"/>
                        <a:t>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ID4096" dirty="0"/>
                        <a:t>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ID4096" dirty="0"/>
                        <a:t>Actions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1305"/>
                  </a:ext>
                </a:extLst>
              </a:tr>
              <a:tr h="489804">
                <a:tc>
                  <a:txBody>
                    <a:bodyPr/>
                    <a:lstStyle/>
                    <a:p>
                      <a:r>
                        <a:rPr lang="LID4096" dirty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ID4096" dirty="0"/>
                        <a:t>/files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  <a:r>
                        <a:rPr lang="LID4096" dirty="0"/>
                        <a:t>pload a 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860940"/>
                  </a:ext>
                </a:extLst>
              </a:tr>
              <a:tr h="489804">
                <a:tc>
                  <a:txBody>
                    <a:bodyPr/>
                    <a:lstStyle/>
                    <a:p>
                      <a:r>
                        <a:rPr lang="LID4096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ID4096" dirty="0"/>
                        <a:t>/files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LID4096" dirty="0"/>
                        <a:t>et list files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0680"/>
                  </a:ext>
                </a:extLst>
              </a:tr>
              <a:tr h="489804">
                <a:tc>
                  <a:txBody>
                    <a:bodyPr/>
                    <a:lstStyle/>
                    <a:p>
                      <a:r>
                        <a:rPr lang="LID4096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ID4096" dirty="0"/>
                        <a:t>/files/{id}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ID4096" dirty="0"/>
                        <a:t>Get a 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998631"/>
                  </a:ext>
                </a:extLst>
              </a:tr>
              <a:tr h="489804">
                <a:tc>
                  <a:txBody>
                    <a:bodyPr/>
                    <a:lstStyle/>
                    <a:p>
                      <a:r>
                        <a:rPr lang="LID4096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ID4096" dirty="0"/>
                        <a:t>/files/{id}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ID4096" dirty="0"/>
                        <a:t>Delete a 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613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362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34DA1-4E95-4A5E-B5EC-2919AE7DD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ID4096" dirty="0"/>
              <a:t>Demo 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65EF6-99F6-4980-8FE9-E216A37AC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ID4096" dirty="0">
                <a:latin typeface="+mj-lt"/>
              </a:rPr>
              <a:t>Upload and List file</a:t>
            </a:r>
            <a:endParaRPr lang="en-US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960CA1-BA54-41A3-83FB-C17664B2A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818" y="2381100"/>
            <a:ext cx="8781242" cy="435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13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E817-4E3B-4E1B-A242-11D77E09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ID4096" dirty="0"/>
              <a:t>Demo 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DD45B-45C9-4D63-B220-D7082FE3B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ID4096" dirty="0">
                <a:latin typeface="+mj-lt"/>
              </a:rPr>
              <a:t>Delete file</a:t>
            </a:r>
            <a:endParaRPr lang="en-US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66A96F-0267-4454-B52B-EFA0814D0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52" y="2335165"/>
            <a:ext cx="8284096" cy="431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07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2EE4-9CE3-4F88-B96A-E81B31EE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4081"/>
            <a:ext cx="10515600" cy="1325563"/>
          </a:xfrm>
        </p:spPr>
        <p:txBody>
          <a:bodyPr/>
          <a:lstStyle/>
          <a:p>
            <a:r>
              <a:rPr lang="LID4096" dirty="0"/>
              <a:t>			THANKS FOR 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581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Multiple Files Upload</vt:lpstr>
      <vt:lpstr>PowerPoint Presentation</vt:lpstr>
      <vt:lpstr>Backend</vt:lpstr>
      <vt:lpstr>Backend-source code</vt:lpstr>
      <vt:lpstr>Frontend </vt:lpstr>
      <vt:lpstr>Frontend-source code</vt:lpstr>
      <vt:lpstr>Demo App</vt:lpstr>
      <vt:lpstr>Demo App</vt:lpstr>
      <vt:lpstr>   THANKS FOR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Cong Le</dc:creator>
  <cp:lastModifiedBy>Cong Le</cp:lastModifiedBy>
  <cp:revision>7</cp:revision>
  <dcterms:created xsi:type="dcterms:W3CDTF">2021-08-19T01:24:07Z</dcterms:created>
  <dcterms:modified xsi:type="dcterms:W3CDTF">2021-08-19T05:43:52Z</dcterms:modified>
</cp:coreProperties>
</file>