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3" r:id="rId2"/>
  </p:sldMasterIdLst>
  <p:notesMasterIdLst>
    <p:notesMasterId r:id="rId23"/>
  </p:notesMasterIdLst>
  <p:sldIdLst>
    <p:sldId id="264" r:id="rId3"/>
    <p:sldId id="270" r:id="rId4"/>
    <p:sldId id="284" r:id="rId5"/>
    <p:sldId id="261" r:id="rId6"/>
    <p:sldId id="300" r:id="rId7"/>
    <p:sldId id="299" r:id="rId8"/>
    <p:sldId id="301" r:id="rId9"/>
    <p:sldId id="305" r:id="rId10"/>
    <p:sldId id="303" r:id="rId11"/>
    <p:sldId id="306" r:id="rId12"/>
    <p:sldId id="310" r:id="rId13"/>
    <p:sldId id="302" r:id="rId14"/>
    <p:sldId id="307" r:id="rId15"/>
    <p:sldId id="308" r:id="rId16"/>
    <p:sldId id="309" r:id="rId17"/>
    <p:sldId id="311" r:id="rId18"/>
    <p:sldId id="312" r:id="rId19"/>
    <p:sldId id="313" r:id="rId20"/>
    <p:sldId id="292" r:id="rId21"/>
    <p:sldId id="314" r:id="rId22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FD5FB04-6CA8-4C45-9589-CBFB8253A426}">
          <p14:sldIdLst>
            <p14:sldId id="264"/>
            <p14:sldId id="270"/>
            <p14:sldId id="284"/>
            <p14:sldId id="261"/>
            <p14:sldId id="300"/>
            <p14:sldId id="299"/>
            <p14:sldId id="301"/>
            <p14:sldId id="305"/>
            <p14:sldId id="303"/>
            <p14:sldId id="306"/>
            <p14:sldId id="310"/>
            <p14:sldId id="302"/>
            <p14:sldId id="307"/>
            <p14:sldId id="308"/>
            <p14:sldId id="309"/>
            <p14:sldId id="311"/>
            <p14:sldId id="312"/>
            <p14:sldId id="313"/>
            <p14:sldId id="292"/>
            <p14:sldId id="31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66"/>
    <a:srgbClr val="7F7F7F"/>
    <a:srgbClr val="717171"/>
    <a:srgbClr val="E6E6E6"/>
    <a:srgbClr val="FFFFCC"/>
    <a:srgbClr val="FFCCFF"/>
    <a:srgbClr val="57A7BD"/>
    <a:srgbClr val="69B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16" autoAdjust="0"/>
    <p:restoredTop sz="96196" autoAdjust="0"/>
  </p:normalViewPr>
  <p:slideViewPr>
    <p:cSldViewPr>
      <p:cViewPr varScale="1">
        <p:scale>
          <a:sx n="94" d="100"/>
          <a:sy n="94" d="100"/>
        </p:scale>
        <p:origin x="572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econ\Documents\GitHub\GeneticAlgorith_TSP_Main\TSP_Resul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econ\Documents\GitHub\GeneticAlgorith_TSP_Main\TSP_Resul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Simulated</a:t>
            </a:r>
            <a:r>
              <a:rPr lang="en-US" baseline="0"/>
              <a:t> Annealing Delta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Sheet1!$A$1:$D$1</c:f>
              <c:numCache>
                <c:formatCode>General</c:formatCode>
                <c:ptCount val="4"/>
                <c:pt idx="0">
                  <c:v>280</c:v>
                </c:pt>
                <c:pt idx="1">
                  <c:v>130</c:v>
                </c:pt>
                <c:pt idx="2">
                  <c:v>150</c:v>
                </c:pt>
                <c:pt idx="3">
                  <c:v>51</c:v>
                </c:pt>
              </c:numCache>
            </c:numRef>
          </c:xVal>
          <c:yVal>
            <c:numRef>
              <c:f>'Simulated Annealing'!$A$26:$D$26</c:f>
              <c:numCache>
                <c:formatCode>General</c:formatCode>
                <c:ptCount val="4"/>
                <c:pt idx="0">
                  <c:v>246.63626585634654</c:v>
                </c:pt>
                <c:pt idx="1">
                  <c:v>97.722916980915045</c:v>
                </c:pt>
                <c:pt idx="2">
                  <c:v>116.48070192001441</c:v>
                </c:pt>
                <c:pt idx="3">
                  <c:v>10.78159632509958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3F3-46AA-AA70-CC956DED28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335202800"/>
        <c:axId val="-1335202256"/>
      </c:scatterChart>
      <c:valAx>
        <c:axId val="-13352028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335202256"/>
        <c:crosses val="autoZero"/>
        <c:crossBetween val="midCat"/>
      </c:valAx>
      <c:valAx>
        <c:axId val="-13352022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33520280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Genetic Algorithm Delta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Sheet1!$A$1:$D$1</c:f>
              <c:numCache>
                <c:formatCode>General</c:formatCode>
                <c:ptCount val="4"/>
                <c:pt idx="0">
                  <c:v>280</c:v>
                </c:pt>
                <c:pt idx="1">
                  <c:v>130</c:v>
                </c:pt>
                <c:pt idx="2">
                  <c:v>150</c:v>
                </c:pt>
                <c:pt idx="3">
                  <c:v>51</c:v>
                </c:pt>
              </c:numCache>
            </c:numRef>
          </c:xVal>
          <c:yVal>
            <c:numRef>
              <c:f>'Genetic Algorithm'!$A$26:$D$26</c:f>
              <c:numCache>
                <c:formatCode>General</c:formatCode>
                <c:ptCount val="4"/>
                <c:pt idx="0">
                  <c:v>9.1632985875329211</c:v>
                </c:pt>
                <c:pt idx="1">
                  <c:v>27.000890141203609</c:v>
                </c:pt>
                <c:pt idx="2">
                  <c:v>36.622969705056491</c:v>
                </c:pt>
                <c:pt idx="3">
                  <c:v>16.039078606319691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F77-4EDE-AA53-5015B03575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335200624"/>
        <c:axId val="-1335201712"/>
      </c:scatterChart>
      <c:valAx>
        <c:axId val="-13352006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335201712"/>
        <c:crosses val="autoZero"/>
        <c:crossBetween val="midCat"/>
      </c:valAx>
      <c:valAx>
        <c:axId val="-13352017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33520062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B428EB-F3A7-4A96-BB1D-43FE156CDB2B}" type="datetimeFigureOut">
              <a:rPr lang="ko-KR" altLang="en-US" smtClean="0"/>
              <a:t>2021-01-18</a:t>
            </a:fld>
            <a:endParaRPr lang="ko-KR" alt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4F3882-DEFD-4E72-8E13-72C60FD89A1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6706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4F3882-DEFD-4E72-8E13-72C60FD89A16}" type="slidenum">
              <a:rPr lang="ko-KR" altLang="en-US" smtClean="0"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6617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4F3882-DEFD-4E72-8E13-72C60FD89A16}" type="slidenum">
              <a:rPr lang="ko-KR" altLang="en-US" smtClean="0"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47050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4F3882-DEFD-4E72-8E13-72C60FD89A16}" type="slidenum">
              <a:rPr lang="ko-KR" altLang="en-US" smtClean="0"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29332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4F3882-DEFD-4E72-8E13-72C60FD89A16}" type="slidenum">
              <a:rPr lang="ko-KR" altLang="en-US" smtClean="0"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4774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0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591944" y="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4752184" y="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6912424" y="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2591944" y="340472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9" hasCustomPrompt="1"/>
          </p:nvPr>
        </p:nvSpPr>
        <p:spPr>
          <a:xfrm>
            <a:off x="4752184" y="340472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20" hasCustomPrompt="1"/>
          </p:nvPr>
        </p:nvSpPr>
        <p:spPr>
          <a:xfrm>
            <a:off x="6912424" y="340472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563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2787774"/>
            <a:ext cx="9144000" cy="23557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Picture 2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1095375"/>
            <a:ext cx="6011911" cy="3057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283453" y="1491630"/>
            <a:ext cx="2834003" cy="21142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64934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D:\KBM-정애\014-Fullppt\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86352"/>
            <a:ext cx="3672408" cy="3661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71161" y="1446782"/>
            <a:ext cx="3325137" cy="23237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3377124" y="506011"/>
            <a:ext cx="2376264" cy="4104459"/>
            <a:chOff x="2627784" y="1825002"/>
            <a:chExt cx="1198166" cy="2069560"/>
          </a:xfrm>
        </p:grpSpPr>
        <p:sp>
          <p:nvSpPr>
            <p:cNvPr id="7" name="Rounded Rectangle 6"/>
            <p:cNvSpPr/>
            <p:nvPr/>
          </p:nvSpPr>
          <p:spPr>
            <a:xfrm>
              <a:off x="2627784" y="1825002"/>
              <a:ext cx="1198166" cy="206956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155241" y="1922844"/>
              <a:ext cx="143251" cy="27666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3168829" y="3704452"/>
              <a:ext cx="116076" cy="127684"/>
              <a:chOff x="2453209" y="5151638"/>
              <a:chExt cx="191820" cy="211002"/>
            </a:xfrm>
          </p:grpSpPr>
          <p:sp>
            <p:nvSpPr>
              <p:cNvPr id="12" name="Oval 11"/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" name="Rounded Rectangle 12"/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1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526032" y="843558"/>
            <a:ext cx="2091935" cy="329854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55545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843808" y="0"/>
            <a:ext cx="6300192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rIns="1800000" anchor="ctr"/>
          <a:lstStyle>
            <a:lvl1pPr marL="0" indent="0" algn="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2843808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26227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67544" y="0"/>
            <a:ext cx="3312368" cy="13476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67544" y="3795886"/>
            <a:ext cx="3312368" cy="13476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467544" y="1491630"/>
            <a:ext cx="3312368" cy="21602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24153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End Slide Layout">
    <p:bg>
      <p:bgPr>
        <a:solidFill>
          <a:srgbClr val="57A7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3"/>
          <p:cNvSpPr/>
          <p:nvPr userDrawn="1"/>
        </p:nvSpPr>
        <p:spPr>
          <a:xfrm rot="2539017">
            <a:off x="-150396" y="312859"/>
            <a:ext cx="1311499" cy="276834"/>
          </a:xfrm>
          <a:custGeom>
            <a:avLst/>
            <a:gdLst/>
            <a:ahLst/>
            <a:cxnLst/>
            <a:rect l="l" t="t" r="r" b="b"/>
            <a:pathLst>
              <a:path w="1311499" h="276834">
                <a:moveTo>
                  <a:pt x="0" y="168822"/>
                </a:moveTo>
                <a:lnTo>
                  <a:pt x="1257493" y="168822"/>
                </a:lnTo>
                <a:cubicBezTo>
                  <a:pt x="1287320" y="168822"/>
                  <a:pt x="1311499" y="193001"/>
                  <a:pt x="1311499" y="222828"/>
                </a:cubicBezTo>
                <a:cubicBezTo>
                  <a:pt x="1311499" y="252655"/>
                  <a:pt x="1287320" y="276834"/>
                  <a:pt x="1257493" y="276834"/>
                </a:cubicBezTo>
                <a:lnTo>
                  <a:pt x="98341" y="276834"/>
                </a:lnTo>
                <a:close/>
                <a:moveTo>
                  <a:pt x="13263" y="108012"/>
                </a:moveTo>
                <a:lnTo>
                  <a:pt x="131896" y="0"/>
                </a:lnTo>
                <a:lnTo>
                  <a:pt x="990679" y="0"/>
                </a:lnTo>
                <a:cubicBezTo>
                  <a:pt x="1020506" y="0"/>
                  <a:pt x="1044685" y="24179"/>
                  <a:pt x="1044685" y="54006"/>
                </a:cubicBezTo>
                <a:cubicBezTo>
                  <a:pt x="1044685" y="83833"/>
                  <a:pt x="1020506" y="108012"/>
                  <a:pt x="990679" y="108012"/>
                </a:cubicBezTo>
                <a:close/>
              </a:path>
            </a:pathLst>
          </a:custGeom>
          <a:solidFill>
            <a:schemeClr val="bg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7"/>
          <p:cNvSpPr/>
          <p:nvPr userDrawn="1"/>
        </p:nvSpPr>
        <p:spPr>
          <a:xfrm rot="2539017">
            <a:off x="7980742" y="4555158"/>
            <a:ext cx="1313980" cy="276835"/>
          </a:xfrm>
          <a:custGeom>
            <a:avLst/>
            <a:gdLst/>
            <a:ahLst/>
            <a:cxnLst/>
            <a:rect l="l" t="t" r="r" b="b"/>
            <a:pathLst>
              <a:path w="1313980" h="276835">
                <a:moveTo>
                  <a:pt x="282631" y="184641"/>
                </a:moveTo>
                <a:cubicBezTo>
                  <a:pt x="292404" y="174868"/>
                  <a:pt x="305907" y="168823"/>
                  <a:pt x="320820" y="168822"/>
                </a:cubicBezTo>
                <a:lnTo>
                  <a:pt x="1281494" y="168822"/>
                </a:lnTo>
                <a:lnTo>
                  <a:pt x="1162861" y="276834"/>
                </a:lnTo>
                <a:lnTo>
                  <a:pt x="320820" y="276835"/>
                </a:lnTo>
                <a:cubicBezTo>
                  <a:pt x="290992" y="276835"/>
                  <a:pt x="266814" y="252656"/>
                  <a:pt x="266814" y="222829"/>
                </a:cubicBezTo>
                <a:cubicBezTo>
                  <a:pt x="266814" y="207915"/>
                  <a:pt x="272859" y="194413"/>
                  <a:pt x="282631" y="184641"/>
                </a:cubicBezTo>
                <a:close/>
                <a:moveTo>
                  <a:pt x="15817" y="15819"/>
                </a:moveTo>
                <a:cubicBezTo>
                  <a:pt x="25590" y="6046"/>
                  <a:pt x="39091" y="1"/>
                  <a:pt x="54005" y="1"/>
                </a:cubicBezTo>
                <a:lnTo>
                  <a:pt x="1215638" y="0"/>
                </a:lnTo>
                <a:lnTo>
                  <a:pt x="1313980" y="108013"/>
                </a:lnTo>
                <a:lnTo>
                  <a:pt x="54005" y="108013"/>
                </a:lnTo>
                <a:cubicBezTo>
                  <a:pt x="24178" y="108013"/>
                  <a:pt x="0" y="83834"/>
                  <a:pt x="0" y="54007"/>
                </a:cubicBezTo>
                <a:cubicBezTo>
                  <a:pt x="0" y="39093"/>
                  <a:pt x="6044" y="25592"/>
                  <a:pt x="15817" y="15819"/>
                </a:cubicBezTo>
                <a:close/>
              </a:path>
            </a:pathLst>
          </a:cu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2691166" y="319499"/>
            <a:ext cx="4378671" cy="4443349"/>
            <a:chOff x="2987824" y="255370"/>
            <a:chExt cx="3658591" cy="3712633"/>
          </a:xfrm>
        </p:grpSpPr>
        <p:sp>
          <p:nvSpPr>
            <p:cNvPr id="16" name="Rounded Rectangle 7"/>
            <p:cNvSpPr/>
            <p:nvPr userDrawn="1"/>
          </p:nvSpPr>
          <p:spPr>
            <a:xfrm rot="2743412">
              <a:off x="2570129" y="839249"/>
              <a:ext cx="1479455" cy="311698"/>
            </a:xfrm>
            <a:custGeom>
              <a:avLst/>
              <a:gdLst/>
              <a:ahLst/>
              <a:cxnLst/>
              <a:rect l="l" t="t" r="r" b="b"/>
              <a:pathLst>
                <a:path w="1313980" h="276835">
                  <a:moveTo>
                    <a:pt x="282631" y="184641"/>
                  </a:moveTo>
                  <a:cubicBezTo>
                    <a:pt x="292404" y="174868"/>
                    <a:pt x="305907" y="168823"/>
                    <a:pt x="320820" y="168822"/>
                  </a:cubicBezTo>
                  <a:lnTo>
                    <a:pt x="1281494" y="168822"/>
                  </a:lnTo>
                  <a:lnTo>
                    <a:pt x="1162861" y="276834"/>
                  </a:lnTo>
                  <a:lnTo>
                    <a:pt x="320820" y="276835"/>
                  </a:lnTo>
                  <a:cubicBezTo>
                    <a:pt x="290992" y="276835"/>
                    <a:pt x="266814" y="252656"/>
                    <a:pt x="266814" y="222829"/>
                  </a:cubicBezTo>
                  <a:cubicBezTo>
                    <a:pt x="266814" y="207915"/>
                    <a:pt x="272859" y="194413"/>
                    <a:pt x="282631" y="184641"/>
                  </a:cubicBezTo>
                  <a:close/>
                  <a:moveTo>
                    <a:pt x="15817" y="15819"/>
                  </a:moveTo>
                  <a:cubicBezTo>
                    <a:pt x="25590" y="6046"/>
                    <a:pt x="39091" y="1"/>
                    <a:pt x="54005" y="1"/>
                  </a:cubicBezTo>
                  <a:lnTo>
                    <a:pt x="1215638" y="0"/>
                  </a:lnTo>
                  <a:lnTo>
                    <a:pt x="1313980" y="108013"/>
                  </a:lnTo>
                  <a:lnTo>
                    <a:pt x="54005" y="108013"/>
                  </a:lnTo>
                  <a:cubicBezTo>
                    <a:pt x="24178" y="108013"/>
                    <a:pt x="0" y="83834"/>
                    <a:pt x="0" y="54007"/>
                  </a:cubicBezTo>
                  <a:cubicBezTo>
                    <a:pt x="0" y="39093"/>
                    <a:pt x="6044" y="25592"/>
                    <a:pt x="15817" y="15819"/>
                  </a:cubicBezTo>
                  <a:close/>
                </a:path>
              </a:pathLst>
            </a:custGeom>
            <a:solidFill>
              <a:schemeClr val="bg1"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ounded Rectangle 3"/>
            <p:cNvSpPr/>
            <p:nvPr userDrawn="1"/>
          </p:nvSpPr>
          <p:spPr>
            <a:xfrm rot="2588287">
              <a:off x="4911045" y="3207276"/>
              <a:ext cx="1476662" cy="311697"/>
            </a:xfrm>
            <a:custGeom>
              <a:avLst/>
              <a:gdLst/>
              <a:ahLst/>
              <a:cxnLst/>
              <a:rect l="l" t="t" r="r" b="b"/>
              <a:pathLst>
                <a:path w="1311499" h="276834">
                  <a:moveTo>
                    <a:pt x="0" y="168822"/>
                  </a:moveTo>
                  <a:lnTo>
                    <a:pt x="1257493" y="168822"/>
                  </a:lnTo>
                  <a:cubicBezTo>
                    <a:pt x="1287320" y="168822"/>
                    <a:pt x="1311499" y="193001"/>
                    <a:pt x="1311499" y="222828"/>
                  </a:cubicBezTo>
                  <a:cubicBezTo>
                    <a:pt x="1311499" y="252655"/>
                    <a:pt x="1287320" y="276834"/>
                    <a:pt x="1257493" y="276834"/>
                  </a:cubicBezTo>
                  <a:lnTo>
                    <a:pt x="98341" y="276834"/>
                  </a:lnTo>
                  <a:close/>
                  <a:moveTo>
                    <a:pt x="13263" y="108012"/>
                  </a:moveTo>
                  <a:lnTo>
                    <a:pt x="131896" y="0"/>
                  </a:lnTo>
                  <a:lnTo>
                    <a:pt x="990679" y="0"/>
                  </a:lnTo>
                  <a:cubicBezTo>
                    <a:pt x="1020506" y="0"/>
                    <a:pt x="1044685" y="24179"/>
                    <a:pt x="1044685" y="54006"/>
                  </a:cubicBezTo>
                  <a:cubicBezTo>
                    <a:pt x="1044685" y="83833"/>
                    <a:pt x="1020506" y="108012"/>
                    <a:pt x="990679" y="108012"/>
                  </a:cubicBezTo>
                  <a:close/>
                </a:path>
              </a:pathLst>
            </a:cu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" name="Group 6"/>
            <p:cNvGrpSpPr/>
            <p:nvPr userDrawn="1"/>
          </p:nvGrpSpPr>
          <p:grpSpPr>
            <a:xfrm>
              <a:off x="2987824" y="302237"/>
              <a:ext cx="3658591" cy="3665766"/>
              <a:chOff x="894913" y="1065128"/>
              <a:chExt cx="2420639" cy="2425386"/>
            </a:xfrm>
          </p:grpSpPr>
          <p:pic>
            <p:nvPicPr>
              <p:cNvPr id="8" name="Picture 7" descr="G:\002-KIMS BUSINESS\007-02-Googleslidesppt\02-GSppt-Contents-Kim\20170429\02-\item0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44000"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004758">
                <a:off x="963129" y="1820488"/>
                <a:ext cx="1630218" cy="17098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" name="Picture 4" descr="G:\002-KIMS BUSINESS\007-02-Googleslidesppt\02-GSppt-Contents-Kim\20170429\02-\item02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8569023">
                <a:off x="1645526" y="1354124"/>
                <a:ext cx="1630218" cy="17098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" name="Oval 11"/>
              <p:cNvSpPr/>
              <p:nvPr/>
            </p:nvSpPr>
            <p:spPr>
              <a:xfrm>
                <a:off x="1115616" y="1539635"/>
                <a:ext cx="1616891" cy="161689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3" name="Picture 4" descr="G:\002-KIMS BUSINESS\007-02-Googleslidesppt\02-GSppt-Contents-Kim\20170429\02-\item0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44000"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3475233">
                <a:off x="894913" y="1065128"/>
                <a:ext cx="1630218" cy="17098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9" name="Oval 18"/>
            <p:cNvSpPr/>
            <p:nvPr userDrawn="1"/>
          </p:nvSpPr>
          <p:spPr>
            <a:xfrm>
              <a:off x="3452395" y="1155308"/>
              <a:ext cx="2188355" cy="2188355"/>
            </a:xfrm>
            <a:prstGeom prst="ellipse">
              <a:avLst/>
            </a:prstGeom>
            <a:noFill/>
            <a:ln w="15875">
              <a:solidFill>
                <a:schemeClr val="accent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392288" y="2283718"/>
            <a:ext cx="2359424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Welcome!!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392140" y="2859781"/>
            <a:ext cx="2359424" cy="57606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2842275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707904" y="2253238"/>
            <a:ext cx="5436096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707904" y="2726814"/>
            <a:ext cx="543609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1359273" y="1356135"/>
            <a:ext cx="2420639" cy="2425386"/>
            <a:chOff x="894913" y="1065128"/>
            <a:chExt cx="2420639" cy="2425386"/>
          </a:xfrm>
        </p:grpSpPr>
        <p:pic>
          <p:nvPicPr>
            <p:cNvPr id="5" name="Picture 4" descr="G:\002-KIMS BUSINESS\007-02-Googleslidesppt\02-GSppt-Contents-Kim\20170429\02-\item0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4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004758">
              <a:off x="963129" y="1820488"/>
              <a:ext cx="1630218" cy="1709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4" descr="G:\002-KIMS BUSINESS\007-02-Googleslidesppt\02-GSppt-Contents-Kim\20170429\02-\item02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569023">
              <a:off x="1645526" y="1354124"/>
              <a:ext cx="1630218" cy="1709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Oval 6"/>
            <p:cNvSpPr/>
            <p:nvPr/>
          </p:nvSpPr>
          <p:spPr>
            <a:xfrm>
              <a:off x="1115616" y="1539635"/>
              <a:ext cx="1616891" cy="161689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" name="Picture 4" descr="G:\002-KIMS BUSINESS\007-02-Googleslidesppt\02-GSppt-Contents-Kim\20170429\02-\item0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4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475233">
              <a:off x="894913" y="1065128"/>
              <a:ext cx="1630218" cy="1709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694627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882047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99542"/>
            <a:ext cx="882047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7845489-B228-40CA-99BD-CBA41EE6F99E}"/>
              </a:ext>
            </a:extLst>
          </p:cNvPr>
          <p:cNvSpPr/>
          <p:nvPr userDrawn="1"/>
        </p:nvSpPr>
        <p:spPr>
          <a:xfrm>
            <a:off x="0" y="1059582"/>
            <a:ext cx="9144000" cy="40839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619672" y="123478"/>
            <a:ext cx="752432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619672" y="699542"/>
            <a:ext cx="7524328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4074184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3888" y="627534"/>
            <a:ext cx="1296144" cy="129614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3563888" y="2031690"/>
            <a:ext cx="1296144" cy="129614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563888" y="3435846"/>
            <a:ext cx="1296144" cy="129614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6077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1080000" anchor="t"/>
          <a:lstStyle>
            <a:lvl1pPr marL="0" indent="0" algn="ctr"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4002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483768" y="303498"/>
            <a:ext cx="1944216" cy="45365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6775" y="303498"/>
            <a:ext cx="1944216" cy="45365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0389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247964" y="339502"/>
            <a:ext cx="1944216" cy="44644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444448" y="2774906"/>
            <a:ext cx="2304016" cy="20290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5536" y="2774906"/>
            <a:ext cx="3600160" cy="20290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9681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 userDrawn="1"/>
        </p:nvSpPr>
        <p:spPr>
          <a:xfrm rot="10800000">
            <a:off x="6804000" y="1"/>
            <a:ext cx="2340000" cy="23400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424595" y="286544"/>
            <a:ext cx="2160000" cy="2160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260726" y="1476772"/>
            <a:ext cx="2160000" cy="2160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5424595" y="2662808"/>
            <a:ext cx="2160000" cy="2160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588464" y="1476772"/>
            <a:ext cx="2160000" cy="2160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Right Triangle 13"/>
          <p:cNvSpPr/>
          <p:nvPr userDrawn="1"/>
        </p:nvSpPr>
        <p:spPr>
          <a:xfrm>
            <a:off x="0" y="2803500"/>
            <a:ext cx="2340000" cy="23400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1026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52" r:id="rId3"/>
    <p:sldLayoutId id="2147483660" r:id="rId4"/>
    <p:sldLayoutId id="2147483662" r:id="rId5"/>
    <p:sldLayoutId id="2147483665" r:id="rId6"/>
    <p:sldLayoutId id="2147483666" r:id="rId7"/>
    <p:sldLayoutId id="2147483663" r:id="rId8"/>
    <p:sldLayoutId id="2147483664" r:id="rId9"/>
    <p:sldLayoutId id="2147483667" r:id="rId10"/>
    <p:sldLayoutId id="2147483668" r:id="rId11"/>
    <p:sldLayoutId id="2147483655" r:id="rId12"/>
    <p:sldLayoutId id="2147483669" r:id="rId13"/>
    <p:sldLayoutId id="2147483670" r:id="rId14"/>
    <p:sldLayoutId id="2147483671" r:id="rId15"/>
    <p:sldLayoutId id="2147483656" r:id="rId16"/>
    <p:sldLayoutId id="2147483672" r:id="rId1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microsoft.com/office/2007/relationships/hdphoto" Target="../media/hdphoto2.wdp"/><Relationship Id="rId7" Type="http://schemas.microsoft.com/office/2007/relationships/hdphoto" Target="../media/hdphoto4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11" Type="http://schemas.microsoft.com/office/2007/relationships/hdphoto" Target="../media/hdphoto6.wdp"/><Relationship Id="rId5" Type="http://schemas.microsoft.com/office/2007/relationships/hdphoto" Target="../media/hdphoto3.wdp"/><Relationship Id="rId10" Type="http://schemas.openxmlformats.org/officeDocument/2006/relationships/image" Target="../media/image25.png"/><Relationship Id="rId4" Type="http://schemas.openxmlformats.org/officeDocument/2006/relationships/image" Target="../media/image22.png"/><Relationship Id="rId9" Type="http://schemas.microsoft.com/office/2007/relationships/hdphoto" Target="../media/hdphoto5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B6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635896" y="2333291"/>
            <a:ext cx="5184576" cy="473576"/>
          </a:xfrm>
        </p:spPr>
        <p:txBody>
          <a:bodyPr/>
          <a:lstStyle/>
          <a:p>
            <a:pPr lvl="0" latinLnBrk="0">
              <a:lnSpc>
                <a:spcPct val="150000"/>
              </a:lnSpc>
            </a:pPr>
            <a:r>
              <a:rPr lang="vi-VN" sz="2400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Áp dụng </a:t>
            </a:r>
            <a:r>
              <a:rPr lang="en-US" sz="2400" b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</a:t>
            </a:r>
            <a:r>
              <a:rPr lang="vi-VN" sz="2400" b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iải </a:t>
            </a:r>
            <a:r>
              <a:rPr lang="vi-VN" sz="2400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thuật di truyền </a:t>
            </a:r>
            <a:r>
              <a:rPr lang="vi-VN" sz="2400" b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giải </a:t>
            </a:r>
            <a:r>
              <a:rPr lang="vi-VN" sz="2400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quyết bài toán người đưa thư</a:t>
            </a:r>
            <a:endParaRPr lang="en-US" altLang="ko-KR" sz="2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>
            <a:off x="395536" y="267494"/>
            <a:ext cx="7632848" cy="576063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r>
              <a:rPr lang="en-US" altLang="ko-KR" b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Artificial Intelligence Fundamental</a:t>
            </a:r>
            <a:endParaRPr lang="ko-KR" altLang="en-U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5" y="2026188"/>
            <a:ext cx="1193633" cy="119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23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smtClean="0"/>
              <a:t>Tối ưu Fitness</a:t>
            </a:r>
            <a:endParaRPr lang="ko-KR" altLang="en-US" b="1" dirty="0"/>
          </a:p>
        </p:txBody>
      </p:sp>
      <p:sp>
        <p:nvSpPr>
          <p:cNvPr id="36" name="Content Placeholder 2"/>
          <p:cNvSpPr txBox="1">
            <a:spLocks/>
          </p:cNvSpPr>
          <p:nvPr/>
        </p:nvSpPr>
        <p:spPr>
          <a:xfrm>
            <a:off x="395536" y="792162"/>
            <a:ext cx="2592288" cy="48344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endParaRPr lang="en-US" sz="2000" dirty="0" smtClean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7641"/>
            <a:ext cx="9144000" cy="4090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890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smtClean="0"/>
              <a:t>Tối ưu Fitness</a:t>
            </a:r>
            <a:endParaRPr lang="ko-KR" altLang="en-US" b="1" dirty="0"/>
          </a:p>
        </p:txBody>
      </p:sp>
      <p:sp>
        <p:nvSpPr>
          <p:cNvPr id="36" name="Content Placeholder 2"/>
          <p:cNvSpPr txBox="1">
            <a:spLocks/>
          </p:cNvSpPr>
          <p:nvPr/>
        </p:nvSpPr>
        <p:spPr>
          <a:xfrm>
            <a:off x="395536" y="792162"/>
            <a:ext cx="2592288" cy="48344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endParaRPr lang="en-US" sz="2000" dirty="0" smtClean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9542"/>
            <a:ext cx="9144000" cy="3858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154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2051720" y="267494"/>
            <a:ext cx="709228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smtClean="0">
                <a:solidFill>
                  <a:schemeClr val="bg1"/>
                </a:solidFill>
                <a:cs typeface="Arial" pitchFamily="34" charset="0"/>
              </a:rPr>
              <a:t>Các thông số sử dụng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051720" y="1203599"/>
            <a:ext cx="5173960" cy="158417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smtClean="0">
                <a:solidFill>
                  <a:schemeClr val="bg1"/>
                </a:solidFill>
              </a:rPr>
              <a:t>Kích thước quần thể: 3000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smtClean="0">
                <a:solidFill>
                  <a:schemeClr val="bg1"/>
                </a:solidFill>
              </a:rPr>
              <a:t>Tỉ lệ đột biến: 0.1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smtClean="0">
                <a:solidFill>
                  <a:schemeClr val="bg1"/>
                </a:solidFill>
              </a:rPr>
              <a:t>Giới hạn vòng lặp: 20</a:t>
            </a:r>
          </a:p>
        </p:txBody>
      </p:sp>
    </p:spTree>
    <p:extLst>
      <p:ext uri="{BB962C8B-B14F-4D97-AF65-F5344CB8AC3E}">
        <p14:creationId xmlns:p14="http://schemas.microsoft.com/office/powerpoint/2010/main" val="3524580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2051720" y="267494"/>
            <a:ext cx="709228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smtClean="0">
                <a:solidFill>
                  <a:schemeClr val="bg1"/>
                </a:solidFill>
                <a:cs typeface="Arial" pitchFamily="34" charset="0"/>
              </a:rPr>
              <a:t>Dataset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051720" y="915567"/>
            <a:ext cx="6768752" cy="252028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lnSpc>
                <a:spcPct val="150000"/>
              </a:lnSpc>
              <a:buNone/>
            </a:pPr>
            <a:r>
              <a:rPr lang="vi-VN" sz="2000">
                <a:solidFill>
                  <a:schemeClr val="bg1"/>
                </a:solidFill>
              </a:rPr>
              <a:t>Sử dụng các bộ dữ liệu chuẩn cho bài toán TSP được tải về từ trang </a:t>
            </a:r>
            <a:r>
              <a:rPr lang="vi-VN" sz="2000" i="1" u="sng" smtClean="0">
                <a:solidFill>
                  <a:schemeClr val="tx2">
                    <a:lumMod val="75000"/>
                  </a:schemeClr>
                </a:solidFill>
              </a:rPr>
              <a:t>http://elib.zib.de/pub/mp-testdata/tsp/tsplib/tsp/</a:t>
            </a:r>
            <a:endParaRPr lang="en-US" sz="2000" i="1" u="sng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latinLnBrk="0">
              <a:lnSpc>
                <a:spcPct val="150000"/>
              </a:lnSpc>
              <a:buNone/>
            </a:pPr>
            <a:r>
              <a:rPr lang="vi-VN" sz="2000" smtClean="0">
                <a:solidFill>
                  <a:schemeClr val="bg1"/>
                </a:solidFill>
              </a:rPr>
              <a:t>Dữ </a:t>
            </a:r>
            <a:r>
              <a:rPr lang="vi-VN" sz="2000">
                <a:solidFill>
                  <a:schemeClr val="bg1"/>
                </a:solidFill>
              </a:rPr>
              <a:t>liệu trong mỗi bộ bao gồm thông tin về tên bộ dữ liệu, số đỉnh, dạng đồ thị và danh sách đỉnh cùng với tọa độ </a:t>
            </a:r>
            <a:endParaRPr lang="en-US" sz="2000" smtClean="0">
              <a:solidFill>
                <a:schemeClr val="bg1"/>
              </a:solidFill>
            </a:endParaRPr>
          </a:p>
          <a:p>
            <a:pPr marL="0" indent="0" latinLnBrk="0">
              <a:lnSpc>
                <a:spcPct val="150000"/>
              </a:lnSpc>
              <a:buNone/>
            </a:pPr>
            <a:r>
              <a:rPr lang="vi-VN" sz="2000" smtClean="0">
                <a:solidFill>
                  <a:schemeClr val="bg1"/>
                </a:solidFill>
              </a:rPr>
              <a:t>mỗi </a:t>
            </a:r>
            <a:r>
              <a:rPr lang="vi-VN" sz="2000">
                <a:solidFill>
                  <a:schemeClr val="bg1"/>
                </a:solidFill>
              </a:rPr>
              <a:t>đỉnh. </a:t>
            </a:r>
            <a:endParaRPr lang="en-US" sz="2000" smtClean="0">
              <a:solidFill>
                <a:schemeClr val="bg1"/>
              </a:solidFill>
            </a:endParaRPr>
          </a:p>
        </p:txBody>
      </p:sp>
      <p:sp>
        <p:nvSpPr>
          <p:cNvPr id="5" name="Parallelogram 4"/>
          <p:cNvSpPr/>
          <p:nvPr/>
        </p:nvSpPr>
        <p:spPr>
          <a:xfrm>
            <a:off x="2195736" y="3651872"/>
            <a:ext cx="1512168" cy="1080118"/>
          </a:xfrm>
          <a:prstGeom prst="parallelogram">
            <a:avLst/>
          </a:prstGeom>
          <a:solidFill>
            <a:srgbClr val="E6E6E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a280.tsp</a:t>
            </a:r>
          </a:p>
          <a:p>
            <a:pPr algn="ctr"/>
            <a:r>
              <a:rPr lang="en-US" sz="1200"/>
              <a:t>Drilling </a:t>
            </a:r>
            <a:endParaRPr lang="en-US" sz="1200" smtClean="0"/>
          </a:p>
          <a:p>
            <a:pPr algn="ctr"/>
            <a:r>
              <a:rPr lang="en-US" sz="1200" smtClean="0"/>
              <a:t>problem </a:t>
            </a:r>
          </a:p>
          <a:p>
            <a:pPr algn="ctr"/>
            <a:r>
              <a:rPr lang="en-US" sz="1200" smtClean="0"/>
              <a:t>(</a:t>
            </a:r>
            <a:r>
              <a:rPr lang="en-US" sz="1200"/>
              <a:t>Ludwig)</a:t>
            </a:r>
            <a:endParaRPr lang="ko-KR" altLang="en-US" sz="11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Parallelogram 8"/>
          <p:cNvSpPr/>
          <p:nvPr/>
        </p:nvSpPr>
        <p:spPr>
          <a:xfrm>
            <a:off x="3779912" y="3651870"/>
            <a:ext cx="1591756" cy="1080119"/>
          </a:xfrm>
          <a:prstGeom prst="parallelogram">
            <a:avLst/>
          </a:prstGeom>
          <a:solidFill>
            <a:srgbClr val="E6E6E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ch130.tsp</a:t>
            </a:r>
          </a:p>
          <a:p>
            <a:pPr algn="ctr"/>
            <a:r>
              <a:rPr lang="en-US" sz="1200"/>
              <a:t>130 city </a:t>
            </a:r>
            <a:endParaRPr lang="en-US" sz="1200" smtClean="0"/>
          </a:p>
          <a:p>
            <a:pPr algn="ctr"/>
            <a:r>
              <a:rPr lang="en-US" sz="1200" smtClean="0"/>
              <a:t>problem </a:t>
            </a:r>
          </a:p>
          <a:p>
            <a:pPr algn="ctr"/>
            <a:r>
              <a:rPr lang="en-US" sz="1200" smtClean="0"/>
              <a:t>(</a:t>
            </a:r>
            <a:r>
              <a:rPr lang="en-US" sz="1200"/>
              <a:t>Churritz)</a:t>
            </a:r>
            <a:endParaRPr lang="ko-KR" altLang="en-US" sz="11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Parallelogram 9"/>
          <p:cNvSpPr/>
          <p:nvPr/>
        </p:nvSpPr>
        <p:spPr>
          <a:xfrm>
            <a:off x="5436096" y="3651872"/>
            <a:ext cx="1591756" cy="1080118"/>
          </a:xfrm>
          <a:prstGeom prst="parallelogram">
            <a:avLst/>
          </a:prstGeom>
          <a:solidFill>
            <a:srgbClr val="E6E6E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ch150.tsp</a:t>
            </a:r>
          </a:p>
          <a:p>
            <a:pPr algn="ctr"/>
            <a:r>
              <a:rPr lang="en-US" sz="1200"/>
              <a:t>150 city </a:t>
            </a:r>
            <a:endParaRPr lang="en-US" sz="1200" smtClean="0"/>
          </a:p>
          <a:p>
            <a:pPr algn="ctr"/>
            <a:r>
              <a:rPr lang="en-US" sz="1200" smtClean="0"/>
              <a:t>problem </a:t>
            </a:r>
          </a:p>
          <a:p>
            <a:pPr algn="ctr"/>
            <a:r>
              <a:rPr lang="en-US" sz="1200" smtClean="0"/>
              <a:t>(</a:t>
            </a:r>
            <a:r>
              <a:rPr lang="en-US" sz="1200"/>
              <a:t>Churritz)</a:t>
            </a:r>
            <a:endParaRPr lang="ko-KR" altLang="en-US" sz="11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Parallelogram 10"/>
          <p:cNvSpPr/>
          <p:nvPr/>
        </p:nvSpPr>
        <p:spPr>
          <a:xfrm>
            <a:off x="7092280" y="3651871"/>
            <a:ext cx="1584176" cy="1080118"/>
          </a:xfrm>
          <a:prstGeom prst="parallelogram">
            <a:avLst/>
          </a:prstGeom>
          <a:solidFill>
            <a:srgbClr val="E6E6E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eil51.tsp</a:t>
            </a:r>
          </a:p>
          <a:p>
            <a:pPr algn="ctr"/>
            <a:r>
              <a:rPr lang="en-US" sz="1200"/>
              <a:t>51-city </a:t>
            </a:r>
            <a:endParaRPr lang="en-US" sz="1200" smtClean="0"/>
          </a:p>
          <a:p>
            <a:pPr algn="ctr"/>
            <a:r>
              <a:rPr lang="en-US" sz="1200" smtClean="0"/>
              <a:t>problem </a:t>
            </a:r>
          </a:p>
          <a:p>
            <a:pPr algn="ctr"/>
            <a:r>
              <a:rPr lang="en-US" sz="1200" smtClean="0"/>
              <a:t>(</a:t>
            </a:r>
            <a:r>
              <a:rPr lang="en-US" sz="1200"/>
              <a:t>Christofides/Eilon)</a:t>
            </a:r>
            <a:endParaRPr lang="ko-KR" altLang="en-US" sz="11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467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2555776" y="2139702"/>
            <a:ext cx="1728192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sz="4800" b="1" smtClean="0">
                <a:solidFill>
                  <a:schemeClr val="bg1"/>
                </a:solidFill>
                <a:cs typeface="Arial" pitchFamily="34" charset="0"/>
              </a:rPr>
              <a:t>Kết </a:t>
            </a:r>
          </a:p>
          <a:p>
            <a:pPr algn="l">
              <a:lnSpc>
                <a:spcPct val="150000"/>
              </a:lnSpc>
            </a:pPr>
            <a:r>
              <a:rPr lang="en-US" sz="4800" b="1" smtClean="0">
                <a:solidFill>
                  <a:schemeClr val="bg1"/>
                </a:solidFill>
                <a:cs typeface="Arial" pitchFamily="34" charset="0"/>
              </a:rPr>
              <a:t>quả</a:t>
            </a:r>
          </a:p>
          <a:p>
            <a:pPr algn="l">
              <a:lnSpc>
                <a:spcPct val="150000"/>
              </a:lnSpc>
            </a:pPr>
            <a:r>
              <a:rPr lang="en-US" sz="4800" b="1" smtClean="0">
                <a:solidFill>
                  <a:schemeClr val="bg1"/>
                </a:solidFill>
                <a:cs typeface="Arial" pitchFamily="34" charset="0"/>
              </a:rPr>
              <a:t>GA</a:t>
            </a:r>
          </a:p>
        </p:txBody>
      </p:sp>
      <p:pic>
        <p:nvPicPr>
          <p:cNvPr id="5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195486"/>
            <a:ext cx="2968559" cy="4767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60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allout 3"/>
          <p:cNvSpPr/>
          <p:nvPr/>
        </p:nvSpPr>
        <p:spPr>
          <a:xfrm rot="836557">
            <a:off x="6189175" y="3379568"/>
            <a:ext cx="2496097" cy="972066"/>
          </a:xfrm>
          <a:prstGeom prst="wedgeEllipseCallou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atinLnBrk="0"/>
            <a:r>
              <a:rPr lang="en-US" sz="3200" b="1"/>
              <a:t>Giới thiệu Thuật toán </a:t>
            </a:r>
            <a:r>
              <a:rPr lang="en-US" sz="3200" b="1" smtClean="0"/>
              <a:t>Simulated Annealing</a:t>
            </a:r>
            <a:endParaRPr lang="en-US" sz="3200" b="1" dirty="0"/>
          </a:p>
        </p:txBody>
      </p:sp>
      <p:sp>
        <p:nvSpPr>
          <p:cNvPr id="27" name="Text Placeholder 1"/>
          <p:cNvSpPr txBox="1">
            <a:spLocks/>
          </p:cNvSpPr>
          <p:nvPr/>
        </p:nvSpPr>
        <p:spPr>
          <a:xfrm>
            <a:off x="4680010" y="853176"/>
            <a:ext cx="4284478" cy="135853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latinLnBrk="0">
              <a:lnSpc>
                <a:spcPct val="130000"/>
              </a:lnSpc>
              <a:buNone/>
            </a:pPr>
            <a:r>
              <a:rPr lang="en-US" sz="1400" smtClean="0">
                <a:solidFill>
                  <a:schemeClr val="bg1"/>
                </a:solidFill>
                <a:latin typeface="+mj-lt"/>
              </a:rPr>
              <a:t>Khái niệm: </a:t>
            </a:r>
            <a:r>
              <a:rPr lang="vi-VN" sz="1400" b="1">
                <a:solidFill>
                  <a:schemeClr val="bg1"/>
                </a:solidFill>
                <a:latin typeface="+mj-lt"/>
              </a:rPr>
              <a:t>Simulated annealing</a:t>
            </a:r>
            <a:r>
              <a:rPr lang="en-US" sz="1400" b="1">
                <a:solidFill>
                  <a:schemeClr val="bg1"/>
                </a:solidFill>
                <a:latin typeface="+mj-lt"/>
              </a:rPr>
              <a:t> (SA) </a:t>
            </a:r>
            <a:r>
              <a:rPr lang="vi-VN" sz="1400" smtClean="0">
                <a:solidFill>
                  <a:schemeClr val="bg1"/>
                </a:solidFill>
                <a:latin typeface="+mj-lt"/>
              </a:rPr>
              <a:t>là </a:t>
            </a:r>
            <a:r>
              <a:rPr lang="vi-VN" sz="1400">
                <a:solidFill>
                  <a:schemeClr val="bg1"/>
                </a:solidFill>
                <a:latin typeface="+mj-lt"/>
              </a:rPr>
              <a:t>phương pháp tối ưu hoá có thể áp dụng để tìm kiếm tối ưu hoá toàn cục của hàm chi phí và tránh tối ưu </a:t>
            </a:r>
            <a:r>
              <a:rPr lang="vi-VN" sz="1400">
                <a:solidFill>
                  <a:schemeClr val="bg1"/>
                </a:solidFill>
                <a:latin typeface="+mj-lt"/>
              </a:rPr>
              <a:t>hoá </a:t>
            </a:r>
            <a:r>
              <a:rPr lang="en-US" sz="1400" smtClean="0">
                <a:solidFill>
                  <a:schemeClr val="bg1"/>
                </a:solidFill>
                <a:latin typeface="+mj-lt"/>
              </a:rPr>
              <a:t>cục bộ</a:t>
            </a:r>
            <a:r>
              <a:rPr lang="vi-VN" sz="140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vi-VN" sz="1400">
                <a:solidFill>
                  <a:schemeClr val="bg1"/>
                </a:solidFill>
                <a:latin typeface="+mj-lt"/>
              </a:rPr>
              <a:t>bằng việc chấp nhận một lời giải tồi hơn với một xác suất phụ thuộc nhiệt độ </a:t>
            </a:r>
            <a:r>
              <a:rPr lang="vi-VN" sz="1400">
                <a:solidFill>
                  <a:schemeClr val="bg1"/>
                </a:solidFill>
                <a:latin typeface="+mj-lt"/>
              </a:rPr>
              <a:t>T</a:t>
            </a:r>
            <a:r>
              <a:rPr lang="vi-VN" sz="1400" smtClean="0">
                <a:solidFill>
                  <a:schemeClr val="bg1"/>
                </a:solidFill>
                <a:latin typeface="+mj-lt"/>
              </a:rPr>
              <a:t>.</a:t>
            </a:r>
            <a:r>
              <a:rPr lang="en-US" sz="140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T</a:t>
            </a:r>
            <a:r>
              <a:rPr lang="en-US" sz="1400" smtClean="0">
                <a:solidFill>
                  <a:schemeClr val="bg1"/>
                </a:solidFill>
                <a:latin typeface="+mj-lt"/>
              </a:rPr>
              <a:t>hường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được dùng </a:t>
            </a:r>
            <a:r>
              <a:rPr lang="en-US" sz="1400" smtClean="0">
                <a:solidFill>
                  <a:schemeClr val="bg1"/>
                </a:solidFill>
                <a:latin typeface="+mj-lt"/>
              </a:rPr>
              <a:t>khi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không gian tìm kiếm </a:t>
            </a:r>
            <a:r>
              <a:rPr lang="en-US" sz="1400" smtClean="0">
                <a:solidFill>
                  <a:schemeClr val="bg1"/>
                </a:solidFill>
                <a:latin typeface="+mj-lt"/>
              </a:rPr>
              <a:t>là </a:t>
            </a:r>
            <a:r>
              <a:rPr lang="en-US" sz="1400" smtClean="0">
                <a:solidFill>
                  <a:schemeClr val="bg1"/>
                </a:solidFill>
                <a:latin typeface="+mj-lt"/>
              </a:rPr>
              <a:t>hữu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hạn (chẳng hạn như tất cả đường đi </a:t>
            </a:r>
            <a:r>
              <a:rPr lang="en-US" sz="1400" b="1">
                <a:solidFill>
                  <a:schemeClr val="bg1"/>
                </a:solidFill>
                <a:latin typeface="+mj-lt"/>
              </a:rPr>
              <a:t>thăm </a:t>
            </a:r>
            <a:r>
              <a:rPr lang="en-US" sz="1400" b="1" smtClean="0">
                <a:solidFill>
                  <a:schemeClr val="bg1"/>
                </a:solidFill>
                <a:latin typeface="+mj-lt"/>
              </a:rPr>
              <a:t>qua </a:t>
            </a:r>
            <a:r>
              <a:rPr lang="en-US" sz="1400" b="1">
                <a:solidFill>
                  <a:schemeClr val="bg1"/>
                </a:solidFill>
                <a:latin typeface="+mj-lt"/>
              </a:rPr>
              <a:t>tất cả các thành phố cho trước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).</a:t>
            </a:r>
            <a:endParaRPr lang="vi-VN" sz="14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idx="1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8" r="2148"/>
          <a:stretch>
            <a:fillRect/>
          </a:stretch>
        </p:blipFill>
        <p:spPr>
          <a:xfrm>
            <a:off x="832625" y="1444779"/>
            <a:ext cx="1640599" cy="11440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6" name="TextBox 25"/>
          <p:cNvSpPr txBox="1"/>
          <p:nvPr/>
        </p:nvSpPr>
        <p:spPr>
          <a:xfrm rot="833272">
            <a:off x="6510028" y="3773668"/>
            <a:ext cx="22486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sz="1200" smtClean="0">
                <a:solidFill>
                  <a:schemeClr val="bg1"/>
                </a:solidFill>
              </a:rPr>
              <a:t>Một số ví dụ về dùng SA</a:t>
            </a:r>
            <a:endParaRPr lang="vi-VN" sz="120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82" t="13393" r="6914" b="12850"/>
          <a:stretch/>
        </p:blipFill>
        <p:spPr>
          <a:xfrm>
            <a:off x="4644009" y="3363838"/>
            <a:ext cx="1872208" cy="172819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411760" y="1441505"/>
            <a:ext cx="1800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sz="1600" b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Travelling Salesman </a:t>
            </a:r>
            <a:endParaRPr lang="en-US" sz="1600" b="1" smtClean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latinLnBrk="0"/>
            <a:r>
              <a:rPr lang="en-US" sz="1600" b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Problems (TSP</a:t>
            </a:r>
            <a:r>
              <a:rPr lang="en-US" sz="1600" b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)</a:t>
            </a:r>
            <a:endParaRPr lang="en-US" sz="1600" b="1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310259" y="2811635"/>
            <a:ext cx="11365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latinLnBrk="0"/>
            <a:r>
              <a:rPr lang="en-US" sz="1600" b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Cờ </a:t>
            </a:r>
          </a:p>
          <a:p>
            <a:pPr algn="r" latinLnBrk="0"/>
            <a:r>
              <a:rPr lang="en-US" sz="1600" b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Connect6</a:t>
            </a:r>
            <a:endParaRPr lang="en-US" sz="1600" b="1" smtClean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3814" y="2283540"/>
            <a:ext cx="1576092" cy="14398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38478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2051720" y="267494"/>
            <a:ext cx="709228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latinLnBrk="0"/>
            <a:r>
              <a:rPr lang="en-US" sz="3200" b="1" smtClean="0">
                <a:solidFill>
                  <a:schemeClr val="bg1"/>
                </a:solidFill>
                <a:cs typeface="Arial" pitchFamily="34" charset="0"/>
              </a:rPr>
              <a:t>Quá trình thực hiện của thuật giải</a:t>
            </a:r>
          </a:p>
        </p:txBody>
      </p:sp>
      <p:sp>
        <p:nvSpPr>
          <p:cNvPr id="2" name="Rectangle 1"/>
          <p:cNvSpPr/>
          <p:nvPr/>
        </p:nvSpPr>
        <p:spPr>
          <a:xfrm>
            <a:off x="2195736" y="843558"/>
            <a:ext cx="3240360" cy="39689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latinLnBrk="0">
              <a:lnSpc>
                <a:spcPct val="150000"/>
              </a:lnSpc>
              <a:spcBef>
                <a:spcPts val="1200"/>
              </a:spcBef>
              <a:spcAft>
                <a:spcPts val="300"/>
              </a:spcAft>
            </a:pPr>
            <a:r>
              <a:rPr lang="en-US" sz="1400" smtClean="0">
                <a:solidFill>
                  <a:schemeClr val="bg1"/>
                </a:solidFill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Thuật toán </a:t>
            </a:r>
            <a:r>
              <a:rPr lang="en-US" sz="1400" b="1" smtClean="0">
                <a:solidFill>
                  <a:schemeClr val="bg1"/>
                </a:solidFill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bắt đầu</a:t>
            </a:r>
            <a:r>
              <a:rPr lang="en-US" sz="1400" smtClean="0">
                <a:solidFill>
                  <a:schemeClr val="bg1"/>
                </a:solidFill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với việc </a:t>
            </a:r>
            <a:r>
              <a:rPr lang="en-US" sz="1400" b="1" smtClean="0">
                <a:solidFill>
                  <a:schemeClr val="bg1"/>
                </a:solidFill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khởi tạo tham số T</a:t>
            </a:r>
            <a:r>
              <a:rPr lang="en-US" sz="1400" smtClean="0">
                <a:solidFill>
                  <a:schemeClr val="bg1"/>
                </a:solidFill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một </a:t>
            </a:r>
            <a:r>
              <a:rPr lang="en-US" sz="1400" b="1" smtClean="0">
                <a:solidFill>
                  <a:schemeClr val="bg1"/>
                </a:solidFill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giá trị lớn </a:t>
            </a:r>
            <a:r>
              <a:rPr lang="en-US" sz="1400" smtClean="0">
                <a:solidFill>
                  <a:schemeClr val="bg1"/>
                </a:solidFill>
                <a:latin typeface="+mj-lt"/>
                <a:ea typeface="SimSun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sz="1400" b="1" smtClean="0">
                <a:solidFill>
                  <a:schemeClr val="bg1"/>
                </a:solidFill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giảm dần sau mỗi vòng lặp </a:t>
            </a:r>
            <a:r>
              <a:rPr lang="en-US" sz="1400" smtClean="0">
                <a:solidFill>
                  <a:schemeClr val="bg1"/>
                </a:solidFill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(tự định nghĩa).</a:t>
            </a:r>
          </a:p>
          <a:p>
            <a:pPr algn="just" latinLnBrk="0">
              <a:lnSpc>
                <a:spcPct val="150000"/>
              </a:lnSpc>
            </a:pPr>
            <a:r>
              <a:rPr lang="en-US" sz="1400" smtClean="0">
                <a:solidFill>
                  <a:schemeClr val="bg1"/>
                </a:solidFill>
                <a:latin typeface="+mj-lt"/>
                <a:ea typeface="SimSun" panose="02010600030101010101" pitchFamily="2" charset="-122"/>
              </a:rPr>
              <a:t>Trong suốt quá trình, lời giải sẽ </a:t>
            </a:r>
            <a:r>
              <a:rPr lang="en-US" sz="1400" i="1" smtClean="0">
                <a:solidFill>
                  <a:schemeClr val="bg1"/>
                </a:solidFill>
                <a:latin typeface="+mj-lt"/>
                <a:ea typeface="SimSun" panose="02010600030101010101" pitchFamily="2" charset="-122"/>
              </a:rPr>
              <a:t>lặp đi lặp lại</a:t>
            </a:r>
            <a:r>
              <a:rPr lang="en-US" sz="1400" smtClean="0">
                <a:solidFill>
                  <a:schemeClr val="bg1"/>
                </a:solidFill>
                <a:latin typeface="+mj-lt"/>
                <a:ea typeface="SimSun" panose="02010600030101010101" pitchFamily="2" charset="-122"/>
              </a:rPr>
              <a:t> việc </a:t>
            </a:r>
            <a:r>
              <a:rPr lang="en-US" sz="1400" b="1" smtClean="0">
                <a:solidFill>
                  <a:schemeClr val="bg1"/>
                </a:solidFill>
                <a:latin typeface="+mj-lt"/>
                <a:ea typeface="SimSun" panose="02010600030101010101" pitchFamily="2" charset="-122"/>
              </a:rPr>
              <a:t>di chuyển ngẫu nhiên với một xác suất P</a:t>
            </a:r>
            <a:r>
              <a:rPr lang="en-US" sz="1400" smtClean="0">
                <a:solidFill>
                  <a:schemeClr val="bg1"/>
                </a:solidFill>
                <a:latin typeface="+mj-lt"/>
                <a:ea typeface="SimSun" panose="02010600030101010101" pitchFamily="2" charset="-122"/>
              </a:rPr>
              <a:t> nhất định và ngày càng </a:t>
            </a:r>
            <a:r>
              <a:rPr lang="en-US" sz="1400" b="1" smtClean="0">
                <a:solidFill>
                  <a:schemeClr val="bg1"/>
                </a:solidFill>
                <a:latin typeface="+mj-lt"/>
                <a:ea typeface="SimSun" panose="02010600030101010101" pitchFamily="2" charset="-122"/>
              </a:rPr>
              <a:t>mở rộng không gian tìm kiếm chứa các lời giải tốt</a:t>
            </a:r>
            <a:r>
              <a:rPr lang="en-US" sz="1400" smtClean="0">
                <a:solidFill>
                  <a:schemeClr val="bg1"/>
                </a:solidFill>
                <a:latin typeface="+mj-lt"/>
                <a:ea typeface="SimSun" panose="02010600030101010101" pitchFamily="2" charset="-122"/>
              </a:rPr>
              <a:t>, cuối cùng </a:t>
            </a:r>
            <a:r>
              <a:rPr lang="en-US" sz="1400" b="1" smtClean="0">
                <a:solidFill>
                  <a:schemeClr val="bg1"/>
                </a:solidFill>
                <a:latin typeface="+mj-lt"/>
                <a:ea typeface="SimSun" panose="02010600030101010101" pitchFamily="2" charset="-122"/>
              </a:rPr>
              <a:t>dừng lại khi T=0</a:t>
            </a:r>
            <a:r>
              <a:rPr lang="en-US" sz="1400" smtClean="0">
                <a:solidFill>
                  <a:schemeClr val="bg1"/>
                </a:solidFill>
                <a:latin typeface="+mj-lt"/>
                <a:ea typeface="SimSun" panose="02010600030101010101" pitchFamily="2" charset="-122"/>
              </a:rPr>
              <a:t>.</a:t>
            </a:r>
          </a:p>
          <a:p>
            <a:pPr algn="just" latinLnBrk="0">
              <a:lnSpc>
                <a:spcPct val="150000"/>
              </a:lnSpc>
            </a:pPr>
            <a:r>
              <a:rPr lang="en-US" sz="1400" b="1">
                <a:solidFill>
                  <a:schemeClr val="bg1"/>
                </a:solidFill>
              </a:rPr>
              <a:t>Xác suất chấp </a:t>
            </a:r>
            <a:r>
              <a:rPr lang="en-US" sz="1400" b="1">
                <a:solidFill>
                  <a:schemeClr val="bg1"/>
                </a:solidFill>
              </a:rPr>
              <a:t>nhận</a:t>
            </a:r>
            <a:r>
              <a:rPr lang="en-US" sz="1400" b="1" smtClean="0">
                <a:solidFill>
                  <a:schemeClr val="bg1"/>
                </a:solidFill>
              </a:rPr>
              <a:t>: </a:t>
            </a:r>
          </a:p>
          <a:p>
            <a:pPr algn="just" latinLnBrk="0">
              <a:lnSpc>
                <a:spcPct val="150000"/>
              </a:lnSpc>
            </a:pPr>
            <a:r>
              <a:rPr lang="en-US" sz="1400" b="1" smtClean="0">
                <a:solidFill>
                  <a:schemeClr val="bg1"/>
                </a:solidFill>
              </a:rPr>
              <a:t>e</a:t>
            </a:r>
            <a:r>
              <a:rPr lang="en-US" sz="1400" b="1">
                <a:solidFill>
                  <a:schemeClr val="bg1"/>
                </a:solidFill>
              </a:rPr>
              <a:t>’ &gt; e </a:t>
            </a:r>
            <a:r>
              <a:rPr lang="en-US" sz="1400" b="1">
                <a:solidFill>
                  <a:schemeClr val="bg1"/>
                </a:solidFill>
                <a:sym typeface="Wingdings" panose="05000000000000000000" pitchFamily="2" charset="2"/>
              </a:rPr>
              <a:t></a:t>
            </a:r>
            <a:r>
              <a:rPr lang="en-US" sz="1400" b="1">
                <a:solidFill>
                  <a:schemeClr val="bg1"/>
                </a:solidFill>
              </a:rPr>
              <a:t> P(e, e’, T) </a:t>
            </a:r>
            <a:r>
              <a:rPr lang="en-US" sz="1400" b="1">
                <a:solidFill>
                  <a:schemeClr val="bg1"/>
                </a:solidFill>
              </a:rPr>
              <a:t>&gt; </a:t>
            </a:r>
            <a:r>
              <a:rPr lang="en-US" sz="1400" b="1" smtClean="0">
                <a:solidFill>
                  <a:schemeClr val="bg1"/>
                </a:solidFill>
              </a:rPr>
              <a:t>0</a:t>
            </a:r>
            <a:endParaRPr lang="en-US" sz="1400">
              <a:solidFill>
                <a:schemeClr val="bg1"/>
              </a:solidFill>
            </a:endParaRPr>
          </a:p>
        </p:txBody>
      </p:sp>
      <p:pic>
        <p:nvPicPr>
          <p:cNvPr id="12" name="Picture 11"/>
          <p:cNvPicPr/>
          <p:nvPr/>
        </p:nvPicPr>
        <p:blipFill>
          <a:blip r:embed="rId2"/>
          <a:stretch>
            <a:fillRect/>
          </a:stretch>
        </p:blipFill>
        <p:spPr>
          <a:xfrm>
            <a:off x="5628504" y="829671"/>
            <a:ext cx="3047951" cy="419035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722389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2555776" y="2139702"/>
            <a:ext cx="1728192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sz="4800" b="1" smtClean="0">
                <a:solidFill>
                  <a:schemeClr val="bg1"/>
                </a:solidFill>
                <a:cs typeface="Arial" pitchFamily="34" charset="0"/>
              </a:rPr>
              <a:t>Kết </a:t>
            </a:r>
          </a:p>
          <a:p>
            <a:pPr algn="l">
              <a:lnSpc>
                <a:spcPct val="150000"/>
              </a:lnSpc>
            </a:pPr>
            <a:r>
              <a:rPr lang="en-US" sz="4800" b="1" smtClean="0">
                <a:solidFill>
                  <a:schemeClr val="bg1"/>
                </a:solidFill>
                <a:cs typeface="Arial" pitchFamily="34" charset="0"/>
              </a:rPr>
              <a:t>quả</a:t>
            </a:r>
          </a:p>
          <a:p>
            <a:pPr algn="l">
              <a:lnSpc>
                <a:spcPct val="150000"/>
              </a:lnSpc>
            </a:pPr>
            <a:r>
              <a:rPr lang="en-US" sz="4800" b="1" smtClean="0">
                <a:solidFill>
                  <a:schemeClr val="bg1"/>
                </a:solidFill>
                <a:cs typeface="Arial" pitchFamily="34" charset="0"/>
              </a:rPr>
              <a:t>SA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6137" t="4434" r="25488" b="9612"/>
          <a:stretch/>
        </p:blipFill>
        <p:spPr>
          <a:xfrm>
            <a:off x="4503853" y="195487"/>
            <a:ext cx="3044605" cy="4767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52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7997" y="2880394"/>
            <a:ext cx="3744416" cy="2620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/>
              <a:t>So sánh GA &amp; SA</a:t>
            </a:r>
            <a:endParaRPr lang="ko-KR" altLang="en-US" b="1" dirty="0"/>
          </a:p>
        </p:txBody>
      </p:sp>
      <p:sp>
        <p:nvSpPr>
          <p:cNvPr id="36" name="Content Placeholder 2"/>
          <p:cNvSpPr txBox="1">
            <a:spLocks/>
          </p:cNvSpPr>
          <p:nvPr/>
        </p:nvSpPr>
        <p:spPr>
          <a:xfrm>
            <a:off x="395536" y="792162"/>
            <a:ext cx="2592288" cy="48344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endParaRPr lang="en-US" sz="2000" dirty="0" smtClean="0">
              <a:solidFill>
                <a:schemeClr val="bg1"/>
              </a:solidFill>
            </a:endParaRPr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5603427"/>
              </p:ext>
            </p:extLst>
          </p:nvPr>
        </p:nvGraphicFramePr>
        <p:xfrm>
          <a:off x="4860032" y="2427734"/>
          <a:ext cx="3744416" cy="20882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15108724"/>
              </p:ext>
            </p:extLst>
          </p:nvPr>
        </p:nvGraphicFramePr>
        <p:xfrm>
          <a:off x="539552" y="792162"/>
          <a:ext cx="3744416" cy="20882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39552" y="879995"/>
            <a:ext cx="5725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rgbClr val="666666"/>
                </a:solidFill>
              </a:rPr>
              <a:t>delta</a:t>
            </a:r>
            <a:endParaRPr lang="en-US" sz="1400">
              <a:solidFill>
                <a:srgbClr val="666666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54577" y="2499742"/>
            <a:ext cx="5725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rgbClr val="666666"/>
                </a:solidFill>
              </a:rPr>
              <a:t>delta</a:t>
            </a:r>
            <a:endParaRPr lang="en-US" sz="1400">
              <a:solidFill>
                <a:srgbClr val="666666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04360" y="2834646"/>
            <a:ext cx="593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rgbClr val="666666"/>
                </a:solidFill>
              </a:rPr>
              <a:t>cities</a:t>
            </a:r>
            <a:endParaRPr lang="en-US" sz="1400">
              <a:solidFill>
                <a:srgbClr val="666666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854577" y="4515966"/>
            <a:ext cx="3744416" cy="2620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005561" y="4470019"/>
            <a:ext cx="593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rgbClr val="666666"/>
                </a:solidFill>
              </a:rPr>
              <a:t>cities</a:t>
            </a:r>
            <a:endParaRPr lang="en-US" sz="1400">
              <a:solidFill>
                <a:srgbClr val="66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9136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7"/>
          <p:cNvSpPr/>
          <p:nvPr/>
        </p:nvSpPr>
        <p:spPr>
          <a:xfrm rot="2539017">
            <a:off x="1247791" y="2185900"/>
            <a:ext cx="1313980" cy="276835"/>
          </a:xfrm>
          <a:custGeom>
            <a:avLst/>
            <a:gdLst/>
            <a:ahLst/>
            <a:cxnLst/>
            <a:rect l="l" t="t" r="r" b="b"/>
            <a:pathLst>
              <a:path w="1313980" h="276835">
                <a:moveTo>
                  <a:pt x="282631" y="184641"/>
                </a:moveTo>
                <a:cubicBezTo>
                  <a:pt x="292404" y="174868"/>
                  <a:pt x="305907" y="168823"/>
                  <a:pt x="320820" y="168822"/>
                </a:cubicBezTo>
                <a:lnTo>
                  <a:pt x="1281494" y="168822"/>
                </a:lnTo>
                <a:lnTo>
                  <a:pt x="1162861" y="276834"/>
                </a:lnTo>
                <a:lnTo>
                  <a:pt x="320820" y="276835"/>
                </a:lnTo>
                <a:cubicBezTo>
                  <a:pt x="290992" y="276835"/>
                  <a:pt x="266814" y="252656"/>
                  <a:pt x="266814" y="222829"/>
                </a:cubicBezTo>
                <a:cubicBezTo>
                  <a:pt x="266814" y="207915"/>
                  <a:pt x="272859" y="194413"/>
                  <a:pt x="282631" y="184641"/>
                </a:cubicBezTo>
                <a:close/>
                <a:moveTo>
                  <a:pt x="15817" y="15819"/>
                </a:moveTo>
                <a:cubicBezTo>
                  <a:pt x="25590" y="6046"/>
                  <a:pt x="39091" y="1"/>
                  <a:pt x="54005" y="1"/>
                </a:cubicBezTo>
                <a:lnTo>
                  <a:pt x="1215638" y="0"/>
                </a:lnTo>
                <a:lnTo>
                  <a:pt x="1313980" y="108013"/>
                </a:lnTo>
                <a:lnTo>
                  <a:pt x="54005" y="108013"/>
                </a:lnTo>
                <a:cubicBezTo>
                  <a:pt x="24178" y="108013"/>
                  <a:pt x="0" y="83834"/>
                  <a:pt x="0" y="54007"/>
                </a:cubicBezTo>
                <a:cubicBezTo>
                  <a:pt x="0" y="39093"/>
                  <a:pt x="6044" y="25592"/>
                  <a:pt x="15817" y="15819"/>
                </a:cubicBezTo>
                <a:close/>
              </a:path>
            </a:pathLst>
          </a:cu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7"/>
          <p:cNvSpPr/>
          <p:nvPr/>
        </p:nvSpPr>
        <p:spPr>
          <a:xfrm rot="2539017">
            <a:off x="4632167" y="2185901"/>
            <a:ext cx="1313980" cy="276835"/>
          </a:xfrm>
          <a:custGeom>
            <a:avLst/>
            <a:gdLst/>
            <a:ahLst/>
            <a:cxnLst/>
            <a:rect l="l" t="t" r="r" b="b"/>
            <a:pathLst>
              <a:path w="1313980" h="276835">
                <a:moveTo>
                  <a:pt x="282631" y="184641"/>
                </a:moveTo>
                <a:cubicBezTo>
                  <a:pt x="292404" y="174868"/>
                  <a:pt x="305907" y="168823"/>
                  <a:pt x="320820" y="168822"/>
                </a:cubicBezTo>
                <a:lnTo>
                  <a:pt x="1281494" y="168822"/>
                </a:lnTo>
                <a:lnTo>
                  <a:pt x="1162861" y="276834"/>
                </a:lnTo>
                <a:lnTo>
                  <a:pt x="320820" y="276835"/>
                </a:lnTo>
                <a:cubicBezTo>
                  <a:pt x="290992" y="276835"/>
                  <a:pt x="266814" y="252656"/>
                  <a:pt x="266814" y="222829"/>
                </a:cubicBezTo>
                <a:cubicBezTo>
                  <a:pt x="266814" y="207915"/>
                  <a:pt x="272859" y="194413"/>
                  <a:pt x="282631" y="184641"/>
                </a:cubicBezTo>
                <a:close/>
                <a:moveTo>
                  <a:pt x="15817" y="15819"/>
                </a:moveTo>
                <a:cubicBezTo>
                  <a:pt x="25590" y="6046"/>
                  <a:pt x="39091" y="1"/>
                  <a:pt x="54005" y="1"/>
                </a:cubicBezTo>
                <a:lnTo>
                  <a:pt x="1215638" y="0"/>
                </a:lnTo>
                <a:lnTo>
                  <a:pt x="1313980" y="108013"/>
                </a:lnTo>
                <a:lnTo>
                  <a:pt x="54005" y="108013"/>
                </a:lnTo>
                <a:cubicBezTo>
                  <a:pt x="24178" y="108013"/>
                  <a:pt x="0" y="83834"/>
                  <a:pt x="0" y="54007"/>
                </a:cubicBezTo>
                <a:cubicBezTo>
                  <a:pt x="0" y="39093"/>
                  <a:pt x="6044" y="25592"/>
                  <a:pt x="15817" y="15819"/>
                </a:cubicBezTo>
                <a:close/>
              </a:path>
            </a:pathLst>
          </a:cu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</p:spPr>
        <p:txBody>
          <a:bodyPr/>
          <a:lstStyle/>
          <a:p>
            <a:pPr algn="ctr"/>
            <a:r>
              <a:rPr lang="en-US" altLang="ko-KR" b="1" smtClean="0"/>
              <a:t>So sánh GA &amp; SA</a:t>
            </a:r>
            <a:endParaRPr lang="ko-KR" altLang="en-US" b="1" dirty="0"/>
          </a:p>
        </p:txBody>
      </p:sp>
      <p:sp>
        <p:nvSpPr>
          <p:cNvPr id="7" name="Rounded Rectangle 7"/>
          <p:cNvSpPr/>
          <p:nvPr/>
        </p:nvSpPr>
        <p:spPr>
          <a:xfrm rot="2539017">
            <a:off x="7980742" y="4555158"/>
            <a:ext cx="1313980" cy="276835"/>
          </a:xfrm>
          <a:custGeom>
            <a:avLst/>
            <a:gdLst/>
            <a:ahLst/>
            <a:cxnLst/>
            <a:rect l="l" t="t" r="r" b="b"/>
            <a:pathLst>
              <a:path w="1313980" h="276835">
                <a:moveTo>
                  <a:pt x="282631" y="184641"/>
                </a:moveTo>
                <a:cubicBezTo>
                  <a:pt x="292404" y="174868"/>
                  <a:pt x="305907" y="168823"/>
                  <a:pt x="320820" y="168822"/>
                </a:cubicBezTo>
                <a:lnTo>
                  <a:pt x="1281494" y="168822"/>
                </a:lnTo>
                <a:lnTo>
                  <a:pt x="1162861" y="276834"/>
                </a:lnTo>
                <a:lnTo>
                  <a:pt x="320820" y="276835"/>
                </a:lnTo>
                <a:cubicBezTo>
                  <a:pt x="290992" y="276835"/>
                  <a:pt x="266814" y="252656"/>
                  <a:pt x="266814" y="222829"/>
                </a:cubicBezTo>
                <a:cubicBezTo>
                  <a:pt x="266814" y="207915"/>
                  <a:pt x="272859" y="194413"/>
                  <a:pt x="282631" y="184641"/>
                </a:cubicBezTo>
                <a:close/>
                <a:moveTo>
                  <a:pt x="15817" y="15819"/>
                </a:moveTo>
                <a:cubicBezTo>
                  <a:pt x="25590" y="6046"/>
                  <a:pt x="39091" y="1"/>
                  <a:pt x="54005" y="1"/>
                </a:cubicBezTo>
                <a:lnTo>
                  <a:pt x="1215638" y="0"/>
                </a:lnTo>
                <a:lnTo>
                  <a:pt x="1313980" y="108013"/>
                </a:lnTo>
                <a:lnTo>
                  <a:pt x="54005" y="108013"/>
                </a:lnTo>
                <a:cubicBezTo>
                  <a:pt x="24178" y="108013"/>
                  <a:pt x="0" y="83834"/>
                  <a:pt x="0" y="54007"/>
                </a:cubicBezTo>
                <a:cubicBezTo>
                  <a:pt x="0" y="39093"/>
                  <a:pt x="6044" y="25592"/>
                  <a:pt x="15817" y="15819"/>
                </a:cubicBezTo>
                <a:close/>
              </a:path>
            </a:pathLst>
          </a:cu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903305" y="838423"/>
            <a:ext cx="3121472" cy="785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smtClean="0">
                <a:solidFill>
                  <a:schemeClr val="bg1"/>
                </a:solidFill>
                <a:cs typeface="Arial" pitchFamily="34" charset="0"/>
              </a:rPr>
              <a:t>Genetic Algorithm </a:t>
            </a:r>
          </a:p>
          <a:p>
            <a:pPr algn="ctr">
              <a:lnSpc>
                <a:spcPct val="150000"/>
              </a:lnSpc>
            </a:pPr>
            <a:r>
              <a:rPr lang="en-US" altLang="ko-KR" sz="1600" b="1" smtClean="0">
                <a:solidFill>
                  <a:schemeClr val="bg1"/>
                </a:solidFill>
                <a:cs typeface="Arial" pitchFamily="34" charset="0"/>
              </a:rPr>
              <a:t>(Di truyền)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4667172" y="4611656"/>
            <a:ext cx="1520361" cy="287239"/>
            <a:chOff x="4667172" y="4611656"/>
            <a:chExt cx="1520361" cy="287239"/>
          </a:xfrm>
        </p:grpSpPr>
        <p:sp>
          <p:nvSpPr>
            <p:cNvPr id="19" name="Rounded Rectangle 18"/>
            <p:cNvSpPr/>
            <p:nvPr/>
          </p:nvSpPr>
          <p:spPr>
            <a:xfrm rot="2573601">
              <a:off x="4667172" y="4611656"/>
              <a:ext cx="1520361" cy="108000"/>
            </a:xfrm>
            <a:custGeom>
              <a:avLst/>
              <a:gdLst/>
              <a:ahLst/>
              <a:cxnLst/>
              <a:rect l="l" t="t" r="r" b="b"/>
              <a:pathLst>
                <a:path w="1520361" h="108000">
                  <a:moveTo>
                    <a:pt x="15817" y="15816"/>
                  </a:moveTo>
                  <a:cubicBezTo>
                    <a:pt x="25589" y="6044"/>
                    <a:pt x="39089" y="0"/>
                    <a:pt x="54000" y="0"/>
                  </a:cubicBezTo>
                  <a:lnTo>
                    <a:pt x="1520361" y="0"/>
                  </a:lnTo>
                  <a:lnTo>
                    <a:pt x="1404111" y="108000"/>
                  </a:lnTo>
                  <a:lnTo>
                    <a:pt x="54001" y="108000"/>
                  </a:lnTo>
                  <a:cubicBezTo>
                    <a:pt x="24178" y="108000"/>
                    <a:pt x="0" y="83823"/>
                    <a:pt x="0" y="54000"/>
                  </a:cubicBezTo>
                  <a:cubicBezTo>
                    <a:pt x="0" y="39088"/>
                    <a:pt x="6044" y="25588"/>
                    <a:pt x="15817" y="15816"/>
                  </a:cubicBezTo>
                  <a:close/>
                </a:path>
              </a:pathLst>
            </a:cu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Rounded Rectangle 19"/>
            <p:cNvSpPr/>
            <p:nvPr/>
          </p:nvSpPr>
          <p:spPr>
            <a:xfrm rot="2573601">
              <a:off x="4829362" y="4790895"/>
              <a:ext cx="993679" cy="108000"/>
            </a:xfrm>
            <a:custGeom>
              <a:avLst/>
              <a:gdLst/>
              <a:ahLst/>
              <a:cxnLst/>
              <a:rect l="l" t="t" r="r" b="b"/>
              <a:pathLst>
                <a:path w="993679" h="108000">
                  <a:moveTo>
                    <a:pt x="15816" y="15816"/>
                  </a:moveTo>
                  <a:cubicBezTo>
                    <a:pt x="25588" y="6044"/>
                    <a:pt x="39088" y="0"/>
                    <a:pt x="54000" y="0"/>
                  </a:cubicBezTo>
                  <a:lnTo>
                    <a:pt x="993679" y="0"/>
                  </a:lnTo>
                  <a:lnTo>
                    <a:pt x="877430" y="108000"/>
                  </a:lnTo>
                  <a:lnTo>
                    <a:pt x="54000" y="108000"/>
                  </a:lnTo>
                  <a:cubicBezTo>
                    <a:pt x="24177" y="108000"/>
                    <a:pt x="0" y="83823"/>
                    <a:pt x="0" y="54000"/>
                  </a:cubicBezTo>
                  <a:cubicBezTo>
                    <a:pt x="0" y="39088"/>
                    <a:pt x="6044" y="25588"/>
                    <a:pt x="15816" y="15816"/>
                  </a:cubicBezTo>
                  <a:close/>
                </a:path>
              </a:pathLst>
            </a:cu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1835696" y="1622279"/>
            <a:ext cx="3168351" cy="2308324"/>
          </a:xfrm>
          <a:prstGeom prst="rect">
            <a:avLst/>
          </a:prstGeom>
          <a:solidFill>
            <a:srgbClr val="69B6CC"/>
          </a:solidFill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600" b="1" i="1" smtClean="0">
                <a:solidFill>
                  <a:schemeClr val="bg1"/>
                </a:solidFill>
                <a:cs typeface="Arial" pitchFamily="34" charset="0"/>
              </a:rPr>
              <a:t>Ưu điểm: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600" smtClean="0">
                <a:solidFill>
                  <a:schemeClr val="bg1"/>
                </a:solidFill>
                <a:cs typeface="Arial" pitchFamily="34" charset="0"/>
              </a:rPr>
              <a:t>Đạt độ chính xác cao, đặc biệt là không gian tìm kiếm lớn.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600" b="1" i="1" smtClean="0">
                <a:solidFill>
                  <a:schemeClr val="bg1"/>
                </a:solidFill>
                <a:cs typeface="Arial" pitchFamily="34" charset="0"/>
              </a:rPr>
              <a:t>Nhược điểm: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600" smtClean="0">
                <a:solidFill>
                  <a:schemeClr val="bg1"/>
                </a:solidFill>
                <a:cs typeface="Arial" pitchFamily="34" charset="0"/>
              </a:rPr>
              <a:t>Tốc độ chạy thuật toán chậm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600" smtClean="0">
                <a:solidFill>
                  <a:schemeClr val="bg1"/>
                </a:solidFill>
                <a:cs typeface="Arial" pitchFamily="34" charset="0"/>
              </a:rPr>
              <a:t>Không gian lưu trữ lớn  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5466645" y="912026"/>
            <a:ext cx="3425834" cy="3387916"/>
            <a:chOff x="2193144" y="1268025"/>
            <a:chExt cx="2870673" cy="903614"/>
          </a:xfrm>
        </p:grpSpPr>
        <p:sp>
          <p:nvSpPr>
            <p:cNvPr id="22" name="TextBox 21"/>
            <p:cNvSpPr txBox="1"/>
            <p:nvPr/>
          </p:nvSpPr>
          <p:spPr>
            <a:xfrm>
              <a:off x="2227884" y="1457463"/>
              <a:ext cx="2835933" cy="714176"/>
            </a:xfrm>
            <a:prstGeom prst="rect">
              <a:avLst/>
            </a:prstGeom>
            <a:solidFill>
              <a:srgbClr val="69B6CC"/>
            </a:solidFill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US" altLang="ko-KR" sz="1600" b="1" i="1" smtClean="0">
                  <a:solidFill>
                    <a:schemeClr val="bg1"/>
                  </a:solidFill>
                  <a:cs typeface="Arial" pitchFamily="34" charset="0"/>
                </a:rPr>
                <a:t>Ưu điểm:</a:t>
              </a:r>
            </a:p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en-US" altLang="ko-KR" sz="1600" smtClean="0">
                  <a:solidFill>
                    <a:schemeClr val="bg1"/>
                  </a:solidFill>
                  <a:cs typeface="Arial" pitchFamily="34" charset="0"/>
                </a:rPr>
                <a:t>Tốc độ chạy thuật toán nhanh </a:t>
              </a:r>
              <a:endParaRPr lang="en-US" altLang="ko-KR" sz="1600">
                <a:solidFill>
                  <a:schemeClr val="bg1"/>
                </a:solidFill>
                <a:cs typeface="Arial" pitchFamily="34" charset="0"/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US" altLang="ko-KR" sz="1600" b="1" i="1" smtClean="0">
                  <a:solidFill>
                    <a:schemeClr val="bg1"/>
                  </a:solidFill>
                  <a:cs typeface="Arial" pitchFamily="34" charset="0"/>
                </a:rPr>
                <a:t>Nhược điểm:</a:t>
              </a:r>
            </a:p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en-US" altLang="ko-KR" sz="1600" smtClean="0">
                  <a:solidFill>
                    <a:schemeClr val="bg1"/>
                  </a:solidFill>
                  <a:cs typeface="Arial" pitchFamily="34" charset="0"/>
                </a:rPr>
                <a:t>Dùng cho không gian tìm kiếm nhỏ (Sai số lớn)</a:t>
              </a:r>
            </a:p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en-US" altLang="ko-KR" sz="1600" smtClean="0">
                  <a:solidFill>
                    <a:schemeClr val="bg1"/>
                  </a:solidFill>
                  <a:cs typeface="Arial" pitchFamily="34" charset="0"/>
                </a:rPr>
                <a:t>Với không gian tìm kiếm lớn </a:t>
              </a:r>
              <a:r>
                <a:rPr lang="en-US" altLang="ko-KR" sz="1600" smtClean="0">
                  <a:solidFill>
                    <a:schemeClr val="bg1"/>
                  </a:solidFill>
                  <a:cs typeface="Arial" pitchFamily="34" charset="0"/>
                  <a:sym typeface="Wingdings" panose="05000000000000000000" pitchFamily="2" charset="2"/>
                </a:rPr>
                <a:t> độ chính xác không cao</a:t>
              </a:r>
              <a:endParaRPr lang="en-US" altLang="ko-KR" sz="160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193144" y="1268025"/>
              <a:ext cx="2835932" cy="209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600" b="1">
                  <a:solidFill>
                    <a:schemeClr val="bg1"/>
                  </a:solidFill>
                  <a:cs typeface="Arial" pitchFamily="34" charset="0"/>
                </a:rPr>
                <a:t>Simulated Annealing Algorithm (Luyện kim)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79480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5076056" y="1017191"/>
            <a:ext cx="3672408" cy="547608"/>
            <a:chOff x="5004048" y="933547"/>
            <a:chExt cx="3456384" cy="547608"/>
          </a:xfrm>
        </p:grpSpPr>
        <p:sp>
          <p:nvSpPr>
            <p:cNvPr id="9" name="Text Placeholder 17"/>
            <p:cNvSpPr txBox="1">
              <a:spLocks/>
            </p:cNvSpPr>
            <p:nvPr/>
          </p:nvSpPr>
          <p:spPr>
            <a:xfrm>
              <a:off x="5004048" y="933547"/>
              <a:ext cx="3456384" cy="246087"/>
            </a:xfrm>
            <a:prstGeom prst="rect">
              <a:avLst/>
            </a:prstGeom>
            <a:noFill/>
            <a:ln w="19050">
              <a:noFill/>
            </a:ln>
          </p:spPr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latinLnBrk="0">
                <a:buNone/>
              </a:pPr>
              <a:r>
                <a:rPr lang="en-US" sz="1600" b="1" smtClean="0">
                  <a:solidFill>
                    <a:schemeClr val="bg1"/>
                  </a:solidFill>
                  <a:cs typeface="Arial" pitchFamily="34" charset="0"/>
                </a:rPr>
                <a:t>LÊ CÔNG DIỄN</a:t>
              </a:r>
              <a:endParaRPr 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004048" y="1173378"/>
              <a:ext cx="34563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atinLnBrk="0"/>
              <a:r>
                <a:rPr lang="en-US" altLang="ko-KR" sz="1400" b="1" smtClean="0">
                  <a:solidFill>
                    <a:schemeClr val="bg1"/>
                  </a:solidFill>
                  <a:cs typeface="Arial" pitchFamily="34" charset="0"/>
                </a:rPr>
                <a:t>MSSV: 18130038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076056" y="2329014"/>
            <a:ext cx="3672408" cy="547608"/>
            <a:chOff x="5004048" y="933547"/>
            <a:chExt cx="3456384" cy="547608"/>
          </a:xfrm>
        </p:grpSpPr>
        <p:sp>
          <p:nvSpPr>
            <p:cNvPr id="13" name="Text Placeholder 17"/>
            <p:cNvSpPr txBox="1">
              <a:spLocks/>
            </p:cNvSpPr>
            <p:nvPr/>
          </p:nvSpPr>
          <p:spPr>
            <a:xfrm>
              <a:off x="5004048" y="933547"/>
              <a:ext cx="3456384" cy="246087"/>
            </a:xfrm>
            <a:prstGeom prst="rect">
              <a:avLst/>
            </a:prstGeom>
            <a:noFill/>
            <a:ln w="19050">
              <a:noFill/>
            </a:ln>
          </p:spPr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latinLnBrk="0">
                <a:buNone/>
              </a:pPr>
              <a:r>
                <a:rPr lang="en-US" sz="1600" b="1" smtClean="0">
                  <a:solidFill>
                    <a:schemeClr val="bg1"/>
                  </a:solidFill>
                  <a:cs typeface="Arial" pitchFamily="34" charset="0"/>
                </a:rPr>
                <a:t>TRẦN TÚ UYÊN</a:t>
              </a:r>
              <a:endParaRPr 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004048" y="1173378"/>
              <a:ext cx="34563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atinLnBrk="0"/>
              <a:r>
                <a:rPr lang="en-US" altLang="ko-KR" sz="1400" b="1" smtClean="0">
                  <a:solidFill>
                    <a:schemeClr val="bg1"/>
                  </a:solidFill>
                  <a:cs typeface="Arial" pitchFamily="34" charset="0"/>
                </a:rPr>
                <a:t>MSSV: 16130657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076056" y="3733170"/>
            <a:ext cx="3672408" cy="547608"/>
            <a:chOff x="5004048" y="933547"/>
            <a:chExt cx="3456384" cy="547608"/>
          </a:xfrm>
        </p:grpSpPr>
        <p:sp>
          <p:nvSpPr>
            <p:cNvPr id="16" name="Text Placeholder 17"/>
            <p:cNvSpPr txBox="1">
              <a:spLocks/>
            </p:cNvSpPr>
            <p:nvPr/>
          </p:nvSpPr>
          <p:spPr>
            <a:xfrm>
              <a:off x="5004048" y="933547"/>
              <a:ext cx="3456384" cy="246087"/>
            </a:xfrm>
            <a:prstGeom prst="rect">
              <a:avLst/>
            </a:prstGeom>
            <a:noFill/>
            <a:ln w="19050">
              <a:noFill/>
            </a:ln>
          </p:spPr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latinLnBrk="0">
                <a:buNone/>
              </a:pPr>
              <a:r>
                <a:rPr lang="en-US" sz="1600" b="1" smtClean="0">
                  <a:solidFill>
                    <a:schemeClr val="bg1"/>
                  </a:solidFill>
                  <a:cs typeface="Arial" pitchFamily="34" charset="0"/>
                </a:rPr>
                <a:t>HÀN KIM THỦY</a:t>
              </a:r>
              <a:endParaRPr 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004048" y="1173378"/>
              <a:ext cx="34563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atinLnBrk="0"/>
              <a:r>
                <a:rPr lang="en-US" altLang="ko-KR" sz="1400" b="1" smtClean="0">
                  <a:solidFill>
                    <a:schemeClr val="bg1"/>
                  </a:solidFill>
                  <a:cs typeface="Arial" pitchFamily="34" charset="0"/>
                </a:rPr>
                <a:t>MSSV: 18130238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2" name="Text Placeholder 1"/>
          <p:cNvSpPr txBox="1">
            <a:spLocks/>
          </p:cNvSpPr>
          <p:nvPr/>
        </p:nvSpPr>
        <p:spPr>
          <a:xfrm>
            <a:off x="1523189" y="1646804"/>
            <a:ext cx="1896683" cy="1849893"/>
          </a:xfrm>
          <a:prstGeom prst="rect">
            <a:avLst/>
          </a:prstGeom>
        </p:spPr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None/>
            </a:pPr>
            <a:r>
              <a:rPr lang="en-US" altLang="ko-KR" sz="3600" b="1" smtClean="0">
                <a:solidFill>
                  <a:schemeClr val="bg1"/>
                </a:solidFill>
                <a:latin typeface="+mj-lt"/>
                <a:cs typeface="Arial" pitchFamily="34" charset="0"/>
              </a:rPr>
              <a:t>Thành viên </a:t>
            </a:r>
          </a:p>
          <a:p>
            <a:pPr marL="0" indent="0" latinLnBrk="0">
              <a:buNone/>
            </a:pPr>
            <a:r>
              <a:rPr lang="en-US" altLang="ko-KR" sz="3600" b="1" smtClean="0">
                <a:solidFill>
                  <a:schemeClr val="bg1"/>
                </a:solidFill>
                <a:latin typeface="+mj-lt"/>
                <a:cs typeface="Arial" pitchFamily="34" charset="0"/>
              </a:rPr>
              <a:t>nhóm</a:t>
            </a:r>
            <a:endParaRPr lang="ko-KR" altLang="en-US" sz="36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pic>
        <p:nvPicPr>
          <p:cNvPr id="2" name="Picture Placeholder 1"/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71" r="7571"/>
          <a:stretch>
            <a:fillRect/>
          </a:stretch>
        </p:blipFill>
        <p:spPr/>
      </p:pic>
      <p:pic>
        <p:nvPicPr>
          <p:cNvPr id="3" name="Picture Placeholder 2"/>
          <p:cNvPicPr>
            <a:picLocks noGrp="1" noChangeAspect="1"/>
          </p:cNvPicPr>
          <p:nvPr>
            <p:ph type="pic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4" name="Picture Placeholder 3"/>
          <p:cNvPicPr>
            <a:picLocks noGrp="1" noChangeAspect="1"/>
          </p:cNvPicPr>
          <p:nvPr>
            <p:ph type="pic" idx="1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" r="6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228106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347864" y="2427734"/>
            <a:ext cx="2359424" cy="576063"/>
          </a:xfrm>
        </p:spPr>
        <p:txBody>
          <a:bodyPr/>
          <a:lstStyle/>
          <a:p>
            <a:r>
              <a:rPr lang="en-US" sz="3200" smtClean="0"/>
              <a:t>Thank you!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2033755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allout 3"/>
          <p:cNvSpPr/>
          <p:nvPr/>
        </p:nvSpPr>
        <p:spPr>
          <a:xfrm rot="836557">
            <a:off x="6201624" y="3277755"/>
            <a:ext cx="2596500" cy="1087678"/>
          </a:xfrm>
          <a:prstGeom prst="wedgeEllipseCallou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atinLnBrk="0"/>
            <a:r>
              <a:rPr lang="en-US" b="1"/>
              <a:t>Giới thiệu Thuật toán di truyền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4680010" y="2303804"/>
            <a:ext cx="4248473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ct val="130000"/>
              </a:lnSpc>
            </a:pPr>
            <a:r>
              <a:rPr lang="vi-VN" sz="1400">
                <a:solidFill>
                  <a:schemeClr val="bg1"/>
                </a:solidFill>
              </a:rPr>
              <a:t>Ngày nay, GA được ứng dụng khá </a:t>
            </a:r>
            <a:r>
              <a:rPr lang="vi-VN" sz="1400" smtClean="0">
                <a:solidFill>
                  <a:schemeClr val="bg1"/>
                </a:solidFill>
              </a:rPr>
              <a:t>nhiều</a:t>
            </a:r>
            <a:r>
              <a:rPr lang="en-US" sz="1400" smtClean="0">
                <a:solidFill>
                  <a:schemeClr val="bg1"/>
                </a:solidFill>
              </a:rPr>
              <a:t> </a:t>
            </a:r>
            <a:r>
              <a:rPr lang="en-US" sz="1400">
                <a:solidFill>
                  <a:schemeClr val="bg1"/>
                </a:solidFill>
              </a:rPr>
              <a:t>trong một số ngành như </a:t>
            </a:r>
            <a:r>
              <a:rPr lang="en-US" sz="1400" smtClean="0">
                <a:solidFill>
                  <a:schemeClr val="bg1"/>
                </a:solidFill>
              </a:rPr>
              <a:t>tin </a:t>
            </a:r>
            <a:r>
              <a:rPr lang="en-US" sz="1400">
                <a:solidFill>
                  <a:schemeClr val="bg1"/>
                </a:solidFill>
              </a:rPr>
              <a:t>sinh học, khoa học máy tính, trí tuệ nhân tạo, tài chính và một số ngành khác.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7" name="Text Placeholder 1"/>
          <p:cNvSpPr txBox="1">
            <a:spLocks/>
          </p:cNvSpPr>
          <p:nvPr/>
        </p:nvSpPr>
        <p:spPr>
          <a:xfrm>
            <a:off x="4680010" y="853176"/>
            <a:ext cx="4212470" cy="135853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latinLnBrk="0">
              <a:lnSpc>
                <a:spcPct val="130000"/>
              </a:lnSpc>
              <a:buNone/>
            </a:pPr>
            <a:r>
              <a:rPr lang="en-US" sz="1400" smtClean="0">
                <a:solidFill>
                  <a:schemeClr val="bg1"/>
                </a:solidFill>
                <a:latin typeface="+mj-lt"/>
              </a:rPr>
              <a:t>Khái niệm: Thuật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toán di truyền (Genetic Algorithm</a:t>
            </a:r>
            <a:r>
              <a:rPr lang="en-US" sz="1400" smtClean="0">
                <a:solidFill>
                  <a:schemeClr val="bg1"/>
                </a:solidFill>
                <a:latin typeface="+mj-lt"/>
              </a:rPr>
              <a:t>) là </a:t>
            </a:r>
            <a:r>
              <a:rPr lang="vi-VN" sz="1400">
                <a:solidFill>
                  <a:schemeClr val="bg1"/>
                </a:solidFill>
                <a:latin typeface="+mj-lt"/>
              </a:rPr>
              <a:t>thuật toán tối ưu ngẫu nhiên dựa trên cơ </a:t>
            </a:r>
            <a:r>
              <a:rPr lang="vi-VN" sz="1400" smtClean="0">
                <a:solidFill>
                  <a:schemeClr val="bg1"/>
                </a:solidFill>
                <a:latin typeface="+mj-lt"/>
              </a:rPr>
              <a:t>chế</a:t>
            </a:r>
            <a:r>
              <a:rPr lang="en-US" sz="1400" smtClean="0">
                <a:solidFill>
                  <a:schemeClr val="bg1"/>
                </a:solidFill>
                <a:latin typeface="+mj-lt"/>
              </a:rPr>
              <a:t>    </a:t>
            </a:r>
            <a:r>
              <a:rPr lang="vi-VN" sz="140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vi-VN" sz="1400">
                <a:solidFill>
                  <a:schemeClr val="bg1"/>
                </a:solidFill>
                <a:latin typeface="+mj-lt"/>
              </a:rPr>
              <a:t>chọn lọc tự nhiên và tiến hóa di truyền </a:t>
            </a:r>
            <a:r>
              <a:rPr lang="en-US" sz="1400" smtClean="0">
                <a:solidFill>
                  <a:schemeClr val="bg1"/>
                </a:solidFill>
                <a:latin typeface="+mj-lt"/>
              </a:rPr>
              <a:t>nhằm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tìm </a:t>
            </a:r>
            <a:r>
              <a:rPr lang="en-US" sz="1400" smtClean="0">
                <a:solidFill>
                  <a:schemeClr val="bg1"/>
                </a:solidFill>
                <a:latin typeface="+mj-lt"/>
              </a:rPr>
              <a:t>   kiếm giải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pháp thích hợp cho các bài toán tối ưu tổ </a:t>
            </a:r>
            <a:r>
              <a:rPr lang="en-US" sz="1400" smtClean="0">
                <a:solidFill>
                  <a:schemeClr val="bg1"/>
                </a:solidFill>
                <a:latin typeface="+mj-lt"/>
              </a:rPr>
              <a:t> hợp (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Combinatorial optimization</a:t>
            </a:r>
            <a:r>
              <a:rPr lang="en-US" sz="1400" smtClean="0">
                <a:solidFill>
                  <a:schemeClr val="bg1"/>
                </a:solidFill>
                <a:latin typeface="+mj-lt"/>
              </a:rPr>
              <a:t>).</a:t>
            </a:r>
            <a:endParaRPr lang="vi-VN" sz="14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idx="1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8" r="2148"/>
          <a:stretch>
            <a:fillRect/>
          </a:stretch>
        </p:blipFill>
        <p:spPr>
          <a:xfrm>
            <a:off x="771161" y="1446782"/>
            <a:ext cx="1636987" cy="11440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6" name="TextBox 25"/>
          <p:cNvSpPr txBox="1"/>
          <p:nvPr/>
        </p:nvSpPr>
        <p:spPr>
          <a:xfrm rot="833272">
            <a:off x="6403062" y="3496544"/>
            <a:ext cx="22486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sz="1200" smtClean="0">
                <a:solidFill>
                  <a:schemeClr val="bg1"/>
                </a:solidFill>
              </a:rPr>
              <a:t>Một số ví dụ các </a:t>
            </a:r>
            <a:r>
              <a:rPr lang="vi-VN" sz="1200" smtClean="0">
                <a:solidFill>
                  <a:schemeClr val="bg1"/>
                </a:solidFill>
              </a:rPr>
              <a:t>bài </a:t>
            </a:r>
            <a:r>
              <a:rPr lang="vi-VN" sz="1200">
                <a:solidFill>
                  <a:schemeClr val="bg1"/>
                </a:solidFill>
              </a:rPr>
              <a:t>toán </a:t>
            </a:r>
            <a:endParaRPr lang="en-US" sz="1200" smtClean="0">
              <a:solidFill>
                <a:schemeClr val="bg1"/>
              </a:solidFill>
            </a:endParaRPr>
          </a:p>
          <a:p>
            <a:pPr latinLnBrk="0"/>
            <a:r>
              <a:rPr lang="vi-VN" sz="1200" smtClean="0">
                <a:solidFill>
                  <a:schemeClr val="bg1"/>
                </a:solidFill>
              </a:rPr>
              <a:t>tối </a:t>
            </a:r>
            <a:r>
              <a:rPr lang="vi-VN" sz="1200">
                <a:solidFill>
                  <a:schemeClr val="bg1"/>
                </a:solidFill>
              </a:rPr>
              <a:t>ưu bao gồm tối ưu số </a:t>
            </a:r>
            <a:r>
              <a:rPr lang="vi-VN" sz="1200" smtClean="0">
                <a:solidFill>
                  <a:schemeClr val="bg1"/>
                </a:solidFill>
              </a:rPr>
              <a:t>và </a:t>
            </a:r>
            <a:r>
              <a:rPr lang="vi-VN" sz="1200">
                <a:solidFill>
                  <a:schemeClr val="bg1"/>
                </a:solidFill>
              </a:rPr>
              <a:t>tối ưu tổ hợp </a:t>
            </a:r>
            <a:r>
              <a:rPr lang="en-US" sz="1200" smtClean="0">
                <a:solidFill>
                  <a:schemeClr val="bg1"/>
                </a:solidFill>
              </a:rPr>
              <a:t>áp dụng GA</a:t>
            </a:r>
            <a:endParaRPr lang="vi-VN" sz="120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82" t="13393" r="6914" b="12850"/>
          <a:stretch/>
        </p:blipFill>
        <p:spPr>
          <a:xfrm>
            <a:off x="4644009" y="3363838"/>
            <a:ext cx="1872208" cy="172819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483768" y="1480182"/>
            <a:ext cx="11521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sz="16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Travelling </a:t>
            </a:r>
            <a:endParaRPr lang="en-US" sz="1600" b="1" smtClean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latinLnBrk="0"/>
            <a:r>
              <a:rPr lang="en-US" sz="1600" b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Salesman </a:t>
            </a:r>
          </a:p>
          <a:p>
            <a:pPr latinLnBrk="0"/>
            <a:r>
              <a:rPr lang="en-US" sz="1600" b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Problems </a:t>
            </a:r>
          </a:p>
          <a:p>
            <a:pPr latinLnBrk="0"/>
            <a:r>
              <a:rPr lang="en-US" sz="1600" b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(TSP)</a:t>
            </a:r>
            <a:endParaRPr lang="en-US" sz="1600" b="1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2777651"/>
            <a:ext cx="2109152" cy="9169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9" name="TextBox 18"/>
          <p:cNvSpPr txBox="1"/>
          <p:nvPr/>
        </p:nvSpPr>
        <p:spPr>
          <a:xfrm>
            <a:off x="771161" y="2770085"/>
            <a:ext cx="14135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sz="1600" b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Thiết kế và điều khiển </a:t>
            </a:r>
          </a:p>
          <a:p>
            <a:pPr latinLnBrk="0"/>
            <a:r>
              <a:rPr lang="en-US" sz="1600" b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Robot</a:t>
            </a:r>
          </a:p>
        </p:txBody>
      </p:sp>
    </p:spTree>
    <p:extLst>
      <p:ext uri="{BB962C8B-B14F-4D97-AF65-F5344CB8AC3E}">
        <p14:creationId xmlns:p14="http://schemas.microsoft.com/office/powerpoint/2010/main" val="1271291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2051720" y="267494"/>
            <a:ext cx="709228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latinLnBrk="0"/>
            <a:r>
              <a:rPr lang="en-US" sz="3200" b="1" smtClean="0">
                <a:solidFill>
                  <a:schemeClr val="bg1"/>
                </a:solidFill>
                <a:cs typeface="Arial" pitchFamily="34" charset="0"/>
              </a:rPr>
              <a:t>Bài toán TSP</a:t>
            </a:r>
            <a:endParaRPr 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051720" y="1059582"/>
            <a:ext cx="568863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0"/>
            <a:r>
              <a:rPr lang="vi-VN" sz="160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Có một người giao hàng cần đi giao hàng tại n thành phố.</a:t>
            </a:r>
            <a:endParaRPr lang="en-US" sz="1600" smtClean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 latinLnBrk="0"/>
            <a:r>
              <a:rPr lang="en-US" sz="16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Người giao hàng xuất </a:t>
            </a:r>
            <a:r>
              <a:rPr lang="vi-VN" sz="16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phát từ một thành phố nào đó, đi qua các </a:t>
            </a:r>
            <a:endParaRPr lang="en-US" sz="160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 latinLnBrk="0"/>
            <a:r>
              <a:rPr lang="vi-VN" sz="16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thành phố khác để giao hàng và trở về thành phố ban đầu. </a:t>
            </a:r>
            <a:endParaRPr lang="en-US" sz="160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 latinLnBrk="0"/>
            <a:r>
              <a:rPr lang="vi-VN" sz="160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Mỗi </a:t>
            </a:r>
            <a:r>
              <a:rPr lang="vi-VN" sz="16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thành phố chỉ đến </a:t>
            </a:r>
            <a:r>
              <a:rPr lang="vi-VN" sz="16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một lần</a:t>
            </a:r>
            <a:r>
              <a:rPr lang="vi-VN" sz="16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và khoảng cách từ một thành phố </a:t>
            </a:r>
            <a:endParaRPr lang="en-US" sz="1600" smtClean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 latinLnBrk="0"/>
            <a:r>
              <a:rPr lang="vi-VN" sz="160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đến </a:t>
            </a:r>
            <a:r>
              <a:rPr lang="vi-VN" sz="16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các thành phố khác đã được biết trước. </a:t>
            </a:r>
            <a:endParaRPr lang="en-US" sz="1600" smtClean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 latinLnBrk="0"/>
            <a:r>
              <a:rPr lang="vi-VN" sz="16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Hãy tìm một chu trình sao cho tổng độ dài các cạnh là nhỏ nhất</a:t>
            </a:r>
            <a:r>
              <a:rPr lang="vi-VN" sz="160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160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 latinLnBrk="0"/>
            <a:endParaRPr lang="en-US" sz="160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6" name="Picture 2" descr="Network of citi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2715766"/>
            <a:ext cx="3600400" cy="2330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2051720" y="267494"/>
            <a:ext cx="709228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smtClean="0">
                <a:solidFill>
                  <a:schemeClr val="bg1"/>
                </a:solidFill>
                <a:cs typeface="Arial" pitchFamily="34" charset="0"/>
              </a:rPr>
              <a:t>Các bước của Thuật toán di truyền</a:t>
            </a:r>
            <a:endParaRPr 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707904" y="955762"/>
            <a:ext cx="2448272" cy="29641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Khởi tạo quần thể</a:t>
            </a:r>
            <a:endParaRPr lang="en-US" sz="1400"/>
          </a:p>
        </p:txBody>
      </p:sp>
      <p:sp>
        <p:nvSpPr>
          <p:cNvPr id="5" name="Rectangle 4"/>
          <p:cNvSpPr/>
          <p:nvPr/>
        </p:nvSpPr>
        <p:spPr>
          <a:xfrm>
            <a:off x="3720604" y="4367021"/>
            <a:ext cx="2448272" cy="29641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Cá thể tốt nhất</a:t>
            </a:r>
            <a:endParaRPr lang="en-US" sz="1400"/>
          </a:p>
        </p:txBody>
      </p:sp>
      <p:sp>
        <p:nvSpPr>
          <p:cNvPr id="6" name="Rectangle 5"/>
          <p:cNvSpPr/>
          <p:nvPr/>
        </p:nvSpPr>
        <p:spPr>
          <a:xfrm>
            <a:off x="3707904" y="1503589"/>
            <a:ext cx="2448272" cy="29641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Đánh giá</a:t>
            </a:r>
            <a:endParaRPr lang="en-US" sz="1400"/>
          </a:p>
        </p:txBody>
      </p:sp>
      <p:sp>
        <p:nvSpPr>
          <p:cNvPr id="7" name="Rectangle 6"/>
          <p:cNvSpPr/>
          <p:nvPr/>
        </p:nvSpPr>
        <p:spPr>
          <a:xfrm>
            <a:off x="3714254" y="2051416"/>
            <a:ext cx="2448272" cy="29641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Lựa chọn ngẫu nhiên</a:t>
            </a:r>
            <a:endParaRPr lang="en-US" sz="1400"/>
          </a:p>
        </p:txBody>
      </p:sp>
      <p:sp>
        <p:nvSpPr>
          <p:cNvPr id="8" name="Rectangle 7"/>
          <p:cNvSpPr/>
          <p:nvPr/>
        </p:nvSpPr>
        <p:spPr>
          <a:xfrm>
            <a:off x="3714254" y="2599243"/>
            <a:ext cx="2448272" cy="29641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Trao đổi chéo</a:t>
            </a:r>
            <a:endParaRPr lang="en-US" sz="1400"/>
          </a:p>
        </p:txBody>
      </p:sp>
      <p:sp>
        <p:nvSpPr>
          <p:cNvPr id="4" name="Flowchart: Decision 3"/>
          <p:cNvSpPr/>
          <p:nvPr/>
        </p:nvSpPr>
        <p:spPr>
          <a:xfrm>
            <a:off x="3707904" y="3592438"/>
            <a:ext cx="2448272" cy="576064"/>
          </a:xfrm>
          <a:prstGeom prst="flowChartDecision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Điều kiện dừng</a:t>
            </a:r>
            <a:endParaRPr lang="en-US" sz="1200"/>
          </a:p>
        </p:txBody>
      </p:sp>
      <p:cxnSp>
        <p:nvCxnSpPr>
          <p:cNvPr id="29" name="Elbow Connector 28"/>
          <p:cNvCxnSpPr>
            <a:stCxn id="6" idx="3"/>
            <a:endCxn id="4" idx="3"/>
          </p:cNvCxnSpPr>
          <p:nvPr/>
        </p:nvCxnSpPr>
        <p:spPr>
          <a:xfrm>
            <a:off x="6156176" y="1651797"/>
            <a:ext cx="12700" cy="2228673"/>
          </a:xfrm>
          <a:prstGeom prst="bentConnector3">
            <a:avLst>
              <a:gd name="adj1" fmla="val 180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4929283" y="4168502"/>
            <a:ext cx="0" cy="1917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3720604" y="3130799"/>
            <a:ext cx="2448272" cy="29641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Đột biến</a:t>
            </a:r>
            <a:endParaRPr lang="en-US" sz="1400"/>
          </a:p>
        </p:txBody>
      </p:sp>
      <p:cxnSp>
        <p:nvCxnSpPr>
          <p:cNvPr id="44" name="Straight Arrow Connector 43"/>
          <p:cNvCxnSpPr>
            <a:endCxn id="6" idx="0"/>
          </p:cNvCxnSpPr>
          <p:nvPr/>
        </p:nvCxnSpPr>
        <p:spPr>
          <a:xfrm>
            <a:off x="4929283" y="1252178"/>
            <a:ext cx="2757" cy="2514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4926526" y="1796612"/>
            <a:ext cx="2757" cy="2514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4934255" y="2354617"/>
            <a:ext cx="2757" cy="2514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endCxn id="41" idx="0"/>
          </p:cNvCxnSpPr>
          <p:nvPr/>
        </p:nvCxnSpPr>
        <p:spPr>
          <a:xfrm>
            <a:off x="4944740" y="2895659"/>
            <a:ext cx="0" cy="2351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4934255" y="3427215"/>
            <a:ext cx="0" cy="1917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5117755" y="4125869"/>
            <a:ext cx="792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smtClean="0"/>
              <a:t>TRUE</a:t>
            </a:r>
            <a:endParaRPr lang="en-US" sz="1100"/>
          </a:p>
        </p:txBody>
      </p:sp>
      <p:sp>
        <p:nvSpPr>
          <p:cNvPr id="53" name="TextBox 52"/>
          <p:cNvSpPr txBox="1"/>
          <p:nvPr/>
        </p:nvSpPr>
        <p:spPr>
          <a:xfrm>
            <a:off x="6382171" y="2635328"/>
            <a:ext cx="792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smtClean="0"/>
              <a:t>FALSE</a:t>
            </a:r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1143762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smtClean="0"/>
              <a:t>Lựa chọn ngẫu nhiên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4680009" y="2057746"/>
            <a:ext cx="4248473" cy="34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400" i="1" smtClean="0">
                <a:solidFill>
                  <a:schemeClr val="bg1"/>
                </a:solidFill>
              </a:rPr>
              <a:t>Minh họa thuật toán: </a:t>
            </a:r>
            <a:endParaRPr lang="en-US" sz="1400" i="1" dirty="0">
              <a:solidFill>
                <a:schemeClr val="bg1"/>
              </a:solidFill>
            </a:endParaRPr>
          </a:p>
        </p:txBody>
      </p:sp>
      <p:sp>
        <p:nvSpPr>
          <p:cNvPr id="27" name="Text Placeholder 1"/>
          <p:cNvSpPr txBox="1">
            <a:spLocks/>
          </p:cNvSpPr>
          <p:nvPr/>
        </p:nvSpPr>
        <p:spPr>
          <a:xfrm>
            <a:off x="4698011" y="1042447"/>
            <a:ext cx="4212470" cy="135853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None/>
            </a:pPr>
            <a:r>
              <a:rPr lang="en-US" sz="1800">
                <a:solidFill>
                  <a:schemeClr val="bg1"/>
                </a:solidFill>
              </a:rPr>
              <a:t>Lựa chọn </a:t>
            </a:r>
            <a:r>
              <a:rPr lang="en-US" sz="1800" smtClean="0">
                <a:solidFill>
                  <a:schemeClr val="bg1"/>
                </a:solidFill>
              </a:rPr>
              <a:t>Bánh </a:t>
            </a:r>
            <a:r>
              <a:rPr lang="en-US" sz="1800">
                <a:solidFill>
                  <a:schemeClr val="bg1"/>
                </a:solidFill>
              </a:rPr>
              <a:t>xe R</a:t>
            </a:r>
            <a:r>
              <a:rPr lang="en-US" sz="1800" smtClean="0">
                <a:solidFill>
                  <a:schemeClr val="bg1"/>
                </a:solidFill>
              </a:rPr>
              <a:t>oulette</a:t>
            </a:r>
            <a:r>
              <a:rPr lang="en-US" sz="1800">
                <a:solidFill>
                  <a:schemeClr val="bg1"/>
                </a:solidFill>
              </a:rPr>
              <a:t>: các cá thể được cung cấp xác xuất được </a:t>
            </a:r>
            <a:r>
              <a:rPr lang="en-US" sz="1800" smtClean="0">
                <a:solidFill>
                  <a:schemeClr val="bg1"/>
                </a:solidFill>
              </a:rPr>
              <a:t>chọn      tương </a:t>
            </a:r>
            <a:r>
              <a:rPr lang="en-US" sz="1800">
                <a:solidFill>
                  <a:schemeClr val="bg1"/>
                </a:solidFill>
              </a:rPr>
              <a:t>ứng trực tiếp với fitness. </a:t>
            </a:r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12" name="Picture Placeholder 11"/>
          <p:cNvPicPr>
            <a:picLocks noGrp="1" noChangeAspect="1"/>
          </p:cNvPicPr>
          <p:nvPr>
            <p:ph type="pic" idx="1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500" t="1172" r="-9265" b="580"/>
          <a:stretch/>
        </p:blipFill>
        <p:spPr>
          <a:xfrm>
            <a:off x="755576" y="1446782"/>
            <a:ext cx="3363212" cy="2277096"/>
          </a:xfr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2571750"/>
            <a:ext cx="3881627" cy="20162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7517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2051720" y="267494"/>
            <a:ext cx="709228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latinLnBrk="0"/>
            <a:r>
              <a:rPr lang="en-US" sz="3200" b="1" smtClean="0">
                <a:solidFill>
                  <a:schemeClr val="bg1"/>
                </a:solidFill>
                <a:cs typeface="Arial" pitchFamily="34" charset="0"/>
              </a:rPr>
              <a:t>Trao đổi chéo </a:t>
            </a:r>
            <a:endParaRPr 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051720" y="915566"/>
            <a:ext cx="61926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latinLnBrk="0"/>
            <a:r>
              <a:rPr lang="en-US" smtClean="0">
                <a:solidFill>
                  <a:schemeClr val="bg1"/>
                </a:solidFill>
              </a:rPr>
              <a:t>Trao đổi chéo </a:t>
            </a:r>
            <a:r>
              <a:rPr lang="vi-VN" smtClean="0">
                <a:solidFill>
                  <a:schemeClr val="bg1"/>
                </a:solidFill>
              </a:rPr>
              <a:t>là </a:t>
            </a:r>
            <a:r>
              <a:rPr lang="vi-VN">
                <a:solidFill>
                  <a:schemeClr val="bg1"/>
                </a:solidFill>
              </a:rPr>
              <a:t>quá trình hình thành NST mới trên cơ sở NST cha mẹ, bằng cách ghép một hay nhiều đoạn gen </a:t>
            </a:r>
            <a:r>
              <a:rPr lang="vi-VN" smtClean="0">
                <a:solidFill>
                  <a:schemeClr val="bg1"/>
                </a:solidFill>
              </a:rPr>
              <a:t>của </a:t>
            </a:r>
            <a:r>
              <a:rPr lang="vi-VN">
                <a:solidFill>
                  <a:schemeClr val="bg1"/>
                </a:solidFill>
              </a:rPr>
              <a:t>hai (hay nhiều) NST cha mẹ khác </a:t>
            </a:r>
            <a:r>
              <a:rPr lang="vi-VN" smtClean="0">
                <a:solidFill>
                  <a:schemeClr val="bg1"/>
                </a:solidFill>
              </a:rPr>
              <a:t>nhau</a:t>
            </a:r>
            <a:r>
              <a:rPr lang="en-US" smtClean="0">
                <a:solidFill>
                  <a:schemeClr val="bg1"/>
                </a:solidFill>
              </a:rPr>
              <a:t> (với </a:t>
            </a:r>
            <a:r>
              <a:rPr lang="en-US">
                <a:solidFill>
                  <a:schemeClr val="bg1"/>
                </a:solidFill>
              </a:rPr>
              <a:t>hai điểm cắt </a:t>
            </a:r>
            <a:r>
              <a:rPr lang="en-US" smtClean="0">
                <a:solidFill>
                  <a:schemeClr val="bg1"/>
                </a:solidFill>
              </a:rPr>
              <a:t>  ngẫu nhiên)</a:t>
            </a:r>
            <a:r>
              <a:rPr lang="vi-VN" smtClean="0">
                <a:solidFill>
                  <a:schemeClr val="bg1"/>
                </a:solidFill>
              </a:rPr>
              <a:t>. </a:t>
            </a:r>
            <a:endParaRPr lang="en-US" smtClean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051720" y="2115895"/>
            <a:ext cx="57606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/>
            <a:r>
              <a:rPr lang="en-US" b="1" i="1" smtClean="0">
                <a:solidFill>
                  <a:schemeClr val="bg1"/>
                </a:solidFill>
              </a:rPr>
              <a:t>Trao đổi chéo được chọn sử dụng trong bài toán:</a:t>
            </a:r>
          </a:p>
          <a:p>
            <a:pPr latinLnBrk="0"/>
            <a:r>
              <a:rPr lang="en-US" b="1" smtClean="0">
                <a:solidFill>
                  <a:schemeClr val="bg1"/>
                </a:solidFill>
              </a:rPr>
              <a:t>Partially </a:t>
            </a:r>
            <a:r>
              <a:rPr lang="en-US" b="1">
                <a:solidFill>
                  <a:schemeClr val="bg1"/>
                </a:solidFill>
              </a:rPr>
              <a:t>Mapped Crossover Operator (</a:t>
            </a:r>
            <a:r>
              <a:rPr lang="en-US" b="1" smtClean="0">
                <a:solidFill>
                  <a:schemeClr val="bg1"/>
                </a:solidFill>
              </a:rPr>
              <a:t>PMX</a:t>
            </a:r>
            <a:r>
              <a:rPr lang="en-US" b="1">
                <a:solidFill>
                  <a:schemeClr val="bg1"/>
                </a:solidFill>
              </a:rPr>
              <a:t>)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11760" y="2884388"/>
            <a:ext cx="2736304" cy="86367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42766" y="3814571"/>
            <a:ext cx="3010290" cy="889219"/>
          </a:xfrm>
          <a:prstGeom prst="rect">
            <a:avLst/>
          </a:prstGeom>
        </p:spPr>
      </p:pic>
      <p:sp>
        <p:nvSpPr>
          <p:cNvPr id="14" name="Oval 13"/>
          <p:cNvSpPr/>
          <p:nvPr/>
        </p:nvSpPr>
        <p:spPr>
          <a:xfrm>
            <a:off x="2018474" y="3164842"/>
            <a:ext cx="324292" cy="31683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en-US" b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1</a:t>
            </a:r>
            <a:endParaRPr lang="en-US" b="1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5" name="Oval 24"/>
          <p:cNvSpPr/>
          <p:nvPr/>
        </p:nvSpPr>
        <p:spPr>
          <a:xfrm>
            <a:off x="2018474" y="4128009"/>
            <a:ext cx="318776" cy="3091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en-US" b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3</a:t>
            </a:r>
            <a:endParaRPr lang="en-US" b="1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46604" y="2882163"/>
            <a:ext cx="2841558" cy="81187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52120" y="3760890"/>
            <a:ext cx="2653905" cy="40332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46604" y="4296488"/>
            <a:ext cx="2762144" cy="421764"/>
          </a:xfrm>
          <a:prstGeom prst="rect">
            <a:avLst/>
          </a:prstGeom>
        </p:spPr>
      </p:pic>
      <p:sp>
        <p:nvSpPr>
          <p:cNvPr id="32" name="Oval 31"/>
          <p:cNvSpPr/>
          <p:nvPr/>
        </p:nvSpPr>
        <p:spPr>
          <a:xfrm>
            <a:off x="5320656" y="3129980"/>
            <a:ext cx="324292" cy="31683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en-US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33" name="Oval 32"/>
          <p:cNvSpPr/>
          <p:nvPr/>
        </p:nvSpPr>
        <p:spPr>
          <a:xfrm>
            <a:off x="5317344" y="3804136"/>
            <a:ext cx="324292" cy="31683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en-US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34" name="Oval 33"/>
          <p:cNvSpPr/>
          <p:nvPr/>
        </p:nvSpPr>
        <p:spPr>
          <a:xfrm>
            <a:off x="5327828" y="4301887"/>
            <a:ext cx="324292" cy="31683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en-US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288768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smtClean="0"/>
              <a:t>Đột biến</a:t>
            </a:r>
            <a:endParaRPr lang="ko-KR" altLang="en-US" b="1" dirty="0"/>
          </a:p>
        </p:txBody>
      </p:sp>
      <p:sp>
        <p:nvSpPr>
          <p:cNvPr id="36" name="Content Placeholder 2"/>
          <p:cNvSpPr txBox="1">
            <a:spLocks/>
          </p:cNvSpPr>
          <p:nvPr/>
        </p:nvSpPr>
        <p:spPr>
          <a:xfrm>
            <a:off x="395536" y="792162"/>
            <a:ext cx="8136904" cy="435133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buFont typeface="Wingdings" panose="05000000000000000000" pitchFamily="2" charset="2"/>
              <a:buChar char="v"/>
            </a:pPr>
            <a:r>
              <a:rPr lang="en-US" sz="2000" smtClean="0">
                <a:solidFill>
                  <a:schemeClr val="bg1"/>
                </a:solidFill>
              </a:rPr>
              <a:t>AND con sau khi được trao đổi chéo nếu nằm trong tỉ lệ đột biến sẽ xảy ra đột biến gene. </a:t>
            </a:r>
          </a:p>
          <a:p>
            <a:pPr latinLnBrk="0">
              <a:buFont typeface="Wingdings" panose="05000000000000000000" pitchFamily="2" charset="2"/>
              <a:buChar char="v"/>
            </a:pPr>
            <a:r>
              <a:rPr lang="en-US" sz="2000" smtClean="0">
                <a:solidFill>
                  <a:schemeClr val="bg1"/>
                </a:solidFill>
              </a:rPr>
              <a:t>Phương pháp đột biến Reverse Sequence (RSM): chọn ngẫu nhiên vị trí i và j trên chuỗi AND sao cho i &lt; j. Thứ tự gene trong chuỗi từ i đến j sẽ bị đảo ngược.</a:t>
            </a:r>
          </a:p>
          <a:p>
            <a:pPr latinLnBrk="0">
              <a:buFont typeface="Wingdings" panose="05000000000000000000" pitchFamily="2" charset="2"/>
              <a:buChar char="v"/>
            </a:pPr>
            <a:r>
              <a:rPr lang="en-US" sz="2000" smtClean="0">
                <a:solidFill>
                  <a:schemeClr val="bg1"/>
                </a:solidFill>
              </a:rPr>
              <a:t>Mô tả thuật toán:</a:t>
            </a:r>
            <a:endParaRPr lang="en-US" sz="2000" dirty="0" smtClean="0">
              <a:solidFill>
                <a:schemeClr val="bg1"/>
              </a:solidFill>
            </a:endParaRP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8" t="3132" r="1340" b="10480"/>
          <a:stretch/>
        </p:blipFill>
        <p:spPr>
          <a:xfrm>
            <a:off x="2159731" y="2967830"/>
            <a:ext cx="4896445" cy="1836167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16481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2051720" y="267494"/>
            <a:ext cx="709228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smtClean="0">
                <a:solidFill>
                  <a:schemeClr val="bg1"/>
                </a:solidFill>
                <a:cs typeface="Arial" pitchFamily="34" charset="0"/>
              </a:rPr>
              <a:t>Điều kiện dừng</a:t>
            </a:r>
            <a:endParaRPr 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" name="Title 2"/>
          <p:cNvSpPr txBox="1">
            <a:spLocks/>
          </p:cNvSpPr>
          <p:nvPr/>
        </p:nvSpPr>
        <p:spPr>
          <a:xfrm>
            <a:off x="1979712" y="987574"/>
            <a:ext cx="5688632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smtClean="0">
                <a:solidFill>
                  <a:schemeClr val="bg1"/>
                </a:solidFill>
                <a:cs typeface="Arial" pitchFamily="34" charset="0"/>
              </a:rPr>
              <a:t>Trong một số lần thế hệ nhất định, mà quần thể gần như không có sự tiến hóa </a:t>
            </a:r>
            <a:r>
              <a:rPr lang="en-US" sz="2000" smtClean="0">
                <a:solidFill>
                  <a:schemeClr val="bg1"/>
                </a:solidFill>
                <a:cs typeface="Arial" pitchFamily="34" charset="0"/>
                <a:sym typeface="Wingdings" panose="05000000000000000000" pitchFamily="2" charset="2"/>
              </a:rPr>
              <a:t> tiệm cận </a:t>
            </a:r>
            <a:r>
              <a:rPr lang="en-US" sz="2000" smtClean="0">
                <a:solidFill>
                  <a:schemeClr val="bg1"/>
                </a:solidFill>
                <a:cs typeface="Arial" pitchFamily="34" charset="0"/>
              </a:rPr>
              <a:t>tối ưu</a:t>
            </a:r>
          </a:p>
        </p:txBody>
      </p:sp>
      <p:pic>
        <p:nvPicPr>
          <p:cNvPr id="2050" name="Picture 2" descr="Genetic algorithm TSP | technical-recipes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8029" y="1779662"/>
            <a:ext cx="5362575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/>
          <p:cNvCxnSpPr/>
          <p:nvPr/>
        </p:nvCxnSpPr>
        <p:spPr>
          <a:xfrm flipH="1" flipV="1">
            <a:off x="2835341" y="4299942"/>
            <a:ext cx="4464496" cy="846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8201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tents Slide Master">
  <a:themeElements>
    <a:clrScheme name="ALLPPT-COLOR-A2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7A7BD"/>
      </a:accent1>
      <a:accent2>
        <a:srgbClr val="69B6CC"/>
      </a:accent2>
      <a:accent3>
        <a:srgbClr val="57A7BD"/>
      </a:accent3>
      <a:accent4>
        <a:srgbClr val="69B6CC"/>
      </a:accent4>
      <a:accent5>
        <a:srgbClr val="57A7BD"/>
      </a:accent5>
      <a:accent6>
        <a:srgbClr val="69B6CC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Section Break Slide Master">
  <a:themeElements>
    <a:clrScheme name="ALLPPT-COLOR-A2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7A7BD"/>
      </a:accent1>
      <a:accent2>
        <a:srgbClr val="69B6CC"/>
      </a:accent2>
      <a:accent3>
        <a:srgbClr val="57A7BD"/>
      </a:accent3>
      <a:accent4>
        <a:srgbClr val="69B6CC"/>
      </a:accent4>
      <a:accent5>
        <a:srgbClr val="57A7BD"/>
      </a:accent5>
      <a:accent6>
        <a:srgbClr val="69B6CC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2578</TotalTime>
  <Words>907</Words>
  <Application>Microsoft Office PowerPoint</Application>
  <PresentationFormat>On-screen Show (16:9)</PresentationFormat>
  <Paragraphs>126</Paragraphs>
  <Slides>20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Arial Unicode MS</vt:lpstr>
      <vt:lpstr>맑은 고딕</vt:lpstr>
      <vt:lpstr>SimSun</vt:lpstr>
      <vt:lpstr>Arial</vt:lpstr>
      <vt:lpstr>Calibri</vt:lpstr>
      <vt:lpstr>Times New Roman</vt:lpstr>
      <vt:lpstr>Verdana</vt:lpstr>
      <vt:lpstr>Wingdings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Han</cp:lastModifiedBy>
  <cp:revision>142</cp:revision>
  <dcterms:created xsi:type="dcterms:W3CDTF">2016-12-05T23:26:54Z</dcterms:created>
  <dcterms:modified xsi:type="dcterms:W3CDTF">2021-01-18T16:36:41Z</dcterms:modified>
</cp:coreProperties>
</file>