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6" r:id="rId24"/>
    <p:sldId id="281" r:id="rId25"/>
    <p:sldId id="282" r:id="rId26"/>
    <p:sldId id="283" r:id="rId27"/>
    <p:sldId id="267" r:id="rId28"/>
    <p:sldId id="284" r:id="rId29"/>
    <p:sldId id="286" r:id="rId30"/>
    <p:sldId id="287" r:id="rId31"/>
    <p:sldId id="288" r:id="rId32"/>
    <p:sldId id="289" r:id="rId33"/>
    <p:sldId id="268" r:id="rId34"/>
    <p:sldId id="290" r:id="rId35"/>
    <p:sldId id="291" r:id="rId36"/>
    <p:sldId id="292" r:id="rId37"/>
    <p:sldId id="293" r:id="rId38"/>
    <p:sldId id="269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r2009안정현" initials="a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3" y="54"/>
      </p:cViewPr>
      <p:guideLst>
        <p:guide orient="horz" pos="41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3T17:23:33.465" idx="5">
    <p:pos x="10" y="10"/>
    <p:text>현재 순서가 반대입니다.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E057-A12B-6B43-A645-00EE76A026BA}" type="datetimeFigureOut">
              <a:rPr kumimoji="1" lang="ko-KR" altLang="en-US" smtClean="0"/>
              <a:t>2018-02-23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E30A-8D93-2F46-AD6B-F7F6618C49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13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4099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660400"/>
            <a:ext cx="5629275" cy="1470025"/>
          </a:xfrm>
        </p:spPr>
        <p:txBody>
          <a:bodyPr anchor="ctr"/>
          <a:lstStyle>
            <a:lvl1pPr>
              <a:lnSpc>
                <a:spcPct val="110000"/>
              </a:lnSpc>
              <a:defRPr sz="2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altLang="ko-KR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pitchFamily="50" charset="-127"/>
              </a:rPr>
              <a:t>Page </a:t>
            </a:r>
            <a:r>
              <a:rPr lang="de-DE" altLang="ko-KR" sz="1000" dirty="0">
                <a:ea typeface="굴림" pitchFamily="50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pitchFamily="50" charset="-127"/>
              </a:rPr>
              <a:t> </a:t>
            </a:r>
            <a:fld id="{6DD270F3-4B04-4024-B927-D497ED6CA91A}" type="slidenum">
              <a:rPr lang="de-DE" altLang="ko-KR" sz="1000">
                <a:ea typeface="굴림" pitchFamily="50" charset="-127"/>
              </a:rPr>
              <a:pPr/>
              <a:t>‹#›</a:t>
            </a:fld>
            <a:endParaRPr lang="de-DE" altLang="ko-KR" sz="1000" dirty="0">
              <a:ea typeface="굴림" pitchFamily="50" charset="-127"/>
            </a:endParaRPr>
          </a:p>
        </p:txBody>
      </p:sp>
      <p:sp>
        <p:nvSpPr>
          <p:cNvPr id="34099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4371975"/>
            <a:ext cx="8172450" cy="1266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</a:t>
            </a:r>
            <a:endParaRPr lang="de-D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84665" y="6308826"/>
            <a:ext cx="393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Artificial </a:t>
            </a:r>
            <a:r>
              <a:rPr lang="en-US" altLang="ko-KR" sz="14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Intelligence</a:t>
            </a:r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 &amp; </a:t>
            </a:r>
            <a:r>
              <a:rPr lang="en-US" altLang="ko-KR" sz="1400" dirty="0"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Information </a:t>
            </a:r>
            <a:r>
              <a:rPr lang="en-US" altLang="ko-KR" sz="14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Architecture</a:t>
            </a:r>
            <a:endParaRPr lang="ko-KR" altLang="en-US" sz="14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Euro Sign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noProof="1" smtClean="0"/>
            </a:lvl1pPr>
          </a:lstStyle>
          <a:p>
            <a:r>
              <a:rPr lang="ko-KR" altLang="en-US" noProof="1"/>
              <a:t>마스터 부제목 스타일 편집</a:t>
            </a:r>
            <a:endParaRPr lang="en-US" noProof="1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noProof="1" smtClean="0"/>
            </a:lvl1pPr>
          </a:lstStyle>
          <a:p>
            <a:r>
              <a:rPr lang="ko-KR" altLang="en-US" noProof="1"/>
              <a:t>마스터 제목 스타일 편집</a:t>
            </a:r>
            <a:endParaRPr lang="en-US" noProof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46863" y="6248400"/>
            <a:ext cx="2225675" cy="392113"/>
            <a:chOff x="3316" y="1854"/>
            <a:chExt cx="2110" cy="372"/>
          </a:xfrm>
        </p:grpSpPr>
        <p:pic>
          <p:nvPicPr>
            <p:cNvPr id="156678" name="Picture 12" descr="Logo_ptl_für schwarz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6" y="1854"/>
              <a:ext cx="211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679" name="Picture 12" descr="Logo_ptl_für schwarz"/>
            <p:cNvPicPr>
              <a:picLocks noChangeAspect="1" noChangeArrowheads="1"/>
            </p:cNvPicPr>
            <p:nvPr/>
          </p:nvPicPr>
          <p:blipFill>
            <a:blip r:embed="rId2">
              <a:lum bright="-46000" contrast="-12000"/>
            </a:blip>
            <a:srcRect r="30521" b="-2"/>
            <a:stretch>
              <a:fillRect/>
            </a:stretch>
          </p:blipFill>
          <p:spPr bwMode="auto">
            <a:xfrm>
              <a:off x="3316" y="1854"/>
              <a:ext cx="14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00038" y="6269038"/>
            <a:ext cx="496887" cy="11588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9692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29381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78911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600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782888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27977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77666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27196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76885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Textmasterformate durch Klicken bearbeiten</a:t>
            </a:r>
          </a:p>
          <a:p>
            <a:pPr lvl="1"/>
            <a:r>
              <a:rPr lang="de-DE" altLang="ko-KR" dirty="0"/>
              <a:t>Zweite Ebene</a:t>
            </a:r>
          </a:p>
          <a:p>
            <a:pPr lvl="2"/>
            <a:r>
              <a:rPr lang="de-DE" altLang="ko-KR" dirty="0"/>
              <a:t>Dritte Ebene</a:t>
            </a:r>
          </a:p>
          <a:p>
            <a:pPr lvl="3"/>
            <a:r>
              <a:rPr lang="de-DE" altLang="ko-KR" dirty="0"/>
              <a:t>Vierte Ebene</a:t>
            </a:r>
          </a:p>
          <a:p>
            <a:pPr lvl="4"/>
            <a:r>
              <a:rPr lang="de-DE" altLang="ko-KR" dirty="0"/>
              <a:t>Fünfte Ebene</a:t>
            </a:r>
          </a:p>
        </p:txBody>
      </p:sp>
      <p:sp>
        <p:nvSpPr>
          <p:cNvPr id="339971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3997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pitchFamily="50" charset="-127"/>
              </a:rPr>
              <a:t>Page </a:t>
            </a:r>
            <a:r>
              <a:rPr lang="de-DE" altLang="ko-KR" sz="1000" dirty="0">
                <a:ea typeface="굴림" pitchFamily="50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pitchFamily="50" charset="-127"/>
              </a:rPr>
              <a:t> </a:t>
            </a:r>
            <a:fld id="{3698E4E8-0B39-4D85-BF2D-5662AFC3DC41}" type="slidenum">
              <a:rPr lang="de-DE" altLang="ko-KR" sz="1000">
                <a:ea typeface="굴림" pitchFamily="50" charset="-127"/>
              </a:rPr>
              <a:pPr/>
              <a:t>‹#›</a:t>
            </a:fld>
            <a:endParaRPr lang="de-DE" altLang="ko-KR" sz="1000" dirty="0"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665" y="6308826"/>
            <a:ext cx="393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Artificial </a:t>
            </a:r>
            <a:r>
              <a:rPr lang="en-US" altLang="ko-KR" sz="14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intelligence</a:t>
            </a:r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 &amp; </a:t>
            </a:r>
            <a:r>
              <a:rPr lang="en-US" altLang="ko-KR" sz="1400" dirty="0"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Information </a:t>
            </a:r>
            <a:r>
              <a:rPr lang="en-US" altLang="ko-KR" sz="14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Architecture</a:t>
            </a:r>
            <a:endParaRPr lang="ko-KR" altLang="en-US" sz="14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Euro Sig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261938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20725" indent="-274638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87425" indent="-2651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41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113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Textmasterformate durch Klicken bearbeiten</a:t>
            </a:r>
          </a:p>
          <a:p>
            <a:pPr lvl="1"/>
            <a:r>
              <a:rPr lang="de-DE" altLang="ko-KR"/>
              <a:t>Zweite Ebene</a:t>
            </a:r>
          </a:p>
          <a:p>
            <a:pPr lvl="2"/>
            <a:r>
              <a:rPr lang="de-DE" altLang="ko-KR"/>
              <a:t>Dritte Ebene</a:t>
            </a:r>
          </a:p>
          <a:p>
            <a:pPr lvl="3"/>
            <a:r>
              <a:rPr lang="de-DE" altLang="ko-KR"/>
              <a:t>Vierte Ebene</a:t>
            </a:r>
          </a:p>
          <a:p>
            <a:pPr lvl="4"/>
            <a:r>
              <a:rPr lang="de-DE" altLang="ko-KR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46863" y="6248400"/>
            <a:ext cx="2225675" cy="392113"/>
            <a:chOff x="3316" y="1854"/>
            <a:chExt cx="2110" cy="372"/>
          </a:xfrm>
        </p:grpSpPr>
        <p:pic>
          <p:nvPicPr>
            <p:cNvPr id="4113" name="Picture 12" descr="Logo_ptl_für schwarz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316" y="1854"/>
              <a:ext cx="211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12" descr="Logo_ptl_für schwarz"/>
            <p:cNvPicPr>
              <a:picLocks noChangeAspect="1" noChangeArrowheads="1"/>
            </p:cNvPicPr>
            <p:nvPr/>
          </p:nvPicPr>
          <p:blipFill>
            <a:blip r:embed="rId14">
              <a:lum bright="-46000" contrast="-12000"/>
            </a:blip>
            <a:srcRect r="30521" b="-2"/>
            <a:stretch>
              <a:fillRect/>
            </a:stretch>
          </p:blipFill>
          <p:spPr bwMode="auto">
            <a:xfrm>
              <a:off x="3316" y="1854"/>
              <a:ext cx="14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00038" y="6269038"/>
            <a:ext cx="496887" cy="158750"/>
          </a:xfrm>
          <a:prstGeom prst="rect">
            <a:avLst/>
          </a:prstGeom>
          <a:solidFill>
            <a:srgbClr val="E2E2E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9692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29381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78911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600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782888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27977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77666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27196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76885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 advTm="4000"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cture4u/KleinSchwarzeBo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8458200" cy="1470025"/>
          </a:xfrm>
        </p:spPr>
        <p:txBody>
          <a:bodyPr/>
          <a:lstStyle/>
          <a:p>
            <a:r>
              <a:rPr lang="en-US" altLang="ko-KR" dirty="0" err="1"/>
              <a:t>KieinScjwarzeBox_Manual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65683" y="4714875"/>
            <a:ext cx="8172450" cy="1266825"/>
          </a:xfrm>
        </p:spPr>
        <p:txBody>
          <a:bodyPr/>
          <a:lstStyle/>
          <a:p>
            <a:r>
              <a:rPr lang="ko-KR" altLang="en-US"/>
              <a:t>단국대학교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87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- 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Security – Hash.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2" y="1382973"/>
            <a:ext cx="6306194" cy="4930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에 원하는 문자열을 입력 후 </a:t>
            </a:r>
            <a:r>
              <a:rPr lang="en-US" altLang="ko-KR" dirty="0"/>
              <a:t>Generate Hash </a:t>
            </a:r>
            <a:r>
              <a:rPr lang="ko-KR" altLang="en-US" dirty="0"/>
              <a:t>버튼을 누르면 </a:t>
            </a:r>
            <a:r>
              <a:rPr lang="en-US" altLang="ko-KR" dirty="0"/>
              <a:t>Hash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381780" y="2013852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에 원하는 문자열을 입력합니다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4389121" y="2301240"/>
            <a:ext cx="605790" cy="127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4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Security – Hash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2" y="1387408"/>
            <a:ext cx="6306194" cy="49211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에 원하는 문자열을 입력 후 </a:t>
            </a:r>
            <a:r>
              <a:rPr lang="en-US" altLang="ko-KR" dirty="0"/>
              <a:t>Generate Hash </a:t>
            </a:r>
            <a:r>
              <a:rPr lang="ko-KR" altLang="en-US" dirty="0"/>
              <a:t>버튼을 누르면 </a:t>
            </a:r>
            <a:r>
              <a:rPr lang="en-US" altLang="ko-KR" dirty="0"/>
              <a:t>Hash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4934355" y="2244202"/>
            <a:ext cx="3499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Hash </a:t>
            </a:r>
            <a:r>
              <a:rPr lang="ko-KR" altLang="en-US" sz="1000" dirty="0">
                <a:solidFill>
                  <a:srgbClr val="FF0000"/>
                </a:solidFill>
              </a:rPr>
              <a:t>함수를 통해 해당 문자열에 대한 </a:t>
            </a:r>
            <a:r>
              <a:rPr lang="en-US" altLang="ko-KR" sz="1000" dirty="0">
                <a:solidFill>
                  <a:srgbClr val="FF0000"/>
                </a:solidFill>
              </a:rPr>
              <a:t>Hash</a:t>
            </a:r>
            <a:r>
              <a:rPr lang="ko-KR" altLang="en-US" sz="1000" dirty="0">
                <a:solidFill>
                  <a:srgbClr val="FF0000"/>
                </a:solidFill>
              </a:rPr>
              <a:t>가 출력됩니다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881189" y="2301239"/>
            <a:ext cx="2462212" cy="1321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2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2" y="1401111"/>
            <a:ext cx="6306194" cy="4893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Generate Key </a:t>
            </a:r>
            <a:r>
              <a:rPr lang="ko-KR" altLang="en-US" dirty="0"/>
              <a:t>버튼을 눌러 </a:t>
            </a:r>
            <a:r>
              <a:rPr lang="en-US" altLang="ko-KR" dirty="0"/>
              <a:t>Public </a:t>
            </a:r>
            <a:r>
              <a:rPr lang="ko-KR" altLang="en-US" dirty="0"/>
              <a:t>과 </a:t>
            </a:r>
            <a:r>
              <a:rPr lang="en-US" altLang="ko-KR" dirty="0"/>
              <a:t>Private Key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825087" y="2669616"/>
            <a:ext cx="3884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Generate Key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</a:t>
            </a:r>
            <a:r>
              <a:rPr lang="en-US" altLang="ko-KR" sz="1000" dirty="0">
                <a:solidFill>
                  <a:srgbClr val="FF0000"/>
                </a:solidFill>
              </a:rPr>
              <a:t>Public </a:t>
            </a:r>
            <a:r>
              <a:rPr lang="ko-KR" altLang="en-US" sz="1000" dirty="0">
                <a:solidFill>
                  <a:srgbClr val="FF0000"/>
                </a:solidFill>
              </a:rPr>
              <a:t>과 </a:t>
            </a:r>
            <a:r>
              <a:rPr lang="en-US" altLang="ko-KR" sz="1000" dirty="0">
                <a:solidFill>
                  <a:srgbClr val="FF0000"/>
                </a:solidFill>
              </a:rPr>
              <a:t>Private Key</a:t>
            </a:r>
            <a:r>
              <a:rPr lang="ko-KR" altLang="en-US" sz="1000" dirty="0">
                <a:solidFill>
                  <a:srgbClr val="FF0000"/>
                </a:solidFill>
              </a:rPr>
              <a:t>가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6967538" y="2947988"/>
            <a:ext cx="557211" cy="15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1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22" y="1401111"/>
            <a:ext cx="6284472" cy="4893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Pbulic</a:t>
            </a:r>
            <a:r>
              <a:rPr lang="en-US" altLang="ko-KR" dirty="0"/>
              <a:t> Key Encryption </a:t>
            </a:r>
            <a:r>
              <a:rPr lang="ko-KR" altLang="en-US" dirty="0"/>
              <a:t>영역의 </a:t>
            </a:r>
            <a:r>
              <a:rPr lang="en-US" altLang="ko-KR" dirty="0"/>
              <a:t>Data</a:t>
            </a:r>
            <a:r>
              <a:rPr lang="ko-KR" altLang="en-US" dirty="0"/>
              <a:t>에 문자열을 입력하고 </a:t>
            </a:r>
            <a:r>
              <a:rPr lang="en-US" altLang="ko-KR" dirty="0"/>
              <a:t>Encryption </a:t>
            </a:r>
            <a:r>
              <a:rPr lang="ko-KR" altLang="en-US" dirty="0"/>
              <a:t>버튼을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9562" y="3427721"/>
            <a:ext cx="5323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입력 후 </a:t>
            </a:r>
            <a:r>
              <a:rPr lang="en-US" altLang="ko-KR" sz="1000" dirty="0">
                <a:solidFill>
                  <a:srgbClr val="FF0000"/>
                </a:solidFill>
              </a:rPr>
              <a:t>Encryption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해당 데이터의 암호화 된 </a:t>
            </a:r>
            <a:r>
              <a:rPr lang="en-US" altLang="ko-KR" sz="1000" dirty="0">
                <a:solidFill>
                  <a:srgbClr val="FF0000"/>
                </a:solidFill>
              </a:rPr>
              <a:t>Public Key</a:t>
            </a:r>
            <a:r>
              <a:rPr lang="ko-KR" altLang="en-US" sz="1000" dirty="0">
                <a:solidFill>
                  <a:srgbClr val="FF0000"/>
                </a:solidFill>
              </a:rPr>
              <a:t>가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7663" y="3614738"/>
            <a:ext cx="2252662" cy="4111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18" y="1401111"/>
            <a:ext cx="6251079" cy="4893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Pbulic</a:t>
            </a:r>
            <a:r>
              <a:rPr lang="en-US" altLang="ko-KR" dirty="0"/>
              <a:t> Key Encryption </a:t>
            </a:r>
            <a:r>
              <a:rPr lang="ko-KR" altLang="en-US" dirty="0"/>
              <a:t>영역의 </a:t>
            </a:r>
            <a:r>
              <a:rPr lang="en-US" altLang="ko-KR" dirty="0"/>
              <a:t>Data</a:t>
            </a:r>
            <a:r>
              <a:rPr lang="ko-KR" altLang="en-US" dirty="0"/>
              <a:t>에 문자열을 입력하고 </a:t>
            </a:r>
            <a:r>
              <a:rPr lang="en-US" altLang="ko-KR" dirty="0"/>
              <a:t>Encryption </a:t>
            </a:r>
            <a:r>
              <a:rPr lang="ko-KR" altLang="en-US" dirty="0"/>
              <a:t>버튼을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9562" y="3427721"/>
            <a:ext cx="5323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입력 후 </a:t>
            </a:r>
            <a:r>
              <a:rPr lang="en-US" altLang="ko-KR" sz="1000" dirty="0">
                <a:solidFill>
                  <a:srgbClr val="FF0000"/>
                </a:solidFill>
              </a:rPr>
              <a:t>Encryption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해당 데이터의 암호화 된 </a:t>
            </a:r>
            <a:r>
              <a:rPr lang="en-US" altLang="ko-KR" sz="1000" dirty="0">
                <a:solidFill>
                  <a:srgbClr val="FF0000"/>
                </a:solidFill>
              </a:rPr>
              <a:t>Public Key</a:t>
            </a:r>
            <a:r>
              <a:rPr lang="ko-KR" altLang="en-US" sz="1000" dirty="0">
                <a:solidFill>
                  <a:srgbClr val="FF0000"/>
                </a:solidFill>
              </a:rPr>
              <a:t>가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7663" y="3614738"/>
            <a:ext cx="2252662" cy="4111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18" y="1420752"/>
            <a:ext cx="6251079" cy="4854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로 암호화된 데이터를 복사하여 </a:t>
            </a:r>
            <a:r>
              <a:rPr lang="en-US" altLang="ko-KR" dirty="0"/>
              <a:t>Private Key Decryption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4577449" y="4479274"/>
            <a:ext cx="36070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Decryption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암호화된 데이터가 </a:t>
            </a:r>
            <a:r>
              <a:rPr lang="ko-KR" altLang="en-US" sz="1000" dirty="0" err="1">
                <a:solidFill>
                  <a:srgbClr val="FF0000"/>
                </a:solidFill>
              </a:rPr>
              <a:t>복호화됩니다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4695060" y="4121926"/>
            <a:ext cx="2252662" cy="4111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40" y="1420752"/>
            <a:ext cx="6241435" cy="4854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로 암호화된 데이터를 복사하여 </a:t>
            </a:r>
            <a:r>
              <a:rPr lang="en-US" altLang="ko-KR" dirty="0"/>
              <a:t>Private Key Decryption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4577449" y="4479274"/>
            <a:ext cx="36070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Decryption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암호화된 데이터가 복호화 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4695060" y="4121926"/>
            <a:ext cx="2252662" cy="4111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6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40" y="1427669"/>
            <a:ext cx="6241435" cy="4840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똑같은 방식으로 데이터를 </a:t>
            </a:r>
            <a:r>
              <a:rPr lang="en-US" altLang="ko-KR" dirty="0"/>
              <a:t>Private Key</a:t>
            </a:r>
            <a:r>
              <a:rPr lang="ko-KR" altLang="en-US" dirty="0"/>
              <a:t>로 암호화합니다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868543" y="3428820"/>
            <a:ext cx="5402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입력 후 </a:t>
            </a:r>
            <a:r>
              <a:rPr lang="en-US" altLang="ko-KR" sz="1000" dirty="0">
                <a:solidFill>
                  <a:srgbClr val="FF0000"/>
                </a:solidFill>
              </a:rPr>
              <a:t>Encryption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해당 데이터의 암호화 된 </a:t>
            </a:r>
            <a:r>
              <a:rPr lang="en-US" altLang="ko-KR" sz="1000" dirty="0">
                <a:solidFill>
                  <a:srgbClr val="FF0000"/>
                </a:solidFill>
              </a:rPr>
              <a:t>Private Key</a:t>
            </a:r>
            <a:r>
              <a:rPr lang="ko-KR" altLang="en-US" sz="1000" dirty="0">
                <a:solidFill>
                  <a:srgbClr val="FF0000"/>
                </a:solidFill>
              </a:rPr>
              <a:t>가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4690511" y="3642395"/>
            <a:ext cx="2252662" cy="4111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1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Public &amp; Private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81" y="1427669"/>
            <a:ext cx="6234752" cy="4840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이번에는 </a:t>
            </a:r>
            <a:r>
              <a:rPr lang="en-US" altLang="ko-KR" dirty="0"/>
              <a:t>Public Key </a:t>
            </a:r>
            <a:r>
              <a:rPr lang="en-US" altLang="ko-KR" dirty="0" err="1"/>
              <a:t>Decrpytion</a:t>
            </a:r>
            <a:r>
              <a:rPr lang="en-US" altLang="ko-KR" dirty="0"/>
              <a:t> </a:t>
            </a:r>
            <a:r>
              <a:rPr lang="ko-KR" altLang="en-US" dirty="0"/>
              <a:t>영역에 암호화된 </a:t>
            </a:r>
            <a:r>
              <a:rPr lang="en-US" altLang="ko-KR" dirty="0"/>
              <a:t>Private Key</a:t>
            </a:r>
            <a:r>
              <a:rPr lang="ko-KR" altLang="en-US" dirty="0"/>
              <a:t>를 넣은 후 </a:t>
            </a:r>
            <a:r>
              <a:rPr lang="ko-KR" altLang="en-US" dirty="0" err="1"/>
              <a:t>복호화합니다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76120" y="4507121"/>
            <a:ext cx="36070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Decryption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암호화된 데이터가 복호화 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40964" y="4135687"/>
            <a:ext cx="2252662" cy="4330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1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60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Security check using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79" y="1427669"/>
            <a:ext cx="6219956" cy="4840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Hash</a:t>
            </a:r>
            <a:r>
              <a:rPr lang="ko-KR" altLang="en-US" dirty="0"/>
              <a:t> 영역의 데이터 문자열을 </a:t>
            </a:r>
            <a:r>
              <a:rPr lang="en-US" altLang="ko-KR" dirty="0"/>
              <a:t>Security check </a:t>
            </a:r>
            <a:r>
              <a:rPr lang="ko-KR" altLang="en-US" dirty="0"/>
              <a:t>영역에 </a:t>
            </a:r>
            <a:r>
              <a:rPr lang="ko-KR" altLang="en-US" dirty="0" err="1"/>
              <a:t>붙여넣은</a:t>
            </a:r>
            <a:r>
              <a:rPr lang="ko-KR" altLang="en-US" dirty="0"/>
              <a:t> 후 </a:t>
            </a:r>
            <a:r>
              <a:rPr lang="en-US" altLang="ko-KR" dirty="0"/>
              <a:t>Send Data </a:t>
            </a:r>
            <a:r>
              <a:rPr lang="ko-KR" altLang="en-US" dirty="0"/>
              <a:t>버튼을 </a:t>
            </a:r>
            <a:endParaRPr lang="en-US" altLang="ko-KR" dirty="0"/>
          </a:p>
          <a:p>
            <a:r>
              <a:rPr lang="ko-KR" altLang="en-US" dirty="0"/>
              <a:t>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1165" y="4558452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Send Data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해당 데이터와 데이터의 </a:t>
            </a:r>
            <a:r>
              <a:rPr lang="ko-KR" altLang="en-US" sz="1000" dirty="0" err="1">
                <a:solidFill>
                  <a:srgbClr val="FF0000"/>
                </a:solidFill>
              </a:rPr>
              <a:t>해쉬가</a:t>
            </a:r>
            <a:r>
              <a:rPr lang="ko-KR" altLang="en-US" sz="1000" dirty="0">
                <a:solidFill>
                  <a:srgbClr val="FF0000"/>
                </a:solidFill>
              </a:rPr>
              <a:t> 표시됩니다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8216" y="4927258"/>
            <a:ext cx="5892601" cy="5591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 – Security check using key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77" y="1427669"/>
            <a:ext cx="6204458" cy="4840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똑같은 문자열을 </a:t>
            </a:r>
            <a:r>
              <a:rPr lang="en-US" altLang="ko-KR" dirty="0"/>
              <a:t>Private Key</a:t>
            </a:r>
            <a:r>
              <a:rPr lang="ko-KR" altLang="en-US" dirty="0"/>
              <a:t>로 잠근 후 </a:t>
            </a:r>
            <a:r>
              <a:rPr lang="en-US" altLang="ko-KR" dirty="0"/>
              <a:t>Security check </a:t>
            </a:r>
            <a:r>
              <a:rPr lang="ko-KR" altLang="en-US" dirty="0"/>
              <a:t>영역에서 복호화 합니다</a:t>
            </a:r>
            <a:r>
              <a:rPr lang="en-US" altLang="ko-KR" dirty="0"/>
              <a:t>. </a:t>
            </a:r>
            <a:r>
              <a:rPr lang="ko-KR" altLang="en-US" dirty="0"/>
              <a:t>실제 </a:t>
            </a:r>
            <a:endParaRPr lang="en-US" altLang="ko-KR" dirty="0"/>
          </a:p>
          <a:p>
            <a:r>
              <a:rPr lang="ko-KR" altLang="en-US" dirty="0"/>
              <a:t>데이터 전송에서는 이 두가지를 비교하여 데이터의 타당성을 판별합니다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1165" y="5897255"/>
            <a:ext cx="470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잠근 데이터를 </a:t>
            </a:r>
            <a:r>
              <a:rPr lang="ko-KR" altLang="en-US" sz="1000" dirty="0" err="1">
                <a:solidFill>
                  <a:srgbClr val="FF0000"/>
                </a:solidFill>
              </a:rPr>
              <a:t>붙여넣은</a:t>
            </a:r>
            <a:r>
              <a:rPr lang="ko-KR" altLang="en-US" sz="1000" dirty="0">
                <a:solidFill>
                  <a:srgbClr val="FF0000"/>
                </a:solidFill>
              </a:rPr>
              <a:t> 후 </a:t>
            </a:r>
            <a:r>
              <a:rPr lang="en-US" altLang="ko-KR" sz="1000" dirty="0">
                <a:solidFill>
                  <a:srgbClr val="FF0000"/>
                </a:solidFill>
              </a:rPr>
              <a:t>Decryption </a:t>
            </a:r>
            <a:r>
              <a:rPr lang="ko-KR" altLang="en-US" sz="1000" dirty="0">
                <a:solidFill>
                  <a:srgbClr val="FF0000"/>
                </a:solidFill>
              </a:rPr>
              <a:t>버튼을 누릅니다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데이터가 </a:t>
            </a:r>
            <a:r>
              <a:rPr lang="ko-KR" altLang="en-US" sz="1000" dirty="0" err="1">
                <a:solidFill>
                  <a:srgbClr val="FF0000"/>
                </a:solidFill>
              </a:rPr>
              <a:t>복호화됩니다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25699" y="5523210"/>
            <a:ext cx="5892601" cy="3635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C0A57-3CC3-4B10-9D8D-6F6B2FE15F5F}"/>
              </a:ext>
            </a:extLst>
          </p:cNvPr>
          <p:cNvSpPr/>
          <p:nvPr/>
        </p:nvSpPr>
        <p:spPr>
          <a:xfrm>
            <a:off x="4690281" y="3584812"/>
            <a:ext cx="2254154" cy="5096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A2157-653A-4BC5-BAE7-5A367488AC65}"/>
              </a:ext>
            </a:extLst>
          </p:cNvPr>
          <p:cNvSpPr txBox="1"/>
          <p:nvPr/>
        </p:nvSpPr>
        <p:spPr>
          <a:xfrm>
            <a:off x="4572000" y="3351101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를</a:t>
            </a:r>
            <a:r>
              <a:rPr lang="en-US" altLang="ko-KR" sz="1000" dirty="0">
                <a:solidFill>
                  <a:srgbClr val="FF0000"/>
                </a:solidFill>
              </a:rPr>
              <a:t> Private Key</a:t>
            </a:r>
            <a:r>
              <a:rPr lang="ko-KR" altLang="en-US" sz="1000" dirty="0">
                <a:solidFill>
                  <a:srgbClr val="FF0000"/>
                </a:solidFill>
              </a:rPr>
              <a:t>로 잠급니다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1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- Hashing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8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</a:t>
            </a:r>
            <a:r>
              <a:rPr lang="en-US" altLang="ko-KR" dirty="0" err="1"/>
              <a:t>Hasing</a:t>
            </a:r>
            <a:r>
              <a:rPr lang="en-US" altLang="ko-KR" dirty="0"/>
              <a:t> – Nonce </a:t>
            </a:r>
            <a:r>
              <a:rPr lang="en-US" altLang="ko-KR" dirty="0" err="1"/>
              <a:t>Hasing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79" y="1437743"/>
            <a:ext cx="6219956" cy="4820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Nonce Hashing </a:t>
            </a:r>
            <a:r>
              <a:rPr lang="ko-KR" altLang="en-US" dirty="0"/>
              <a:t>영역에 데이터와 </a:t>
            </a:r>
            <a:r>
              <a:rPr lang="en-US" altLang="ko-KR" dirty="0"/>
              <a:t>Nonce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1165" y="2486121"/>
            <a:ext cx="5923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Nonce </a:t>
            </a:r>
            <a:r>
              <a:rPr lang="ko-KR" altLang="en-US" sz="1000" dirty="0">
                <a:solidFill>
                  <a:srgbClr val="FF0000"/>
                </a:solidFill>
              </a:rPr>
              <a:t>필드에 </a:t>
            </a:r>
            <a:r>
              <a:rPr lang="en-US" altLang="ko-KR" sz="1000" dirty="0">
                <a:solidFill>
                  <a:srgbClr val="FF0000"/>
                </a:solidFill>
              </a:rPr>
              <a:t>Nonce</a:t>
            </a:r>
            <a:r>
              <a:rPr lang="ko-KR" altLang="en-US" sz="1000" dirty="0">
                <a:solidFill>
                  <a:srgbClr val="FF0000"/>
                </a:solidFill>
              </a:rPr>
              <a:t>를 입력하면 자동으로 </a:t>
            </a:r>
            <a:r>
              <a:rPr lang="en-US" altLang="ko-KR" sz="1000" dirty="0">
                <a:solidFill>
                  <a:srgbClr val="FF0000"/>
                </a:solidFill>
              </a:rPr>
              <a:t>Nonce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가 합쳐진 결과와 결과의 </a:t>
            </a:r>
            <a:r>
              <a:rPr lang="ko-KR" altLang="en-US" sz="1000" dirty="0" err="1">
                <a:solidFill>
                  <a:srgbClr val="FF0000"/>
                </a:solidFill>
              </a:rPr>
              <a:t>해쉬가</a:t>
            </a:r>
            <a:r>
              <a:rPr lang="ko-KR" altLang="en-US" sz="1000" dirty="0">
                <a:solidFill>
                  <a:srgbClr val="FF0000"/>
                </a:solidFill>
              </a:rPr>
              <a:t> 출력됩니다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3793" y="2705362"/>
            <a:ext cx="4649847" cy="10703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8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</a:t>
            </a:r>
            <a:r>
              <a:rPr lang="en-US" altLang="ko-KR" dirty="0" err="1"/>
              <a:t>Hasing</a:t>
            </a:r>
            <a:r>
              <a:rPr lang="en-US" altLang="ko-KR" dirty="0"/>
              <a:t> – Nonce </a:t>
            </a:r>
            <a:r>
              <a:rPr lang="en-US" altLang="ko-KR" dirty="0" err="1"/>
              <a:t>Hasing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8" y="1437743"/>
            <a:ext cx="6160057" cy="4820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암호화폐의 마이닝은</a:t>
            </a:r>
            <a:r>
              <a:rPr lang="en-US" altLang="ko-KR" dirty="0"/>
              <a:t> </a:t>
            </a:r>
            <a:r>
              <a:rPr lang="ko-KR" altLang="en-US" dirty="0"/>
              <a:t>특정 숫자로 시작하는 </a:t>
            </a:r>
            <a:r>
              <a:rPr lang="ko-KR" altLang="en-US" dirty="0" err="1"/>
              <a:t>해쉬를</a:t>
            </a:r>
            <a:r>
              <a:rPr lang="ko-KR" altLang="en-US" dirty="0"/>
              <a:t> 생성하는 </a:t>
            </a:r>
            <a:r>
              <a:rPr lang="en-US" altLang="ko-KR" dirty="0"/>
              <a:t>Nonce</a:t>
            </a:r>
            <a:r>
              <a:rPr lang="ko-KR" altLang="en-US" dirty="0"/>
              <a:t>를 찾는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521165" y="2486121"/>
            <a:ext cx="4358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해당 데이터에 대해 </a:t>
            </a:r>
            <a:r>
              <a:rPr lang="en-US" altLang="ko-KR" sz="1000" dirty="0">
                <a:solidFill>
                  <a:srgbClr val="FF0000"/>
                </a:solidFill>
              </a:rPr>
              <a:t>00</a:t>
            </a:r>
            <a:r>
              <a:rPr lang="ko-KR" altLang="en-US" sz="1000" dirty="0">
                <a:solidFill>
                  <a:srgbClr val="FF0000"/>
                </a:solidFill>
              </a:rPr>
              <a:t>으로 시작하는 </a:t>
            </a:r>
            <a:r>
              <a:rPr lang="ko-KR" altLang="en-US" sz="1000" dirty="0" err="1">
                <a:solidFill>
                  <a:srgbClr val="FF0000"/>
                </a:solidFill>
              </a:rPr>
              <a:t>해쉬를</a:t>
            </a:r>
            <a:r>
              <a:rPr lang="ko-KR" altLang="en-US" sz="1000" dirty="0">
                <a:solidFill>
                  <a:srgbClr val="FF0000"/>
                </a:solidFill>
              </a:rPr>
              <a:t> 생성하는 </a:t>
            </a:r>
            <a:r>
              <a:rPr lang="en-US" altLang="ko-KR" sz="1000" dirty="0">
                <a:solidFill>
                  <a:srgbClr val="FF0000"/>
                </a:solidFill>
              </a:rPr>
              <a:t>Nonce</a:t>
            </a:r>
            <a:r>
              <a:rPr lang="ko-KR" altLang="en-US" sz="1000" dirty="0">
                <a:solidFill>
                  <a:srgbClr val="FF0000"/>
                </a:solidFill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</a:rPr>
              <a:t>26</a:t>
            </a:r>
            <a:r>
              <a:rPr lang="ko-KR" altLang="en-US" sz="1000" dirty="0">
                <a:solidFill>
                  <a:srgbClr val="FF0000"/>
                </a:solidFill>
              </a:rPr>
              <a:t>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3793" y="2705362"/>
            <a:ext cx="4649847" cy="10703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2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</a:t>
            </a:r>
            <a:r>
              <a:rPr lang="en-US" altLang="ko-KR" dirty="0" err="1"/>
              <a:t>Hasing</a:t>
            </a:r>
            <a:r>
              <a:rPr lang="en-US" altLang="ko-KR" dirty="0"/>
              <a:t> – hash + hash hashing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8" y="1447252"/>
            <a:ext cx="6160057" cy="4801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생성된 </a:t>
            </a:r>
            <a:r>
              <a:rPr lang="ko-KR" altLang="en-US" dirty="0" err="1"/>
              <a:t>해쉬와</a:t>
            </a:r>
            <a:r>
              <a:rPr lang="ko-KR" altLang="en-US" dirty="0"/>
              <a:t> 이전에 생성된 </a:t>
            </a:r>
            <a:r>
              <a:rPr lang="ko-KR" altLang="en-US" dirty="0" err="1"/>
              <a:t>해쉬를</a:t>
            </a:r>
            <a:r>
              <a:rPr lang="ko-KR" altLang="en-US" dirty="0"/>
              <a:t> 더해 새로운 </a:t>
            </a:r>
            <a:r>
              <a:rPr lang="ko-KR" altLang="en-US" dirty="0" err="1"/>
              <a:t>해쉬를</a:t>
            </a:r>
            <a:r>
              <a:rPr lang="ko-KR" altLang="en-US" dirty="0"/>
              <a:t>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498419" y="3651046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Generate Hash </a:t>
            </a:r>
            <a:r>
              <a:rPr lang="ko-KR" altLang="en-US" sz="1000" dirty="0">
                <a:solidFill>
                  <a:srgbClr val="FF0000"/>
                </a:solidFill>
              </a:rPr>
              <a:t>버튼을 누르면 </a:t>
            </a:r>
            <a:r>
              <a:rPr lang="ko-KR" altLang="en-US" sz="1000" dirty="0" err="1">
                <a:solidFill>
                  <a:srgbClr val="FF0000"/>
                </a:solidFill>
              </a:rPr>
              <a:t>해쉬와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해쉬를</a:t>
            </a:r>
            <a:r>
              <a:rPr lang="ko-KR" altLang="en-US" sz="1000" dirty="0">
                <a:solidFill>
                  <a:srgbClr val="FF0000"/>
                </a:solidFill>
              </a:rPr>
              <a:t> 더해 새로운 </a:t>
            </a:r>
            <a:r>
              <a:rPr lang="ko-KR" altLang="en-US" sz="1000" dirty="0" err="1">
                <a:solidFill>
                  <a:srgbClr val="FF0000"/>
                </a:solidFill>
              </a:rPr>
              <a:t>해쉬가</a:t>
            </a:r>
            <a:r>
              <a:rPr lang="ko-KR" altLang="en-US" sz="1000" dirty="0">
                <a:solidFill>
                  <a:srgbClr val="FF0000"/>
                </a:solidFill>
              </a:rPr>
              <a:t>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18343" y="3897267"/>
            <a:ext cx="4649847" cy="10703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- Transaction &amp;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9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Transaction &amp; Block – Transactions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36" y="1447252"/>
            <a:ext cx="6145441" cy="4801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644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</a:t>
            </a:r>
            <a:r>
              <a:rPr lang="ko-KR" altLang="en-US" dirty="0"/>
              <a:t>에 포함될 </a:t>
            </a:r>
            <a:r>
              <a:rPr lang="en-US" altLang="ko-KR" dirty="0"/>
              <a:t>Transaction</a:t>
            </a:r>
            <a:r>
              <a:rPr lang="ko-KR" altLang="en-US" dirty="0"/>
              <a:t>을 만들고 데이터를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117953" y="1897625"/>
            <a:ext cx="3494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Add Transaction</a:t>
            </a:r>
            <a:r>
              <a:rPr lang="ko-KR" altLang="en-US" sz="1000" dirty="0">
                <a:solidFill>
                  <a:srgbClr val="FF0000"/>
                </a:solidFill>
              </a:rPr>
              <a:t> 버튼을 누르면 </a:t>
            </a:r>
            <a:r>
              <a:rPr lang="en-US" altLang="ko-KR" sz="1000" dirty="0">
                <a:solidFill>
                  <a:srgbClr val="FF0000"/>
                </a:solidFill>
              </a:rPr>
              <a:t>Transaction</a:t>
            </a:r>
            <a:r>
              <a:rPr lang="ko-KR" altLang="en-US" sz="1000" dirty="0">
                <a:solidFill>
                  <a:srgbClr val="FF0000"/>
                </a:solidFill>
              </a:rPr>
              <a:t>이 생성됩니다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3206034" y="1774209"/>
            <a:ext cx="601692" cy="1364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97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Transaction &amp; Block – Merkle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84" y="1460354"/>
            <a:ext cx="6145441" cy="47752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691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 err="1"/>
              <a:t>MerkleTree</a:t>
            </a:r>
            <a:r>
              <a:rPr lang="ko-KR" altLang="en-US" dirty="0"/>
              <a:t> 버튼을 누르면 블록의 </a:t>
            </a:r>
            <a:r>
              <a:rPr lang="en-US" altLang="ko-KR" dirty="0" err="1"/>
              <a:t>MerkleTree</a:t>
            </a:r>
            <a:r>
              <a:rPr lang="ko-KR" altLang="en-US" dirty="0"/>
              <a:t>가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859481" y="1524582"/>
            <a:ext cx="3038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MerkleTree</a:t>
            </a:r>
            <a:r>
              <a:rPr lang="ko-KR" altLang="en-US" sz="1000" dirty="0">
                <a:solidFill>
                  <a:srgbClr val="FF0000"/>
                </a:solidFill>
              </a:rPr>
              <a:t> 화면은 축소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확대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이동이 가능합니다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3924812" y="1952495"/>
            <a:ext cx="3494866" cy="23101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4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Transaction &amp; Block – </a:t>
            </a:r>
            <a:r>
              <a:rPr lang="en-US" altLang="ko-KR" dirty="0" err="1"/>
              <a:t>GetNonce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15" y="1447252"/>
            <a:ext cx="6138883" cy="4801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GetNonce</a:t>
            </a:r>
            <a:r>
              <a:rPr lang="en-US" altLang="ko-KR" dirty="0"/>
              <a:t> </a:t>
            </a:r>
            <a:r>
              <a:rPr lang="ko-KR" altLang="en-US" dirty="0"/>
              <a:t>버튼을 누르면 </a:t>
            </a:r>
            <a:r>
              <a:rPr lang="en-US" altLang="ko-KR" dirty="0"/>
              <a:t>Block hash</a:t>
            </a:r>
            <a:r>
              <a:rPr lang="ko-KR" altLang="en-US" dirty="0"/>
              <a:t>와 함께 해당 </a:t>
            </a:r>
            <a:r>
              <a:rPr lang="en-US" altLang="ko-KR" dirty="0"/>
              <a:t>Block</a:t>
            </a:r>
            <a:r>
              <a:rPr lang="ko-KR" altLang="en-US" dirty="0"/>
              <a:t>의 </a:t>
            </a:r>
            <a:r>
              <a:rPr lang="en-US" altLang="ko-KR" dirty="0"/>
              <a:t>Nonce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797587" y="4048275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각각의 버튼을 누르면 해당하는 정보가 출력됩니다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3911164" y="4294496"/>
            <a:ext cx="3381290" cy="16604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2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 Introduction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897438"/>
          </a:xfrm>
        </p:spPr>
        <p:txBody>
          <a:bodyPr/>
          <a:lstStyle/>
          <a:p>
            <a:r>
              <a:rPr kumimoji="1" lang="en-US" altLang="ko-KR" dirty="0" err="1"/>
              <a:t>KieinScjwarzeBox</a:t>
            </a:r>
            <a:r>
              <a:rPr kumimoji="1" lang="en-US" altLang="ko-KR" dirty="0"/>
              <a:t>(</a:t>
            </a:r>
            <a:r>
              <a:rPr kumimoji="1" lang="ko-KR" altLang="en-US" dirty="0"/>
              <a:t>블록체인 </a:t>
            </a:r>
            <a:r>
              <a:rPr kumimoji="1" lang="ko-KR" altLang="en-US" dirty="0" err="1"/>
              <a:t>듀토리얼</a:t>
            </a:r>
            <a:r>
              <a:rPr kumimoji="1" lang="ko-KR" altLang="en-US" dirty="0"/>
              <a:t> 프로그램</a:t>
            </a:r>
            <a:r>
              <a:rPr kumimoji="1" lang="en-US" altLang="ko-KR" dirty="0"/>
              <a:t>) </a:t>
            </a:r>
            <a:r>
              <a:rPr kumimoji="1" lang="ko-KR" altLang="en-US" dirty="0"/>
              <a:t>에 대한 사용 매뉴얼 자료입니다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매뉴얼 구성은 다음과 같이 이루어져 있습니다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전체적인 프로그램 화면 설명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각 화면 별 </a:t>
            </a:r>
            <a:r>
              <a:rPr kumimoji="1" lang="ko-KR" altLang="en-US" dirty="0" err="1"/>
              <a:t>듀토리얼</a:t>
            </a:r>
            <a:r>
              <a:rPr kumimoji="1" lang="ko-KR" altLang="en-US" dirty="0"/>
              <a:t> 진행 방법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프로그램은 </a:t>
            </a:r>
            <a:r>
              <a:rPr kumimoji="1" lang="en-US" altLang="ko-KR" dirty="0">
                <a:hlinkClick r:id="rId2"/>
              </a:rPr>
              <a:t>https://github.com/lecture4u/KleinSchwarzeBox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다운로드 가능합니다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깃허브에서는</a:t>
            </a:r>
            <a:r>
              <a:rPr kumimoji="1" lang="ko-KR" altLang="en-US" dirty="0"/>
              <a:t> 프로그램의 라이선스와 버전 정보 또한 제공합니다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36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Transaction &amp; Block – Previous Hash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15" y="1449254"/>
            <a:ext cx="6138883" cy="4797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previous hash </a:t>
            </a:r>
            <a:r>
              <a:rPr lang="ko-KR" altLang="en-US" dirty="0"/>
              <a:t>버튼을 누르면 이전 블록의 </a:t>
            </a:r>
            <a:r>
              <a:rPr lang="ko-KR" altLang="en-US" dirty="0" err="1"/>
              <a:t>해쉬가</a:t>
            </a:r>
            <a:r>
              <a:rPr lang="ko-KR" altLang="en-US" dirty="0"/>
              <a:t>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797587" y="4048275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각각의 버튼을 누르면 해당하는 정보가 출력됩니다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3911164" y="4294496"/>
            <a:ext cx="3381290" cy="16604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Transaction &amp; Block – Add to Block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15" y="1463472"/>
            <a:ext cx="6138883" cy="4769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65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to Block </a:t>
            </a:r>
            <a:r>
              <a:rPr lang="ko-KR" altLang="en-US" dirty="0"/>
              <a:t>버튼을 누르면 </a:t>
            </a:r>
            <a:r>
              <a:rPr lang="en-US" altLang="ko-KR" dirty="0"/>
              <a:t>Merkle Tree</a:t>
            </a:r>
            <a:r>
              <a:rPr lang="ko-KR" altLang="en-US" dirty="0"/>
              <a:t>의 루트가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3797587" y="4048275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각각의 버튼을 누르면 해당하는 정보가 출력됩니다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3911164" y="4294496"/>
            <a:ext cx="3381290" cy="16604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60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- Wallet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26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Wallet – Add Transaction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1" y="1463472"/>
            <a:ext cx="6120650" cy="4769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7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Wallet</a:t>
            </a:r>
            <a:r>
              <a:rPr lang="ko-KR" altLang="en-US" dirty="0"/>
              <a:t>의 </a:t>
            </a:r>
            <a:r>
              <a:rPr lang="en-US" altLang="ko-KR" dirty="0"/>
              <a:t>Add Transaction </a:t>
            </a:r>
            <a:r>
              <a:rPr lang="ko-KR" altLang="en-US" dirty="0"/>
              <a:t>버튼을 누르면 </a:t>
            </a:r>
            <a:r>
              <a:rPr lang="en-US" altLang="ko-KR" dirty="0"/>
              <a:t>Wallet </a:t>
            </a:r>
            <a:r>
              <a:rPr lang="ko-KR" altLang="en-US" dirty="0"/>
              <a:t>영역에 </a:t>
            </a:r>
            <a:r>
              <a:rPr lang="en-US" altLang="ko-KR" dirty="0"/>
              <a:t>Transaction</a:t>
            </a:r>
            <a:r>
              <a:rPr lang="ko-KR" altLang="en-US" dirty="0"/>
              <a:t>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570818" y="1768523"/>
            <a:ext cx="3523695" cy="41696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3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Wallet – Add Transaction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8" y="1463472"/>
            <a:ext cx="6101075" cy="4769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92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Rock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 err="1"/>
              <a:t>BlockChain</a:t>
            </a:r>
            <a:r>
              <a:rPr lang="ko-KR" altLang="en-US" dirty="0"/>
              <a:t> 버튼을 누르면 전체 </a:t>
            </a:r>
            <a:r>
              <a:rPr lang="en-US" altLang="ko-KR" dirty="0"/>
              <a:t>Wallet</a:t>
            </a:r>
            <a:r>
              <a:rPr lang="ko-KR" altLang="en-US" dirty="0"/>
              <a:t>의 </a:t>
            </a:r>
            <a:r>
              <a:rPr lang="en-US" altLang="ko-KR" dirty="0"/>
              <a:t>Transaction</a:t>
            </a:r>
            <a:r>
              <a:rPr lang="ko-KR" altLang="en-US" dirty="0"/>
              <a:t>으로 블록을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5005687" y="1524582"/>
            <a:ext cx="2632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이 추가된 모습을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5129350" y="1741713"/>
            <a:ext cx="2305593" cy="398417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9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Wallet – Add Transaction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8" y="1463472"/>
            <a:ext cx="6101075" cy="4769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92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Rock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 err="1"/>
              <a:t>BlockChain</a:t>
            </a:r>
            <a:r>
              <a:rPr lang="ko-KR" altLang="en-US" dirty="0"/>
              <a:t> 버튼을 누르면 전체 </a:t>
            </a:r>
            <a:r>
              <a:rPr lang="en-US" altLang="ko-KR" dirty="0"/>
              <a:t>Wallet</a:t>
            </a:r>
            <a:r>
              <a:rPr lang="ko-KR" altLang="en-US" dirty="0"/>
              <a:t>의 </a:t>
            </a:r>
            <a:r>
              <a:rPr lang="en-US" altLang="ko-KR" dirty="0"/>
              <a:t>Transaction</a:t>
            </a:r>
            <a:r>
              <a:rPr lang="ko-KR" altLang="en-US" dirty="0"/>
              <a:t>으로 블록을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5005687" y="1524582"/>
            <a:ext cx="2632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이 추가된 모습을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5129350" y="1741713"/>
            <a:ext cx="2305593" cy="398417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77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Wallet –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8" y="1475053"/>
            <a:ext cx="6101075" cy="4745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앞의 과정을 반복하면 </a:t>
            </a:r>
            <a:r>
              <a:rPr lang="en-US" altLang="ko-KR" dirty="0"/>
              <a:t>Chain</a:t>
            </a:r>
            <a:r>
              <a:rPr lang="ko-KR" altLang="en-US" dirty="0"/>
              <a:t>에 </a:t>
            </a:r>
            <a:r>
              <a:rPr lang="en-US" altLang="ko-KR" dirty="0"/>
              <a:t>Block</a:t>
            </a:r>
            <a:r>
              <a:rPr lang="ko-KR" altLang="en-US" dirty="0"/>
              <a:t>이 추가되는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5005687" y="1524582"/>
            <a:ext cx="2632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이 추가된 모습을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5129350" y="1741713"/>
            <a:ext cx="2305593" cy="398417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-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168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</a:t>
            </a:r>
            <a:r>
              <a:rPr lang="en-US" altLang="ko-KR" dirty="0" err="1"/>
              <a:t>BlockChain</a:t>
            </a:r>
            <a:r>
              <a:rPr lang="en-US" altLang="ko-KR" dirty="0"/>
              <a:t> – Block info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13" y="1475053"/>
            <a:ext cx="6089485" cy="4745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21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Wallet</a:t>
            </a:r>
            <a:r>
              <a:rPr lang="ko-KR" altLang="en-US" dirty="0"/>
              <a:t>에서 추가된 블록을 클릭하면 해당 블록의 상세 정보들을 확인할 수 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2566198" y="212983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을 클릭합니다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640072" y="3030837"/>
            <a:ext cx="3509683" cy="12591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3B58BA-D2A0-44B3-9CBE-4EEB71CC884E}"/>
              </a:ext>
            </a:extLst>
          </p:cNvPr>
          <p:cNvSpPr/>
          <p:nvPr/>
        </p:nvSpPr>
        <p:spPr>
          <a:xfrm>
            <a:off x="1640072" y="4452478"/>
            <a:ext cx="3509683" cy="15607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3F1685-A10E-4FF1-9517-1CB690235449}"/>
              </a:ext>
            </a:extLst>
          </p:cNvPr>
          <p:cNvSpPr/>
          <p:nvPr/>
        </p:nvSpPr>
        <p:spPr>
          <a:xfrm>
            <a:off x="2644960" y="2364087"/>
            <a:ext cx="503053" cy="2671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7AC20-4F68-4D9F-8480-D865B17D9AD1}"/>
              </a:ext>
            </a:extLst>
          </p:cNvPr>
          <p:cNvSpPr txBox="1"/>
          <p:nvPr/>
        </p:nvSpPr>
        <p:spPr>
          <a:xfrm>
            <a:off x="1640072" y="3162951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해당 블록의 정보가 나타납니다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9AA37-F190-4C66-A8BB-3E1E8E86FA4F}"/>
              </a:ext>
            </a:extLst>
          </p:cNvPr>
          <p:cNvSpPr txBox="1"/>
          <p:nvPr/>
        </p:nvSpPr>
        <p:spPr>
          <a:xfrm>
            <a:off x="2338390" y="4244818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해당 블록에 속한 트랜잭션의 정보를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81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– </a:t>
            </a:r>
            <a:r>
              <a:rPr lang="en-US" altLang="ko-KR" dirty="0" err="1"/>
              <a:t>BlockChain</a:t>
            </a:r>
            <a:r>
              <a:rPr lang="en-US" altLang="ko-KR" dirty="0"/>
              <a:t> – Block info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13" y="1480124"/>
            <a:ext cx="6089485" cy="4735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21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Wallet</a:t>
            </a:r>
            <a:r>
              <a:rPr lang="ko-KR" altLang="en-US" dirty="0"/>
              <a:t>에서 추가된 블록을 클릭하면 해당 블록의 상세 정보들을 확인할 수 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5113780" y="1765924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Node</a:t>
            </a:r>
            <a:r>
              <a:rPr lang="ko-KR" altLang="en-US" sz="1000" dirty="0">
                <a:solidFill>
                  <a:srgbClr val="FF0000"/>
                </a:solidFill>
              </a:rPr>
              <a:t>을 클릭합니다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3B58BA-D2A0-44B3-9CBE-4EEB71CC884E}"/>
              </a:ext>
            </a:extLst>
          </p:cNvPr>
          <p:cNvSpPr/>
          <p:nvPr/>
        </p:nvSpPr>
        <p:spPr>
          <a:xfrm>
            <a:off x="1640072" y="4452478"/>
            <a:ext cx="3509683" cy="15607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3F1685-A10E-4FF1-9517-1CB690235449}"/>
              </a:ext>
            </a:extLst>
          </p:cNvPr>
          <p:cNvSpPr/>
          <p:nvPr/>
        </p:nvSpPr>
        <p:spPr>
          <a:xfrm>
            <a:off x="4320473" y="1804604"/>
            <a:ext cx="829282" cy="11569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9AA37-F190-4C66-A8BB-3E1E8E86FA4F}"/>
              </a:ext>
            </a:extLst>
          </p:cNvPr>
          <p:cNvSpPr txBox="1"/>
          <p:nvPr/>
        </p:nvSpPr>
        <p:spPr>
          <a:xfrm>
            <a:off x="2124671" y="4249889"/>
            <a:ext cx="4612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이 경우에는 해당 노드의 </a:t>
            </a:r>
            <a:r>
              <a:rPr lang="en-US" altLang="ko-KR" sz="1000" dirty="0">
                <a:solidFill>
                  <a:srgbClr val="FF0000"/>
                </a:solidFill>
              </a:rPr>
              <a:t>Wallet</a:t>
            </a:r>
            <a:r>
              <a:rPr lang="ko-KR" altLang="en-US" sz="1000" dirty="0">
                <a:solidFill>
                  <a:srgbClr val="FF0000"/>
                </a:solidFill>
              </a:rPr>
              <a:t>에 속한 트랜잭션의 정보를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0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34B1-E16B-4963-8C89-3AAB080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3060074"/>
            <a:ext cx="8520112" cy="647700"/>
          </a:xfrm>
        </p:spPr>
        <p:txBody>
          <a:bodyPr/>
          <a:lstStyle/>
          <a:p>
            <a:pPr algn="ctr"/>
            <a:r>
              <a:rPr lang="en-US" altLang="ko-KR" dirty="0" err="1"/>
              <a:t>KieinScjwarzeBox</a:t>
            </a:r>
            <a:r>
              <a:rPr lang="en-US" altLang="ko-KR" dirty="0"/>
              <a:t> </a:t>
            </a:r>
            <a:r>
              <a:rPr lang="ko-KR" altLang="en-US" dirty="0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19399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Security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90" y="1382973"/>
            <a:ext cx="6339338" cy="4930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769B-2068-4A08-92F9-224045593910}"/>
              </a:ext>
            </a:extLst>
          </p:cNvPr>
          <p:cNvSpPr txBox="1"/>
          <p:nvPr/>
        </p:nvSpPr>
        <p:spPr>
          <a:xfrm>
            <a:off x="228503" y="844762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Security </a:t>
            </a:r>
            <a:r>
              <a:rPr lang="ko-KR" altLang="en-US" dirty="0"/>
              <a:t>탭에서는 주로 블록체인에서 사용하는 보안에 관련된 기술들을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446C7-20EE-4381-97FD-93389633E64C}"/>
              </a:ext>
            </a:extLst>
          </p:cNvPr>
          <p:cNvSpPr txBox="1"/>
          <p:nvPr/>
        </p:nvSpPr>
        <p:spPr>
          <a:xfrm>
            <a:off x="1783308" y="1890743"/>
            <a:ext cx="3833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Hash: Data</a:t>
            </a:r>
            <a:r>
              <a:rPr lang="ko-KR" altLang="en-US" sz="1000" dirty="0">
                <a:solidFill>
                  <a:srgbClr val="FF0000"/>
                </a:solidFill>
              </a:rPr>
              <a:t> 를 </a:t>
            </a:r>
            <a:r>
              <a:rPr lang="ko-KR" altLang="en-US" sz="1000" dirty="0" err="1">
                <a:solidFill>
                  <a:srgbClr val="FF0000"/>
                </a:solidFill>
              </a:rPr>
              <a:t>해쉬</a:t>
            </a:r>
            <a:r>
              <a:rPr lang="ko-KR" altLang="en-US" sz="1000" dirty="0">
                <a:solidFill>
                  <a:srgbClr val="FF0000"/>
                </a:solidFill>
              </a:rPr>
              <a:t> 함수를 이용하여 </a:t>
            </a:r>
            <a:r>
              <a:rPr lang="ko-KR" altLang="en-US" sz="1000" dirty="0" err="1">
                <a:solidFill>
                  <a:srgbClr val="FF0000"/>
                </a:solidFill>
              </a:rPr>
              <a:t>해쉬로</a:t>
            </a:r>
            <a:r>
              <a:rPr lang="ko-KR" altLang="en-US" sz="1000" dirty="0">
                <a:solidFill>
                  <a:srgbClr val="FF0000"/>
                </a:solidFill>
              </a:rPr>
              <a:t> 변환할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4C69-3FA0-4D57-84D4-D71CD72ECB02}"/>
              </a:ext>
            </a:extLst>
          </p:cNvPr>
          <p:cNvSpPr txBox="1"/>
          <p:nvPr/>
        </p:nvSpPr>
        <p:spPr>
          <a:xfrm>
            <a:off x="1834027" y="2890955"/>
            <a:ext cx="5452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Key: Private, Public Key</a:t>
            </a:r>
            <a:r>
              <a:rPr lang="ko-KR" altLang="en-US" sz="1000" dirty="0">
                <a:solidFill>
                  <a:srgbClr val="FF0000"/>
                </a:solidFill>
              </a:rPr>
              <a:t>를 생성하고 </a:t>
            </a:r>
            <a:r>
              <a:rPr lang="en-US" altLang="ko-KR" sz="1000" dirty="0">
                <a:solidFill>
                  <a:srgbClr val="FF0000"/>
                </a:solidFill>
              </a:rPr>
              <a:t>Key</a:t>
            </a:r>
            <a:r>
              <a:rPr lang="ko-KR" altLang="en-US" sz="1000" dirty="0">
                <a:solidFill>
                  <a:srgbClr val="FF0000"/>
                </a:solidFill>
              </a:rPr>
              <a:t>를 이용하여 데이터를 암호화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복호화 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9F106-DCDF-47A8-860D-99E8FD33052A}"/>
              </a:ext>
            </a:extLst>
          </p:cNvPr>
          <p:cNvSpPr/>
          <p:nvPr/>
        </p:nvSpPr>
        <p:spPr>
          <a:xfrm>
            <a:off x="1550670" y="1763925"/>
            <a:ext cx="6062293" cy="7460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523B07-88DE-4AD2-9100-24641BD60077}"/>
              </a:ext>
            </a:extLst>
          </p:cNvPr>
          <p:cNvSpPr/>
          <p:nvPr/>
        </p:nvSpPr>
        <p:spPr>
          <a:xfrm>
            <a:off x="1531037" y="2704910"/>
            <a:ext cx="6062293" cy="19623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D53416-BF40-49B7-9CD0-F4F83678E16F}"/>
              </a:ext>
            </a:extLst>
          </p:cNvPr>
          <p:cNvSpPr/>
          <p:nvPr/>
        </p:nvSpPr>
        <p:spPr>
          <a:xfrm>
            <a:off x="1550670" y="4792980"/>
            <a:ext cx="6062293" cy="12534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907AD-E6B1-41BF-8F5B-676740D592BE}"/>
              </a:ext>
            </a:extLst>
          </p:cNvPr>
          <p:cNvSpPr txBox="1"/>
          <p:nvPr/>
        </p:nvSpPr>
        <p:spPr>
          <a:xfrm>
            <a:off x="1783308" y="4895015"/>
            <a:ext cx="4041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Security: </a:t>
            </a:r>
            <a:r>
              <a:rPr lang="ko-KR" altLang="en-US" sz="1000" dirty="0" err="1">
                <a:solidFill>
                  <a:srgbClr val="FF0000"/>
                </a:solidFill>
              </a:rPr>
              <a:t>해쉬와</a:t>
            </a:r>
            <a:r>
              <a:rPr lang="ko-KR" altLang="en-US" sz="1000" dirty="0">
                <a:solidFill>
                  <a:srgbClr val="FF0000"/>
                </a:solidFill>
              </a:rPr>
              <a:t> 키를 이용해 데이터의 일관성을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Hashing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7" y="1377243"/>
            <a:ext cx="6339338" cy="491417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6D051-9A0A-4C6E-990D-B493543884EA}"/>
              </a:ext>
            </a:extLst>
          </p:cNvPr>
          <p:cNvSpPr txBox="1"/>
          <p:nvPr/>
        </p:nvSpPr>
        <p:spPr>
          <a:xfrm>
            <a:off x="223954" y="874197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Hashing </a:t>
            </a:r>
            <a:r>
              <a:rPr lang="ko-KR" altLang="en-US" dirty="0"/>
              <a:t>탭에서는 </a:t>
            </a:r>
            <a:r>
              <a:rPr lang="ko-KR" altLang="en-US" dirty="0" err="1"/>
              <a:t>해쉬에</a:t>
            </a:r>
            <a:r>
              <a:rPr lang="ko-KR" altLang="en-US" dirty="0"/>
              <a:t> 관련된 기술들을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42E64-EC51-4627-B3F2-06C92D799169}"/>
              </a:ext>
            </a:extLst>
          </p:cNvPr>
          <p:cNvSpPr/>
          <p:nvPr/>
        </p:nvSpPr>
        <p:spPr>
          <a:xfrm>
            <a:off x="1550670" y="1763925"/>
            <a:ext cx="6062293" cy="7460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97AF3-6580-45F0-9CBC-CB94E617156F}"/>
              </a:ext>
            </a:extLst>
          </p:cNvPr>
          <p:cNvSpPr txBox="1"/>
          <p:nvPr/>
        </p:nvSpPr>
        <p:spPr>
          <a:xfrm>
            <a:off x="1783308" y="1890743"/>
            <a:ext cx="3833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Hash: Data</a:t>
            </a:r>
            <a:r>
              <a:rPr lang="ko-KR" altLang="en-US" sz="1000" dirty="0">
                <a:solidFill>
                  <a:srgbClr val="FF0000"/>
                </a:solidFill>
              </a:rPr>
              <a:t> 를 </a:t>
            </a:r>
            <a:r>
              <a:rPr lang="ko-KR" altLang="en-US" sz="1000" dirty="0" err="1">
                <a:solidFill>
                  <a:srgbClr val="FF0000"/>
                </a:solidFill>
              </a:rPr>
              <a:t>해쉬</a:t>
            </a:r>
            <a:r>
              <a:rPr lang="ko-KR" altLang="en-US" sz="1000" dirty="0">
                <a:solidFill>
                  <a:srgbClr val="FF0000"/>
                </a:solidFill>
              </a:rPr>
              <a:t> 함수를 이용하여 </a:t>
            </a:r>
            <a:r>
              <a:rPr lang="ko-KR" altLang="en-US" sz="1000" dirty="0" err="1">
                <a:solidFill>
                  <a:srgbClr val="FF0000"/>
                </a:solidFill>
              </a:rPr>
              <a:t>해쉬로</a:t>
            </a:r>
            <a:r>
              <a:rPr lang="ko-KR" altLang="en-US" sz="1000" dirty="0">
                <a:solidFill>
                  <a:srgbClr val="FF0000"/>
                </a:solidFill>
              </a:rPr>
              <a:t> 변환할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FB5B0F-9B6A-4E8E-879B-61302F140191}"/>
              </a:ext>
            </a:extLst>
          </p:cNvPr>
          <p:cNvSpPr/>
          <p:nvPr/>
        </p:nvSpPr>
        <p:spPr>
          <a:xfrm>
            <a:off x="1550670" y="2682923"/>
            <a:ext cx="6062293" cy="10826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C147E-BB8C-46BF-BAE2-939EA20DDE7C}"/>
              </a:ext>
            </a:extLst>
          </p:cNvPr>
          <p:cNvSpPr/>
          <p:nvPr/>
        </p:nvSpPr>
        <p:spPr>
          <a:xfrm>
            <a:off x="1550670" y="3899264"/>
            <a:ext cx="6062293" cy="10826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A3B32-6DD2-45C8-AC8D-E35FF8435777}"/>
              </a:ext>
            </a:extLst>
          </p:cNvPr>
          <p:cNvSpPr txBox="1"/>
          <p:nvPr/>
        </p:nvSpPr>
        <p:spPr>
          <a:xfrm>
            <a:off x="1783308" y="2814490"/>
            <a:ext cx="4265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Nonce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Hash: Nonce</a:t>
            </a:r>
            <a:r>
              <a:rPr lang="ko-KR" altLang="en-US" sz="1000" dirty="0">
                <a:solidFill>
                  <a:srgbClr val="FF0000"/>
                </a:solidFill>
              </a:rPr>
              <a:t>와 데이터를 더해 </a:t>
            </a:r>
            <a:r>
              <a:rPr lang="ko-KR" altLang="en-US" sz="1000" dirty="0" err="1">
                <a:solidFill>
                  <a:srgbClr val="FF0000"/>
                </a:solidFill>
              </a:rPr>
              <a:t>해쉬를</a:t>
            </a:r>
            <a:r>
              <a:rPr lang="ko-KR" altLang="en-US" sz="1000" dirty="0">
                <a:solidFill>
                  <a:srgbClr val="FF0000"/>
                </a:solidFill>
              </a:rPr>
              <a:t> 만드는 과정을 보여줍니다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FE35E-03CB-49DC-9CE6-2DE224A05304}"/>
              </a:ext>
            </a:extLst>
          </p:cNvPr>
          <p:cNvSpPr txBox="1"/>
          <p:nvPr/>
        </p:nvSpPr>
        <p:spPr>
          <a:xfrm>
            <a:off x="1783308" y="4050981"/>
            <a:ext cx="4668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Hash+Hash</a:t>
            </a:r>
            <a:r>
              <a:rPr lang="en-US" altLang="ko-KR" sz="1000" dirty="0">
                <a:solidFill>
                  <a:srgbClr val="FF0000"/>
                </a:solidFill>
              </a:rPr>
              <a:t>: Hash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r>
              <a:rPr lang="en-US" altLang="ko-KR" sz="1000" dirty="0">
                <a:solidFill>
                  <a:srgbClr val="FF0000"/>
                </a:solidFill>
              </a:rPr>
              <a:t>Hash</a:t>
            </a:r>
            <a:r>
              <a:rPr lang="ko-KR" altLang="en-US" sz="1000" dirty="0">
                <a:solidFill>
                  <a:srgbClr val="FF0000"/>
                </a:solidFill>
              </a:rPr>
              <a:t>를 더해 새로운 </a:t>
            </a:r>
            <a:r>
              <a:rPr lang="en-US" altLang="ko-KR" sz="1000" dirty="0">
                <a:solidFill>
                  <a:srgbClr val="FF0000"/>
                </a:solidFill>
              </a:rPr>
              <a:t>Hash</a:t>
            </a:r>
            <a:r>
              <a:rPr lang="ko-KR" altLang="en-US" sz="1000" dirty="0">
                <a:solidFill>
                  <a:srgbClr val="FF0000"/>
                </a:solidFill>
              </a:rPr>
              <a:t>를 생성할 수 있음을 보여줍니다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Transaction &amp; Block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31" y="1369325"/>
            <a:ext cx="6296537" cy="49300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A2E57-F1B2-4B9F-8ACC-78F8B64B721E}"/>
              </a:ext>
            </a:extLst>
          </p:cNvPr>
          <p:cNvSpPr txBox="1"/>
          <p:nvPr/>
        </p:nvSpPr>
        <p:spPr>
          <a:xfrm>
            <a:off x="223954" y="874197"/>
            <a:ext cx="796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Transaction&amp;Block</a:t>
            </a:r>
            <a:r>
              <a:rPr lang="en-US" altLang="ko-KR" dirty="0"/>
              <a:t> </a:t>
            </a:r>
            <a:r>
              <a:rPr lang="ko-KR" altLang="en-US" dirty="0"/>
              <a:t>탭에서는 하나의 </a:t>
            </a:r>
            <a:r>
              <a:rPr lang="en-US" altLang="ko-KR" dirty="0"/>
              <a:t>Block</a:t>
            </a:r>
            <a:r>
              <a:rPr lang="ko-KR" altLang="en-US" dirty="0"/>
              <a:t>이 만들어지는 과정을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CC577-DCF7-4B40-93CD-83FEBB07713C}"/>
              </a:ext>
            </a:extLst>
          </p:cNvPr>
          <p:cNvSpPr/>
          <p:nvPr/>
        </p:nvSpPr>
        <p:spPr>
          <a:xfrm>
            <a:off x="1528947" y="1706563"/>
            <a:ext cx="2326773" cy="41303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5731DB-33EE-4F8B-B487-867CF80B5292}"/>
              </a:ext>
            </a:extLst>
          </p:cNvPr>
          <p:cNvSpPr/>
          <p:nvPr/>
        </p:nvSpPr>
        <p:spPr>
          <a:xfrm>
            <a:off x="3933057" y="1693427"/>
            <a:ext cx="3572643" cy="25547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087E3-5028-4577-ADCC-D962BC70AF28}"/>
              </a:ext>
            </a:extLst>
          </p:cNvPr>
          <p:cNvSpPr/>
          <p:nvPr/>
        </p:nvSpPr>
        <p:spPr>
          <a:xfrm>
            <a:off x="3933057" y="4301490"/>
            <a:ext cx="3572643" cy="17270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ABCC0-D1DB-4C76-AAB7-B8907D705A83}"/>
              </a:ext>
            </a:extLst>
          </p:cNvPr>
          <p:cNvSpPr txBox="1"/>
          <p:nvPr/>
        </p:nvSpPr>
        <p:spPr>
          <a:xfrm>
            <a:off x="1501368" y="1909793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Transaction: Block</a:t>
            </a:r>
            <a:r>
              <a:rPr lang="ko-KR" altLang="en-US" sz="1000" dirty="0">
                <a:solidFill>
                  <a:srgbClr val="FF0000"/>
                </a:solidFill>
              </a:rPr>
              <a:t>을 구성하는 트랜잭션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을 추가할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D17FA-0F6A-4BA3-8D1A-A814EA2E84A9}"/>
              </a:ext>
            </a:extLst>
          </p:cNvPr>
          <p:cNvSpPr txBox="1"/>
          <p:nvPr/>
        </p:nvSpPr>
        <p:spPr>
          <a:xfrm>
            <a:off x="3883299" y="1854601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Merkle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Tree: Transaction</a:t>
            </a:r>
            <a:r>
              <a:rPr lang="ko-KR" altLang="en-US" sz="1000" dirty="0">
                <a:solidFill>
                  <a:srgbClr val="FF0000"/>
                </a:solidFill>
              </a:rPr>
              <a:t>들로 생성된 </a:t>
            </a:r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의 </a:t>
            </a:r>
            <a:r>
              <a:rPr lang="en-US" altLang="ko-KR" sz="1000" dirty="0">
                <a:solidFill>
                  <a:srgbClr val="FF0000"/>
                </a:solidFill>
              </a:rPr>
              <a:t>Merkle Tree</a:t>
            </a:r>
            <a:r>
              <a:rPr lang="ko-KR" altLang="en-US" sz="1000" dirty="0">
                <a:solidFill>
                  <a:srgbClr val="FF0000"/>
                </a:solidFill>
              </a:rPr>
              <a:t>를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그래프 형태로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C7322-AB29-4591-B089-75B54A5F4D4A}"/>
              </a:ext>
            </a:extLst>
          </p:cNvPr>
          <p:cNvSpPr txBox="1"/>
          <p:nvPr/>
        </p:nvSpPr>
        <p:spPr>
          <a:xfrm>
            <a:off x="3901828" y="4617110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 Info: Transaction</a:t>
            </a:r>
            <a:r>
              <a:rPr lang="ko-KR" altLang="en-US" sz="1000" dirty="0">
                <a:solidFill>
                  <a:srgbClr val="FF0000"/>
                </a:solidFill>
              </a:rPr>
              <a:t>들로 생성된 </a:t>
            </a:r>
            <a:r>
              <a:rPr lang="en-US" altLang="ko-KR" sz="1000" dirty="0">
                <a:solidFill>
                  <a:srgbClr val="FF0000"/>
                </a:solidFill>
              </a:rPr>
              <a:t>Block</a:t>
            </a:r>
            <a:r>
              <a:rPr lang="ko-KR" altLang="en-US" sz="1000" dirty="0">
                <a:solidFill>
                  <a:srgbClr val="FF0000"/>
                </a:solidFill>
              </a:rPr>
              <a:t>의 </a:t>
            </a:r>
            <a:r>
              <a:rPr lang="en-US" altLang="ko-KR" sz="1000" dirty="0">
                <a:solidFill>
                  <a:srgbClr val="FF0000"/>
                </a:solidFill>
              </a:rPr>
              <a:t>Nonce, Previous,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Merkle Tree Root </a:t>
            </a:r>
            <a:r>
              <a:rPr lang="ko-KR" altLang="en-US" sz="1000" dirty="0">
                <a:solidFill>
                  <a:srgbClr val="FF0000"/>
                </a:solidFill>
              </a:rPr>
              <a:t>정보와 이 세가지를 합쳐서 만든 </a:t>
            </a:r>
            <a:r>
              <a:rPr lang="en-US" altLang="ko-KR" sz="1000" dirty="0">
                <a:solidFill>
                  <a:srgbClr val="FF0000"/>
                </a:solidFill>
              </a:rPr>
              <a:t>Block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Hash </a:t>
            </a:r>
            <a:r>
              <a:rPr lang="ko-KR" altLang="en-US" sz="1000" dirty="0">
                <a:solidFill>
                  <a:srgbClr val="FF0000"/>
                </a:solidFill>
              </a:rPr>
              <a:t>정보를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Wallet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9" y="1377243"/>
            <a:ext cx="6315973" cy="491417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6D051-9A0A-4C6E-990D-B493543884EA}"/>
              </a:ext>
            </a:extLst>
          </p:cNvPr>
          <p:cNvSpPr txBox="1"/>
          <p:nvPr/>
        </p:nvSpPr>
        <p:spPr>
          <a:xfrm>
            <a:off x="223954" y="874197"/>
            <a:ext cx="880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Wallet </a:t>
            </a:r>
            <a:r>
              <a:rPr lang="ko-KR" altLang="en-US" sz="1600" dirty="0"/>
              <a:t>탭에서는 </a:t>
            </a:r>
            <a:r>
              <a:rPr lang="en-US" altLang="ko-KR" sz="1600" dirty="0"/>
              <a:t>Wallet</a:t>
            </a:r>
            <a:r>
              <a:rPr lang="ko-KR" altLang="en-US" sz="1600" dirty="0"/>
              <a:t>에 트랜잭션을 통해 블록을 생성하고 </a:t>
            </a:r>
            <a:r>
              <a:rPr lang="en-US" altLang="ko-KR" sz="1600" dirty="0" err="1"/>
              <a:t>BlockChain</a:t>
            </a:r>
            <a:r>
              <a:rPr lang="ko-KR" altLang="en-US" sz="1600" dirty="0"/>
              <a:t>에 추가하는 과정을 보여줍니다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42E64-EC51-4627-B3F2-06C92D799169}"/>
              </a:ext>
            </a:extLst>
          </p:cNvPr>
          <p:cNvSpPr/>
          <p:nvPr/>
        </p:nvSpPr>
        <p:spPr>
          <a:xfrm>
            <a:off x="1550671" y="1676401"/>
            <a:ext cx="3627120" cy="43074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97AF3-6580-45F0-9CBC-CB94E617156F}"/>
              </a:ext>
            </a:extLst>
          </p:cNvPr>
          <p:cNvSpPr txBox="1"/>
          <p:nvPr/>
        </p:nvSpPr>
        <p:spPr>
          <a:xfrm>
            <a:off x="1478508" y="1863430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Wallet: </a:t>
            </a:r>
            <a:r>
              <a:rPr lang="ko-KR" altLang="en-US" sz="1000" dirty="0">
                <a:solidFill>
                  <a:srgbClr val="FF0000"/>
                </a:solidFill>
              </a:rPr>
              <a:t>각 </a:t>
            </a:r>
            <a:r>
              <a:rPr lang="en-US" altLang="ko-KR" sz="1000" dirty="0">
                <a:solidFill>
                  <a:srgbClr val="FF0000"/>
                </a:solidFill>
              </a:rPr>
              <a:t>Wallet 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en-US" altLang="ko-KR" sz="1000" dirty="0">
                <a:solidFill>
                  <a:srgbClr val="FF0000"/>
                </a:solidFill>
              </a:rPr>
              <a:t>Transaction</a:t>
            </a:r>
            <a:r>
              <a:rPr lang="ko-KR" altLang="en-US" sz="1000" dirty="0">
                <a:solidFill>
                  <a:srgbClr val="FF0000"/>
                </a:solidFill>
              </a:rPr>
              <a:t>을 추가하고 블록을 생성하여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블록체인에 추가할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FB5B0F-9B6A-4E8E-879B-61302F140191}"/>
              </a:ext>
            </a:extLst>
          </p:cNvPr>
          <p:cNvSpPr/>
          <p:nvPr/>
        </p:nvSpPr>
        <p:spPr>
          <a:xfrm>
            <a:off x="5219701" y="1676401"/>
            <a:ext cx="2339340" cy="43074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A3B32-6DD2-45C8-AC8D-E35FF8435777}"/>
              </a:ext>
            </a:extLst>
          </p:cNvPr>
          <p:cNvSpPr txBox="1"/>
          <p:nvPr/>
        </p:nvSpPr>
        <p:spPr>
          <a:xfrm>
            <a:off x="5154514" y="1852751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Block: </a:t>
            </a:r>
            <a:r>
              <a:rPr lang="en-US" altLang="ko-KR" sz="1000" dirty="0" err="1">
                <a:solidFill>
                  <a:srgbClr val="FF0000"/>
                </a:solidFill>
              </a:rPr>
              <a:t>BlockChain</a:t>
            </a:r>
            <a:r>
              <a:rPr lang="ko-KR" altLang="en-US" sz="1000" dirty="0">
                <a:solidFill>
                  <a:srgbClr val="FF0000"/>
                </a:solidFill>
              </a:rPr>
              <a:t>을 구성하고 있는 </a:t>
            </a:r>
            <a:r>
              <a:rPr lang="en-US" altLang="ko-KR" sz="1000" dirty="0">
                <a:solidFill>
                  <a:srgbClr val="FF0000"/>
                </a:solidFill>
              </a:rPr>
              <a:t>Block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들을 보여줍니다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E325-035B-4557-A720-B9F02E8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KieinScjwarzeBox</a:t>
            </a:r>
            <a:r>
              <a:rPr lang="en-US" altLang="ko-KR" dirty="0"/>
              <a:t> -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01E9F1-40D6-4A13-9D4F-37E43DB7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4" y="1377243"/>
            <a:ext cx="6298743" cy="491417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6D051-9A0A-4C6E-990D-B493543884EA}"/>
              </a:ext>
            </a:extLst>
          </p:cNvPr>
          <p:cNvSpPr txBox="1"/>
          <p:nvPr/>
        </p:nvSpPr>
        <p:spPr>
          <a:xfrm>
            <a:off x="223954" y="874197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BlockChain</a:t>
            </a:r>
            <a:r>
              <a:rPr lang="en-US" altLang="ko-KR" dirty="0"/>
              <a:t> </a:t>
            </a:r>
            <a:r>
              <a:rPr lang="ko-KR" altLang="en-US" dirty="0"/>
              <a:t>탭에서는 블록체인이 어떻게 구성되어 있는지를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42E64-EC51-4627-B3F2-06C92D799169}"/>
              </a:ext>
            </a:extLst>
          </p:cNvPr>
          <p:cNvSpPr/>
          <p:nvPr/>
        </p:nvSpPr>
        <p:spPr>
          <a:xfrm>
            <a:off x="1585595" y="1763925"/>
            <a:ext cx="6027368" cy="1169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97AF3-6580-45F0-9CBC-CB94E617156F}"/>
              </a:ext>
            </a:extLst>
          </p:cNvPr>
          <p:cNvSpPr txBox="1"/>
          <p:nvPr/>
        </p:nvSpPr>
        <p:spPr>
          <a:xfrm>
            <a:off x="1531037" y="2225701"/>
            <a:ext cx="5476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 Chain: </a:t>
            </a:r>
            <a:r>
              <a:rPr lang="ko-KR" altLang="en-US" sz="1000" dirty="0">
                <a:solidFill>
                  <a:srgbClr val="FF0000"/>
                </a:solidFill>
              </a:rPr>
              <a:t>블록체인의 전체적인 구조와 블록체인에 참여한 </a:t>
            </a:r>
            <a:r>
              <a:rPr lang="en-US" altLang="ko-KR" sz="1000" dirty="0">
                <a:solidFill>
                  <a:srgbClr val="FF0000"/>
                </a:solidFill>
              </a:rPr>
              <a:t>Node List</a:t>
            </a:r>
            <a:r>
              <a:rPr lang="ko-KR" altLang="en-US" sz="1000" dirty="0">
                <a:solidFill>
                  <a:srgbClr val="FF0000"/>
                </a:solidFill>
              </a:rPr>
              <a:t>를 확인할 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FB5B0F-9B6A-4E8E-879B-61302F140191}"/>
              </a:ext>
            </a:extLst>
          </p:cNvPr>
          <p:cNvSpPr/>
          <p:nvPr/>
        </p:nvSpPr>
        <p:spPr>
          <a:xfrm>
            <a:off x="1585595" y="2997199"/>
            <a:ext cx="6027368" cy="12604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C147E-BB8C-46BF-BAE2-939EA20DDE7C}"/>
              </a:ext>
            </a:extLst>
          </p:cNvPr>
          <p:cNvSpPr/>
          <p:nvPr/>
        </p:nvSpPr>
        <p:spPr>
          <a:xfrm>
            <a:off x="1585595" y="4297203"/>
            <a:ext cx="6062293" cy="17673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A3B32-6DD2-45C8-AC8D-E35FF8435777}"/>
              </a:ext>
            </a:extLst>
          </p:cNvPr>
          <p:cNvSpPr txBox="1"/>
          <p:nvPr/>
        </p:nvSpPr>
        <p:spPr>
          <a:xfrm>
            <a:off x="1522767" y="3074161"/>
            <a:ext cx="3049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Block Hash: </a:t>
            </a:r>
            <a:r>
              <a:rPr lang="ko-KR" altLang="en-US" sz="1000" dirty="0">
                <a:solidFill>
                  <a:srgbClr val="FF0000"/>
                </a:solidFill>
              </a:rPr>
              <a:t>해당 블록의 </a:t>
            </a:r>
            <a:r>
              <a:rPr lang="en-US" altLang="ko-KR" sz="1000" dirty="0">
                <a:solidFill>
                  <a:srgbClr val="FF0000"/>
                </a:solidFill>
              </a:rPr>
              <a:t>Head </a:t>
            </a:r>
            <a:r>
              <a:rPr lang="ko-KR" altLang="en-US" sz="1000" dirty="0">
                <a:solidFill>
                  <a:srgbClr val="FF0000"/>
                </a:solidFill>
              </a:rPr>
              <a:t>정보를 보여줍니다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FE35E-03CB-49DC-9CE6-2DE224A05304}"/>
              </a:ext>
            </a:extLst>
          </p:cNvPr>
          <p:cNvSpPr txBox="1"/>
          <p:nvPr/>
        </p:nvSpPr>
        <p:spPr>
          <a:xfrm>
            <a:off x="1519783" y="4428806"/>
            <a:ext cx="4769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Transactions: </a:t>
            </a:r>
            <a:r>
              <a:rPr lang="ko-KR" altLang="en-US" sz="1000" dirty="0">
                <a:solidFill>
                  <a:srgbClr val="FF0000"/>
                </a:solidFill>
              </a:rPr>
              <a:t>해당 블록이나 </a:t>
            </a:r>
            <a:r>
              <a:rPr lang="en-US" altLang="ko-KR" sz="1000" dirty="0">
                <a:solidFill>
                  <a:srgbClr val="FF0000"/>
                </a:solidFill>
              </a:rPr>
              <a:t>Node</a:t>
            </a:r>
            <a:r>
              <a:rPr lang="ko-KR" altLang="en-US" sz="1000" dirty="0">
                <a:solidFill>
                  <a:srgbClr val="FF0000"/>
                </a:solidFill>
              </a:rPr>
              <a:t>가 가지고 있는 </a:t>
            </a:r>
            <a:r>
              <a:rPr lang="en-US" altLang="ko-KR" sz="1000" dirty="0">
                <a:solidFill>
                  <a:srgbClr val="FF0000"/>
                </a:solidFill>
              </a:rPr>
              <a:t>Transaction </a:t>
            </a:r>
            <a:r>
              <a:rPr lang="ko-KR" altLang="en-US" sz="1000" dirty="0">
                <a:solidFill>
                  <a:srgbClr val="FF0000"/>
                </a:solidFill>
              </a:rPr>
              <a:t>정보를 보여줍니다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288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1_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" id="{CB60A60C-FDEB-420A-8BDF-FAC84FF178E8}" vid="{354C641A-9CC6-4710-A953-972233747107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334</TotalTime>
  <Words>1098</Words>
  <Application>Microsoft Office PowerPoint</Application>
  <PresentationFormat>화면 슬라이드 쇼(4:3)</PresentationFormat>
  <Paragraphs>131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Euro Sign</vt:lpstr>
      <vt:lpstr>굴림</vt:lpstr>
      <vt:lpstr>맑은 고딕</vt:lpstr>
      <vt:lpstr>Arial</vt:lpstr>
      <vt:lpstr>Wingdings</vt:lpstr>
      <vt:lpstr>연구실</vt:lpstr>
      <vt:lpstr>Standarddesign</vt:lpstr>
      <vt:lpstr>KieinScjwarzeBox_Manual</vt:lpstr>
      <vt:lpstr>Index</vt:lpstr>
      <vt:lpstr>  Introduction</vt:lpstr>
      <vt:lpstr>KieinScjwarzeBox 화면 구성</vt:lpstr>
      <vt:lpstr>KieinScjwarzeBox - Security</vt:lpstr>
      <vt:lpstr>KieinScjwarzeBox - Hashing</vt:lpstr>
      <vt:lpstr>KieinScjwarzeBox - Transaction &amp; Block</vt:lpstr>
      <vt:lpstr>KieinScjwarzeBox - Wallet</vt:lpstr>
      <vt:lpstr>KieinScjwarzeBox - BlockChain</vt:lpstr>
      <vt:lpstr>KieinScjwarzeBox - Security</vt:lpstr>
      <vt:lpstr>KieinScjwarzeBox – Security – Hash.</vt:lpstr>
      <vt:lpstr>KieinScjwarzeBox – Security – Hash</vt:lpstr>
      <vt:lpstr>KieinScjwarzeBox - Security – Public &amp; Private Key</vt:lpstr>
      <vt:lpstr>KieinScjwarzeBox - Security – Public &amp; Private Key</vt:lpstr>
      <vt:lpstr>KieinScjwarzeBox - Security – Public &amp; Private Key</vt:lpstr>
      <vt:lpstr>KieinScjwarzeBox - Security – Public &amp; Private Key</vt:lpstr>
      <vt:lpstr>KieinScjwarzeBox - Security – Public &amp; Private Key</vt:lpstr>
      <vt:lpstr>KieinScjwarzeBox - Security – Public &amp; Private Key</vt:lpstr>
      <vt:lpstr>KieinScjwarzeBox - Security – Public &amp; Private Key</vt:lpstr>
      <vt:lpstr>KieinScjwarzeBox - Security – Security check using key</vt:lpstr>
      <vt:lpstr>KieinScjwarzeBox - Security – Security check using key</vt:lpstr>
      <vt:lpstr>KieinScjwarzeBox - Hashing</vt:lpstr>
      <vt:lpstr>KieinScjwarzeBox - Hasing – Nonce Hasing</vt:lpstr>
      <vt:lpstr>KieinScjwarzeBox - Hasing – Nonce Hasing</vt:lpstr>
      <vt:lpstr>KieinScjwarzeBox - Hasing – hash + hash hashing</vt:lpstr>
      <vt:lpstr>KieinScjwarzeBox - Transaction &amp; Block</vt:lpstr>
      <vt:lpstr>KieinScjwarzeBox – Transaction &amp; Block – Transactions</vt:lpstr>
      <vt:lpstr>KieinScjwarzeBox – Transaction &amp; Block – Merkle Tree</vt:lpstr>
      <vt:lpstr>KieinScjwarzeBox – Transaction &amp; Block – GetNonce</vt:lpstr>
      <vt:lpstr>KieinScjwarzeBox – Transaction &amp; Block – Previous Hash</vt:lpstr>
      <vt:lpstr>KieinScjwarzeBox – Transaction &amp; Block – Add to Block</vt:lpstr>
      <vt:lpstr>KieinScjwarzeBox - Wallet</vt:lpstr>
      <vt:lpstr>KieinScjwarzeBox – Wallet – Add Transaction</vt:lpstr>
      <vt:lpstr>KieinScjwarzeBox – Wallet – Add Transaction</vt:lpstr>
      <vt:lpstr>KieinScjwarzeBox – Wallet – Add Transaction</vt:lpstr>
      <vt:lpstr>KieinScjwarzeBox – Wallet – BlockChain</vt:lpstr>
      <vt:lpstr>KieinScjwarzeBox - BlockChain</vt:lpstr>
      <vt:lpstr>KieinScjwarzeBox – BlockChain – Block info</vt:lpstr>
      <vt:lpstr>KieinScjwarzeBox – BlockChain – Block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김시론</dc:creator>
  <cp:lastModifiedBy>ansr2009안정현</cp:lastModifiedBy>
  <cp:revision>130</cp:revision>
  <dcterms:created xsi:type="dcterms:W3CDTF">2016-10-25T08:50:18Z</dcterms:created>
  <dcterms:modified xsi:type="dcterms:W3CDTF">2018-02-23T10:37:00Z</dcterms:modified>
</cp:coreProperties>
</file>