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6" r:id="rId23"/>
    <p:sldId id="277" r:id="rId24"/>
    <p:sldId id="279" r:id="rId25"/>
    <p:sldId id="280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0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5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9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1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0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0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0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4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1D5E-1154-4F6D-8348-4A7AC299B1CF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1AE3-A543-44E9-A176-9DB9412A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2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9750" y="3044280"/>
            <a:ext cx="8572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오리엔테이션</a:t>
            </a:r>
            <a:endParaRPr lang="ko-KR" altLang="en-US" sz="44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53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 </a:t>
            </a:r>
            <a:endParaRPr lang="ko-KR" altLang="en-US" sz="2400" b="1"/>
          </a:p>
        </p:txBody>
      </p:sp>
      <p:sp>
        <p:nvSpPr>
          <p:cNvPr id="2" name="TextBox 1"/>
          <p:cNvSpPr txBox="1"/>
          <p:nvPr/>
        </p:nvSpPr>
        <p:spPr>
          <a:xfrm>
            <a:off x="609600" y="994609"/>
            <a:ext cx="1132572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객체 지향 언어</a:t>
            </a:r>
            <a:endParaRPr lang="en-US" altLang="ko-KR" sz="2400" b="1" dirty="0"/>
          </a:p>
          <a:p>
            <a:endParaRPr lang="en-US" altLang="ko-KR" dirty="0" smtClean="0"/>
          </a:p>
          <a:p>
            <a:r>
              <a:rPr lang="ko-KR" altLang="en-US" dirty="0" smtClean="0"/>
              <a:t>객체 지향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현실 </a:t>
            </a:r>
            <a:r>
              <a:rPr lang="ko-KR" altLang="en-US" dirty="0"/>
              <a:t>세계는 사물이나 개념처럼 독립되고 구분되는 각각의 객체로 이루어져 있으며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	    </a:t>
            </a:r>
            <a:r>
              <a:rPr lang="ko-KR" altLang="en-US" dirty="0" smtClean="0"/>
              <a:t>현실에서 발생하는 </a:t>
            </a:r>
            <a:r>
              <a:rPr lang="ko-KR" altLang="en-US" dirty="0"/>
              <a:t>모든 사건들은 객체간의 상호작용이다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객체 지향 언어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프로그램에서 발생하는 모든 사건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들을 객체간의 상호작용으로 나타내는 언어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객체 지향 프로그래밍 언어의 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추상화를 통한 프로그램의 유연성 확보</a:t>
            </a:r>
            <a:endParaRPr lang="en-US" altLang="ko-KR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* </a:t>
            </a:r>
            <a:r>
              <a:rPr lang="ko-KR" altLang="en-US" sz="1400" dirty="0" smtClean="0"/>
              <a:t>유연성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프로그램을 변경 하기 </a:t>
            </a:r>
            <a:r>
              <a:rPr lang="ko-KR" altLang="en-US" sz="1400" smtClean="0"/>
              <a:t>쉬운 정도</a:t>
            </a:r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r>
              <a:rPr lang="ko-KR" altLang="en-US" sz="1400" smtClean="0"/>
              <a:t>언어는 대상을 적확하게 설명할 수는 없지만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사건은 적확하게 설명할 수 있다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만약 세계가 사건들의 집합이라면</a:t>
            </a:r>
            <a:r>
              <a:rPr lang="en-US" altLang="ko-KR" sz="1400" smtClean="0"/>
              <a:t>, </a:t>
            </a:r>
            <a:r>
              <a:rPr lang="ko-KR" altLang="en-US" sz="1400" smtClean="0"/>
              <a:t>언어로 세계를 적확하게 설명할 수 있다</a:t>
            </a:r>
            <a:r>
              <a:rPr lang="en-US" altLang="ko-KR" sz="1400" smtClean="0"/>
              <a:t>.</a:t>
            </a:r>
            <a:endParaRPr lang="en-US" altLang="ko-KR" sz="1400"/>
          </a:p>
          <a:p>
            <a:r>
              <a:rPr lang="ko-KR" altLang="en-US" sz="1400" smtClean="0"/>
              <a:t>대상은 사건을 설명하기에 필요한 정도로만 적확하게 설명할 수 있으면 된다</a:t>
            </a:r>
            <a:r>
              <a:rPr lang="en-US" altLang="ko-KR" sz="1400" smtClean="0"/>
              <a:t>! =&gt; </a:t>
            </a:r>
            <a:r>
              <a:rPr lang="ko-KR" altLang="en-US" sz="1400" smtClean="0"/>
              <a:t>추상화</a:t>
            </a:r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r>
              <a:rPr lang="ko-KR" altLang="en-US" sz="1400" smtClean="0"/>
              <a:t>세계 </a:t>
            </a:r>
            <a:r>
              <a:rPr lang="en-US" altLang="ko-KR" sz="1400" smtClean="0"/>
              <a:t>= </a:t>
            </a:r>
            <a:r>
              <a:rPr lang="ko-KR" altLang="en-US" sz="1400" smtClean="0"/>
              <a:t>사건들의 집합</a:t>
            </a:r>
            <a:endParaRPr lang="en-US" altLang="ko-KR" sz="1400" smtClean="0"/>
          </a:p>
          <a:p>
            <a:r>
              <a:rPr lang="ko-KR" altLang="en-US" sz="1400" smtClean="0"/>
              <a:t>프로그램 </a:t>
            </a:r>
            <a:r>
              <a:rPr lang="en-US" altLang="ko-KR" sz="1400" smtClean="0"/>
              <a:t>= </a:t>
            </a:r>
            <a:r>
              <a:rPr lang="ko-KR" altLang="en-US" sz="1400" smtClean="0"/>
              <a:t>기능들의 집합</a:t>
            </a:r>
            <a:endParaRPr lang="en-US" altLang="ko-KR" sz="1400" smtClean="0"/>
          </a:p>
          <a:p>
            <a:endParaRPr lang="en-US" altLang="ko-KR" sz="1400"/>
          </a:p>
          <a:p>
            <a:r>
              <a:rPr lang="ko-KR" altLang="en-US" sz="1400" smtClean="0"/>
              <a:t>사건 </a:t>
            </a:r>
            <a:r>
              <a:rPr lang="en-US" altLang="ko-KR" sz="1400" smtClean="0"/>
              <a:t>: </a:t>
            </a:r>
            <a:r>
              <a:rPr lang="ko-KR" altLang="en-US" sz="1400" smtClean="0"/>
              <a:t>대상들의 상호작용</a:t>
            </a:r>
            <a:r>
              <a:rPr lang="en-US" altLang="ko-KR" sz="1400" smtClean="0"/>
              <a:t>, </a:t>
            </a:r>
            <a:r>
              <a:rPr lang="ko-KR" altLang="en-US" sz="1400" smtClean="0"/>
              <a:t>사건을 설명하기 위해서는 대상을 추상화</a:t>
            </a:r>
            <a:r>
              <a:rPr lang="en-US" altLang="ko-KR" sz="1400" smtClean="0"/>
              <a:t>(</a:t>
            </a:r>
            <a:r>
              <a:rPr lang="ko-KR" altLang="en-US" sz="1400" smtClean="0"/>
              <a:t>명사</a:t>
            </a:r>
            <a:r>
              <a:rPr lang="en-US" altLang="ko-KR" sz="1400" smtClean="0"/>
              <a:t>) </a:t>
            </a:r>
            <a:r>
              <a:rPr lang="ko-KR" altLang="en-US" sz="1400" smtClean="0"/>
              <a:t>할 필요가 있다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기능 </a:t>
            </a:r>
            <a:r>
              <a:rPr lang="en-US" altLang="ko-KR" sz="1400" smtClean="0"/>
              <a:t>: </a:t>
            </a:r>
            <a:r>
              <a:rPr lang="ko-KR" altLang="en-US" sz="1400" smtClean="0"/>
              <a:t>객체들의 상호작용</a:t>
            </a:r>
            <a:r>
              <a:rPr lang="en-US" altLang="ko-KR" sz="1400" smtClean="0"/>
              <a:t>, </a:t>
            </a:r>
            <a:r>
              <a:rPr lang="ko-KR" altLang="en-US" sz="1400" smtClean="0"/>
              <a:t>현실의 구체적인 대상을 추상화</a:t>
            </a:r>
            <a:r>
              <a:rPr lang="en-US" altLang="ko-KR" sz="1400" smtClean="0"/>
              <a:t>(</a:t>
            </a:r>
            <a:r>
              <a:rPr lang="ko-KR" altLang="en-US" sz="1400" smtClean="0"/>
              <a:t>클래스</a:t>
            </a:r>
            <a:r>
              <a:rPr lang="en-US" altLang="ko-KR" sz="1400" smtClean="0"/>
              <a:t>)</a:t>
            </a:r>
            <a:r>
              <a:rPr lang="ko-KR" altLang="en-US" sz="1400" smtClean="0"/>
              <a:t>로 만들 필요가 있다</a:t>
            </a:r>
            <a:r>
              <a:rPr lang="en-US" altLang="ko-KR" sz="1400" smtClean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5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609600" y="994609"/>
            <a:ext cx="113257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추상화</a:t>
            </a:r>
            <a:endParaRPr lang="en-US" altLang="ko-KR" sz="2400" b="1" smtClean="0"/>
          </a:p>
          <a:p>
            <a:endParaRPr lang="en-US" altLang="ko-KR" smtClean="0"/>
          </a:p>
          <a:p>
            <a:r>
              <a:rPr lang="ko-KR" altLang="en-US" smtClean="0"/>
              <a:t>프로그램에 필요한 속성을 추출 하고</a:t>
            </a:r>
            <a:r>
              <a:rPr lang="en-US" altLang="ko-KR" smtClean="0"/>
              <a:t>,</a:t>
            </a:r>
            <a:r>
              <a:rPr lang="ko-KR" altLang="en-US" smtClean="0"/>
              <a:t> 이외의 속성은 감춰 현실 세계의 구체적인 대상을 추상화 하는 과정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프로그램을 통해 구현할 기능을 정의하고</a:t>
            </a:r>
            <a:r>
              <a:rPr lang="en-US" altLang="ko-KR" smtClean="0"/>
              <a:t>, </a:t>
            </a:r>
            <a:r>
              <a:rPr lang="ko-KR" altLang="en-US" smtClean="0"/>
              <a:t>기능을 구현하는데 필요한 속성을 추출하여 정의한다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ex) </a:t>
            </a:r>
            <a:r>
              <a:rPr lang="ko-KR" altLang="en-US" smtClean="0"/>
              <a:t>국민 정보 관리 프로그램을 만들 때</a:t>
            </a:r>
            <a:r>
              <a:rPr lang="en-US" altLang="ko-KR" smtClean="0"/>
              <a:t>, </a:t>
            </a:r>
            <a:r>
              <a:rPr lang="ko-KR" altLang="en-US" smtClean="0"/>
              <a:t>프로그램에서 요구되는 </a:t>
            </a:r>
            <a:r>
              <a:rPr lang="en-US" altLang="ko-KR" smtClean="0"/>
              <a:t>“</a:t>
            </a:r>
            <a:r>
              <a:rPr lang="ko-KR" altLang="en-US" smtClean="0"/>
              <a:t>국민</a:t>
            </a:r>
            <a:r>
              <a:rPr lang="en-US" altLang="ko-KR" smtClean="0"/>
              <a:t>” </a:t>
            </a:r>
            <a:r>
              <a:rPr lang="ko-KR" altLang="en-US" smtClean="0"/>
              <a:t>의 정보를 추상화 한다면</a:t>
            </a:r>
            <a:r>
              <a:rPr lang="en-US" altLang="ko-KR" smtClean="0"/>
              <a:t>?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01830"/>
            <a:ext cx="5382376" cy="2534004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994609"/>
            <a:ext cx="113257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캡슐화</a:t>
            </a:r>
            <a:endParaRPr lang="en-US" altLang="ko-KR" sz="2400" b="1" smtClean="0"/>
          </a:p>
          <a:p>
            <a:endParaRPr lang="en-US" altLang="ko-KR"/>
          </a:p>
          <a:p>
            <a:r>
              <a:rPr lang="ko-KR" altLang="en-US"/>
              <a:t>프로그램 내에서 같은 기능을 목적으로 작성된 </a:t>
            </a:r>
            <a:r>
              <a:rPr lang="ko-KR" altLang="en-US" smtClean="0"/>
              <a:t>코드들을 클래스로 묶어 관리하는 기법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클래스 내부 구현</a:t>
            </a:r>
            <a:r>
              <a:rPr lang="en-US" altLang="ko-KR" smtClean="0"/>
              <a:t>(</a:t>
            </a:r>
            <a:r>
              <a:rPr lang="ko-KR" altLang="en-US" smtClean="0"/>
              <a:t>속성</a:t>
            </a:r>
            <a:r>
              <a:rPr lang="en-US" altLang="ko-KR" smtClean="0"/>
              <a:t>, </a:t>
            </a:r>
            <a:r>
              <a:rPr lang="ko-KR" altLang="en-US" smtClean="0"/>
              <a:t>기능</a:t>
            </a:r>
            <a:r>
              <a:rPr lang="en-US" altLang="ko-KR" smtClean="0"/>
              <a:t>)</a:t>
            </a:r>
            <a:r>
              <a:rPr lang="ko-KR" altLang="en-US" smtClean="0"/>
              <a:t>을 감춰</a:t>
            </a:r>
            <a:r>
              <a:rPr lang="en-US" altLang="ko-KR" smtClean="0"/>
              <a:t> </a:t>
            </a:r>
            <a:r>
              <a:rPr lang="ko-KR" altLang="en-US" smtClean="0"/>
              <a:t>프로그램에 수정이 발생 했을 때 영향을 클래스 단위로 격리 시킨다</a:t>
            </a:r>
            <a:endParaRPr lang="en-US" altLang="ko-KR" smtClean="0"/>
          </a:p>
          <a:p>
            <a:endParaRPr lang="en-US" altLang="ko-KR" sz="1600" smtClean="0"/>
          </a:p>
          <a:p>
            <a:endParaRPr lang="en-US" altLang="ko-KR" sz="1600" smtClean="0"/>
          </a:p>
          <a:p>
            <a:r>
              <a:rPr lang="en-US" altLang="ko-KR" sz="1600" b="1"/>
              <a:t> </a:t>
            </a:r>
            <a:r>
              <a:rPr lang="en-US" altLang="ko-KR" sz="1600" b="1" smtClean="0"/>
              <a:t>* </a:t>
            </a:r>
            <a:r>
              <a:rPr lang="ko-KR" altLang="en-US" sz="1600" b="1" smtClean="0"/>
              <a:t>캡슐화 방법</a:t>
            </a:r>
            <a:endParaRPr lang="en-US" altLang="ko-KR" sz="1600" b="1" smtClean="0"/>
          </a:p>
          <a:p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 smtClean="0"/>
              <a:t>속성의 접근 제한자는 </a:t>
            </a:r>
            <a:r>
              <a:rPr lang="en-US" altLang="ko-KR" sz="1600" smtClean="0"/>
              <a:t>private</a:t>
            </a:r>
            <a:r>
              <a:rPr lang="ko-KR" altLang="en-US" sz="1600" smtClean="0"/>
              <a:t>을 기본으로 한다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AutoNum type="arabicPeriod"/>
            </a:pPr>
            <a:r>
              <a:rPr lang="ko-KR" altLang="en-US" sz="1600" smtClean="0"/>
              <a:t>외부에서 접근이 필요한 속성은 </a:t>
            </a:r>
            <a:r>
              <a:rPr lang="en-US" altLang="ko-KR" sz="1600" smtClean="0"/>
              <a:t>getter/setter </a:t>
            </a:r>
            <a:r>
              <a:rPr lang="ko-KR" altLang="en-US" sz="1600" smtClean="0"/>
              <a:t>메서드를 제공한다</a:t>
            </a:r>
            <a:r>
              <a:rPr lang="en-US" altLang="ko-KR" sz="160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/>
          </a:p>
          <a:p>
            <a:pPr marL="342900" indent="-342900">
              <a:buFontTx/>
              <a:buAutoNum type="arabicPeriod"/>
            </a:pPr>
            <a:r>
              <a:rPr lang="ko-KR" altLang="en-US" sz="1600"/>
              <a:t>외부에서 기능을 호출 하기 위한 </a:t>
            </a:r>
            <a:r>
              <a:rPr lang="en-US" altLang="ko-KR" sz="1600"/>
              <a:t>public </a:t>
            </a:r>
            <a:r>
              <a:rPr lang="ko-KR" altLang="en-US" sz="1600"/>
              <a:t>메서드를 </a:t>
            </a:r>
            <a:r>
              <a:rPr lang="ko-KR" altLang="en-US" sz="1600" smtClean="0"/>
              <a:t>제공하고</a:t>
            </a:r>
            <a:r>
              <a:rPr lang="en-US" altLang="ko-KR" sz="1600" smtClean="0"/>
              <a:t>,</a:t>
            </a:r>
            <a:r>
              <a:rPr lang="ko-KR" altLang="en-US" sz="1600" smtClean="0"/>
              <a:t> 구체적인 구현은 </a:t>
            </a:r>
            <a:r>
              <a:rPr lang="en-US" altLang="ko-KR" sz="1600" smtClean="0"/>
              <a:t>private </a:t>
            </a:r>
            <a:r>
              <a:rPr lang="ko-KR" altLang="en-US" sz="1600" smtClean="0"/>
              <a:t>메서드에 구현해 숨긴다</a:t>
            </a:r>
            <a:r>
              <a:rPr lang="en-US" altLang="ko-KR" sz="1600" smtClean="0"/>
              <a:t>. (</a:t>
            </a:r>
            <a:r>
              <a:rPr lang="ko-KR" altLang="en-US" sz="1600" smtClean="0"/>
              <a:t>추상화</a:t>
            </a:r>
            <a:r>
              <a:rPr lang="en-US" altLang="ko-KR" sz="1600" smtClean="0"/>
              <a:t>)</a:t>
            </a:r>
          </a:p>
          <a:p>
            <a:pPr marL="342900" indent="-342900">
              <a:buAutoNum type="arabicPeriod"/>
            </a:pPr>
            <a:endParaRPr lang="en-US" altLang="ko-KR" sz="160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828357"/>
            <a:ext cx="1132572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mtClean="0"/>
              <a:t>상속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부모 클래스의 속성과 기능</a:t>
            </a:r>
            <a:r>
              <a:rPr lang="en-US" altLang="ko-KR" smtClean="0"/>
              <a:t>, </a:t>
            </a:r>
            <a:r>
              <a:rPr lang="ko-KR" altLang="en-US" smtClean="0"/>
              <a:t>타입을 자식 클래스가 물려받는 것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mtClean="0"/>
              <a:t>	 </a:t>
            </a:r>
            <a:r>
              <a:rPr lang="en-US" altLang="ko-KR" sz="1400" smtClean="0"/>
              <a:t>- private </a:t>
            </a:r>
            <a:r>
              <a:rPr lang="ko-KR" altLang="en-US" sz="1400" smtClean="0"/>
              <a:t>속성은 상속 받지 않는다</a:t>
            </a:r>
            <a:r>
              <a:rPr lang="en-US" altLang="ko-KR" sz="14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	</a:t>
            </a:r>
            <a:r>
              <a:rPr lang="en-US" altLang="ko-KR" sz="1400" smtClean="0"/>
              <a:t> - </a:t>
            </a:r>
            <a:r>
              <a:rPr lang="ko-KR" altLang="en-US" sz="1400" smtClean="0"/>
              <a:t>자식 멤버의 접근제한자는 부모 멤버의 접근제한자 보다 넓은 범위의 접근제한자만 가능하다</a:t>
            </a:r>
            <a:r>
              <a:rPr lang="en-US" altLang="ko-KR" sz="140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자식 클래스는 물려받은 부모 클래스의 속성과 기능</a:t>
            </a:r>
            <a:r>
              <a:rPr lang="en-US" altLang="ko-KR" smtClean="0"/>
              <a:t>, </a:t>
            </a:r>
            <a:r>
              <a:rPr lang="ko-KR" altLang="en-US" smtClean="0"/>
              <a:t>타입을 사용할 수 있다</a:t>
            </a:r>
            <a:r>
              <a:rPr lang="en-US" altLang="ko-KR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smtClean="0"/>
              <a:t>부모 클래스의 기능을 자식 클래스가 재정의</a:t>
            </a:r>
            <a:r>
              <a:rPr lang="en-US" altLang="ko-KR" smtClean="0"/>
              <a:t>(Overriding) </a:t>
            </a:r>
            <a:r>
              <a:rPr lang="ko-KR" altLang="en-US" smtClean="0"/>
              <a:t>할 수 있다</a:t>
            </a:r>
            <a:r>
              <a:rPr lang="en-US" altLang="ko-KR" smtClean="0"/>
              <a:t>.</a:t>
            </a:r>
          </a:p>
          <a:p>
            <a:r>
              <a:rPr lang="en-US" altLang="ko-KR"/>
              <a:t>	</a:t>
            </a:r>
            <a:r>
              <a:rPr lang="en-US" altLang="ko-KR" sz="1400" smtClean="0"/>
              <a:t>- </a:t>
            </a:r>
            <a:r>
              <a:rPr lang="ko-KR" altLang="en-US" sz="1400" smtClean="0"/>
              <a:t>부모 클래스에 선언된 메서드 선언부를 정확하게 지켜야 한다</a:t>
            </a:r>
            <a:r>
              <a:rPr lang="en-US" altLang="ko-KR" sz="1400" smtClean="0"/>
              <a:t>.</a:t>
            </a:r>
            <a:endParaRPr lang="en-US" altLang="ko-KR" smtClean="0"/>
          </a:p>
          <a:p>
            <a:r>
              <a:rPr lang="en-US" altLang="ko-KR"/>
              <a:t>	</a:t>
            </a:r>
            <a:r>
              <a:rPr lang="en-US" altLang="ko-KR" sz="1400" smtClean="0"/>
              <a:t>- </a:t>
            </a:r>
            <a:r>
              <a:rPr lang="ko-KR" altLang="en-US" sz="1400" smtClean="0"/>
              <a:t>접근제한자는 부모 클래스 보다 넓은 범위로만 </a:t>
            </a:r>
            <a:r>
              <a:rPr lang="en-US" altLang="ko-KR" sz="1400" smtClean="0"/>
              <a:t>Overriding </a:t>
            </a:r>
            <a:r>
              <a:rPr lang="ko-KR" altLang="en-US" sz="1400" smtClean="0"/>
              <a:t>할 수 있다</a:t>
            </a:r>
            <a:r>
              <a:rPr lang="en-US" altLang="ko-KR" sz="1400" smtClean="0"/>
              <a:t>.</a:t>
            </a:r>
          </a:p>
          <a:p>
            <a:endParaRPr lang="en-US" altLang="ko-KR"/>
          </a:p>
          <a:p>
            <a:pPr>
              <a:lnSpc>
                <a:spcPct val="200000"/>
              </a:lnSpc>
            </a:pPr>
            <a:r>
              <a:rPr lang="ko-KR" altLang="en-US" smtClean="0"/>
              <a:t>자식 클래스의 인스턴스는 부모 타입으로 다루어 질 수 있다</a:t>
            </a:r>
            <a:r>
              <a:rPr lang="en-US" altLang="ko-KR" smtClean="0"/>
              <a:t>. (</a:t>
            </a:r>
            <a:r>
              <a:rPr lang="ko-KR" altLang="en-US" smtClean="0"/>
              <a:t>타입의 공유</a:t>
            </a:r>
            <a:r>
              <a:rPr lang="en-US" altLang="ko-KR" smtClean="0"/>
              <a:t>)</a:t>
            </a:r>
            <a:endParaRPr lang="en-US" altLang="ko-KR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609600" y="994609"/>
            <a:ext cx="11325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다형성</a:t>
            </a:r>
            <a:endParaRPr lang="en-US" altLang="ko-KR" sz="2400" b="1" smtClean="0"/>
          </a:p>
          <a:p>
            <a:endParaRPr lang="en-US" altLang="ko-KR"/>
          </a:p>
          <a:p>
            <a:r>
              <a:rPr lang="ko-KR" altLang="en-US" smtClean="0"/>
              <a:t>자식 클래스의 인스턴스는 부모 타입으로 다루어 질 수 있다</a:t>
            </a:r>
            <a:r>
              <a:rPr lang="en-US" altLang="ko-KR" smtClean="0"/>
              <a:t>. (</a:t>
            </a:r>
            <a:r>
              <a:rPr lang="ko-KR" altLang="en-US" smtClean="0"/>
              <a:t>다형성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mtClean="0"/>
              <a:t>다형성은 구체적인 자식 인스턴스들을 추상적인 부모 타입으로 다루는 방식이다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449782" y="2847832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Product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07128" y="3779526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Drink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49782" y="3779526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Computer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273965" y="3779526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Car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1963" y="4550762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Coffe</a:t>
            </a:r>
            <a:endParaRPr lang="ko-KR" altLang="en-US"/>
          </a:p>
        </p:txBody>
      </p:sp>
      <p:cxnSp>
        <p:nvCxnSpPr>
          <p:cNvPr id="12" name="꺾인 연결선 11"/>
          <p:cNvCxnSpPr>
            <a:stCxn id="7" idx="0"/>
          </p:cNvCxnSpPr>
          <p:nvPr/>
        </p:nvCxnSpPr>
        <p:spPr>
          <a:xfrm rot="5400000" flipH="1" flipV="1">
            <a:off x="3027809" y="2660206"/>
            <a:ext cx="479112" cy="175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4230253" y="3300414"/>
            <a:ext cx="1" cy="47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9" idx="0"/>
          </p:cNvCxnSpPr>
          <p:nvPr/>
        </p:nvCxnSpPr>
        <p:spPr>
          <a:xfrm rot="16200000" flipV="1">
            <a:off x="4935118" y="2660206"/>
            <a:ext cx="479112" cy="1759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0"/>
            <a:endCxn id="7" idx="2"/>
          </p:cNvCxnSpPr>
          <p:nvPr/>
        </p:nvCxnSpPr>
        <p:spPr>
          <a:xfrm flipV="1">
            <a:off x="1482436" y="4232108"/>
            <a:ext cx="905165" cy="31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9600" y="5321998"/>
            <a:ext cx="960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Caffee, Computer, Car, Milk </a:t>
            </a:r>
            <a:r>
              <a:rPr lang="ko-KR" altLang="en-US" sz="1600" smtClean="0"/>
              <a:t>의 인스턴스를 </a:t>
            </a:r>
            <a:r>
              <a:rPr lang="en-US" altLang="ko-KR" sz="1600" smtClean="0"/>
              <a:t>Product</a:t>
            </a:r>
            <a:r>
              <a:rPr lang="ko-KR" altLang="en-US" sz="1600" smtClean="0"/>
              <a:t>라는 하나의 타입으로 다루는 것</a:t>
            </a:r>
            <a:endParaRPr lang="en-US" altLang="ko-KR" sz="1600" smtClean="0"/>
          </a:p>
        </p:txBody>
      </p:sp>
      <p:sp>
        <p:nvSpPr>
          <p:cNvPr id="15" name="직사각형 14"/>
          <p:cNvSpPr/>
          <p:nvPr/>
        </p:nvSpPr>
        <p:spPr>
          <a:xfrm>
            <a:off x="2470728" y="4550762"/>
            <a:ext cx="1560945" cy="45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Milk</a:t>
            </a:r>
            <a:endParaRPr lang="ko-KR" altLang="en-US"/>
          </a:p>
        </p:txBody>
      </p:sp>
      <p:cxnSp>
        <p:nvCxnSpPr>
          <p:cNvPr id="11" name="직선 화살표 연결선 10"/>
          <p:cNvCxnSpPr>
            <a:stCxn id="15" idx="0"/>
            <a:endCxn id="7" idx="2"/>
          </p:cNvCxnSpPr>
          <p:nvPr/>
        </p:nvCxnSpPr>
        <p:spPr>
          <a:xfrm flipH="1" flipV="1">
            <a:off x="2387601" y="4232108"/>
            <a:ext cx="863600" cy="31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5400000">
            <a:off x="1481564" y="4064523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Sale</a:t>
            </a:r>
            <a:endParaRPr lang="ko-KR" altLang="en-US" sz="1200"/>
          </a:p>
        </p:txBody>
      </p:sp>
      <p:sp>
        <p:nvSpPr>
          <p:cNvPr id="16" name="직사각형 15"/>
          <p:cNvSpPr/>
          <p:nvPr/>
        </p:nvSpPr>
        <p:spPr>
          <a:xfrm rot="5400000">
            <a:off x="421706" y="3259475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Computer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 rot="5400000">
            <a:off x="2419055" y="3259475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Customer</a:t>
            </a:r>
            <a:endParaRPr lang="ko-KR" altLang="en-US" sz="1200"/>
          </a:p>
        </p:txBody>
      </p:sp>
      <p:cxnSp>
        <p:nvCxnSpPr>
          <p:cNvPr id="23" name="직선 연결선 22"/>
          <p:cNvCxnSpPr>
            <a:stCxn id="16" idx="0"/>
            <a:endCxn id="17" idx="2"/>
          </p:cNvCxnSpPr>
          <p:nvPr/>
        </p:nvCxnSpPr>
        <p:spPr>
          <a:xfrm>
            <a:off x="1038727" y="3684805"/>
            <a:ext cx="1146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3"/>
            <a:endCxn id="7" idx="2"/>
          </p:cNvCxnSpPr>
          <p:nvPr/>
        </p:nvCxnSpPr>
        <p:spPr>
          <a:xfrm>
            <a:off x="613397" y="3876496"/>
            <a:ext cx="634529" cy="6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7" idx="0"/>
            <a:endCxn id="17" idx="3"/>
          </p:cNvCxnSpPr>
          <p:nvPr/>
        </p:nvCxnSpPr>
        <p:spPr>
          <a:xfrm flipV="1">
            <a:off x="2098585" y="3876496"/>
            <a:ext cx="512161" cy="6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6489351" y="2709831"/>
            <a:ext cx="2284539" cy="1919058"/>
            <a:chOff x="7519840" y="1017012"/>
            <a:chExt cx="3217724" cy="2702951"/>
          </a:xfrm>
        </p:grpSpPr>
        <p:sp>
          <p:nvSpPr>
            <p:cNvPr id="50" name="직사각형 49"/>
            <p:cNvSpPr/>
            <p:nvPr/>
          </p:nvSpPr>
          <p:spPr>
            <a:xfrm rot="5400000">
              <a:off x="8920642" y="2840533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Sale</a:t>
              </a:r>
              <a:endParaRPr lang="ko-KR" altLang="en-US" sz="1200"/>
            </a:p>
          </p:txBody>
        </p:sp>
        <p:sp>
          <p:nvSpPr>
            <p:cNvPr id="51" name="직사각형 50"/>
            <p:cNvSpPr/>
            <p:nvPr/>
          </p:nvSpPr>
          <p:spPr>
            <a:xfrm rot="5400000">
              <a:off x="7860784" y="2035485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Computer</a:t>
              </a:r>
              <a:endParaRPr lang="ko-KR" altLang="en-US" sz="1200"/>
            </a:p>
          </p:txBody>
        </p:sp>
        <p:sp>
          <p:nvSpPr>
            <p:cNvPr id="52" name="직사각형 51"/>
            <p:cNvSpPr/>
            <p:nvPr/>
          </p:nvSpPr>
          <p:spPr>
            <a:xfrm rot="5400000">
              <a:off x="9858133" y="2035485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Customer</a:t>
              </a:r>
              <a:endParaRPr lang="ko-KR" altLang="en-US" sz="1200"/>
            </a:p>
          </p:txBody>
        </p:sp>
        <p:cxnSp>
          <p:nvCxnSpPr>
            <p:cNvPr id="53" name="직선 연결선 52"/>
            <p:cNvCxnSpPr>
              <a:stCxn id="51" idx="0"/>
              <a:endCxn id="52" idx="2"/>
            </p:cNvCxnSpPr>
            <p:nvPr/>
          </p:nvCxnSpPr>
          <p:spPr>
            <a:xfrm>
              <a:off x="8740215" y="2641702"/>
              <a:ext cx="7849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1" idx="3"/>
              <a:endCxn id="50" idx="2"/>
            </p:cNvCxnSpPr>
            <p:nvPr/>
          </p:nvCxnSpPr>
          <p:spPr>
            <a:xfrm>
              <a:off x="8133999" y="2914916"/>
              <a:ext cx="453642" cy="531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50" idx="0"/>
              <a:endCxn id="52" idx="3"/>
            </p:cNvCxnSpPr>
            <p:nvPr/>
          </p:nvCxnSpPr>
          <p:spPr>
            <a:xfrm flipV="1">
              <a:off x="9800073" y="2914916"/>
              <a:ext cx="331275" cy="531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 rot="5400000">
              <a:off x="7860784" y="1359749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Car</a:t>
              </a:r>
              <a:endParaRPr lang="ko-KR" altLang="en-US" sz="1200"/>
            </a:p>
          </p:txBody>
        </p:sp>
        <p:cxnSp>
          <p:nvCxnSpPr>
            <p:cNvPr id="57" name="직선 연결선 56"/>
            <p:cNvCxnSpPr>
              <a:stCxn id="56" idx="0"/>
              <a:endCxn id="50" idx="1"/>
            </p:cNvCxnSpPr>
            <p:nvPr/>
          </p:nvCxnSpPr>
          <p:spPr>
            <a:xfrm>
              <a:off x="8740215" y="1965966"/>
              <a:ext cx="453642" cy="1207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6" idx="0"/>
              <a:endCxn id="52" idx="2"/>
            </p:cNvCxnSpPr>
            <p:nvPr/>
          </p:nvCxnSpPr>
          <p:spPr>
            <a:xfrm>
              <a:off x="8740215" y="1965966"/>
              <a:ext cx="784917" cy="675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 rot="5400000">
              <a:off x="7852841" y="684011"/>
              <a:ext cx="546429" cy="1212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ko-KR" sz="1200" smtClean="0"/>
                <a:t>Coffee</a:t>
              </a:r>
              <a:endParaRPr lang="ko-KR" altLang="en-US" sz="1200"/>
            </a:p>
          </p:txBody>
        </p:sp>
        <p:cxnSp>
          <p:nvCxnSpPr>
            <p:cNvPr id="61" name="직선 연결선 60"/>
            <p:cNvCxnSpPr>
              <a:stCxn id="59" idx="0"/>
              <a:endCxn id="50" idx="1"/>
            </p:cNvCxnSpPr>
            <p:nvPr/>
          </p:nvCxnSpPr>
          <p:spPr>
            <a:xfrm>
              <a:off x="8732272" y="1290228"/>
              <a:ext cx="461585" cy="188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9" idx="0"/>
              <a:endCxn id="52" idx="2"/>
            </p:cNvCxnSpPr>
            <p:nvPr/>
          </p:nvCxnSpPr>
          <p:spPr>
            <a:xfrm>
              <a:off x="8732272" y="1290228"/>
              <a:ext cx="792860" cy="135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66" name="TextBox 65"/>
          <p:cNvSpPr txBox="1"/>
          <p:nvPr/>
        </p:nvSpPr>
        <p:spPr>
          <a:xfrm>
            <a:off x="609600" y="994609"/>
            <a:ext cx="11325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다형성을 사용하지 않고 기능을 확장 할 때 클래스간 관계 복잡도</a:t>
            </a:r>
            <a:endParaRPr lang="en-US" altLang="ko-KR"/>
          </a:p>
        </p:txBody>
      </p:sp>
      <p:sp>
        <p:nvSpPr>
          <p:cNvPr id="67" name="TextBox 66"/>
          <p:cNvSpPr txBox="1"/>
          <p:nvPr/>
        </p:nvSpPr>
        <p:spPr>
          <a:xfrm>
            <a:off x="675660" y="4880245"/>
            <a:ext cx="187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Computer</a:t>
            </a:r>
            <a:endParaRPr lang="ko-KR" altLang="en-US" sz="1200" b="1"/>
          </a:p>
        </p:txBody>
      </p:sp>
      <p:sp>
        <p:nvSpPr>
          <p:cNvPr id="37" name="직사각형 36"/>
          <p:cNvSpPr/>
          <p:nvPr/>
        </p:nvSpPr>
        <p:spPr>
          <a:xfrm rot="5400000">
            <a:off x="4632206" y="4064525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Sale</a:t>
            </a:r>
            <a:endParaRPr lang="ko-KR" altLang="en-US" sz="1200"/>
          </a:p>
        </p:txBody>
      </p:sp>
      <p:sp>
        <p:nvSpPr>
          <p:cNvPr id="38" name="직사각형 37"/>
          <p:cNvSpPr/>
          <p:nvPr/>
        </p:nvSpPr>
        <p:spPr>
          <a:xfrm rot="5400000">
            <a:off x="3572348" y="3259477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Computer</a:t>
            </a:r>
            <a:endParaRPr lang="ko-KR" altLang="en-US" sz="1200"/>
          </a:p>
        </p:txBody>
      </p:sp>
      <p:sp>
        <p:nvSpPr>
          <p:cNvPr id="39" name="직사각형 38"/>
          <p:cNvSpPr/>
          <p:nvPr/>
        </p:nvSpPr>
        <p:spPr>
          <a:xfrm rot="5400000">
            <a:off x="5569697" y="3259476"/>
            <a:ext cx="383383" cy="85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Customer</a:t>
            </a:r>
            <a:endParaRPr lang="ko-KR" altLang="en-US" sz="1200"/>
          </a:p>
        </p:txBody>
      </p:sp>
      <p:cxnSp>
        <p:nvCxnSpPr>
          <p:cNvPr id="40" name="직선 연결선 39"/>
          <p:cNvCxnSpPr>
            <a:stCxn id="38" idx="0"/>
            <a:endCxn id="39" idx="2"/>
          </p:cNvCxnSpPr>
          <p:nvPr/>
        </p:nvCxnSpPr>
        <p:spPr>
          <a:xfrm>
            <a:off x="4189369" y="3684807"/>
            <a:ext cx="1146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8" idx="3"/>
            <a:endCxn id="37" idx="2"/>
          </p:cNvCxnSpPr>
          <p:nvPr/>
        </p:nvCxnSpPr>
        <p:spPr>
          <a:xfrm>
            <a:off x="3764039" y="3876498"/>
            <a:ext cx="634529" cy="6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7" idx="0"/>
            <a:endCxn id="39" idx="3"/>
          </p:cNvCxnSpPr>
          <p:nvPr/>
        </p:nvCxnSpPr>
        <p:spPr>
          <a:xfrm flipV="1">
            <a:off x="5249227" y="3876498"/>
            <a:ext cx="512161" cy="61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 rot="5400000">
            <a:off x="3572348" y="2780250"/>
            <a:ext cx="383382" cy="85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Car</a:t>
            </a:r>
            <a:endParaRPr lang="ko-KR" altLang="en-US" sz="1200"/>
          </a:p>
        </p:txBody>
      </p:sp>
      <p:cxnSp>
        <p:nvCxnSpPr>
          <p:cNvPr id="45" name="직선 연결선 44"/>
          <p:cNvCxnSpPr>
            <a:stCxn id="43" idx="0"/>
            <a:endCxn id="37" idx="1"/>
          </p:cNvCxnSpPr>
          <p:nvPr/>
        </p:nvCxnSpPr>
        <p:spPr>
          <a:xfrm>
            <a:off x="4189369" y="3205580"/>
            <a:ext cx="634528" cy="109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43" idx="0"/>
            <a:endCxn id="39" idx="2"/>
          </p:cNvCxnSpPr>
          <p:nvPr/>
        </p:nvCxnSpPr>
        <p:spPr>
          <a:xfrm>
            <a:off x="4189369" y="3205580"/>
            <a:ext cx="1146689" cy="47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70127" y="4861922"/>
            <a:ext cx="1872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Car </a:t>
            </a:r>
            <a:r>
              <a:rPr lang="ko-KR" altLang="en-US" sz="1200" b="1" smtClean="0"/>
              <a:t>추가</a:t>
            </a:r>
            <a:endParaRPr lang="ko-KR" altLang="en-US" sz="1200" b="1"/>
          </a:p>
        </p:txBody>
      </p:sp>
      <p:sp>
        <p:nvSpPr>
          <p:cNvPr id="69" name="TextBox 68"/>
          <p:cNvSpPr txBox="1"/>
          <p:nvPr/>
        </p:nvSpPr>
        <p:spPr>
          <a:xfrm>
            <a:off x="6692722" y="4865517"/>
            <a:ext cx="197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Coffee </a:t>
            </a:r>
            <a:r>
              <a:rPr lang="ko-KR" altLang="en-US" sz="1200" b="1" smtClean="0"/>
              <a:t>추가</a:t>
            </a:r>
            <a:endParaRPr lang="ko-KR" altLang="en-US" sz="1200" b="1"/>
          </a:p>
        </p:txBody>
      </p:sp>
      <p:sp>
        <p:nvSpPr>
          <p:cNvPr id="49" name="직사각형 48"/>
          <p:cNvSpPr/>
          <p:nvPr/>
        </p:nvSpPr>
        <p:spPr>
          <a:xfrm rot="5400000">
            <a:off x="10071073" y="4004505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Sale</a:t>
            </a:r>
            <a:endParaRPr lang="ko-KR" altLang="en-US" sz="1200"/>
          </a:p>
        </p:txBody>
      </p:sp>
      <p:sp>
        <p:nvSpPr>
          <p:cNvPr id="60" name="직사각형 59"/>
          <p:cNvSpPr/>
          <p:nvPr/>
        </p:nvSpPr>
        <p:spPr>
          <a:xfrm rot="5400000">
            <a:off x="9318588" y="3432932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dirty="0" smtClean="0"/>
              <a:t>Computer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 rot="5400000">
            <a:off x="10736678" y="3432932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Customer</a:t>
            </a:r>
            <a:endParaRPr lang="ko-KR" altLang="en-US" sz="1200"/>
          </a:p>
        </p:txBody>
      </p:sp>
      <p:cxnSp>
        <p:nvCxnSpPr>
          <p:cNvPr id="70" name="직선 연결선 69"/>
          <p:cNvCxnSpPr>
            <a:stCxn id="60" idx="0"/>
            <a:endCxn id="62" idx="2"/>
          </p:cNvCxnSpPr>
          <p:nvPr/>
        </p:nvCxnSpPr>
        <p:spPr>
          <a:xfrm>
            <a:off x="9942972" y="3863338"/>
            <a:ext cx="55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0" idx="3"/>
            <a:endCxn id="49" idx="2"/>
          </p:cNvCxnSpPr>
          <p:nvPr/>
        </p:nvCxnSpPr>
        <p:spPr>
          <a:xfrm>
            <a:off x="9512567" y="4057316"/>
            <a:ext cx="322079" cy="37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9" idx="0"/>
            <a:endCxn id="62" idx="3"/>
          </p:cNvCxnSpPr>
          <p:nvPr/>
        </p:nvCxnSpPr>
        <p:spPr>
          <a:xfrm flipV="1">
            <a:off x="10695457" y="4057316"/>
            <a:ext cx="235201" cy="37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 rot="5400000">
            <a:off x="9318588" y="2953169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Car</a:t>
            </a:r>
            <a:endParaRPr lang="ko-KR" altLang="en-US" sz="1200"/>
          </a:p>
        </p:txBody>
      </p:sp>
      <p:cxnSp>
        <p:nvCxnSpPr>
          <p:cNvPr id="74" name="직선 연결선 73"/>
          <p:cNvCxnSpPr>
            <a:stCxn id="73" idx="0"/>
            <a:endCxn id="49" idx="1"/>
          </p:cNvCxnSpPr>
          <p:nvPr/>
        </p:nvCxnSpPr>
        <p:spPr>
          <a:xfrm>
            <a:off x="9942972" y="3383574"/>
            <a:ext cx="322079" cy="85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73" idx="0"/>
            <a:endCxn id="62" idx="2"/>
          </p:cNvCxnSpPr>
          <p:nvPr/>
        </p:nvCxnSpPr>
        <p:spPr>
          <a:xfrm>
            <a:off x="9942972" y="3383574"/>
            <a:ext cx="557280" cy="47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 rot="5400000">
            <a:off x="9312949" y="2473405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Coffee</a:t>
            </a:r>
            <a:endParaRPr lang="ko-KR" altLang="en-US" sz="1200"/>
          </a:p>
        </p:txBody>
      </p:sp>
      <p:cxnSp>
        <p:nvCxnSpPr>
          <p:cNvPr id="77" name="직선 연결선 76"/>
          <p:cNvCxnSpPr>
            <a:stCxn id="76" idx="0"/>
            <a:endCxn id="49" idx="1"/>
          </p:cNvCxnSpPr>
          <p:nvPr/>
        </p:nvCxnSpPr>
        <p:spPr>
          <a:xfrm>
            <a:off x="9937333" y="2903811"/>
            <a:ext cx="327719" cy="1337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76" idx="0"/>
            <a:endCxn id="62" idx="2"/>
          </p:cNvCxnSpPr>
          <p:nvPr/>
        </p:nvCxnSpPr>
        <p:spPr>
          <a:xfrm>
            <a:off x="9937333" y="2903811"/>
            <a:ext cx="562919" cy="95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 rot="5400000">
            <a:off x="9312949" y="1988460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Milk</a:t>
            </a:r>
            <a:endParaRPr lang="ko-KR" altLang="en-US" sz="1200"/>
          </a:p>
        </p:txBody>
      </p:sp>
      <p:cxnSp>
        <p:nvCxnSpPr>
          <p:cNvPr id="15" name="직선 연결선 14"/>
          <p:cNvCxnSpPr>
            <a:stCxn id="79" idx="0"/>
            <a:endCxn id="62" idx="2"/>
          </p:cNvCxnSpPr>
          <p:nvPr/>
        </p:nvCxnSpPr>
        <p:spPr>
          <a:xfrm>
            <a:off x="9937333" y="2418866"/>
            <a:ext cx="562919" cy="144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9" idx="0"/>
            <a:endCxn id="49" idx="1"/>
          </p:cNvCxnSpPr>
          <p:nvPr/>
        </p:nvCxnSpPr>
        <p:spPr>
          <a:xfrm>
            <a:off x="9937333" y="2418866"/>
            <a:ext cx="327719" cy="182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279894" y="4861921"/>
            <a:ext cx="197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mtClean="0"/>
              <a:t>Milk </a:t>
            </a:r>
            <a:r>
              <a:rPr lang="ko-KR" altLang="en-US" sz="1200" b="1" smtClean="0"/>
              <a:t>추가</a:t>
            </a:r>
            <a:endParaRPr lang="en-US" altLang="ko-KR" sz="1200" b="1" smtClean="0"/>
          </a:p>
          <a:p>
            <a:pPr algn="ctr"/>
            <a:r>
              <a:rPr lang="ko-KR" altLang="en-US" sz="1200" b="1" smtClean="0"/>
              <a:t>기업 고객 추가</a:t>
            </a:r>
            <a:endParaRPr lang="ko-KR" altLang="en-US" sz="1200" b="1"/>
          </a:p>
        </p:txBody>
      </p:sp>
      <p:sp>
        <p:nvSpPr>
          <p:cNvPr id="81" name="직사각형 80"/>
          <p:cNvSpPr/>
          <p:nvPr/>
        </p:nvSpPr>
        <p:spPr>
          <a:xfrm rot="5400000">
            <a:off x="10736677" y="2957223"/>
            <a:ext cx="387957" cy="860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smtClean="0"/>
              <a:t>Company</a:t>
            </a:r>
            <a:endParaRPr lang="ko-KR" altLang="en-US" sz="1200"/>
          </a:p>
        </p:txBody>
      </p:sp>
      <p:cxnSp>
        <p:nvCxnSpPr>
          <p:cNvPr id="27" name="직선 연결선 26"/>
          <p:cNvCxnSpPr>
            <a:stCxn id="79" idx="0"/>
            <a:endCxn id="81" idx="2"/>
          </p:cNvCxnSpPr>
          <p:nvPr/>
        </p:nvCxnSpPr>
        <p:spPr>
          <a:xfrm>
            <a:off x="9937333" y="2418866"/>
            <a:ext cx="562918" cy="968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76" idx="0"/>
            <a:endCxn id="81" idx="2"/>
          </p:cNvCxnSpPr>
          <p:nvPr/>
        </p:nvCxnSpPr>
        <p:spPr>
          <a:xfrm>
            <a:off x="9937333" y="2903811"/>
            <a:ext cx="562918" cy="483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73" idx="0"/>
            <a:endCxn id="81" idx="2"/>
          </p:cNvCxnSpPr>
          <p:nvPr/>
        </p:nvCxnSpPr>
        <p:spPr>
          <a:xfrm>
            <a:off x="9942972" y="3383575"/>
            <a:ext cx="557279" cy="4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0" idx="0"/>
            <a:endCxn id="81" idx="2"/>
          </p:cNvCxnSpPr>
          <p:nvPr/>
        </p:nvCxnSpPr>
        <p:spPr>
          <a:xfrm flipV="1">
            <a:off x="9942972" y="3387629"/>
            <a:ext cx="557279" cy="47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199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609600" y="994609"/>
            <a:ext cx="113257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/>
              <a:t>다형성을 사용할 때 클래스간 관계 복잡도</a:t>
            </a:r>
            <a:endParaRPr lang="en-US" altLang="ko-KR" sz="2400" b="1" smtClean="0"/>
          </a:p>
          <a:p>
            <a:endParaRPr lang="en-US" altLang="ko-KR" sz="500" b="1"/>
          </a:p>
          <a:p>
            <a:r>
              <a:rPr lang="ko-KR" altLang="en-US" sz="1600" smtClean="0"/>
              <a:t>구체적인 타입을 감춰 </a:t>
            </a:r>
            <a:r>
              <a:rPr lang="en-US" altLang="ko-KR" sz="1600" smtClean="0"/>
              <a:t>(</a:t>
            </a:r>
            <a:r>
              <a:rPr lang="ko-KR" altLang="en-US" sz="1600" smtClean="0"/>
              <a:t>추상화</a:t>
            </a:r>
            <a:r>
              <a:rPr lang="en-US" altLang="ko-KR" sz="1600" smtClean="0"/>
              <a:t>) </a:t>
            </a:r>
            <a:r>
              <a:rPr lang="ko-KR" altLang="en-US" sz="1600" smtClean="0"/>
              <a:t>설계의 유연성을 확보</a:t>
            </a:r>
            <a:endParaRPr lang="en-US" altLang="ko-KR" sz="1600"/>
          </a:p>
        </p:txBody>
      </p:sp>
      <p:sp>
        <p:nvSpPr>
          <p:cNvPr id="20" name="TextBox 19"/>
          <p:cNvSpPr txBox="1"/>
          <p:nvPr/>
        </p:nvSpPr>
        <p:spPr>
          <a:xfrm>
            <a:off x="184727" y="249381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OOP</a:t>
            </a:r>
            <a:endParaRPr lang="ko-KR" altLang="en-US" sz="2400" b="1"/>
          </a:p>
        </p:txBody>
      </p:sp>
      <p:sp>
        <p:nvSpPr>
          <p:cNvPr id="5" name="직사각형 4"/>
          <p:cNvSpPr/>
          <p:nvPr/>
        </p:nvSpPr>
        <p:spPr>
          <a:xfrm rot="5400000">
            <a:off x="4988125" y="3903739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Product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5400000">
            <a:off x="2492190" y="3258694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Drink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2492190" y="3903739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Computer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rot="5400000">
            <a:off x="2492190" y="4542318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Car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5400000">
            <a:off x="942601" y="3258695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Coffee</a:t>
            </a:r>
            <a:endParaRPr lang="ko-KR" altLang="en-US"/>
          </a:p>
        </p:txBody>
      </p:sp>
      <p:cxnSp>
        <p:nvCxnSpPr>
          <p:cNvPr id="10" name="꺾인 연결선 9"/>
          <p:cNvCxnSpPr>
            <a:stCxn id="6" idx="0"/>
          </p:cNvCxnSpPr>
          <p:nvPr/>
        </p:nvCxnSpPr>
        <p:spPr>
          <a:xfrm>
            <a:off x="3371621" y="3864911"/>
            <a:ext cx="1283503" cy="615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 flipH="1" flipV="1">
            <a:off x="4013372" y="3868203"/>
            <a:ext cx="0" cy="128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0"/>
          </p:cNvCxnSpPr>
          <p:nvPr/>
        </p:nvCxnSpPr>
        <p:spPr>
          <a:xfrm flipV="1">
            <a:off x="3371620" y="4532588"/>
            <a:ext cx="1283504" cy="6159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822032" y="3861677"/>
            <a:ext cx="33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 rot="5400000">
            <a:off x="6050485" y="4708788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Sale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5400000">
            <a:off x="6987976" y="3903740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cxnSp>
        <p:nvCxnSpPr>
          <p:cNvPr id="23" name="직선 연결선 22"/>
          <p:cNvCxnSpPr>
            <a:endCxn id="22" idx="2"/>
          </p:cNvCxnSpPr>
          <p:nvPr/>
        </p:nvCxnSpPr>
        <p:spPr>
          <a:xfrm>
            <a:off x="5870058" y="4509957"/>
            <a:ext cx="784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0"/>
            <a:endCxn id="22" idx="3"/>
          </p:cNvCxnSpPr>
          <p:nvPr/>
        </p:nvCxnSpPr>
        <p:spPr>
          <a:xfrm flipV="1">
            <a:off x="6929916" y="4783171"/>
            <a:ext cx="331275" cy="531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5" idx="3"/>
            <a:endCxn id="21" idx="2"/>
          </p:cNvCxnSpPr>
          <p:nvPr/>
        </p:nvCxnSpPr>
        <p:spPr>
          <a:xfrm>
            <a:off x="5261340" y="4783170"/>
            <a:ext cx="456144" cy="53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544467" y="3478196"/>
            <a:ext cx="3436098" cy="2387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5400000">
            <a:off x="942600" y="3903740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Milk</a:t>
            </a:r>
            <a:endParaRPr lang="ko-KR" altLang="en-US"/>
          </a:p>
        </p:txBody>
      </p:sp>
      <p:cxnSp>
        <p:nvCxnSpPr>
          <p:cNvPr id="3" name="직선 화살표 연결선 2"/>
          <p:cNvCxnSpPr>
            <a:stCxn id="25" idx="0"/>
            <a:endCxn id="6" idx="2"/>
          </p:cNvCxnSpPr>
          <p:nvPr/>
        </p:nvCxnSpPr>
        <p:spPr>
          <a:xfrm flipV="1">
            <a:off x="1822031" y="3864911"/>
            <a:ext cx="337158" cy="645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 rot="5400000">
            <a:off x="9329387" y="3258694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Customer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 rot="5400000">
            <a:off x="9329386" y="3903739"/>
            <a:ext cx="546429" cy="121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mtClean="0"/>
              <a:t>Company</a:t>
            </a:r>
            <a:endParaRPr lang="ko-KR" altLang="en-US"/>
          </a:p>
        </p:txBody>
      </p:sp>
      <p:cxnSp>
        <p:nvCxnSpPr>
          <p:cNvPr id="16" name="꺾인 연결선 15"/>
          <p:cNvCxnSpPr>
            <a:stCxn id="29" idx="2"/>
            <a:endCxn id="22" idx="0"/>
          </p:cNvCxnSpPr>
          <p:nvPr/>
        </p:nvCxnSpPr>
        <p:spPr>
          <a:xfrm rot="10800000" flipV="1">
            <a:off x="7867408" y="3864911"/>
            <a:ext cx="1128979" cy="645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0" idx="2"/>
            <a:endCxn id="22" idx="0"/>
          </p:cNvCxnSpPr>
          <p:nvPr/>
        </p:nvCxnSpPr>
        <p:spPr>
          <a:xfrm rot="10800000" flipV="1">
            <a:off x="7867407" y="4509955"/>
            <a:ext cx="11289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31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점층적</a:t>
            </a:r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생성자</a:t>
            </a:r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</a:t>
            </a:r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Telescoping Constructor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299850"/>
            <a:ext cx="6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</a:t>
            </a:r>
            <a:endParaRPr lang="ko-KR" altLang="en-US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9672" y="1163782"/>
            <a:ext cx="9578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객체를 생성하는 방식의 일종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필수 인자를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받는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생성자를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정의하고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선택적 인자를 받는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생성자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들을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따로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.(Overloading)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단점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가독성이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떨어진다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2684771"/>
            <a:ext cx="8364117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77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9672" y="1163782"/>
            <a:ext cx="9578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객체를 생성하는 방식의 일종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생성자로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객체를 생성하고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필요한 인자를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Setter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메서드로 받는다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단점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객체가 생성된 이후 변경이 발생한다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724280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자바 빈 패턴 </a:t>
            </a:r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JavaBeans 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2" y="2527364"/>
            <a:ext cx="4725460" cy="41551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3346" y="2124360"/>
            <a:ext cx="697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예시</a:t>
            </a:r>
            <a:endParaRPr lang="ko-KR" altLang="en-US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057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Builder 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168268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Builder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0321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객체를 생성하는 방식의 일종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개체인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빌더를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사용하여 각 초기화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파라미터를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단계별로 수신한 다음 생성된 개체를 한 번에 반환한다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장점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가독성이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좋다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불변 객체를 생성할 수 있다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2494980"/>
            <a:ext cx="7649643" cy="25816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618" y="369074"/>
            <a:ext cx="41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과정 목표</a:t>
            </a:r>
            <a:endParaRPr lang="ko-KR" altLang="en-US" sz="2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6378" y="3228945"/>
            <a:ext cx="6839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혼자 개발 공부를 할 수 있다</a:t>
            </a:r>
            <a:r>
              <a:rPr lang="en-US" altLang="ko-KR" sz="20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20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115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1291452"/>
            <a:ext cx="6291586" cy="3474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Method Chain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11" y="1291452"/>
            <a:ext cx="324847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6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495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Factory 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1607125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factory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032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객체를 생성하기 위한 인터페이스를 정의하는데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어떤 클래스의 </a:t>
            </a:r>
            <a:r>
              <a:rPr lang="ko-KR" altLang="en-US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인스턴스를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만들지는 서브클래스에서 결정하게 </a:t>
            </a:r>
            <a:r>
              <a:rPr lang="ko-KR" altLang="en-US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만드는 패턴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0242" name="Picture 2" descr="팩토리 메서드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40" y="2201186"/>
            <a:ext cx="4879341" cy="28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998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Singleton 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108203"/>
            <a:ext cx="9471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하나의 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instance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 사용하도록 하는 객체 생성 패턴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메모리를 아낄 수 있다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동시성에 주의 해야한다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148" name="Picture 4" descr="싱글턴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899" y="1467429"/>
            <a:ext cx="6762461" cy="405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14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pic>
        <p:nvPicPr>
          <p:cNvPr id="1026" name="Picture 2" descr="https://t1.daumcdn.net/cfile/tistory/2747C84E576006FE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2421224"/>
            <a:ext cx="5238750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3346" y="724280"/>
            <a:ext cx="3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facade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pattern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121662"/>
            <a:ext cx="302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Facade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80067"/>
            <a:ext cx="947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Facade :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건물의 외벽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내부의 복잡한 시스템은 숨기고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사용자에게 간단한 인터페이스를 제공 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26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 Method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pattern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1995052"/>
            <a:ext cx="600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Template Method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092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알고리즘의 구조를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메소드에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정의하고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하위 클래스에서 알고리즘 구조의 변경없이 알고리즘을 재정의 하는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패턴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3314" name="Picture 2" descr="Template Method Pattern - 사관처럼 미친듯이 기록하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00" y="2364384"/>
            <a:ext cx="6581775" cy="39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06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Strategy Pattern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206069"/>
            <a:ext cx="3020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Strategy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패턴 다이어그램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46" y="1051931"/>
            <a:ext cx="11236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행위를 동적으로 바꾸고 싶은 경우 직접 행위를 수정하지 않고 전략을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바꿔 주기만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함으로써 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행위를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유연하게 확장하는 방법</a:t>
            </a:r>
          </a:p>
        </p:txBody>
      </p:sp>
      <p:pic>
        <p:nvPicPr>
          <p:cNvPr id="12290" name="Picture 2" descr="전략 패턴(Strategy Pattern) - 자바 디자인 패턴과 JDK 예제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2722729"/>
            <a:ext cx="8744585" cy="32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53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8655" y="551933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3346" y="724280"/>
            <a:ext cx="322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Proxy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pattern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346" y="2571827"/>
            <a:ext cx="3020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Proxy</a:t>
            </a:r>
            <a:r>
              <a:rPr lang="ko-KR" altLang="en-US" sz="1600" dirty="0" smtClean="0"/>
              <a:t> 패턴 다이어그램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97345" y="1051931"/>
            <a:ext cx="11599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Proxy :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대리인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프록시 객체를 통해 기본 객체에 접근하는 패턴이다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객체의 접근 권한을 관리할 필요가 있을 때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기본 객체의 주기능과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부기능을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구분하여 활용할 필요가 있을 때 사용한다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1266" name="Picture 2" descr="프록시 패턴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6" y="2941159"/>
            <a:ext cx="5700280" cy="318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542" y="182601"/>
            <a:ext cx="3542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Design Pattern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56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618" y="369074"/>
            <a:ext cx="41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과정 목차</a:t>
            </a:r>
            <a:endParaRPr lang="ko-KR" altLang="en-US" sz="2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618" y="1384292"/>
            <a:ext cx="6839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OOP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적으로 설계하기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618" y="2137900"/>
            <a:ext cx="6839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Spring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이해하기 위한 디자인패턴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618" y="2969867"/>
            <a:ext cx="6839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Gemini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활용한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To Do App </a:t>
            </a:r>
            <a:r>
              <a:rPr lang="ko-KR" altLang="en-US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만들어 보기 </a:t>
            </a:r>
            <a:r>
              <a:rPr lang="en-US" altLang="ko-KR" sz="20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12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5618" y="369074"/>
            <a:ext cx="41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시간표</a:t>
            </a:r>
            <a:endParaRPr lang="ko-KR" altLang="en-US" sz="28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4628"/>
              </p:ext>
            </p:extLst>
          </p:nvPr>
        </p:nvGraphicFramePr>
        <p:xfrm>
          <a:off x="477520" y="1099493"/>
          <a:ext cx="11465951" cy="516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42">
                  <a:extLst>
                    <a:ext uri="{9D8B030D-6E8A-4147-A177-3AD203B41FA5}">
                      <a16:colId xmlns:a16="http://schemas.microsoft.com/office/drawing/2014/main" val="389016386"/>
                    </a:ext>
                  </a:extLst>
                </a:gridCol>
                <a:gridCol w="2563864">
                  <a:extLst>
                    <a:ext uri="{9D8B030D-6E8A-4147-A177-3AD203B41FA5}">
                      <a16:colId xmlns:a16="http://schemas.microsoft.com/office/drawing/2014/main" val="396865141"/>
                    </a:ext>
                  </a:extLst>
                </a:gridCol>
                <a:gridCol w="7469945">
                  <a:extLst>
                    <a:ext uri="{9D8B030D-6E8A-4147-A177-3AD203B41FA5}">
                      <a16:colId xmlns:a16="http://schemas.microsoft.com/office/drawing/2014/main" val="1660204322"/>
                    </a:ext>
                  </a:extLst>
                </a:gridCol>
              </a:tblGrid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일차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1-5</a:t>
                      </a:r>
                      <a:r>
                        <a:rPr lang="ko-KR" altLang="en-US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교시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6-8</a:t>
                      </a:r>
                      <a:r>
                        <a:rPr lang="ko-KR" altLang="en-US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교시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171235"/>
                  </a:ext>
                </a:extLst>
              </a:tr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1</a:t>
                      </a:r>
                      <a:endParaRPr lang="ko-KR" altLang="en-US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OOP</a:t>
                      </a:r>
                    </a:p>
                    <a:p>
                      <a:pPr algn="ctr" latinLnBrk="1"/>
                      <a:r>
                        <a:rPr lang="en-US" altLang="ko-KR" b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Design</a:t>
                      </a:r>
                      <a:r>
                        <a:rPr lang="en-US" altLang="ko-KR" b="0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Pattern</a:t>
                      </a:r>
                      <a:endParaRPr lang="ko-KR" altLang="en-US" b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채용공고 찾아보기</a:t>
                      </a:r>
                      <a:r>
                        <a:rPr lang="en-US" altLang="ko-KR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파이널프로젝트 공부하기</a:t>
                      </a:r>
                      <a:endParaRPr lang="en-US" altLang="ko-KR" baseline="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ko-KR" altLang="en-US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포트폴리오 준비하기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867570"/>
                  </a:ext>
                </a:extLst>
              </a:tr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2</a:t>
                      </a:r>
                      <a:endParaRPr lang="ko-KR" altLang="en-US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018520"/>
                  </a:ext>
                </a:extLst>
              </a:tr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3</a:t>
                      </a:r>
                      <a:endParaRPr lang="ko-KR" altLang="en-US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088270"/>
                  </a:ext>
                </a:extLst>
              </a:tr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4</a:t>
                      </a:r>
                      <a:endParaRPr lang="ko-KR" altLang="en-US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884435"/>
                  </a:ext>
                </a:extLst>
              </a:tr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5</a:t>
                      </a:r>
                      <a:endParaRPr lang="ko-KR" altLang="en-US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b="0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Spring Boot</a:t>
                      </a:r>
                      <a:br>
                        <a:rPr lang="en-US" altLang="ko-KR" b="0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</a:br>
                      <a:r>
                        <a:rPr lang="en-US" altLang="ko-KR" b="0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Todo App</a:t>
                      </a:r>
                      <a:endParaRPr lang="ko-KR" altLang="en-US" b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면담 </a:t>
                      </a:r>
                      <a:endParaRPr lang="en-US" altLang="ko-KR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(</a:t>
                      </a:r>
                      <a:r>
                        <a:rPr lang="ko-KR" altLang="en-US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모의 면접</a:t>
                      </a:r>
                      <a:r>
                        <a:rPr lang="en-US" altLang="ko-KR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희망 기업</a:t>
                      </a:r>
                      <a:r>
                        <a:rPr lang="ko-KR" altLang="en-US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기술스택 분석</a:t>
                      </a:r>
                      <a:r>
                        <a:rPr lang="en-US" altLang="ko-KR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포트폴리오 가이드</a:t>
                      </a:r>
                      <a:r>
                        <a:rPr lang="en-US" altLang="ko-KR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)</a:t>
                      </a:r>
                      <a:endParaRPr lang="ko-KR" altLang="en-US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784543"/>
                  </a:ext>
                </a:extLst>
              </a:tr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6</a:t>
                      </a:r>
                      <a:endParaRPr lang="ko-KR" altLang="en-US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566934"/>
                  </a:ext>
                </a:extLst>
              </a:tr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7</a:t>
                      </a:r>
                      <a:endParaRPr lang="ko-KR" altLang="en-US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351936"/>
                  </a:ext>
                </a:extLst>
              </a:tr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8</a:t>
                      </a:r>
                      <a:endParaRPr lang="ko-KR" altLang="en-US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295029"/>
                  </a:ext>
                </a:extLst>
              </a:tr>
              <a:tr h="516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9</a:t>
                      </a:r>
                      <a:endParaRPr lang="ko-KR" altLang="en-US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6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2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 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개론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154" y="112077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사실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카드의 한쪽에는 알파벳이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쪽에는 숫자가 써 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 면이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이면 반대 면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주장이 사실인지 확인하기 위해 뒤집어 확인해야 하는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카드를 모두 고르시오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40213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D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19997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F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99781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3</a:t>
            </a:r>
            <a:endParaRPr lang="ko-KR" altLang="en-US" sz="7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79565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7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4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54" y="113765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술집에서 네 사람이 시간을 보내고 있다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 이하인 사람은 맥주를 마실 수 없다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중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필요한 사람은 누구인가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6154" y="2953904"/>
            <a:ext cx="2355376" cy="2513694"/>
            <a:chOff x="708984" y="3293429"/>
            <a:chExt cx="2355376" cy="2513694"/>
          </a:xfrm>
        </p:grpSpPr>
        <p:pic>
          <p:nvPicPr>
            <p:cNvPr id="6" name="그림 5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19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40659" y="2953904"/>
            <a:ext cx="2355376" cy="2513694"/>
            <a:chOff x="708984" y="3293429"/>
            <a:chExt cx="2355376" cy="2513694"/>
          </a:xfrm>
        </p:grpSpPr>
        <p:pic>
          <p:nvPicPr>
            <p:cNvPr id="11" name="그림 10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31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95164" y="2953904"/>
            <a:ext cx="2355376" cy="2513694"/>
            <a:chOff x="708984" y="3293429"/>
            <a:chExt cx="2355376" cy="2513694"/>
          </a:xfrm>
        </p:grpSpPr>
        <p:pic>
          <p:nvPicPr>
            <p:cNvPr id="20" name="그림 19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콜라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49669" y="2953904"/>
            <a:ext cx="2355376" cy="2513694"/>
            <a:chOff x="708984" y="3293429"/>
            <a:chExt cx="2355376" cy="2513694"/>
          </a:xfrm>
        </p:grpSpPr>
        <p:pic>
          <p:nvPicPr>
            <p:cNvPr id="23" name="그림 22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맥주</a:t>
              </a: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3239352"/>
            <a:ext cx="970670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증명 가능 한 것</a:t>
            </a:r>
            <a:endParaRPr 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수식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명제 : 참 또는 거짓으로 판단할 수 있는 문장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54" y="1120690"/>
            <a:ext cx="97067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직관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일상생활에서 판단을 내릴 때 사용하는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Soft Logic</a:t>
            </a: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경험과 지식 축적의 결과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단점은 정확하지 않으며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맞다는 착각을 불러일으킴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3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855777"/>
            <a:ext cx="2221865" cy="398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마름모를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74720" y="1689441"/>
            <a:ext cx="74558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짝수 </a:t>
            </a:r>
            <a:r>
              <a:rPr lang="en-US" altLang="ko-KR" smtClean="0"/>
              <a:t>: 2 * n</a:t>
            </a:r>
          </a:p>
          <a:p>
            <a:r>
              <a:rPr lang="ko-KR" altLang="en-US" smtClean="0"/>
              <a:t>홀수 </a:t>
            </a:r>
            <a:r>
              <a:rPr lang="en-US" altLang="ko-KR" smtClean="0"/>
              <a:t>: 2 * n - 1</a:t>
            </a:r>
          </a:p>
          <a:p>
            <a:endParaRPr lang="en-US" altLang="ko-KR" smtClean="0"/>
          </a:p>
          <a:p>
            <a:r>
              <a:rPr lang="en-US" altLang="ko-KR" smtClean="0"/>
              <a:t>n 		: 1</a:t>
            </a:r>
            <a:r>
              <a:rPr lang="ko-KR" altLang="en-US" smtClean="0"/>
              <a:t>부터 </a:t>
            </a:r>
            <a:r>
              <a:rPr lang="en-US" altLang="ko-KR" smtClean="0"/>
              <a:t>input</a:t>
            </a:r>
            <a:r>
              <a:rPr lang="ko-KR" altLang="en-US" smtClean="0"/>
              <a:t>까지 </a:t>
            </a:r>
            <a:r>
              <a:rPr lang="en-US" altLang="ko-KR" smtClean="0"/>
              <a:t>1</a:t>
            </a:r>
            <a:r>
              <a:rPr lang="ko-KR" altLang="en-US" smtClean="0"/>
              <a:t>씩 증가하는 수열</a:t>
            </a:r>
            <a:endParaRPr lang="en-US" altLang="ko-KR"/>
          </a:p>
          <a:p>
            <a:r>
              <a:rPr lang="ko-KR" altLang="en-US" smtClean="0"/>
              <a:t>별의 개수 </a:t>
            </a:r>
            <a:r>
              <a:rPr lang="en-US" altLang="ko-KR" smtClean="0"/>
              <a:t>	: 2 * n – 1</a:t>
            </a:r>
          </a:p>
          <a:p>
            <a:r>
              <a:rPr lang="ko-KR" altLang="en-US" smtClean="0"/>
              <a:t>공백의 개수 </a:t>
            </a:r>
            <a:r>
              <a:rPr lang="en-US" altLang="ko-KR" smtClean="0"/>
              <a:t>	: input – n</a:t>
            </a:r>
          </a:p>
          <a:p>
            <a:endParaRPr lang="en-US" altLang="ko-KR" smtClean="0"/>
          </a:p>
          <a:p>
            <a:r>
              <a:rPr lang="en-US" altLang="ko-KR" smtClean="0"/>
              <a:t>x		: 1</a:t>
            </a:r>
            <a:r>
              <a:rPr lang="ko-KR" altLang="en-US" smtClean="0"/>
              <a:t>부터 </a:t>
            </a:r>
            <a:r>
              <a:rPr lang="en-US" altLang="ko-KR" smtClean="0"/>
              <a:t>input – 1 </a:t>
            </a:r>
            <a:r>
              <a:rPr lang="ko-KR" altLang="en-US" smtClean="0"/>
              <a:t>까지 </a:t>
            </a:r>
            <a:r>
              <a:rPr lang="en-US" altLang="ko-KR" smtClean="0"/>
              <a:t>1</a:t>
            </a:r>
            <a:r>
              <a:rPr lang="ko-KR" altLang="en-US" smtClean="0"/>
              <a:t>씩 증가하는 수열</a:t>
            </a:r>
            <a:endParaRPr lang="en-US" altLang="ko-KR" smtClean="0"/>
          </a:p>
          <a:p>
            <a:r>
              <a:rPr lang="ko-KR" altLang="en-US" smtClean="0"/>
              <a:t>별의 개수 </a:t>
            </a:r>
            <a:r>
              <a:rPr lang="en-US" altLang="ko-KR"/>
              <a:t>	</a:t>
            </a:r>
            <a:r>
              <a:rPr lang="en-US" altLang="ko-KR" smtClean="0"/>
              <a:t>:</a:t>
            </a:r>
            <a:r>
              <a:rPr lang="ko-KR" altLang="en-US"/>
              <a:t> </a:t>
            </a:r>
            <a:r>
              <a:rPr lang="en-US" altLang="ko-KR" smtClean="0"/>
              <a:t>2 * input – 1 – 2 * x</a:t>
            </a:r>
          </a:p>
          <a:p>
            <a:r>
              <a:rPr lang="en-US" altLang="ko-KR"/>
              <a:t>	</a:t>
            </a:r>
            <a:r>
              <a:rPr lang="en-US" altLang="ko-KR" smtClean="0"/>
              <a:t>	  2 * input – 2 * x - 1</a:t>
            </a:r>
          </a:p>
          <a:p>
            <a:r>
              <a:rPr lang="en-US" altLang="ko-KR" smtClean="0"/>
              <a:t> 		  2 * (input – x) - 1 </a:t>
            </a:r>
          </a:p>
          <a:p>
            <a:r>
              <a:rPr lang="ko-KR" altLang="en-US" smtClean="0"/>
              <a:t>공백의 개수</a:t>
            </a:r>
            <a:r>
              <a:rPr lang="en-US" altLang="ko-KR" smtClean="0"/>
              <a:t>	: x	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0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logic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dirty="0" smtClean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변의 길이로 가지는 나비를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4" y="1941093"/>
            <a:ext cx="2097655" cy="35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708</Words>
  <Application>Microsoft Office PowerPoint</Application>
  <PresentationFormat>와이드스크린</PresentationFormat>
  <Paragraphs>235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21</cp:revision>
  <dcterms:created xsi:type="dcterms:W3CDTF">2025-02-17T16:47:55Z</dcterms:created>
  <dcterms:modified xsi:type="dcterms:W3CDTF">2025-02-21T06:01:40Z</dcterms:modified>
</cp:coreProperties>
</file>