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4" r:id="rId7"/>
    <p:sldId id="259" r:id="rId8"/>
    <p:sldId id="301" r:id="rId9"/>
    <p:sldId id="298" r:id="rId10"/>
    <p:sldId id="302" r:id="rId11"/>
    <p:sldId id="300" r:id="rId12"/>
    <p:sldId id="268" r:id="rId13"/>
    <p:sldId id="269" r:id="rId14"/>
    <p:sldId id="260" r:id="rId15"/>
    <p:sldId id="266" r:id="rId16"/>
    <p:sldId id="265" r:id="rId17"/>
    <p:sldId id="267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81" r:id="rId26"/>
    <p:sldId id="290" r:id="rId27"/>
    <p:sldId id="291" r:id="rId28"/>
    <p:sldId id="307" r:id="rId29"/>
    <p:sldId id="277" r:id="rId30"/>
    <p:sldId id="286" r:id="rId31"/>
    <p:sldId id="287" r:id="rId32"/>
    <p:sldId id="288" r:id="rId33"/>
    <p:sldId id="289" r:id="rId34"/>
    <p:sldId id="278" r:id="rId35"/>
    <p:sldId id="282" r:id="rId36"/>
    <p:sldId id="283" r:id="rId37"/>
    <p:sldId id="284" r:id="rId38"/>
    <p:sldId id="285" r:id="rId39"/>
    <p:sldId id="292" r:id="rId40"/>
    <p:sldId id="293" r:id="rId41"/>
    <p:sldId id="279" r:id="rId42"/>
    <p:sldId id="294" r:id="rId43"/>
    <p:sldId id="295" r:id="rId44"/>
    <p:sldId id="280" r:id="rId45"/>
    <p:sldId id="296" r:id="rId46"/>
    <p:sldId id="297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47BC-5E0C-5693-0952-9D03DE46A8B1}" v="437" dt="2025-01-14T15:31:2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6D9-E127-40FC-A14B-43F6D80BD9C6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935" y="2967335"/>
            <a:ext cx="712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00135" y="1941093"/>
            <a:ext cx="6499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 	 : 1, 2, ... inp</a:t>
            </a:r>
          </a:p>
          <a:p>
            <a:r>
              <a:rPr lang="en-US" altLang="ko-KR" smtClean="0"/>
              <a:t>ls	 : i</a:t>
            </a:r>
          </a:p>
          <a:p>
            <a:r>
              <a:rPr lang="en-US" altLang="ko-KR" smtClean="0"/>
              <a:t>b 	 : 2 * (input - i)</a:t>
            </a:r>
          </a:p>
          <a:p>
            <a:r>
              <a:rPr lang="en-US" altLang="ko-KR" smtClean="0"/>
              <a:t>rs	 : i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 	: 1, 2, ... input – 1</a:t>
            </a:r>
          </a:p>
          <a:p>
            <a:r>
              <a:rPr lang="en-US" altLang="ko-KR" smtClean="0"/>
              <a:t>ls	: input – i</a:t>
            </a:r>
          </a:p>
          <a:p>
            <a:r>
              <a:rPr lang="en-US" altLang="ko-KR" smtClean="0"/>
              <a:t>b	: 2 * i</a:t>
            </a:r>
          </a:p>
          <a:p>
            <a:r>
              <a:rPr lang="en-US" altLang="ko-KR" smtClean="0"/>
              <a:t>rs	: input - 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0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5583" y="2089710"/>
            <a:ext cx="5287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   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 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 	: 2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(</a:t>
            </a:r>
            <a:r>
              <a:rPr lang="en-US" altLang="ko-KR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inp-1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692" y="932225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시간복잡도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입력데이터의 크기와 연산 수행시간의 상관관계</a:t>
            </a:r>
            <a:endParaRPr lang="en-US" altLang="ko-KR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4805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4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00567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554" y="1587974"/>
            <a:ext cx="1082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상수 크기에 무관하게 항상 일정한 시간이 걸림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배열 인덱스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데이터가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증가할 때 연산 수가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씩 늘어나는 형태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입력 개수와 수행시간이 비례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*(log2N) 번만큼의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수행시간을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가진다.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 스텝이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(n^2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문제 해결 단계 수가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입력값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버블정렬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삽입정렬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C^n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증가 할 때 마다 걸리는 시간이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1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2364637"/>
            <a:ext cx="1118381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최대공약수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(Greatest Common Devisor)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2"/>
            <a:r>
              <a:rPr lang="en-US" altLang="ko-KR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    :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개 이상의 자연수의 공통된 약수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 :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중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큰 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4,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12</a:t>
            </a:r>
          </a:p>
          <a:p>
            <a:pPr lvl="2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18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9, 18</a:t>
            </a:r>
          </a:p>
          <a:p>
            <a:pPr lvl="2"/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6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E43B-8DB3-7E41-B580-A1EF80BB695D}"/>
              </a:ext>
            </a:extLst>
          </p:cNvPr>
          <p:cNvSpPr txBox="1"/>
          <p:nvPr/>
        </p:nvSpPr>
        <p:spPr>
          <a:xfrm>
            <a:off x="633046" y="4956686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최소공배수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(Least Common Multiple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</a:t>
            </a:r>
            <a:r>
              <a:rPr 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이상의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자연수의 공통된 배수 중 가장 작은 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" y="1092679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(Prime Number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자신만을 약수로 가지는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3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48906"/>
            <a:ext cx="111838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F</a:t>
            </a:r>
            <a:r>
              <a:rPr lang="ko-KR" sz="24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actorial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/>
              <a:t>	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: 1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n까지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모든 자연수를 곱한 값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	= 	2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3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 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 	4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3 * 2 * 1</a:t>
            </a:r>
          </a:p>
          <a:p>
            <a:pPr lvl="1"/>
            <a:r>
              <a:rPr lang="en-US" altLang="ko-KR" sz="2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= n * (n-1)!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63283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피보나치 수열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항이 바로 앞의 두 항의 합으로 이루어진 수열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pic>
        <p:nvPicPr>
          <p:cNvPr id="1026" name="Picture 2" descr="자연과 디자인에서 찾을 수 있는 '피보나치 수열'에 숨은 황금비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r="9503"/>
          <a:stretch/>
        </p:blipFill>
        <p:spPr bwMode="auto">
          <a:xfrm>
            <a:off x="471268" y="2469984"/>
            <a:ext cx="57536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02551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 List : </a:t>
            </a:r>
          </a:p>
          <a:p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데이터를 저장하고 있는 노드 들의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 참조를 링크해 체인처럼 데이터를 관리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029" y="2926798"/>
            <a:ext cx="5413968" cy="2818041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59071" y="3041433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Heap</a:t>
            </a:r>
            <a:endParaRPr lang="ko-KR" altLang="en-US" sz="18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70155" y="3623688"/>
            <a:ext cx="4992389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00355" y="3658613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>
                <a:latin typeface="+mn-ea"/>
                <a:ea typeface="+mn-ea"/>
              </a:rPr>
              <a:t>LinkedList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3479"/>
              </p:ext>
            </p:extLst>
          </p:nvPr>
        </p:nvGraphicFramePr>
        <p:xfrm>
          <a:off x="1335293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253664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타원 11"/>
          <p:cNvSpPr/>
          <p:nvPr/>
        </p:nvSpPr>
        <p:spPr>
          <a:xfrm>
            <a:off x="2142753" y="5338188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3" name="타원 12"/>
          <p:cNvSpPr/>
          <p:nvPr/>
        </p:nvSpPr>
        <p:spPr>
          <a:xfrm>
            <a:off x="3040441" y="5338188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4" name="타원 13"/>
          <p:cNvSpPr/>
          <p:nvPr/>
        </p:nvSpPr>
        <p:spPr>
          <a:xfrm>
            <a:off x="4755853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1649746" y="5012750"/>
            <a:ext cx="12572" cy="32543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2538834" y="5012750"/>
            <a:ext cx="1378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3435729" y="5012750"/>
            <a:ext cx="116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5150640" y="5012750"/>
            <a:ext cx="1295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01992"/>
              </p:ext>
            </p:extLst>
          </p:nvPr>
        </p:nvGraphicFramePr>
        <p:xfrm>
          <a:off x="2224798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66933"/>
              </p:ext>
            </p:extLst>
          </p:nvPr>
        </p:nvGraphicFramePr>
        <p:xfrm>
          <a:off x="3109866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7316"/>
              </p:ext>
            </p:extLst>
          </p:nvPr>
        </p:nvGraphicFramePr>
        <p:xfrm>
          <a:off x="3972211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3503"/>
              </p:ext>
            </p:extLst>
          </p:nvPr>
        </p:nvGraphicFramePr>
        <p:xfrm>
          <a:off x="4823615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1851983" y="443172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841705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704223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9881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4528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0238" y="4439747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20359" y="4447769"/>
            <a:ext cx="54677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42776" y="445579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1859"/>
              </p:ext>
            </p:extLst>
          </p:nvPr>
        </p:nvGraphicFramePr>
        <p:xfrm>
          <a:off x="6593687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5500"/>
              </p:ext>
            </p:extLst>
          </p:nvPr>
        </p:nvGraphicFramePr>
        <p:xfrm>
          <a:off x="7483192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91847"/>
              </p:ext>
            </p:extLst>
          </p:nvPr>
        </p:nvGraphicFramePr>
        <p:xfrm>
          <a:off x="8390534" y="3996250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6016"/>
              </p:ext>
            </p:extLst>
          </p:nvPr>
        </p:nvGraphicFramePr>
        <p:xfrm>
          <a:off x="9230605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79449"/>
              </p:ext>
            </p:extLst>
          </p:nvPr>
        </p:nvGraphicFramePr>
        <p:xfrm>
          <a:off x="10082009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7046209" y="334748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00099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970151" y="3060148"/>
            <a:ext cx="1423502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703681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68632" y="3355507"/>
            <a:ext cx="1425021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701170" y="337155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7662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삭제 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028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메모리 구조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3wubrfki0l68.cloudfront.net/87075beeda9ac5cf3bc104aaca45d231ef42aaea/56f14/img/blog/data-structures/hash-tables/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6" y="2226338"/>
            <a:ext cx="6969007" cy="39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155511"/>
            <a:ext cx="1118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임의의 길이의 데이터를 수학적 연산을 통해 고정된 길이의 데이터로 매핑하는 함수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 함수로 얻은 해시를 키로 활용하여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사용하고 해당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데이터를 저장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155511"/>
            <a:ext cx="11183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2400" b="1" dirty="0"/>
              <a:t>	</a:t>
            </a:r>
          </a:p>
          <a:p>
            <a:endParaRPr lang="en-US" altLang="ko-KR" sz="2400" b="1" dirty="0"/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해결방법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Chaining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중복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있는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활용해 데이터를 저장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Addressing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 발생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아닌 다른 곳에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</a:t>
            </a:r>
            <a:endParaRPr lang="en-US" altLang="ko-KR" sz="2400" b="1" dirty="0"/>
          </a:p>
        </p:txBody>
      </p:sp>
      <p:pic>
        <p:nvPicPr>
          <p:cNvPr id="3074" name="Picture 2" descr="해슁에서의 충동해결(Collision Resol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5" y="3486435"/>
            <a:ext cx="3250079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cdn-uploads/gq/2015/08/openAddress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5" y="3234520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면이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반대 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주장이 사실인지 확인하기 위해 뒤집어 확인해야 하는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카드를 모두 고르시오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문자열에서 가장 많이 반복되는 문자 찾기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1857445"/>
            <a:ext cx="1034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문자열에서 가장 많이 반복되는 문자를 찾아 배열에 담아 반환하는 함수를 작성하시오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7854"/>
              </p:ext>
            </p:extLst>
          </p:nvPr>
        </p:nvGraphicFramePr>
        <p:xfrm>
          <a:off x="1240021" y="2603523"/>
          <a:ext cx="9711958" cy="25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979">
                  <a:extLst>
                    <a:ext uri="{9D8B030D-6E8A-4147-A177-3AD203B41FA5}">
                      <a16:colId xmlns:a16="http://schemas.microsoft.com/office/drawing/2014/main" val="2403901328"/>
                    </a:ext>
                  </a:extLst>
                </a:gridCol>
                <a:gridCol w="4855979">
                  <a:extLst>
                    <a:ext uri="{9D8B030D-6E8A-4147-A177-3AD203B41FA5}">
                      <a16:colId xmlns:a16="http://schemas.microsoft.com/office/drawing/2014/main" val="3351751609"/>
                    </a:ext>
                  </a:extLst>
                </a:gridCol>
              </a:tblGrid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88055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hashtable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[‘h’, ‘a’]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70848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samsung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[‘s’]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71326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aabb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[‘a’, ‘b’]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32882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493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tack</a:t>
            </a:r>
            <a:r>
              <a:rPr lang="en-US" altLang="ko-KR" sz="2400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  <a:endParaRPr lang="en-US" altLang="ko-KR" sz="2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b="1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쪽 끝에서만 자료를 넣고 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LIFO(Last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96" y="1046325"/>
            <a:ext cx="5114753" cy="3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Stack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괄호 짝 찾기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797366"/>
            <a:ext cx="100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(), {}, []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가지 괄호가 알맞게 열리고 닫혔는지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판단하는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isPair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isPair(“{}()[]”)  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t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isPair(“{()[]()}”)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true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isPair(“{([}])}”)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false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7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2070224"/>
            <a:ext cx="6114196" cy="4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: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먼저 집어 넣은 데이터가 먼저 나오는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FIFO(First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583820"/>
            <a:ext cx="110222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까지 번호가 부여된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장의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카드가 </a:t>
            </a:r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위로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마지막에 오도록 번호 순서대로 놓여있다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위에 있는 카드를 바닥에 버리고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위에 있는 카드를 제일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과정을 반복했을 때 버린 카드들을 순서대로 출력하고 마지막에 남게 되는 카드를 출력하는 프로그램을 작성하시오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4</a:t>
            </a:r>
          </a:p>
          <a:p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:  1,2,3,4</a:t>
            </a: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2,3,4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3,4,2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4,2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2,4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1,3,2, card: 4</a:t>
            </a:r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7   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1, 3, 5, 7, 4, 2, card: 6</a:t>
            </a: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10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3, 5, 7, 9, 2, 6, 10, 8,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card</a:t>
            </a:r>
            <a:r>
              <a:rPr lang="en-US" altLang="ko-KR" sz="1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endParaRPr lang="ko-KR" altLang="en-US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0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요세푸스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순열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번까지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사람이 원을 이루면서 앉아있고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양의 정수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K(≤ N)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 주어진다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사람이 있는 방향으로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사람을 순차적으로 제거한다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사람이 제거되었을 때 제거되는 사람의 순서를 담은 배열을 반환 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</a:t>
            </a:r>
            <a:r>
              <a:rPr lang="en-US" altLang="ko-KR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7, K = 3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4, 5, 6, 7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4, 5,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3, 6, 2, 7, 5, 1, 4</a:t>
            </a:r>
            <a:endParaRPr lang="ko-KR" altLang="en-US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5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lang="en-US" altLang="ko-KR" sz="24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결합한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고려</a:t>
            </a:r>
          </a:p>
        </p:txBody>
      </p:sp>
      <p:sp>
        <p:nvSpPr>
          <p:cNvPr id="8" name="타원 7"/>
          <p:cNvSpPr/>
          <p:nvPr/>
        </p:nvSpPr>
        <p:spPr>
          <a:xfrm>
            <a:off x="5668119" y="2785229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25151" y="3435197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56513" y="405232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67838" y="3428752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29248" y="405232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5863" y="3903512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307406" y="4746748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38768" y="536387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50093" y="4740303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11503" y="536387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945" y="3414015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왼쪽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작은 값을 지닌 노드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780" y="3414015"/>
            <a:ext cx="2411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오른쪽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큰 값을 지닌 노드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9880" y="2541336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root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4427" y="5192369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4410" y="5179211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3468" y="3888240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internal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8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: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en-US" altLang="ko-KR" sz="2400" b="1"/>
              <a:t>	</a:t>
            </a:r>
            <a:r>
              <a:rPr lang="en-US" altLang="ko-KR" sz="2400" b="1" smtClean="0"/>
              <a:t>	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결합한 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421" y="2871819"/>
            <a:ext cx="7558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부모노드를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탐색하기 때문에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 구조 복사에 유리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 – 3 – 1 – 6 – 4 – 7 – 10 – 14 - 13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이진트리에서 노드의 값이 오름차순으로 정렬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3 – 4 – 6 – 7 – 8 – 10 – 13 – 14 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트리의 노드 삭제 등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자식노드를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처리해야할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사용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4 – 7 – 6 – 3 – 13 – 14 – 10 - 8</a:t>
            </a:r>
            <a:endParaRPr lang="ko-KR" altLang="en-US" sz="1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https://blog.kakaocdn.net/dn/1SKLn/btrdlyE54uc/36rW6xek2pLkvCihKOFLj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967318"/>
            <a:ext cx="3132230" cy="2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5249" y="226490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DFS (Depth-first search) : </a:t>
            </a:r>
            <a:r>
              <a:rPr lang="ko-KR" altLang="en-US" b="1" smtClean="0"/>
              <a:t>깊이 우선 탐색</a:t>
            </a:r>
            <a:r>
              <a:rPr lang="en-US" altLang="ko-KR" b="1" smtClean="0"/>
              <a:t>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a/ceyKLy/btsdegvX1Jv/AAAAAAAAAAAAAAAAAAAAAEfID6dGSco-2qP-Kp8prAwcmqdLACY4tpAs7nGjp89Z/img.png?credential=yqXZFxpELC7KVnFOS48ylbz2pIh7yKj8&amp;expires=1756652399&amp;allow_ip=&amp;allow_referer=&amp;signature=HWl85MoKk6R1h4M%2BQ9%2FnK343bu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0948"/>
            <a:ext cx="97536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59104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BFS (Breadth-first search) : </a:t>
            </a:r>
            <a:r>
              <a:rPr lang="ko-KR" altLang="en-US" b="1" smtClean="0"/>
              <a:t>너비 우선 탐색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7396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브루트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포스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(brute force)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무식한 방법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완전 탐색 알고리즘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모든 경우의 수를 탐색하면서 요구조건에 충족되는 결과를 찾음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순차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깊이 우선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너비 우선 탐색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문제를 선형 구조로 구조화 하는 능력이 필요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술집에서 네 사람이 시간을 보내고 있다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이하인 사람은 맥주를 마실 수 없다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중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사람은 누구인가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Bubble 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인접한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두 수를 선택해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 두 수가 정렬되어 있지 않다면 두 수를 정렬하는 방식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pic>
        <p:nvPicPr>
          <p:cNvPr id="1026" name="Picture 2" descr="C# - Bubbl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99675"/>
            <a:ext cx="7081248" cy="4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"/>
          <p:cNvSpPr>
            <a:spLocks noChangeAspect="1" noChangeArrowheads="1"/>
          </p:cNvSpPr>
          <p:nvPr/>
        </p:nvSpPr>
        <p:spPr bwMode="auto">
          <a:xfrm>
            <a:off x="874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104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Selection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 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순차적으로 가장 작은 값을 탐색하여 배열의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인덱스 부터 마지막 인덱스까지 채워 넣는 정렬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Selection Sort Tutorials &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79209"/>
            <a:ext cx="5835923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562" y="1831787"/>
            <a:ext cx="11099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수란 어떤 수에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적어도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 연속으로 들어가는 수를 말한다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작은 종말의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666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다음으로 큰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1666, 2666, 3666, 4666 .... 6660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6661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 6666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사용자로부터 전달받은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수를 구하는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33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종말의 수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33" y="1133475"/>
            <a:ext cx="10860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일곱 난쟁이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일과를 마치고 아홉 명의 난쟁이가 돌아왔다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명의 난쟁이는 모두 자신이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 공주와 일곱 난쟁이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주인공이라고 주장했다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다행스럽게도 일곱 난쟁이의 키의 합이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됨을 기억해 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난쟁이의 키가 주어졌을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백설공주를 도와 일곱 난쟁이를 찾는 프로그램을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정답이 여러 개이면 아무거나 출력한다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9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 사례를 둘 이상의 충분히 작은 사례로 분할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사례를 각각 정복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필요하면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사례의 해답을 통합해 원래 사례의 해답을 도출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  <a:p>
            <a:endParaRPr lang="en-US" altLang="ko-KR" sz="20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원소가 𝑛개인 𝑆를 𝑛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원소를 가진 두 개의 리스트로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합병 정렬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각각 정렬된 두 개의 리스트를 정렬된 하나의 리스트로 합병하여 리턴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 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Merge Sort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520476"/>
            <a:ext cx="6338863" cy="39232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Quick Sort </a:t>
            </a:r>
          </a:p>
          <a:p>
            <a:endParaRPr lang="en-US" altLang="ko-KR" sz="2000" b="1" dirty="0"/>
          </a:p>
          <a:p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 정렬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inplace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sort) :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배열을 사용하지 않는 정렬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 원소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(pivot)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정해서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기준원소를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기준으로 좌우로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퀵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정렬된 리스트를 리턴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9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93866"/>
            <a:ext cx="6813126" cy="37254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4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325" y="2500838"/>
            <a:ext cx="599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low + 1</a:t>
            </a: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 =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high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arr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[26, 5, 37, 1, 61, 11, 59, 15, 48, 19]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1, 61, 11, 59, 15, 48, </a:t>
            </a:r>
            <a:r>
              <a:rPr lang="en-US" altLang="ko-KR" b="1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2, 9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11, 59,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4, 7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[26, 5, 19, 1, 15,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59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61, 48,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6, 5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[11, 5, 19, 1, 15, 26, 59, 61, 48, 37]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5889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154" y="1120771"/>
            <a:ext cx="10832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앞이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뒤는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뒤가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이면 앞은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앞이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아니면 뒤는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아니다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대우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뒤가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아니면 앞은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아니다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7440" y="4009292"/>
            <a:ext cx="7962314" cy="26025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30129" y="4382085"/>
            <a:ext cx="1856936" cy="18569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02215" y="4914313"/>
            <a:ext cx="79248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598" y="4463721"/>
            <a:ext cx="11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33" y="1133475"/>
            <a:ext cx="10860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거듭제곱 최적화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A, 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받아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반환하는 함수를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시간복잡도는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O(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짝수 일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홀수 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6" y="1133475"/>
            <a:ext cx="7393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탐욕법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(The Greedy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Approach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endParaRPr lang="en-US" altLang="ko-KR" sz="2400" b="1" smtClean="0"/>
          </a:p>
          <a:p>
            <a:endParaRPr lang="en-US" altLang="ko-KR" sz="2400" b="1"/>
          </a:p>
          <a:p>
            <a:endParaRPr lang="en-US" altLang="ko-KR" sz="2400" b="1" smtClean="0"/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 순간의 최적의 선택이 문제에 대한 최적의 선택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최적 부분 구조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b="1"/>
          </a:p>
          <a:p>
            <a:endParaRPr lang="en-US" altLang="ko-KR" b="1" dirty="0"/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최종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해답을 찾기 위해서 각 단계마다 하나의 답을 고름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단계에서 답을 고를 때 가장 좋아 보이는 답을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선택과 무관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해야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87" y="1133475"/>
            <a:ext cx="2963322" cy="453034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2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매개변수로 금액을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전달하면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개수를 최소화 할 수 있는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조합을 구하는 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종류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500, 100, 50, 10,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3465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{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500: 6, 100: 4, 50: 1, 10: 1, 1: 5}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6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48" y="1143650"/>
            <a:ext cx="57802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8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개의 회의실이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사용하고자 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회의들에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대하여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사용표를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만들려고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대해 시작 시간과 끝나는 시간이 주어져 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회의가 겹치지 않게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하면서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사용할 수 있는 최대수의 회의를 찾아라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회의는 한번 시작하면 중간에 중단될 수 없으며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회의가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끝나는 것과 동시에 다음 회의가 시작될 수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99311" y="2447738"/>
            <a:ext cx="3412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회의 정보가 다음과 같이 입력될 때,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sz="1400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 {'idx':1,  'start':1,  'end':10}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,{'idx':2,  'start':5,  'end':6}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,{'idx':3,  'start':13, 'end':15}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,{'idx':4,  'start':14, 'end':17}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,{'idx':5,  'start':8,   'end':14}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,{'idx':6,  'start':3,   'end':12}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2번 회의 - 5번 회의 - 4번 회의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문제를 작은 문제로 분할한다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Top-down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혹은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Bottom-up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방식으로 문제를 해결한다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작은 입력 사례의 해답을 테이블에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저장하고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필요할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연산에 활용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Memoization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2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정수로 이루어진 임의의 수열이 주어진다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우리는 이 중 연속된 몇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수를 선택해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구할 수 있는 합 중 가장 큰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합을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구하려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수는 한 개 이상 선택해야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[10, -4, 3, 1, 5, 6, -35, 12, 21, -1 ]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33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74053"/>
              </p:ext>
            </p:extLst>
          </p:nvPr>
        </p:nvGraphicFramePr>
        <p:xfrm>
          <a:off x="940981" y="2086327"/>
          <a:ext cx="10877980" cy="157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8">
                  <a:extLst>
                    <a:ext uri="{9D8B030D-6E8A-4147-A177-3AD203B41FA5}">
                      <a16:colId xmlns:a16="http://schemas.microsoft.com/office/drawing/2014/main" val="389322400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514963911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12437993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4255411646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66374889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354380737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46740580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70583846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668874027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228033562"/>
                    </a:ext>
                  </a:extLst>
                </a:gridCol>
              </a:tblGrid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57650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-35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487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452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002" y="2716745"/>
            <a:ext cx="49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arr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85" y="3253382"/>
            <a:ext cx="7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sum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a/bf41kj/btrMIvUbIae/AAAAAAAAAAAAAAAAAAAAAAloFt5G0qhVDH3IAcR3MyHxEzgNWaDAeOfMa8N2rUo6/img.jpg?credential=yqXZFxpELC7KVnFOS48ylbz2pIh7yKj8&amp;expires=1756652399&amp;allow_ip=&amp;allow_referer=&amp;signature=1G8W7MgA%2B1kgvHadRhszOuYUXK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77" y="1192652"/>
            <a:ext cx="5626247" cy="56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6" y="272956"/>
            <a:ext cx="629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bitwise operation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e4ds.com/news_thumb/DNX3D45O06D9SL6WZTC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1" y="2209799"/>
            <a:ext cx="11653536" cy="22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5249" y="4079631"/>
            <a:ext cx="1087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(A – B) </a:t>
            </a:r>
            <a:r>
              <a:rPr lang="ko-KR" altLang="en-US" smtClean="0"/>
              <a:t>∪ </a:t>
            </a:r>
            <a:r>
              <a:rPr lang="en-US" altLang="ko-KR" smtClean="0"/>
              <a:t>(B – A)</a:t>
            </a:r>
          </a:p>
          <a:p>
            <a:endParaRPr lang="en-US" altLang="ko-KR" smtClean="0"/>
          </a:p>
          <a:p>
            <a:r>
              <a:rPr lang="en-US" altLang="ko-KR" smtClean="0"/>
              <a:t>((</a:t>
            </a:r>
            <a:r>
              <a:rPr lang="en-US" altLang="ko-KR"/>
              <a:t>A – B) </a:t>
            </a:r>
            <a:r>
              <a:rPr lang="ko-KR" altLang="en-US"/>
              <a:t>∪ </a:t>
            </a:r>
            <a:r>
              <a:rPr lang="en-US" altLang="ko-KR"/>
              <a:t>(B – A</a:t>
            </a:r>
            <a:r>
              <a:rPr lang="en-US" altLang="ko-KR" smtClean="0"/>
              <a:t>)) xor B</a:t>
            </a:r>
          </a:p>
          <a:p>
            <a:endParaRPr lang="en-US" altLang="ko-KR"/>
          </a:p>
          <a:p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A</a:t>
            </a:r>
            <a:r>
              <a:rPr lang="en-US" altLang="ko-KR" smtClean="0"/>
              <a:t>)) – B </a:t>
            </a:r>
            <a:r>
              <a:rPr lang="ko-KR" altLang="en-US" smtClean="0"/>
              <a:t>∪ </a:t>
            </a:r>
            <a:r>
              <a:rPr lang="en-US" altLang="ko-KR" smtClean="0"/>
              <a:t>B - </a:t>
            </a:r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A))</a:t>
            </a:r>
            <a:r>
              <a:rPr lang="en-US" altLang="ko-KR" smtClean="0"/>
              <a:t>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 가능 한 것</a:t>
            </a:r>
            <a:endParaRPr 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수식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직관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일상생활에서 판단을 내릴 때 사용하는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Soft Logic</a:t>
            </a: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경험과 지식 축적의 결과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단점은 정확하지 않으며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맞다는 착각을 불러일으킴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330" y="1855777"/>
            <a:ext cx="754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1, 2, … input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input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1, 2, ... input – 1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2 * (input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- 1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1507</Words>
  <Application>Microsoft Office PowerPoint</Application>
  <PresentationFormat>와이드스크린</PresentationFormat>
  <Paragraphs>501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G마켓 산스 TTF Bold</vt:lpstr>
      <vt:lpstr>G마켓 산스 TTF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</dc:creator>
  <cp:lastModifiedBy>USER</cp:lastModifiedBy>
  <cp:revision>319</cp:revision>
  <dcterms:created xsi:type="dcterms:W3CDTF">2023-08-28T16:43:03Z</dcterms:created>
  <dcterms:modified xsi:type="dcterms:W3CDTF">2025-08-19T15:49:14Z</dcterms:modified>
</cp:coreProperties>
</file>